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83" r:id="rId6"/>
    <p:sldId id="305" r:id="rId7"/>
    <p:sldId id="306" r:id="rId8"/>
    <p:sldId id="307" r:id="rId9"/>
    <p:sldId id="309" r:id="rId10"/>
    <p:sldId id="275" r:id="rId11"/>
    <p:sldId id="276" r:id="rId12"/>
    <p:sldId id="277" r:id="rId13"/>
    <p:sldId id="279" r:id="rId14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540" y="84"/>
      </p:cViewPr>
      <p:guideLst>
        <p:guide orient="horz" pos="2160"/>
        <p:guide pos="293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页眉占位符 307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3075" name="日期占位符 3074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strike="noStrike" noProof="1" dirty="0"/>
          </a:p>
        </p:txBody>
      </p:sp>
      <p:sp>
        <p:nvSpPr>
          <p:cNvPr id="2052" name="幻灯片图像占位符 3075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3076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078" name="页脚占位符 3077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strike="noStrike" noProof="1" dirty="0"/>
          </a:p>
        </p:txBody>
      </p:sp>
      <p:sp>
        <p:nvSpPr>
          <p:cNvPr id="3079" name="灯片编号占位符 3078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4098" name="文本占位符 2"/>
          <p:cNvSpPr>
            <a:spLocks noGrp="1"/>
          </p:cNvSpPr>
          <p:nvPr>
            <p:ph type="body"/>
          </p:nvPr>
        </p:nvSpPr>
        <p:spPr/>
        <p:txBody>
          <a:bodyPr vert="horz" wrap="square" lIns="91440" tIns="45720" rIns="91440" bIns="45720" anchor="ctr"/>
          <a:p>
            <a:pPr lvl="0" indent="0"/>
            <a:endParaRPr lang="zh-CN" altLang="zh-CN" dirty="0"/>
          </a:p>
        </p:txBody>
      </p:sp>
      <p:sp>
        <p:nvSpPr>
          <p:cNvPr id="4099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5"/>
          <p:cNvSpPr/>
          <p:nvPr/>
        </p:nvSpPr>
        <p:spPr>
          <a:xfrm>
            <a:off x="574675" y="2462213"/>
            <a:ext cx="8356600" cy="70802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ctr" eaLnBrk="0" hangingPunct="0"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第</a:t>
            </a:r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10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课  拜占庭帝国与查士丁尼法典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>
    <p:pull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 bwMode="auto">
          <a:xfrm>
            <a:off x="629841" y="365125"/>
            <a:ext cx="7886700" cy="1325562"/>
          </a:xfrm>
          <a:ln>
            <a:miter lim="800000"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wrap="square" lIns="45720" tIns="0" rIns="45720" bIns="0" numCol="1" anchor="b" anchorCtr="0" compatLnSpc="1">
            <a:normAutofit/>
          </a:bodyPr>
          <a:lstStyle/>
          <a:p>
            <a:pPr marL="5461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800" b="1" i="0" u="none" strike="noStrike" kern="1200" cap="all" spc="0" normalizeH="0" baseline="0" noProof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拜占庭对东欧的影响</a:t>
            </a:r>
            <a:endParaRPr kumimoji="0" lang="zh-CN" altLang="en-US" sz="3800" b="1" i="0" u="none" strike="noStrike" kern="1200" cap="all" spc="0" normalizeH="0" baseline="0" noProof="0" smtClean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4579" name="文本占位符 5"/>
          <p:cNvSpPr>
            <a:spLocks noGrp="1"/>
          </p:cNvSpPr>
          <p:nvPr>
            <p:ph type="body"/>
          </p:nvPr>
        </p:nvSpPr>
        <p:spPr>
          <a:xfrm>
            <a:off x="0" y="5876925"/>
            <a:ext cx="4067175" cy="457200"/>
          </a:xfrm>
        </p:spPr>
        <p:txBody>
          <a:bodyPr vert="horz" wrap="square" lIns="91440" tIns="45720" rIns="91440" bIns="45720" anchor="ctr"/>
          <a:p>
            <a:pPr marL="0" indent="0" fontAlgn="base">
              <a:buSzPct val="73000"/>
              <a:buNone/>
            </a:pPr>
            <a:r>
              <a:rPr lang="en-US" altLang="en-US" sz="2400" strike="noStrike" noProof="1" dirty="0">
                <a:effectLst>
                  <a:outerShdw blurRad="38100" dist="38100" dir="2700000">
                    <a:srgbClr val="C0C0C0"/>
                  </a:outerShdw>
                </a:effectLst>
              </a:rPr>
              <a:t>将文字和东正教传给该地区</a:t>
            </a:r>
            <a:endParaRPr lang="en-US" altLang="en-US" sz="2400" strike="noStrike" noProof="1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24580" name="文本占位符 7"/>
          <p:cNvSpPr>
            <a:spLocks noGrp="1"/>
          </p:cNvSpPr>
          <p:nvPr>
            <p:ph type="body" sz="quarter"/>
          </p:nvPr>
        </p:nvSpPr>
        <p:spPr>
          <a:xfrm>
            <a:off x="4572000" y="5876925"/>
            <a:ext cx="3521075" cy="457200"/>
          </a:xfrm>
        </p:spPr>
        <p:txBody>
          <a:bodyPr vert="horz" wrap="square" lIns="91440" tIns="45720" rIns="91440" bIns="45720" anchor="ctr"/>
          <a:lstStyle>
            <a:lvl1pPr lvl="0">
              <a:defRPr sz="2400"/>
            </a:lvl1pPr>
            <a:lvl2pPr lvl="1">
              <a:defRPr sz="2000"/>
            </a:lvl2pPr>
            <a:lvl3pPr lvl="2">
              <a:defRPr sz="1800"/>
            </a:lvl3pPr>
            <a:lvl4pPr lvl="3">
              <a:defRPr sz="1600"/>
            </a:lvl4pPr>
            <a:lvl5pPr lvl="4">
              <a:defRPr sz="1600"/>
            </a:lvl5pPr>
          </a:lstStyle>
          <a:p>
            <a:pPr marL="0" lvl="0" indent="0" eaLnBrk="1" fontAlgn="base" hangingPunct="1">
              <a:buSzPct val="73000"/>
              <a:buNone/>
            </a:pPr>
            <a:r>
              <a:rPr lang="en-US" altLang="en-US" strike="noStrike" noProof="1" dirty="0">
                <a:effectLst>
                  <a:outerShdw blurRad="38100" dist="38100" dir="2700000">
                    <a:srgbClr val="C0C0C0"/>
                  </a:outerShdw>
                </a:effectLst>
              </a:rPr>
              <a:t>帝国标志的延续</a:t>
            </a:r>
            <a:endParaRPr lang="en-US" altLang="en-US" strike="noStrike" noProof="1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pic>
        <p:nvPicPr>
          <p:cNvPr id="10" name="内容占位符 9" descr="20060820文字.jpg"/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571500" y="1757363"/>
            <a:ext cx="3286125" cy="4022725"/>
          </a:xfrm>
        </p:spPr>
      </p:pic>
      <p:pic>
        <p:nvPicPr>
          <p:cNvPr id="11" name="内容占位符 10" descr="20101004063323723.jpg"/>
          <p:cNvPicPr>
            <a:picLocks noGrp="1" noChangeAspect="1"/>
          </p:cNvPicPr>
          <p:nvPr>
            <p:ph sz="quarter" idx="4294967295"/>
          </p:nvPr>
        </p:nvPicPr>
        <p:blipFill>
          <a:blip r:embed="rId3"/>
          <a:stretch>
            <a:fillRect/>
          </a:stretch>
        </p:blipFill>
        <p:spPr>
          <a:xfrm>
            <a:off x="4000500" y="1857375"/>
            <a:ext cx="3878263" cy="371475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24580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4578" name="Picture 6" descr="bg45b"/>
          <p:cNvPicPr>
            <a:picLocks noChangeAspect="1"/>
          </p:cNvPicPr>
          <p:nvPr/>
        </p:nvPicPr>
        <p:blipFill>
          <a:blip r:embed="rId2">
            <a:lum bright="-6000" contrast="17998"/>
          </a:blip>
          <a:stretch>
            <a:fillRect/>
          </a:stretch>
        </p:blipFill>
        <p:spPr>
          <a:xfrm>
            <a:off x="0" y="3933825"/>
            <a:ext cx="9144000" cy="2565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0" name="Text Box 4"/>
          <p:cNvSpPr txBox="1"/>
          <p:nvPr/>
        </p:nvSpPr>
        <p:spPr>
          <a:xfrm>
            <a:off x="0" y="1125538"/>
            <a:ext cx="8748713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73050" indent="-27305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tx2"/>
              </a:buClr>
              <a:buSzPct val="73000"/>
              <a:buFont typeface="Wingdings 2" panose="05020102010507070707" pitchFamily="18" charset="2"/>
              <a:buChar char="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0700" indent="-22860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F9B639"/>
              </a:buClr>
              <a:buSzPct val="80000"/>
              <a:buFont typeface="Wingdings 2" panose="05020102010507070707" pitchFamily="18" charset="2"/>
              <a:buChar char=""/>
              <a:defRPr sz="2300" kern="1200">
                <a:solidFill>
                  <a:srgbClr val="6C6C6C"/>
                </a:solidFill>
                <a:latin typeface="+mn-lt"/>
                <a:ea typeface="+mn-ea"/>
                <a:cs typeface="+mn-cs"/>
              </a:defRPr>
            </a:lvl2pPr>
            <a:lvl3pPr marL="758825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6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20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9B639"/>
              </a:buClr>
              <a:buSzPct val="80000"/>
              <a:buFont typeface="Wingdings 2" panose="05020102010507070707" pitchFamily="18" charset="2"/>
              <a:buChar char=""/>
              <a:defRPr sz="2000" kern="1200">
                <a:solidFill>
                  <a:srgbClr val="6C6C6C"/>
                </a:solidFill>
                <a:latin typeface="+mn-lt"/>
                <a:ea typeface="+mn-ea"/>
                <a:cs typeface="+mn-cs"/>
              </a:defRPr>
            </a:lvl4pPr>
            <a:lvl5pPr marL="1279525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anose="05000000000000000000" pitchFamily="2" charset="2"/>
              <a:buChar char="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Pct val="100000"/>
              <a:buFont typeface="Wingdings 2" panose="05020102010507070707" pitchFamily="18" charset="2"/>
              <a:buNone/>
              <a:defRPr/>
            </a:pP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西罗马帝国灭亡之后，拜占庭帝国又存在了近千年，成为跨越古代、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6600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与其他中世纪新兴国家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并行发展的又一大文明。帝国为后人留下了不朽的查士丁尼法典，在整个中世纪，拜占廷都是东方与西方、欧洲与亚洲经济文化交流的桥梁，其丰富多彩、独具魅力的文化对世界文明发展产生了不可磨灭的影响。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122" name="文本框 2"/>
          <p:cNvSpPr txBox="1"/>
          <p:nvPr/>
        </p:nvSpPr>
        <p:spPr>
          <a:xfrm>
            <a:off x="179388" y="549275"/>
            <a:ext cx="2151062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8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情境引入</a:t>
            </a:r>
            <a:endParaRPr lang="zh-CN" altLang="en-US" sz="3200" b="1" dirty="0">
              <a:solidFill>
                <a:srgbClr val="008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3" name="文本框 1"/>
          <p:cNvSpPr txBox="1"/>
          <p:nvPr/>
        </p:nvSpPr>
        <p:spPr>
          <a:xfrm>
            <a:off x="585788" y="1052513"/>
            <a:ext cx="7527925" cy="18161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zh-CN" altLang="en-US" sz="2800" b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公元</a:t>
            </a:r>
            <a:r>
              <a:rPr lang="en-US" altLang="zh-CN" sz="2800" b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395</a:t>
            </a:r>
            <a:r>
              <a:rPr lang="zh-CN" altLang="en-US" sz="2800" b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年罗马帝国分裂为西罗马和东罗马。</a:t>
            </a:r>
            <a:r>
              <a:rPr lang="en-US" altLang="zh-CN" sz="2800" b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476</a:t>
            </a:r>
            <a:r>
              <a:rPr lang="zh-CN" altLang="en-US" sz="2800" b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年，西罗马灭亡。此时的东罗马帝国又如何呢？为什么人们会把东罗马帝国称为“拜占庭帝国”呢？</a:t>
            </a:r>
            <a:endParaRPr lang="zh-CN" altLang="en-US" sz="2800" b="1" dirty="0">
              <a:solidFill>
                <a:srgbClr val="00206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8" y="2852738"/>
            <a:ext cx="7119937" cy="3511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TextBox 7"/>
          <p:cNvSpPr txBox="1"/>
          <p:nvPr/>
        </p:nvSpPr>
        <p:spPr>
          <a:xfrm>
            <a:off x="323850" y="549275"/>
            <a:ext cx="4032250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一、拜占庭帝国的兴衰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42988" y="1766888"/>
            <a:ext cx="7058025" cy="10144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50000"/>
              </a:lnSpc>
            </a:pPr>
            <a:r>
              <a:rPr lang="zh-CN" altLang="en-US" sz="2000" b="1" dirty="0">
                <a:solidFill>
                  <a:srgbClr val="3434F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000" b="1" dirty="0">
                <a:solidFill>
                  <a:srgbClr val="3434F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000" b="1" dirty="0">
                <a:solidFill>
                  <a:srgbClr val="3434F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、建立：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公元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395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年，罗马帝国分裂，东部帝国以君士坦丁堡为都城，即拜占庭帝国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42988" y="2781300"/>
            <a:ext cx="7310437" cy="10144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50000"/>
              </a:lnSpc>
            </a:pP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000" b="1" dirty="0">
                <a:solidFill>
                  <a:srgbClr val="3434F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000" b="1" dirty="0">
                <a:solidFill>
                  <a:srgbClr val="3434F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、强盛：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公元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533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年查士丁尼对外远征，经过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30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年左右的征服战争，拜占庭帝国成为了地跨欧亚非三大洲的强大帝国。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42988" y="3795713"/>
            <a:ext cx="7129462" cy="10144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50000"/>
              </a:lnSpc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000" b="1" dirty="0">
                <a:solidFill>
                  <a:srgbClr val="3434F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000" b="1" dirty="0">
                <a:solidFill>
                  <a:srgbClr val="3434F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、衰落：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公元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565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年查士丁尼死后，拜占庭帝国领土逐渐被蚕食。到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15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世纪中期，帝国仅剩君士坦丁堡一座孤城。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TextBox 9"/>
          <p:cNvSpPr txBox="1"/>
          <p:nvPr/>
        </p:nvSpPr>
        <p:spPr>
          <a:xfrm>
            <a:off x="949325" y="4935538"/>
            <a:ext cx="7404100" cy="10144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50000"/>
              </a:lnSpc>
            </a:pPr>
            <a:r>
              <a:rPr lang="zh-CN" altLang="en-US" sz="2000" b="1" dirty="0">
                <a:solidFill>
                  <a:srgbClr val="3434F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000" b="1" dirty="0">
                <a:solidFill>
                  <a:srgbClr val="3434F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000" b="1" dirty="0">
                <a:solidFill>
                  <a:srgbClr val="3434F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、灭亡：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公元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1453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年，奥斯曼帝国大军攻占君士坦丁堡，帝国灭亡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27649" descr="9101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3" y="1555750"/>
            <a:ext cx="5372100" cy="4679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文本占位符 27650" descr="002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6227763" y="1700213"/>
            <a:ext cx="2627312" cy="2349500"/>
          </a:xfrm>
        </p:spPr>
      </p:pic>
      <p:sp>
        <p:nvSpPr>
          <p:cNvPr id="12293" name="文本框 27652"/>
          <p:cNvSpPr txBox="1"/>
          <p:nvPr/>
        </p:nvSpPr>
        <p:spPr>
          <a:xfrm>
            <a:off x="6156325" y="4652963"/>
            <a:ext cx="2771775" cy="944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en-US" altLang="en-US" sz="2800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东罗马帝国，</a:t>
            </a:r>
            <a:endParaRPr lang="en-US" altLang="en-US" sz="2800" b="1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en-US" sz="2800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也叫拜占庭帝国</a:t>
            </a:r>
            <a:endParaRPr lang="en-US" altLang="en-US" sz="2800" b="1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标题 6"/>
          <p:cNvSpPr>
            <a:spLocks noGrp="1"/>
          </p:cNvSpPr>
          <p:nvPr>
            <p:ph type="title" idx="4294967295"/>
          </p:nvPr>
        </p:nvSpPr>
        <p:spPr bwMode="auto">
          <a:ln>
            <a:miter lim="800000"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wrap="square" lIns="45720" tIns="0" rIns="45720" bIns="0" numCol="1" anchor="b" anchorCtr="0" compatLnSpc="1">
            <a:normAutofit/>
          </a:bodyPr>
          <a:lstStyle/>
          <a:p>
            <a:pPr marL="5461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8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查士丁尼时代的拜占庭帝国</a:t>
            </a:r>
            <a:endParaRPr kumimoji="0" lang="zh-CN" altLang="en-US" sz="3800" b="1" i="0" u="none" strike="noStrike" kern="1200" cap="all" spc="0" normalizeH="0" baseline="0" noProof="0" dirty="0" smtClean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315" name="内容占位符 7"/>
          <p:cNvSpPr>
            <a:spLocks noGrp="1"/>
          </p:cNvSpPr>
          <p:nvPr>
            <p:ph sz="half" idx="4294967295"/>
          </p:nvPr>
        </p:nvSpPr>
        <p:spPr>
          <a:xfrm>
            <a:off x="457200" y="1695450"/>
            <a:ext cx="4038600" cy="4435475"/>
          </a:xfrm>
        </p:spPr>
        <p:txBody>
          <a:bodyPr vert="horz" wrap="square" lIns="91440" tIns="45720" rIns="91440" bIns="45720" anchor="t"/>
          <a:lstStyle>
            <a:lvl1pPr lvl="0">
              <a:defRPr sz="2800"/>
            </a:lvl1pPr>
            <a:lvl2pPr lvl="1">
              <a:defRPr sz="2400"/>
            </a:lvl2pPr>
            <a:lvl3pPr lvl="2">
              <a:defRPr sz="2000"/>
            </a:lvl3pPr>
            <a:lvl4pPr lvl="3">
              <a:defRPr sz="1800"/>
            </a:lvl4pPr>
            <a:lvl5pPr lvl="4">
              <a:defRPr sz="1800"/>
            </a:lvl5pPr>
          </a:lstStyle>
          <a:p>
            <a:pPr lvl="0" indent="-342900">
              <a:buSzPct val="73000"/>
            </a:pPr>
            <a:r>
              <a:rPr lang="zh-CN" altLang="en-US" sz="3200" dirty="0"/>
              <a:t>大规模的征战，基本恢复了罗马帝国的疆域。</a:t>
            </a:r>
            <a:endParaRPr lang="zh-CN" altLang="en-US" sz="3200" dirty="0"/>
          </a:p>
        </p:txBody>
      </p:sp>
      <p:pic>
        <p:nvPicPr>
          <p:cNvPr id="6" name="内容占位符 5" descr="237848.jpg"/>
          <p:cNvPicPr>
            <a:picLocks noGrp="1" noChangeAspect="1"/>
          </p:cNvPicPr>
          <p:nvPr>
            <p:ph sz="half" idx="4294967295"/>
          </p:nvPr>
        </p:nvPicPr>
        <p:blipFill>
          <a:blip r:embed="rId1"/>
          <a:stretch>
            <a:fillRect/>
          </a:stretch>
        </p:blipFill>
        <p:spPr>
          <a:xfrm>
            <a:off x="928688" y="3286125"/>
            <a:ext cx="6329362" cy="28448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315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7" name="Picture 4" descr="世界十大古都长安第九(3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188" y="428625"/>
            <a:ext cx="8286750" cy="4446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8" name="矩形 3"/>
          <p:cNvSpPr/>
          <p:nvPr/>
        </p:nvSpPr>
        <p:spPr>
          <a:xfrm>
            <a:off x="250825" y="5129213"/>
            <a:ext cx="8643938" cy="920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latin typeface="Tahoma" panose="020B0604030504040204" pitchFamily="34" charset="0"/>
              </a:rPr>
              <a:t>　君士坦丁堡就是现在的土耳其城市</a:t>
            </a:r>
            <a:r>
              <a:rPr lang="zh-CN" altLang="en-US" b="1" u="sng" dirty="0">
                <a:solidFill>
                  <a:srgbClr val="C00000"/>
                </a:solidFill>
                <a:latin typeface="Tahoma" panose="020B0604030504040204" pitchFamily="34" charset="0"/>
              </a:rPr>
              <a:t>伊斯坦布尔</a:t>
            </a:r>
            <a:r>
              <a:rPr lang="zh-CN" altLang="en-US" b="1" dirty="0">
                <a:latin typeface="Tahoma" panose="020B0604030504040204" pitchFamily="34" charset="0"/>
              </a:rPr>
              <a:t>。它曾是世界上最大最富裕的城市，曾是拜占庭帝国和后来土耳其帝国的中心。君士坦丁堡的艺术和文化教育在当时的学校和教堂相当兴盛。</a:t>
            </a:r>
            <a:endParaRPr lang="zh-CN" altLang="en-US" b="1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TextBox 7"/>
          <p:cNvSpPr txBox="1"/>
          <p:nvPr/>
        </p:nvSpPr>
        <p:spPr>
          <a:xfrm>
            <a:off x="323850" y="549275"/>
            <a:ext cx="40322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二、查士丁尼法典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93" y="1649413"/>
            <a:ext cx="705802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50000"/>
              </a:lnSpc>
            </a:pPr>
            <a:r>
              <a:rPr lang="zh-CN" altLang="en-US" sz="2000" b="1" dirty="0">
                <a:solidFill>
                  <a:srgbClr val="3434F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000" b="1" dirty="0">
                <a:solidFill>
                  <a:srgbClr val="3434F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000" b="1" dirty="0">
                <a:solidFill>
                  <a:srgbClr val="3434F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、时间：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公元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528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10" y="2360930"/>
            <a:ext cx="853884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50000"/>
              </a:lnSpc>
            </a:pP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000" b="1" dirty="0">
                <a:solidFill>
                  <a:srgbClr val="3434F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000" b="1" dirty="0">
                <a:solidFill>
                  <a:srgbClr val="3434F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、组成：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由《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查士丁尼法典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》、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《查士丁尼法学总论》、《查士丁尼学说汇编》，《查士丁尼新律》组成，总称《查士丁尼民法大全》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93" y="3679508"/>
            <a:ext cx="7129462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50000"/>
              </a:lnSpc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000" b="1" dirty="0">
                <a:solidFill>
                  <a:srgbClr val="3434F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000" b="1" dirty="0">
                <a:solidFill>
                  <a:srgbClr val="3434F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、核心：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强调君权神授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TextBox 9"/>
          <p:cNvSpPr txBox="1"/>
          <p:nvPr/>
        </p:nvSpPr>
        <p:spPr>
          <a:xfrm>
            <a:off x="3810" y="4683443"/>
            <a:ext cx="740410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defTabSz="914400">
              <a:lnSpc>
                <a:spcPct val="150000"/>
              </a:lnSpc>
            </a:pPr>
            <a:r>
              <a:rPr lang="zh-CN" altLang="en-US" sz="2000" b="1" dirty="0">
                <a:solidFill>
                  <a:srgbClr val="3434F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000" b="1" dirty="0">
                <a:solidFill>
                  <a:srgbClr val="3434F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000" b="1" dirty="0">
                <a:solidFill>
                  <a:srgbClr val="3434F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、影响：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）标志着罗马法发展到完备阶段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（</a:t>
            </a:r>
            <a:r>
              <a:rPr lang="en-US" altLang="zh-CN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）对后世西方国家的法律制定产生了重大影响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482" name="文本框 1"/>
          <p:cNvSpPr txBox="1"/>
          <p:nvPr/>
        </p:nvSpPr>
        <p:spPr>
          <a:xfrm>
            <a:off x="1263650" y="1223963"/>
            <a:ext cx="501332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zh-CN" sz="3200" b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拜占庭帝国对文化的影响</a:t>
            </a:r>
            <a:endParaRPr lang="en-US" altLang="zh-CN" sz="3200" b="1" dirty="0">
              <a:solidFill>
                <a:srgbClr val="00206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3850" y="2024063"/>
            <a:ext cx="7113588" cy="2676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它对基督教、希腊罗马的古典文化传统和西亚、北非等地的东方文化因素兼收并蓄，创造了独具特色的拜占庭文化，在世界上产生过重大影响。它保存了大量的希腊、罗马古籍，为后来西欧的文艺复兴提供了丰富的精神营养。它对东欧文化的影响更为巨大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1506" name="图片 1"/>
          <p:cNvPicPr>
            <a:picLocks noChangeAspect="1"/>
          </p:cNvPicPr>
          <p:nvPr/>
        </p:nvPicPr>
        <p:blipFill>
          <a:blip r:embed="rId2"/>
          <a:srcRect l="3619" t="1443" r="10313" b="13115"/>
          <a:stretch>
            <a:fillRect/>
          </a:stretch>
        </p:blipFill>
        <p:spPr>
          <a:xfrm>
            <a:off x="682625" y="1412875"/>
            <a:ext cx="6842125" cy="4248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文本框 2"/>
          <p:cNvSpPr txBox="1"/>
          <p:nvPr/>
        </p:nvSpPr>
        <p:spPr>
          <a:xfrm>
            <a:off x="2706688" y="6037263"/>
            <a:ext cx="1792287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圣索菲亚大教堂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906</Words>
  <Paragraphs>50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Arial</vt:lpstr>
      <vt:lpstr>宋体</vt:lpstr>
      <vt:lpstr>Wingdings</vt:lpstr>
      <vt:lpstr>Times New Roman</vt:lpstr>
      <vt:lpstr>Tahoma</vt:lpstr>
      <vt:lpstr>黑体</vt:lpstr>
      <vt:lpstr>Wingdings 2</vt:lpstr>
      <vt:lpstr>Calibri</vt:lpstr>
      <vt:lpstr>微软雅黑</vt:lpstr>
      <vt:lpstr>Arial Unicode MS</vt:lpstr>
      <vt:lpstr>默认设计模板</vt:lpstr>
      <vt:lpstr>PowerPoint 演示文稿</vt:lpstr>
      <vt:lpstr>PowerPoint 演示文稿</vt:lpstr>
      <vt:lpstr>PowerPoint 演示文稿</vt:lpstr>
      <vt:lpstr>PowerPoint 演示文稿</vt:lpstr>
      <vt:lpstr>查士丁尼时代的拜占庭帝国</vt:lpstr>
      <vt:lpstr>PowerPoint 演示文稿</vt:lpstr>
      <vt:lpstr>PowerPoint 演示文稿</vt:lpstr>
      <vt:lpstr>PowerPoint 演示文稿</vt:lpstr>
      <vt:lpstr>PowerPoint 演示文稿</vt:lpstr>
      <vt:lpstr>拜占庭对东欧的影响</vt:lpstr>
      <vt:lpstr>PowerPoint 演示文稿</vt:lpstr>
    </vt:vector>
  </TitlesOfParts>
  <Company>000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dcterms:created xsi:type="dcterms:W3CDTF">2018-06-27T09:25:00Z</dcterms:created>
  <dcterms:modified xsi:type="dcterms:W3CDTF">2018-10-22T01:46:10Z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