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tags/tag1.xml" ContentType="application/vnd.openxmlformats-officedocument.presentationml.tags+xml"/>
  <Default Extension="wav" ContentType="audio/wav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2"/>
  </p:sldMasterIdLst>
  <p:notesMasterIdLst>
    <p:notesMasterId r:id="rId28"/>
  </p:notesMasterIdLst>
  <p:sldIdLst>
    <p:sldId id="258" r:id="rId3"/>
    <p:sldId id="261" r:id="rId4"/>
    <p:sldId id="277" r:id="rId5"/>
    <p:sldId id="278" r:id="rId6"/>
    <p:sldId id="266" r:id="rId7"/>
    <p:sldId id="265" r:id="rId8"/>
    <p:sldId id="274" r:id="rId9"/>
    <p:sldId id="276" r:id="rId10"/>
    <p:sldId id="280" r:id="rId11"/>
    <p:sldId id="293" r:id="rId12"/>
    <p:sldId id="286" r:id="rId13"/>
    <p:sldId id="285" r:id="rId14"/>
    <p:sldId id="289" r:id="rId15"/>
    <p:sldId id="291" r:id="rId16"/>
    <p:sldId id="296" r:id="rId17"/>
    <p:sldId id="297" r:id="rId18"/>
    <p:sldId id="298" r:id="rId19"/>
    <p:sldId id="292" r:id="rId20"/>
    <p:sldId id="305" r:id="rId21"/>
    <p:sldId id="299" r:id="rId22"/>
    <p:sldId id="300" r:id="rId23"/>
    <p:sldId id="301" r:id="rId24"/>
    <p:sldId id="302" r:id="rId25"/>
    <p:sldId id="304" r:id="rId26"/>
    <p:sldId id="308" r:id="rId27"/>
  </p:sldIdLst>
  <p:sldSz cx="12192000" cy="6858000"/>
  <p:notesSz cx="7104063" cy="10234613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1135ED"/>
    <a:srgbClr val="0B2BF3"/>
    <a:srgbClr val="000000"/>
    <a:srgbClr val="8DC37C"/>
    <a:srgbClr val="60C040"/>
    <a:srgbClr val="FFC000"/>
    <a:srgbClr val="FFD688"/>
    <a:srgbClr val="E7C000"/>
    <a:srgbClr val="FF3300"/>
    <a:srgbClr val="0173C9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87" autoAdjust="0"/>
    <p:restoredTop sz="95182" autoAdjust="0"/>
  </p:normalViewPr>
  <p:slideViewPr>
    <p:cSldViewPr snapToGrid="0">
      <p:cViewPr varScale="1">
        <p:scale>
          <a:sx n="88" d="100"/>
          <a:sy n="88" d="100"/>
        </p:scale>
        <p:origin x="-204" y="-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2018-10-22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1584" y="1279287"/>
            <a:ext cx="6140577" cy="34540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0375" y="4925254"/>
            <a:ext cx="5682996" cy="402975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</a:rPr>
              <a:pPr marL="0" marR="0" lvl="0" indent="0" algn="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46083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46084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</a:ln>
        </p:spPr>
        <p:txBody>
          <a:bodyPr/>
          <a:lstStyle/>
          <a:p>
            <a:fld id="{6669B0AA-E07C-45BE-A3B3-E1BA90DC3FD5}" type="slidenum">
              <a:rPr lang="en-US" altLang="zh-CN"/>
              <a:pPr/>
              <a:t>6</a:t>
            </a:fld>
            <a:endParaRPr lang="en-US" altLang="zh-CN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38200" y="1122680"/>
            <a:ext cx="105156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838200" y="3602355"/>
            <a:ext cx="10515600" cy="1655445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D9C70D-B7C8-466D-B87C-22D855EF72C6}" type="datetimeFigureOut">
              <a:rPr lang="zh-CN" altLang="en-US" smtClean="0"/>
              <a:pPr/>
              <a:t>2018-10-22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9045BA-9AC9-4435-A9A0-D822685BA71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327025"/>
            <a:ext cx="10515600" cy="5850255"/>
          </a:xfrm>
        </p:spPr>
        <p:txBody>
          <a:bodyPr/>
          <a:lstStyle>
            <a:lvl2pPr>
              <a:defRPr/>
            </a:lvl2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D9C70D-B7C8-466D-B87C-22D855EF72C6}" type="datetimeFigureOut">
              <a:rPr lang="zh-CN" altLang="en-US" smtClean="0"/>
              <a:pPr/>
              <a:t>2018-10-22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9045BA-9AC9-4435-A9A0-D822685BA71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D9C70D-B7C8-466D-B87C-22D855EF72C6}" type="datetimeFigureOut">
              <a:rPr lang="zh-CN" altLang="en-US" smtClean="0"/>
              <a:pPr/>
              <a:t>2018-10-22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9045BA-9AC9-4435-A9A0-D822685BA71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FA5489-208D-45C0-A4E8-216007B492FD}" type="datetimeFigureOut">
              <a:rPr lang="zh-CN" altLang="en-US" smtClean="0"/>
              <a:pPr/>
              <a:t>2018-10-22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7B5385-328E-4EB0-B3C1-F3F5CBBE435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Calibri" panose="020F050202020403020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Calibri" panose="020F050202020403020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Calibri" panose="020F0502020204030204" charset="0"/>
              </a:rPr>
              <a:pPr lvl="0"/>
              <a:t>‹#›</a:t>
            </a:fld>
            <a:endParaRPr lang="zh-CN" altLang="en-US" dirty="0">
              <a:latin typeface="Calibri" panose="020F0502020204030204" charset="0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Calibri" panose="020F050202020403020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Calibri" panose="020F050202020403020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Calibri" panose="020F0502020204030204" charset="0"/>
              </a:rPr>
              <a:pPr lvl="0"/>
              <a:t>‹#›</a:t>
            </a:fld>
            <a:endParaRPr lang="zh-CN" altLang="en-US" dirty="0">
              <a:latin typeface="Calibri" panose="020F0502020204030204" charset="0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8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3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Calibri" panose="020F050202020403020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Calibri" panose="020F050202020403020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Calibri" panose="020F0502020204030204" charset="0"/>
              </a:rPr>
              <a:pPr lvl="0"/>
              <a:t>‹#›</a:t>
            </a:fld>
            <a:endParaRPr lang="zh-CN" altLang="en-US" dirty="0">
              <a:latin typeface="Calibri" panose="020F0502020204030204" charset="0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376672" cy="452596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05728" y="1600200"/>
            <a:ext cx="5376672" cy="452596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Calibri" panose="020F050202020403020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Calibri" panose="020F050202020403020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Calibri" panose="020F0502020204030204" charset="0"/>
              </a:rPr>
              <a:pPr lvl="0"/>
              <a:t>‹#›</a:t>
            </a:fld>
            <a:endParaRPr lang="zh-CN" altLang="en-US" dirty="0">
              <a:latin typeface="Calibri" panose="020F0502020204030204" charset="0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5" y="1778438"/>
            <a:ext cx="4873575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5" y="2665379"/>
            <a:ext cx="4873575" cy="352428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9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9" y="2665379"/>
            <a:ext cx="4897576" cy="352428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Calibri" panose="020F050202020403020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Calibri" panose="020F050202020403020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Calibri" panose="020F0502020204030204" charset="0"/>
              </a:rPr>
              <a:pPr lvl="0"/>
              <a:t>‹#›</a:t>
            </a:fld>
            <a:endParaRPr lang="zh-CN" altLang="en-US" dirty="0">
              <a:latin typeface="Calibri" panose="020F0502020204030204" charset="0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Calibri" panose="020F050202020403020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Calibri" panose="020F050202020403020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Calibri" panose="020F0502020204030204" charset="0"/>
              </a:rPr>
              <a:pPr lvl="0"/>
              <a:t>‹#›</a:t>
            </a:fld>
            <a:endParaRPr lang="zh-CN" altLang="en-US" dirty="0">
              <a:latin typeface="Calibri" panose="020F0502020204030204" charset="0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Calibri" panose="020F050202020403020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Calibri" panose="020F050202020403020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Calibri" panose="020F0502020204030204" charset="0"/>
              </a:rPr>
              <a:pPr lvl="0"/>
              <a:t>‹#›</a:t>
            </a:fld>
            <a:endParaRPr lang="zh-CN" altLang="en-US" dirty="0">
              <a:latin typeface="Calibri" panose="020F050202020403020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197485"/>
            <a:ext cx="10515600" cy="1325563"/>
          </a:xfrm>
        </p:spPr>
        <p:txBody>
          <a:bodyPr anchor="b" anchorCtr="0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702435"/>
            <a:ext cx="10515600" cy="4474845"/>
          </a:xfrm>
        </p:spPr>
        <p:txBody>
          <a:bodyPr/>
          <a:lstStyle>
            <a:lvl2pPr>
              <a:defRPr/>
            </a:lvl2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D9C70D-B7C8-466D-B87C-22D855EF72C6}" type="datetimeFigureOut">
              <a:rPr lang="zh-CN" altLang="en-US" smtClean="0"/>
              <a:pPr/>
              <a:t>2018-10-22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9045BA-9AC9-4435-A9A0-D822685BA71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Calibri" panose="020F050202020403020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Calibri" panose="020F050202020403020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Calibri" panose="020F0502020204030204" charset="0"/>
              </a:rPr>
              <a:pPr lvl="0"/>
              <a:t>‹#›</a:t>
            </a:fld>
            <a:endParaRPr lang="zh-CN" altLang="en-US" dirty="0">
              <a:latin typeface="Calibri" panose="020F0502020204030204" charset="0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Calibri" panose="020F050202020403020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Calibri" panose="020F050202020403020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Calibri" panose="020F0502020204030204" charset="0"/>
              </a:rPr>
              <a:pPr lvl="0"/>
              <a:t>‹#›</a:t>
            </a:fld>
            <a:endParaRPr lang="zh-CN" altLang="en-US" dirty="0">
              <a:latin typeface="Calibri" panose="020F0502020204030204" charset="0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Calibri" panose="020F050202020403020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Calibri" panose="020F050202020403020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Calibri" panose="020F0502020204030204" charset="0"/>
              </a:rPr>
              <a:pPr lvl="0"/>
              <a:t>‹#›</a:t>
            </a:fld>
            <a:endParaRPr lang="zh-CN" altLang="en-US" dirty="0">
              <a:latin typeface="Calibri" panose="020F0502020204030204" charset="0"/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0573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Calibri" panose="020F050202020403020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Calibri" panose="020F050202020403020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Calibri" panose="020F0502020204030204" charset="0"/>
              </a:rPr>
              <a:pPr lvl="0"/>
              <a:t>‹#›</a:t>
            </a:fld>
            <a:endParaRPr lang="zh-CN" altLang="en-US" dirty="0">
              <a:latin typeface="Calibri" panose="020F0502020204030204" charset="0"/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标题，一项大型内容和两项小型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6172200" y="1825625"/>
            <a:ext cx="5181600" cy="2098675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6172200" y="4076700"/>
            <a:ext cx="5181600" cy="210026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Calibri" panose="020F0502020204030204" charset="0"/>
            </a:endParaRPr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Calibri" panose="020F0502020204030204" charset="0"/>
            </a:endParaRPr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Calibri" panose="020F0502020204030204" charset="0"/>
              </a:rPr>
              <a:pPr lvl="0"/>
              <a:t>‹#›</a:t>
            </a:fld>
            <a:endParaRPr lang="zh-CN" altLang="en-US" dirty="0">
              <a:latin typeface="Calibri" panose="020F050202020403020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2959100"/>
            <a:ext cx="10515600" cy="2781300"/>
          </a:xfrm>
        </p:spPr>
        <p:txBody>
          <a:bodyPr anchor="t" anchorCtr="0"/>
          <a:lstStyle>
            <a:lvl1pPr>
              <a:defRPr sz="48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722120"/>
            <a:ext cx="10515600" cy="1102995"/>
          </a:xfrm>
        </p:spPr>
        <p:txBody>
          <a:bodyPr lIns="144145" anchor="b" anchorCtr="0"/>
          <a:lstStyle>
            <a:lvl1pPr marL="0" indent="0">
              <a:buNone/>
              <a:defRPr sz="2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D9C70D-B7C8-466D-B87C-22D855EF72C6}" type="datetimeFigureOut">
              <a:rPr lang="zh-CN" altLang="en-US" smtClean="0"/>
              <a:pPr/>
              <a:t>2018-10-22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9045BA-9AC9-4435-A9A0-D822685BA71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D9C70D-B7C8-466D-B87C-22D855EF72C6}" type="datetimeFigureOut">
              <a:rPr lang="zh-CN" altLang="en-US" smtClean="0"/>
              <a:pPr/>
              <a:t>2018-10-22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9045BA-9AC9-4435-A9A0-D822685BA71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105" y="365125"/>
            <a:ext cx="10515600" cy="800100"/>
          </a:xfrm>
        </p:spPr>
        <p:txBody>
          <a:bodyPr anchor="ctr" anchorCtr="0"/>
          <a:lstStyle>
            <a:lvl1pPr algn="ctr"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470" y="1482090"/>
            <a:ext cx="5220970" cy="823595"/>
          </a:xfrm>
        </p:spPr>
        <p:txBody>
          <a:bodyPr anchor="ctr" anchorCtr="0"/>
          <a:lstStyle>
            <a:lvl1pPr marL="0" indent="0">
              <a:buNone/>
              <a:defRPr sz="3200">
                <a:solidFill>
                  <a:srgbClr val="0070C0"/>
                </a:solidFill>
              </a:defRPr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8200" y="2368550"/>
            <a:ext cx="5222240" cy="3820795"/>
          </a:xfrm>
        </p:spPr>
        <p:txBody>
          <a:bodyPr/>
          <a:lstStyle>
            <a:lvl1pPr>
              <a:defRPr sz="2800"/>
            </a:lvl1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655" y="1482090"/>
            <a:ext cx="5097145" cy="823595"/>
          </a:xfrm>
        </p:spPr>
        <p:txBody>
          <a:bodyPr anchor="ctr" anchorCtr="0"/>
          <a:lstStyle>
            <a:lvl1pPr marL="0" indent="0">
              <a:buNone/>
              <a:defRPr sz="3200">
                <a:solidFill>
                  <a:srgbClr val="0070C0"/>
                </a:solidFill>
              </a:defRPr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655" y="2368550"/>
            <a:ext cx="5097145" cy="3820795"/>
          </a:xfrm>
        </p:spPr>
        <p:txBody>
          <a:bodyPr/>
          <a:lstStyle>
            <a:lvl1pPr>
              <a:defRPr sz="2800"/>
            </a:lvl1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D9C70D-B7C8-466D-B87C-22D855EF72C6}" type="datetimeFigureOut">
              <a:rPr lang="zh-CN" altLang="en-US" smtClean="0"/>
              <a:pPr/>
              <a:t>2018-10-22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9045BA-9AC9-4435-A9A0-D822685BA71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197485"/>
            <a:ext cx="10515600" cy="1325563"/>
          </a:xfrm>
        </p:spPr>
        <p:txBody>
          <a:bodyPr anchor="b" anchorCtr="0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D9C70D-B7C8-466D-B87C-22D855EF72C6}" type="datetimeFigureOut">
              <a:rPr lang="zh-CN" altLang="en-US" smtClean="0"/>
              <a:pPr/>
              <a:t>2018-10-22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9045BA-9AC9-4435-A9A0-D822685BA71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 + 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-12700" y="-1905"/>
            <a:ext cx="7017385" cy="6861810"/>
          </a:xfrm>
          <a:noFill/>
        </p:spPr>
        <p:txBody>
          <a:bodyPr lIns="252095" tIns="144145"/>
          <a:lstStyle>
            <a:lvl1pPr marL="0" indent="0" algn="ctr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350125" y="457200"/>
            <a:ext cx="4392295" cy="1055370"/>
          </a:xfrm>
        </p:spPr>
        <p:txBody>
          <a:bodyPr anchor="b" anchorCtr="0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7349490" y="1694180"/>
            <a:ext cx="4393565" cy="4480560"/>
          </a:xfrm>
        </p:spPr>
        <p:txBody>
          <a:bodyPr/>
          <a:lstStyle>
            <a:lvl1pPr marL="0" indent="0"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D9C70D-B7C8-466D-B87C-22D855EF72C6}" type="datetimeFigureOut">
              <a:rPr lang="zh-CN" altLang="en-US" smtClean="0"/>
              <a:pPr/>
              <a:t>2018-10-22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9045BA-9AC9-4435-A9A0-D822685BA71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文本 + 图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505" y="-7620"/>
            <a:ext cx="7017385" cy="6861810"/>
          </a:xfrm>
          <a:noFill/>
        </p:spPr>
        <p:txBody>
          <a:bodyPr lIns="252095" tIns="144145"/>
          <a:lstStyle>
            <a:lvl1pPr marL="0" indent="0" algn="ctr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09575" y="457200"/>
            <a:ext cx="4279900" cy="1055370"/>
          </a:xfrm>
        </p:spPr>
        <p:txBody>
          <a:bodyPr anchor="t" anchorCtr="0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09575" y="1694180"/>
            <a:ext cx="4280535" cy="4480560"/>
          </a:xfrm>
        </p:spPr>
        <p:txBody>
          <a:bodyPr/>
          <a:lstStyle>
            <a:lvl1pPr marL="0" indent="0"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D9C70D-B7C8-466D-B87C-22D855EF72C6}" type="datetimeFigureOut">
              <a:rPr lang="zh-CN" altLang="en-US" smtClean="0"/>
              <a:pPr/>
              <a:t>2018-10-22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9045BA-9AC9-4435-A9A0-D822685BA71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D9C70D-B7C8-466D-B87C-22D855EF72C6}" type="datetimeFigureOut">
              <a:rPr lang="zh-CN" altLang="en-US" smtClean="0"/>
              <a:pPr/>
              <a:t>2018-10-22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9045BA-9AC9-4435-A9A0-D822685BA71C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3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7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4" cstate="email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9D9C70D-B7C8-466D-B87C-22D855EF72C6}" type="datetimeFigureOut">
              <a:rPr lang="zh-CN" altLang="en-US" smtClean="0"/>
              <a:pPr/>
              <a:t>2018-10-22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9045BA-9AC9-4435-A9A0-D822685BA71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标题 45057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45059" name="文本占位符 45058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5060" name="日期占位符 45059"/>
          <p:cNvSpPr>
            <a:spLocks noGrp="1"/>
          </p:cNvSpPr>
          <p:nvPr>
            <p:ph type="dt" sz="half" idx="2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/>
            <a:endParaRPr lang="zh-CN" altLang="en-US" dirty="0">
              <a:latin typeface="Calibri" panose="020F0502020204030204" charset="0"/>
            </a:endParaRPr>
          </a:p>
        </p:txBody>
      </p:sp>
      <p:sp>
        <p:nvSpPr>
          <p:cNvPr id="45061" name="页脚占位符 45060"/>
          <p:cNvSpPr>
            <a:spLocks noGrp="1"/>
          </p:cNvSpPr>
          <p:nvPr>
            <p:ph type="ftr" sz="quarter" idx="3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/>
            <a:endParaRPr lang="zh-CN" altLang="en-US" dirty="0">
              <a:latin typeface="Calibri" panose="020F0502020204030204" charset="0"/>
            </a:endParaRPr>
          </a:p>
        </p:txBody>
      </p:sp>
      <p:sp>
        <p:nvSpPr>
          <p:cNvPr id="45062" name="灯片编号占位符 45061"/>
          <p:cNvSpPr>
            <a:spLocks noGrp="1"/>
          </p:cNvSpPr>
          <p:nvPr>
            <p:ph type="sldNum" sz="quarter" idx="4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/>
            <a:fld id="{9A0DB2DC-4C9A-4742-B13C-FB6460FD3503}" type="slidenum">
              <a:rPr lang="zh-CN" altLang="en-US" dirty="0">
                <a:latin typeface="Calibri" panose="020F0502020204030204" charset="0"/>
              </a:rPr>
              <a:pPr lvl="0"/>
              <a:t>‹#›</a:t>
            </a:fld>
            <a:endParaRPr lang="zh-CN" altLang="en-US" dirty="0">
              <a:latin typeface="Calibri" panose="020F050202020403020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hf sldNum="0" hdr="0" ftr="0" dt="0"/>
  <p:txStyles>
    <p:titleStyle>
      <a:lvl1pPr marL="0" lvl="0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Calibri" panose="020F050202020403020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Calibri" panose="020F050202020403020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Calibri" panose="020F0502020204030204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Calibri" panose="020F0502020204030204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Calibri" panose="020F0502020204030204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Calibri" panose="020F0502020204030204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Calibri" panose="020F0502020204030204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Calibri" panose="020F0502020204030204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7" Type="http://schemas.openxmlformats.org/officeDocument/2006/relationships/image" Target="../media/image5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Relationship Id="rId6" Type="http://schemas.openxmlformats.org/officeDocument/2006/relationships/image" Target="../media/image4.png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timgARBV3QYE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2540" y="46355"/>
            <a:ext cx="4035425" cy="3027045"/>
          </a:xfrm>
          <a:prstGeom prst="rect">
            <a:avLst/>
          </a:prstGeom>
        </p:spPr>
      </p:pic>
      <p:pic>
        <p:nvPicPr>
          <p:cNvPr id="7" name="图片 6" descr="timgAH2QTKQC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8377555" y="87630"/>
            <a:ext cx="3529330" cy="298577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4144645" y="1137920"/>
            <a:ext cx="1960880" cy="52197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2800" b="1">
                <a:ln w="25400">
                  <a:solidFill>
                    <a:srgbClr val="861E1D">
                      <a:alpha val="94000"/>
                    </a:srgbClr>
                  </a:solidFill>
                  <a:prstDash val="solid"/>
                </a:ln>
                <a:gradFill>
                  <a:gsLst>
                    <a:gs pos="0">
                      <a:srgbClr val="FFF9BB"/>
                    </a:gs>
                    <a:gs pos="64000">
                      <a:srgbClr val="FCE95F"/>
                    </a:gs>
                    <a:gs pos="100000">
                      <a:srgbClr val="F8AD1C"/>
                    </a:gs>
                  </a:gsLst>
                  <a:lin ang="5400000"/>
                </a:gradFill>
                <a:effectLst>
                  <a:outerShdw blurRad="177800" dist="12700" dir="10200000" sx="102000" sy="102000" algn="bl" rotWithShape="0">
                    <a:srgbClr val="480F08"/>
                  </a:outerShdw>
                </a:effectLst>
              </a:rPr>
              <a:t>阿拉丁神灯</a:t>
            </a:r>
          </a:p>
        </p:txBody>
      </p:sp>
      <p:sp>
        <p:nvSpPr>
          <p:cNvPr id="9" name="矩形 8"/>
          <p:cNvSpPr/>
          <p:nvPr/>
        </p:nvSpPr>
        <p:spPr>
          <a:xfrm>
            <a:off x="4887595" y="2431415"/>
            <a:ext cx="3383280" cy="52197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2800" b="1">
                <a:ln w="25400">
                  <a:solidFill>
                    <a:srgbClr val="861E1D">
                      <a:alpha val="94000"/>
                    </a:srgbClr>
                  </a:solidFill>
                  <a:prstDash val="solid"/>
                </a:ln>
                <a:gradFill>
                  <a:gsLst>
                    <a:gs pos="0">
                      <a:srgbClr val="FFF9BB"/>
                    </a:gs>
                    <a:gs pos="64000">
                      <a:srgbClr val="FCE95F"/>
                    </a:gs>
                    <a:gs pos="100000">
                      <a:srgbClr val="F8AD1C"/>
                    </a:gs>
                  </a:gsLst>
                  <a:lin ang="5400000"/>
                </a:gradFill>
                <a:effectLst>
                  <a:outerShdw blurRad="177800" dist="12700" dir="10200000" sx="102000" sy="102000" algn="bl" rotWithShape="0">
                    <a:srgbClr val="480F08"/>
                  </a:outerShdw>
                </a:effectLst>
              </a:rPr>
              <a:t>阿里巴巴与四十大盗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7065645" y="3512820"/>
            <a:ext cx="5121275" cy="341439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5667375" y="3893820"/>
            <a:ext cx="12496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b="1">
                <a:ln w="25400">
                  <a:solidFill>
                    <a:srgbClr val="861E1D">
                      <a:alpha val="94000"/>
                    </a:srgbClr>
                  </a:solidFill>
                  <a:prstDash val="solid"/>
                </a:ln>
                <a:gradFill>
                  <a:gsLst>
                    <a:gs pos="0">
                      <a:srgbClr val="FFF9BB"/>
                    </a:gs>
                    <a:gs pos="64000">
                      <a:srgbClr val="FCE95F"/>
                    </a:gs>
                    <a:gs pos="100000">
                      <a:srgbClr val="F8AD1C"/>
                    </a:gs>
                  </a:gsLst>
                  <a:lin ang="5400000"/>
                </a:gradFill>
                <a:effectLst>
                  <a:outerShdw blurRad="177800" dist="12700" dir="10200000" sx="102000" sy="102000" algn="bl" rotWithShape="0">
                    <a:srgbClr val="480F08"/>
                  </a:outerShdw>
                </a:effectLst>
                <a:sym typeface="+mn-ea"/>
              </a:rPr>
              <a:t>清真寺</a:t>
            </a:r>
            <a:endParaRPr lang="zh-CN" altLang="en-US" sz="2800" b="1">
              <a:ln w="25400">
                <a:solidFill>
                  <a:srgbClr val="861E1D">
                    <a:alpha val="94000"/>
                  </a:srgbClr>
                </a:solidFill>
                <a:prstDash val="solid"/>
              </a:ln>
              <a:gradFill>
                <a:gsLst>
                  <a:gs pos="0">
                    <a:srgbClr val="FFF9BB"/>
                  </a:gs>
                  <a:gs pos="64000">
                    <a:srgbClr val="FCE95F"/>
                  </a:gs>
                  <a:gs pos="100000">
                    <a:srgbClr val="F8AD1C"/>
                  </a:gs>
                </a:gsLst>
                <a:lin ang="5400000"/>
              </a:gradFill>
              <a:effectLst>
                <a:outerShdw blurRad="177800" dist="12700" dir="10200000" sx="102000" sy="102000" algn="bl" rotWithShape="0">
                  <a:srgbClr val="480F08"/>
                </a:outerShdw>
              </a:effectLst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7" cstate="email"/>
          <a:srcRect/>
          <a:stretch>
            <a:fillRect/>
          </a:stretch>
        </p:blipFill>
        <p:spPr>
          <a:xfrm>
            <a:off x="175260" y="3433445"/>
            <a:ext cx="4712335" cy="3280410"/>
          </a:xfrm>
          <a:prstGeom prst="ellipse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3706495" y="6191885"/>
            <a:ext cx="19608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b="1">
                <a:ln w="25400">
                  <a:solidFill>
                    <a:srgbClr val="861E1D">
                      <a:alpha val="94000"/>
                    </a:srgbClr>
                  </a:solidFill>
                  <a:prstDash val="solid"/>
                </a:ln>
                <a:gradFill>
                  <a:gsLst>
                    <a:gs pos="0">
                      <a:srgbClr val="FFF9BB"/>
                    </a:gs>
                    <a:gs pos="64000">
                      <a:srgbClr val="FCE95F"/>
                    </a:gs>
                    <a:gs pos="100000">
                      <a:srgbClr val="F8AD1C"/>
                    </a:gs>
                  </a:gsLst>
                  <a:lin ang="5400000"/>
                </a:gradFill>
                <a:effectLst>
                  <a:outerShdw blurRad="177800" dist="12700" dir="10200000" sx="102000" sy="102000" algn="bl" rotWithShape="0">
                    <a:srgbClr val="480F08"/>
                  </a:outerShdw>
                </a:effectLst>
                <a:sym typeface="+mn-ea"/>
              </a:rPr>
              <a:t>清真牛肉面</a:t>
            </a:r>
            <a:endParaRPr lang="zh-CN" altLang="en-US" sz="2800" b="1">
              <a:ln w="25400">
                <a:solidFill>
                  <a:srgbClr val="861E1D">
                    <a:alpha val="94000"/>
                  </a:srgbClr>
                </a:solidFill>
                <a:prstDash val="solid"/>
              </a:ln>
              <a:gradFill>
                <a:gsLst>
                  <a:gs pos="0">
                    <a:srgbClr val="FFF9BB"/>
                  </a:gs>
                  <a:gs pos="64000">
                    <a:srgbClr val="FCE95F"/>
                  </a:gs>
                  <a:gs pos="100000">
                    <a:srgbClr val="F8AD1C"/>
                  </a:gs>
                </a:gsLst>
                <a:lin ang="5400000"/>
              </a:gradFill>
              <a:effectLst>
                <a:outerShdw blurRad="177800" dist="12700" dir="10200000" sx="102000" sy="102000" algn="bl" rotWithShape="0">
                  <a:srgbClr val="480F08"/>
                </a:outerShdw>
              </a:effectLst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5" grpId="0"/>
      <p:bldP spid="10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3"/>
          <p:cNvSpPr txBox="1">
            <a:spLocks noChangeArrowheads="1"/>
          </p:cNvSpPr>
          <p:nvPr/>
        </p:nvSpPr>
        <p:spPr bwMode="auto">
          <a:xfrm>
            <a:off x="2256367" y="333375"/>
            <a:ext cx="4775200" cy="706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zh-CN" altLang="en-US" sz="4000" b="1" dirty="0">
                <a:solidFill>
                  <a:schemeClr val="bg1"/>
                </a:solidFill>
                <a:latin typeface="+mj-ea"/>
                <a:ea typeface="+mj-ea"/>
              </a:rPr>
              <a:t>伊斯兰教</a:t>
            </a:r>
          </a:p>
        </p:txBody>
      </p:sp>
      <p:sp>
        <p:nvSpPr>
          <p:cNvPr id="4" name="Text Box 8"/>
          <p:cNvSpPr txBox="1">
            <a:spLocks noChangeArrowheads="1"/>
          </p:cNvSpPr>
          <p:nvPr/>
        </p:nvSpPr>
        <p:spPr bwMode="auto">
          <a:xfrm>
            <a:off x="406400" y="762001"/>
            <a:ext cx="10752667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4000" b="1">
                <a:solidFill>
                  <a:srgbClr val="FF0066"/>
                </a:solidFill>
                <a:latin typeface="Calibri" pitchFamily="34" charset="0"/>
                <a:ea typeface="黑体" pitchFamily="49" charset="-122"/>
              </a:rPr>
              <a:t>伊斯兰教的产生与阿拉伯半岛的统一之间的关系</a:t>
            </a: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508000" y="2667000"/>
            <a:ext cx="11176000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　　</a:t>
            </a:r>
            <a:r>
              <a:rPr lang="zh-CN" altLang="en-US" sz="3600" b="1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伊斯兰教的产生以一神教代替了多神崇拜，灌输了民族观念</a:t>
            </a:r>
            <a:r>
              <a:rPr lang="en-US" altLang="zh-CN" sz="3600" b="1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,</a:t>
            </a:r>
            <a:r>
              <a:rPr lang="zh-CN" altLang="en-US" sz="3600" b="1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为建立统一国家奠定思想基础，又通过</a:t>
            </a:r>
            <a:r>
              <a:rPr lang="zh-CN" altLang="en-US" sz="3600" b="1">
                <a:solidFill>
                  <a:srgbClr val="FF0066"/>
                </a:solidFill>
                <a:latin typeface="黑体" pitchFamily="49" charset="-122"/>
                <a:ea typeface="黑体" pitchFamily="49" charset="-122"/>
              </a:rPr>
              <a:t>圣战</a:t>
            </a:r>
            <a:r>
              <a:rPr lang="zh-CN" altLang="en-US" sz="3600" b="1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宣传，增加了战斗力。宗教、行政、军事三位一体的组织形式促进了半岛的统一。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3307715" y="1441450"/>
            <a:ext cx="5319395" cy="2369651"/>
            <a:chOff x="5209" y="2270"/>
            <a:chExt cx="8377" cy="3732"/>
          </a:xfrm>
        </p:grpSpPr>
        <p:grpSp>
          <p:nvGrpSpPr>
            <p:cNvPr id="9" name="组合 8"/>
            <p:cNvGrpSpPr/>
            <p:nvPr/>
          </p:nvGrpSpPr>
          <p:grpSpPr>
            <a:xfrm>
              <a:off x="5329" y="3535"/>
              <a:ext cx="8051" cy="2467"/>
              <a:chOff x="5857" y="-56"/>
              <a:chExt cx="6180" cy="2077"/>
            </a:xfrm>
          </p:grpSpPr>
          <p:pic>
            <p:nvPicPr>
              <p:cNvPr id="10" name="图片 9"/>
              <p:cNvPicPr>
                <a:picLocks noChangeAspect="1"/>
              </p:cNvPicPr>
              <p:nvPr/>
            </p:nvPicPr>
            <p:blipFill>
              <a:blip r:embed="rId2" cstate="email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</a:blip>
              <a:srcRect/>
              <a:stretch>
                <a:fillRect/>
              </a:stretch>
            </p:blipFill>
            <p:spPr>
              <a:xfrm>
                <a:off x="5857" y="963"/>
                <a:ext cx="6180" cy="1058"/>
              </a:xfrm>
              <a:prstGeom prst="rect">
                <a:avLst/>
              </a:prstGeom>
            </p:spPr>
          </p:pic>
          <p:sp>
            <p:nvSpPr>
              <p:cNvPr id="11" name="TextBox 3"/>
              <p:cNvSpPr txBox="1"/>
              <p:nvPr/>
            </p:nvSpPr>
            <p:spPr>
              <a:xfrm>
                <a:off x="6393" y="-56"/>
                <a:ext cx="5223" cy="1019"/>
              </a:xfrm>
              <a:prstGeom prst="rect">
                <a:avLst/>
              </a:prstGeom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4400" dirty="0">
                    <a:solidFill>
                      <a:srgbClr val="FF3300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方正兰亭粗黑_GBK" panose="02000000000000000000" charset="-122"/>
                    <a:ea typeface="方正兰亭粗黑_GBK" panose="02000000000000000000" charset="-122"/>
                  </a:rPr>
                  <a:t>阿拉伯帝国形成</a:t>
                </a:r>
              </a:p>
            </p:txBody>
          </p:sp>
        </p:grpSp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 cstate="email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>
            <a:xfrm flipV="1">
              <a:off x="5209" y="2270"/>
              <a:ext cx="8377" cy="1265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4397" name="图片 144396" descr="7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4625340" y="83185"/>
            <a:ext cx="7561580" cy="6691630"/>
          </a:xfrm>
          <a:prstGeom prst="rect">
            <a:avLst/>
          </a:prstGeom>
          <a:noFill/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</p:pic>
      <p:sp>
        <p:nvSpPr>
          <p:cNvPr id="5" name="文本框 4"/>
          <p:cNvSpPr txBox="1"/>
          <p:nvPr/>
        </p:nvSpPr>
        <p:spPr>
          <a:xfrm>
            <a:off x="78740" y="485775"/>
            <a:ext cx="4341495" cy="583565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pPr algn="dist"/>
            <a:r>
              <a:rPr lang="zh-CN" altLang="en-US" sz="3200" dirty="0">
                <a:solidFill>
                  <a:srgbClr val="1135ED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兰亭粗黑_GBK" panose="02000000000000000000" charset="-122"/>
                <a:ea typeface="方正兰亭粗黑_GBK" panose="02000000000000000000" charset="-122"/>
                <a:cs typeface="方正兰亭粗黑_GBK" panose="02000000000000000000" charset="-122"/>
                <a:sym typeface="+mn-ea"/>
              </a:rPr>
              <a:t>军政合一国家建立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78740" y="2673350"/>
            <a:ext cx="4341495" cy="583565"/>
          </a:xfrm>
          <a:prstGeom prst="rect">
            <a:avLst/>
          </a:prstGeom>
          <a:solidFill>
            <a:srgbClr val="FFC000"/>
          </a:solidFill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dist"/>
            <a:r>
              <a:rPr lang="zh-CN" altLang="en-US" sz="3200" dirty="0">
                <a:solidFill>
                  <a:srgbClr val="0B2BF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兰亭粗黑_GBK" panose="02000000000000000000" charset="-122"/>
                <a:ea typeface="方正兰亭粗黑_GBK" panose="02000000000000000000" charset="-122"/>
                <a:sym typeface="+mn-ea"/>
              </a:rPr>
              <a:t>阿拉伯帝国建立</a:t>
            </a:r>
            <a:endParaRPr lang="en-US" altLang="zh-CN" sz="3200" dirty="0">
              <a:solidFill>
                <a:srgbClr val="0B2BF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兰亭粗黑_GBK" panose="02000000000000000000" charset="-122"/>
              <a:ea typeface="方正兰亭粗黑_GBK" panose="02000000000000000000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-45720" y="3475990"/>
            <a:ext cx="6151245" cy="64516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C000"/>
                </a:solidFill>
              </a14:hiddenFill>
            </a:ext>
          </a:extLst>
        </p:spPr>
        <p:txBody>
          <a:bodyPr wrap="non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36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魏碑_GBK" panose="03000509000000000000" charset="-122"/>
                <a:ea typeface="方正魏碑_GBK" panose="03000509000000000000" charset="-122"/>
                <a:sym typeface="+mn-ea"/>
              </a:rPr>
              <a:t>哈里发继位后，国家开始扩张</a:t>
            </a:r>
          </a:p>
        </p:txBody>
      </p:sp>
      <p:sp>
        <p:nvSpPr>
          <p:cNvPr id="10" name="任意多边形 9"/>
          <p:cNvSpPr/>
          <p:nvPr/>
        </p:nvSpPr>
        <p:spPr>
          <a:xfrm>
            <a:off x="8604250" y="3071495"/>
            <a:ext cx="2193925" cy="2239010"/>
          </a:xfrm>
          <a:custGeom>
            <a:avLst/>
            <a:gdLst>
              <a:gd name="connisteX0" fmla="*/ 56614 w 2193816"/>
              <a:gd name="connsiteY0" fmla="*/ 145016 h 2238762"/>
              <a:gd name="connisteX1" fmla="*/ 111224 w 2193816"/>
              <a:gd name="connsiteY1" fmla="*/ 90406 h 2238762"/>
              <a:gd name="connisteX2" fmla="*/ 248384 w 2193816"/>
              <a:gd name="connsiteY2" fmla="*/ 117711 h 2238762"/>
              <a:gd name="connisteX3" fmla="*/ 384909 w 2193816"/>
              <a:gd name="connsiteY3" fmla="*/ 76436 h 2238762"/>
              <a:gd name="connisteX4" fmla="*/ 480794 w 2193816"/>
              <a:gd name="connsiteY4" fmla="*/ 35161 h 2238762"/>
              <a:gd name="connisteX5" fmla="*/ 617954 w 2193816"/>
              <a:gd name="connsiteY5" fmla="*/ 62466 h 2238762"/>
              <a:gd name="connisteX6" fmla="*/ 1178659 w 2193816"/>
              <a:gd name="connsiteY6" fmla="*/ 637141 h 2238762"/>
              <a:gd name="connisteX7" fmla="*/ 1315819 w 2193816"/>
              <a:gd name="connsiteY7" fmla="*/ 719691 h 2238762"/>
              <a:gd name="connisteX8" fmla="*/ 1452344 w 2193816"/>
              <a:gd name="connsiteY8" fmla="*/ 788271 h 2238762"/>
              <a:gd name="connisteX9" fmla="*/ 1739999 w 2193816"/>
              <a:gd name="connsiteY9" fmla="*/ 938766 h 2238762"/>
              <a:gd name="connisteX10" fmla="*/ 1986379 w 2193816"/>
              <a:gd name="connsiteY10" fmla="*/ 1047986 h 2238762"/>
              <a:gd name="connisteX11" fmla="*/ 2191484 w 2193816"/>
              <a:gd name="connsiteY11" fmla="*/ 1239756 h 2238762"/>
              <a:gd name="connisteX12" fmla="*/ 2068294 w 2193816"/>
              <a:gd name="connsiteY12" fmla="*/ 1444861 h 2238762"/>
              <a:gd name="connisteX13" fmla="*/ 1863189 w 2193816"/>
              <a:gd name="connsiteY13" fmla="*/ 1622661 h 2238762"/>
              <a:gd name="connisteX14" fmla="*/ 1548229 w 2193816"/>
              <a:gd name="connsiteY14" fmla="*/ 1841736 h 2238762"/>
              <a:gd name="connisteX15" fmla="*/ 1370429 w 2193816"/>
              <a:gd name="connsiteY15" fmla="*/ 2005566 h 2238762"/>
              <a:gd name="connisteX16" fmla="*/ 1205964 w 2193816"/>
              <a:gd name="connsiteY16" fmla="*/ 2101451 h 2238762"/>
              <a:gd name="connisteX17" fmla="*/ 1096744 w 2193816"/>
              <a:gd name="connsiteY17" fmla="*/ 2184001 h 2238762"/>
              <a:gd name="connisteX18" fmla="*/ 987524 w 2193816"/>
              <a:gd name="connsiteY18" fmla="*/ 2238611 h 2238762"/>
              <a:gd name="connisteX19" fmla="*/ 918944 w 2193816"/>
              <a:gd name="connsiteY19" fmla="*/ 2170031 h 2238762"/>
              <a:gd name="connisteX20" fmla="*/ 891639 w 2193816"/>
              <a:gd name="connsiteY20" fmla="*/ 1937621 h 2238762"/>
              <a:gd name="connisteX21" fmla="*/ 877669 w 2193816"/>
              <a:gd name="connsiteY21" fmla="*/ 1704576 h 2238762"/>
              <a:gd name="connisteX22" fmla="*/ 685899 w 2193816"/>
              <a:gd name="connsiteY22" fmla="*/ 1486136 h 2238762"/>
              <a:gd name="connisteX23" fmla="*/ 658594 w 2193816"/>
              <a:gd name="connsiteY23" fmla="*/ 1335006 h 2238762"/>
              <a:gd name="connisteX24" fmla="*/ 467459 w 2193816"/>
              <a:gd name="connsiteY24" fmla="*/ 1171176 h 2238762"/>
              <a:gd name="connisteX25" fmla="*/ 398879 w 2193816"/>
              <a:gd name="connsiteY25" fmla="*/ 910826 h 2238762"/>
              <a:gd name="connisteX26" fmla="*/ 302994 w 2193816"/>
              <a:gd name="connsiteY26" fmla="*/ 678416 h 2238762"/>
              <a:gd name="connisteX27" fmla="*/ 221079 w 2193816"/>
              <a:gd name="connsiteY27" fmla="*/ 569196 h 2238762"/>
              <a:gd name="connisteX28" fmla="*/ 97889 w 2193816"/>
              <a:gd name="connsiteY28" fmla="*/ 322816 h 2238762"/>
              <a:gd name="connisteX29" fmla="*/ 2004 w 2193816"/>
              <a:gd name="connsiteY29" fmla="*/ 199626 h 2238762"/>
              <a:gd name="connisteX30" fmla="*/ 43279 w 2193816"/>
              <a:gd name="connsiteY30" fmla="*/ 90406 h 2238762"/>
              <a:gd name="connisteX31" fmla="*/ 83919 w 2193816"/>
              <a:gd name="connsiteY31" fmla="*/ 90406 h 2238762"/>
              <a:gd name="connisteX32" fmla="*/ 139164 w 2193816"/>
              <a:gd name="connsiteY32" fmla="*/ 90406 h 2238762"/>
              <a:gd name="connisteX33" fmla="*/ 179804 w 2193816"/>
              <a:gd name="connsiteY33" fmla="*/ 117711 h 2238762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  <a:cxn ang="0">
                <a:pos x="connisteX9" y="connsiteY9"/>
              </a:cxn>
              <a:cxn ang="0">
                <a:pos x="connisteX10" y="connsiteY10"/>
              </a:cxn>
              <a:cxn ang="0">
                <a:pos x="connisteX11" y="connsiteY11"/>
              </a:cxn>
              <a:cxn ang="0">
                <a:pos x="connisteX12" y="connsiteY12"/>
              </a:cxn>
              <a:cxn ang="0">
                <a:pos x="connisteX13" y="connsiteY13"/>
              </a:cxn>
              <a:cxn ang="0">
                <a:pos x="connisteX14" y="connsiteY14"/>
              </a:cxn>
              <a:cxn ang="0">
                <a:pos x="connisteX15" y="connsiteY15"/>
              </a:cxn>
              <a:cxn ang="0">
                <a:pos x="connisteX16" y="connsiteY16"/>
              </a:cxn>
              <a:cxn ang="0">
                <a:pos x="connisteX17" y="connsiteY17"/>
              </a:cxn>
              <a:cxn ang="0">
                <a:pos x="connisteX18" y="connsiteY18"/>
              </a:cxn>
              <a:cxn ang="0">
                <a:pos x="connisteX19" y="connsiteY19"/>
              </a:cxn>
              <a:cxn ang="0">
                <a:pos x="connisteX20" y="connsiteY20"/>
              </a:cxn>
              <a:cxn ang="0">
                <a:pos x="connisteX21" y="connsiteY21"/>
              </a:cxn>
              <a:cxn ang="0">
                <a:pos x="connisteX22" y="connsiteY22"/>
              </a:cxn>
              <a:cxn ang="0">
                <a:pos x="connisteX23" y="connsiteY23"/>
              </a:cxn>
              <a:cxn ang="0">
                <a:pos x="connisteX24" y="connsiteY24"/>
              </a:cxn>
              <a:cxn ang="0">
                <a:pos x="connisteX25" y="connsiteY25"/>
              </a:cxn>
              <a:cxn ang="0">
                <a:pos x="connisteX26" y="connsiteY26"/>
              </a:cxn>
              <a:cxn ang="0">
                <a:pos x="connisteX27" y="connsiteY27"/>
              </a:cxn>
              <a:cxn ang="0">
                <a:pos x="connisteX28" y="connsiteY28"/>
              </a:cxn>
              <a:cxn ang="0">
                <a:pos x="connisteX29" y="connsiteY29"/>
              </a:cxn>
              <a:cxn ang="0">
                <a:pos x="connisteX30" y="connsiteY30"/>
              </a:cxn>
              <a:cxn ang="0">
                <a:pos x="connisteX31" y="connsiteY31"/>
              </a:cxn>
              <a:cxn ang="0">
                <a:pos x="connisteX32" y="connsiteY32"/>
              </a:cxn>
              <a:cxn ang="0">
                <a:pos x="connisteX33" y="connsiteY33"/>
              </a:cxn>
            </a:cxnLst>
            <a:rect l="l" t="t" r="r" b="b"/>
            <a:pathLst>
              <a:path w="2193817" h="2238763">
                <a:moveTo>
                  <a:pt x="56614" y="145016"/>
                </a:moveTo>
                <a:cubicBezTo>
                  <a:pt x="64869" y="133586"/>
                  <a:pt x="73124" y="96121"/>
                  <a:pt x="111224" y="90406"/>
                </a:cubicBezTo>
                <a:cubicBezTo>
                  <a:pt x="149324" y="84691"/>
                  <a:pt x="193774" y="120251"/>
                  <a:pt x="248384" y="117711"/>
                </a:cubicBezTo>
                <a:cubicBezTo>
                  <a:pt x="302994" y="115171"/>
                  <a:pt x="338554" y="92946"/>
                  <a:pt x="384909" y="76436"/>
                </a:cubicBezTo>
                <a:cubicBezTo>
                  <a:pt x="431264" y="59926"/>
                  <a:pt x="434439" y="37701"/>
                  <a:pt x="480794" y="35161"/>
                </a:cubicBezTo>
                <a:cubicBezTo>
                  <a:pt x="527149" y="32621"/>
                  <a:pt x="478254" y="-58184"/>
                  <a:pt x="617954" y="62466"/>
                </a:cubicBezTo>
                <a:cubicBezTo>
                  <a:pt x="757654" y="183116"/>
                  <a:pt x="1038959" y="505696"/>
                  <a:pt x="1178659" y="637141"/>
                </a:cubicBezTo>
                <a:cubicBezTo>
                  <a:pt x="1318359" y="768586"/>
                  <a:pt x="1261209" y="689211"/>
                  <a:pt x="1315819" y="719691"/>
                </a:cubicBezTo>
                <a:cubicBezTo>
                  <a:pt x="1370429" y="750171"/>
                  <a:pt x="1367254" y="744456"/>
                  <a:pt x="1452344" y="788271"/>
                </a:cubicBezTo>
                <a:cubicBezTo>
                  <a:pt x="1537434" y="832086"/>
                  <a:pt x="1633319" y="886696"/>
                  <a:pt x="1739999" y="938766"/>
                </a:cubicBezTo>
                <a:cubicBezTo>
                  <a:pt x="1846679" y="990836"/>
                  <a:pt x="1896209" y="987661"/>
                  <a:pt x="1986379" y="1047986"/>
                </a:cubicBezTo>
                <a:cubicBezTo>
                  <a:pt x="2076549" y="1108311"/>
                  <a:pt x="2174974" y="1160381"/>
                  <a:pt x="2191484" y="1239756"/>
                </a:cubicBezTo>
                <a:cubicBezTo>
                  <a:pt x="2207994" y="1319131"/>
                  <a:pt x="2133699" y="1368026"/>
                  <a:pt x="2068294" y="1444861"/>
                </a:cubicBezTo>
                <a:cubicBezTo>
                  <a:pt x="2002889" y="1521696"/>
                  <a:pt x="1967329" y="1543286"/>
                  <a:pt x="1863189" y="1622661"/>
                </a:cubicBezTo>
                <a:cubicBezTo>
                  <a:pt x="1759049" y="1702036"/>
                  <a:pt x="1646654" y="1764901"/>
                  <a:pt x="1548229" y="1841736"/>
                </a:cubicBezTo>
                <a:cubicBezTo>
                  <a:pt x="1449804" y="1918571"/>
                  <a:pt x="1439009" y="1953496"/>
                  <a:pt x="1370429" y="2005566"/>
                </a:cubicBezTo>
                <a:cubicBezTo>
                  <a:pt x="1301849" y="2057636"/>
                  <a:pt x="1260574" y="2065891"/>
                  <a:pt x="1205964" y="2101451"/>
                </a:cubicBezTo>
                <a:cubicBezTo>
                  <a:pt x="1151354" y="2137011"/>
                  <a:pt x="1140559" y="2156696"/>
                  <a:pt x="1096744" y="2184001"/>
                </a:cubicBezTo>
                <a:cubicBezTo>
                  <a:pt x="1052929" y="2211306"/>
                  <a:pt x="1023084" y="2241151"/>
                  <a:pt x="987524" y="2238611"/>
                </a:cubicBezTo>
                <a:cubicBezTo>
                  <a:pt x="951964" y="2236071"/>
                  <a:pt x="937994" y="2230356"/>
                  <a:pt x="918944" y="2170031"/>
                </a:cubicBezTo>
                <a:cubicBezTo>
                  <a:pt x="899894" y="2109706"/>
                  <a:pt x="899894" y="2030966"/>
                  <a:pt x="891639" y="1937621"/>
                </a:cubicBezTo>
                <a:cubicBezTo>
                  <a:pt x="883384" y="1844276"/>
                  <a:pt x="918944" y="1794746"/>
                  <a:pt x="877669" y="1704576"/>
                </a:cubicBezTo>
                <a:cubicBezTo>
                  <a:pt x="836394" y="1614406"/>
                  <a:pt x="729714" y="1559796"/>
                  <a:pt x="685899" y="1486136"/>
                </a:cubicBezTo>
                <a:cubicBezTo>
                  <a:pt x="642084" y="1412476"/>
                  <a:pt x="702409" y="1397871"/>
                  <a:pt x="658594" y="1335006"/>
                </a:cubicBezTo>
                <a:cubicBezTo>
                  <a:pt x="614779" y="1272141"/>
                  <a:pt x="519529" y="1256266"/>
                  <a:pt x="467459" y="1171176"/>
                </a:cubicBezTo>
                <a:cubicBezTo>
                  <a:pt x="415389" y="1086086"/>
                  <a:pt x="431899" y="1009251"/>
                  <a:pt x="398879" y="910826"/>
                </a:cubicBezTo>
                <a:cubicBezTo>
                  <a:pt x="365859" y="812401"/>
                  <a:pt x="338554" y="746996"/>
                  <a:pt x="302994" y="678416"/>
                </a:cubicBezTo>
                <a:cubicBezTo>
                  <a:pt x="267434" y="609836"/>
                  <a:pt x="262354" y="640316"/>
                  <a:pt x="221079" y="569196"/>
                </a:cubicBezTo>
                <a:cubicBezTo>
                  <a:pt x="179804" y="498076"/>
                  <a:pt x="141704" y="396476"/>
                  <a:pt x="97889" y="322816"/>
                </a:cubicBezTo>
                <a:cubicBezTo>
                  <a:pt x="54074" y="249156"/>
                  <a:pt x="12799" y="245981"/>
                  <a:pt x="2004" y="199626"/>
                </a:cubicBezTo>
                <a:cubicBezTo>
                  <a:pt x="-8791" y="153271"/>
                  <a:pt x="26769" y="111996"/>
                  <a:pt x="43279" y="90406"/>
                </a:cubicBezTo>
                <a:cubicBezTo>
                  <a:pt x="59789" y="68816"/>
                  <a:pt x="64869" y="90406"/>
                  <a:pt x="83919" y="90406"/>
                </a:cubicBezTo>
                <a:cubicBezTo>
                  <a:pt x="102969" y="90406"/>
                  <a:pt x="120114" y="84691"/>
                  <a:pt x="139164" y="90406"/>
                </a:cubicBezTo>
                <a:cubicBezTo>
                  <a:pt x="158214" y="96121"/>
                  <a:pt x="172819" y="111996"/>
                  <a:pt x="179804" y="117711"/>
                </a:cubicBezTo>
              </a:path>
            </a:pathLst>
          </a:custGeom>
          <a:solidFill>
            <a:srgbClr val="60C04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8543290" y="2304415"/>
            <a:ext cx="1033780" cy="36830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</a:rPr>
              <a:t>叙利亚</a:t>
            </a:r>
          </a:p>
        </p:txBody>
      </p:sp>
      <p:sp>
        <p:nvSpPr>
          <p:cNvPr id="3" name="云形标注 2"/>
          <p:cNvSpPr/>
          <p:nvPr/>
        </p:nvSpPr>
        <p:spPr>
          <a:xfrm>
            <a:off x="1874520" y="1069340"/>
            <a:ext cx="2750820" cy="1409700"/>
          </a:xfrm>
          <a:prstGeom prst="cloudCallout">
            <a:avLst>
              <a:gd name="adj1" fmla="val 212973"/>
              <a:gd name="adj2" fmla="val 142612"/>
            </a:avLst>
          </a:prstGeom>
          <a:noFill/>
          <a:ln w="28575">
            <a:solidFill>
              <a:srgbClr val="0B2BF3"/>
            </a:solidFill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>
                <a:solidFill>
                  <a:srgbClr val="FF0000"/>
                </a:solidFill>
                <a:latin typeface="方正兰亭粗黑_GBK" panose="02000000000000000000" charset="-122"/>
                <a:ea typeface="方正兰亭粗黑_GBK" panose="02000000000000000000" charset="-122"/>
              </a:rPr>
              <a:t>军政合一国家建立</a:t>
            </a:r>
          </a:p>
        </p:txBody>
      </p:sp>
      <p:sp>
        <p:nvSpPr>
          <p:cNvPr id="2" name="同心圆 1"/>
          <p:cNvSpPr/>
          <p:nvPr/>
        </p:nvSpPr>
        <p:spPr>
          <a:xfrm>
            <a:off x="9025255" y="3683635"/>
            <a:ext cx="177800" cy="219075"/>
          </a:xfrm>
          <a:prstGeom prst="donut">
            <a:avLst/>
          </a:prstGeom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9225915" y="3664585"/>
            <a:ext cx="992505" cy="36830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>
                <a:solidFill>
                  <a:srgbClr val="FF0000"/>
                </a:solidFill>
                <a:effectLst/>
                <a:latin typeface="方正兰亭粗黑_GBK" panose="02000000000000000000" charset="-122"/>
                <a:ea typeface="方正兰亭粗黑_GBK" panose="02000000000000000000" charset="-122"/>
              </a:rPr>
              <a:t>麦地那</a:t>
            </a:r>
          </a:p>
        </p:txBody>
      </p:sp>
      <p:sp>
        <p:nvSpPr>
          <p:cNvPr id="15" name="任意多边形 14"/>
          <p:cNvSpPr/>
          <p:nvPr/>
        </p:nvSpPr>
        <p:spPr>
          <a:xfrm>
            <a:off x="8917940" y="2672715"/>
            <a:ext cx="285115" cy="1010920"/>
          </a:xfrm>
          <a:custGeom>
            <a:avLst/>
            <a:gdLst>
              <a:gd name="connisteX0" fmla="*/ 448521 w 448521"/>
              <a:gd name="connsiteY0" fmla="*/ 1026160 h 1026160"/>
              <a:gd name="connisteX1" fmla="*/ 325331 w 448521"/>
              <a:gd name="connsiteY1" fmla="*/ 492125 h 1026160"/>
              <a:gd name="connisteX2" fmla="*/ 134196 w 448521"/>
              <a:gd name="connsiteY2" fmla="*/ 150495 h 1026160"/>
              <a:gd name="connisteX3" fmla="*/ 11006 w 448521"/>
              <a:gd name="connsiteY3" fmla="*/ 13335 h 1026160"/>
              <a:gd name="connisteX4" fmla="*/ 11006 w 448521"/>
              <a:gd name="connsiteY4" fmla="*/ 13335 h 1026160"/>
              <a:gd name="connisteX5" fmla="*/ 11006 w 448521"/>
              <a:gd name="connsiteY5" fmla="*/ 0 h 102616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</a:cxnLst>
            <a:rect l="l" t="t" r="r" b="b"/>
            <a:pathLst>
              <a:path w="448522" h="1026160">
                <a:moveTo>
                  <a:pt x="448522" y="1026160"/>
                </a:moveTo>
                <a:cubicBezTo>
                  <a:pt x="427567" y="926465"/>
                  <a:pt x="388197" y="667385"/>
                  <a:pt x="325332" y="492125"/>
                </a:cubicBezTo>
                <a:cubicBezTo>
                  <a:pt x="262467" y="316865"/>
                  <a:pt x="197062" y="246380"/>
                  <a:pt x="134197" y="150495"/>
                </a:cubicBezTo>
                <a:cubicBezTo>
                  <a:pt x="71332" y="54610"/>
                  <a:pt x="35772" y="40640"/>
                  <a:pt x="11007" y="13335"/>
                </a:cubicBezTo>
                <a:cubicBezTo>
                  <a:pt x="-13758" y="-13970"/>
                  <a:pt x="11007" y="15875"/>
                  <a:pt x="11007" y="13335"/>
                </a:cubicBezTo>
                <a:cubicBezTo>
                  <a:pt x="11007" y="10795"/>
                  <a:pt x="11007" y="2540"/>
                  <a:pt x="11007" y="0"/>
                </a:cubicBezTo>
              </a:path>
            </a:pathLst>
          </a:custGeom>
          <a:noFill/>
          <a:ln w="38100">
            <a:solidFill>
              <a:srgbClr val="000000"/>
            </a:solidFill>
            <a:headEnd type="none"/>
            <a:tailEnd type="arrow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任意多边形 15"/>
          <p:cNvSpPr/>
          <p:nvPr/>
        </p:nvSpPr>
        <p:spPr>
          <a:xfrm flipH="1">
            <a:off x="9225915" y="2672080"/>
            <a:ext cx="227965" cy="1125220"/>
          </a:xfrm>
          <a:custGeom>
            <a:avLst/>
            <a:gdLst>
              <a:gd name="connisteX0" fmla="*/ 448521 w 448521"/>
              <a:gd name="connsiteY0" fmla="*/ 1026160 h 1026160"/>
              <a:gd name="connisteX1" fmla="*/ 325331 w 448521"/>
              <a:gd name="connsiteY1" fmla="*/ 492125 h 1026160"/>
              <a:gd name="connisteX2" fmla="*/ 134196 w 448521"/>
              <a:gd name="connsiteY2" fmla="*/ 150495 h 1026160"/>
              <a:gd name="connisteX3" fmla="*/ 11006 w 448521"/>
              <a:gd name="connsiteY3" fmla="*/ 13335 h 1026160"/>
              <a:gd name="connisteX4" fmla="*/ 11006 w 448521"/>
              <a:gd name="connsiteY4" fmla="*/ 13335 h 1026160"/>
              <a:gd name="connisteX5" fmla="*/ 11006 w 448521"/>
              <a:gd name="connsiteY5" fmla="*/ 0 h 102616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</a:cxnLst>
            <a:rect l="l" t="t" r="r" b="b"/>
            <a:pathLst>
              <a:path w="448522" h="1026160">
                <a:moveTo>
                  <a:pt x="448522" y="1026160"/>
                </a:moveTo>
                <a:cubicBezTo>
                  <a:pt x="427567" y="926465"/>
                  <a:pt x="388197" y="667385"/>
                  <a:pt x="325332" y="492125"/>
                </a:cubicBezTo>
                <a:cubicBezTo>
                  <a:pt x="262467" y="316865"/>
                  <a:pt x="197062" y="246380"/>
                  <a:pt x="134197" y="150495"/>
                </a:cubicBezTo>
                <a:cubicBezTo>
                  <a:pt x="71332" y="54610"/>
                  <a:pt x="35772" y="40640"/>
                  <a:pt x="11007" y="13335"/>
                </a:cubicBezTo>
                <a:cubicBezTo>
                  <a:pt x="-13758" y="-13970"/>
                  <a:pt x="11007" y="15875"/>
                  <a:pt x="11007" y="13335"/>
                </a:cubicBezTo>
                <a:cubicBezTo>
                  <a:pt x="11007" y="10795"/>
                  <a:pt x="11007" y="2540"/>
                  <a:pt x="11007" y="0"/>
                </a:cubicBezTo>
              </a:path>
            </a:pathLst>
          </a:custGeom>
          <a:noFill/>
          <a:ln w="38100">
            <a:solidFill>
              <a:srgbClr val="000000"/>
            </a:solidFill>
            <a:headEnd type="none"/>
            <a:tailEnd type="arrow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9483725" y="2431415"/>
            <a:ext cx="1033780" cy="368300"/>
          </a:xfrm>
          <a:prstGeom prst="rect">
            <a:avLst/>
          </a:prstGeom>
          <a:solidFill>
            <a:srgbClr val="8DC37C"/>
          </a:solidFill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</a:rPr>
              <a:t>巴格达</a:t>
            </a:r>
          </a:p>
        </p:txBody>
      </p:sp>
      <p:sp>
        <p:nvSpPr>
          <p:cNvPr id="18" name="文本框 17"/>
          <p:cNvSpPr txBox="1"/>
          <p:nvPr/>
        </p:nvSpPr>
        <p:spPr>
          <a:xfrm rot="20220000">
            <a:off x="9794240" y="2012315"/>
            <a:ext cx="579755" cy="138366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8DC37C"/>
                </a:solidFill>
              </a14:hiddenFill>
            </a:ext>
          </a:extLst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pPr algn="dist"/>
            <a:r>
              <a:rPr lang="zh-CN" altLang="en-US" sz="2800">
                <a:solidFill>
                  <a:srgbClr val="FF0000"/>
                </a:solidFill>
                <a:effectLst/>
                <a:latin typeface="方正兰亭粗黑_GBK" panose="02000000000000000000" charset="-122"/>
                <a:ea typeface="方正兰亭粗黑_GBK" panose="02000000000000000000" charset="-122"/>
              </a:rPr>
              <a:t>波</a:t>
            </a:r>
          </a:p>
          <a:p>
            <a:pPr algn="dist"/>
            <a:endParaRPr lang="zh-CN" altLang="en-US" sz="2800">
              <a:solidFill>
                <a:srgbClr val="FF0000"/>
              </a:solidFill>
              <a:effectLst/>
              <a:latin typeface="方正兰亭粗黑_GBK" panose="02000000000000000000" charset="-122"/>
              <a:ea typeface="方正兰亭粗黑_GBK" panose="02000000000000000000" charset="-122"/>
            </a:endParaRPr>
          </a:p>
          <a:p>
            <a:pPr algn="dist"/>
            <a:r>
              <a:rPr lang="zh-CN" altLang="en-US" sz="2800">
                <a:solidFill>
                  <a:srgbClr val="FF0000"/>
                </a:solidFill>
                <a:effectLst/>
                <a:latin typeface="方正兰亭粗黑_GBK" panose="02000000000000000000" charset="-122"/>
                <a:ea typeface="方正兰亭粗黑_GBK" panose="02000000000000000000" charset="-122"/>
              </a:rPr>
              <a:t>斯</a:t>
            </a:r>
          </a:p>
        </p:txBody>
      </p:sp>
      <p:sp>
        <p:nvSpPr>
          <p:cNvPr id="21" name="任意多边形 20"/>
          <p:cNvSpPr/>
          <p:nvPr/>
        </p:nvSpPr>
        <p:spPr>
          <a:xfrm>
            <a:off x="9483725" y="976630"/>
            <a:ext cx="2052320" cy="1696720"/>
          </a:xfrm>
          <a:custGeom>
            <a:avLst/>
            <a:gdLst>
              <a:gd name="connisteX0" fmla="*/ 0 w 2586355"/>
              <a:gd name="connsiteY0" fmla="*/ 1642110 h 1642110"/>
              <a:gd name="connisteX1" fmla="*/ 1108710 w 2586355"/>
              <a:gd name="connsiteY1" fmla="*/ 1108075 h 1642110"/>
              <a:gd name="connisteX2" fmla="*/ 1710690 w 2586355"/>
              <a:gd name="connsiteY2" fmla="*/ 683895 h 1642110"/>
              <a:gd name="connisteX3" fmla="*/ 1833880 w 2586355"/>
              <a:gd name="connsiteY3" fmla="*/ 588645 h 1642110"/>
              <a:gd name="connisteX4" fmla="*/ 2066290 w 2586355"/>
              <a:gd name="connsiteY4" fmla="*/ 355600 h 1642110"/>
              <a:gd name="connisteX5" fmla="*/ 2517775 w 2586355"/>
              <a:gd name="connsiteY5" fmla="*/ 54610 h 1642110"/>
              <a:gd name="connisteX6" fmla="*/ 2559050 w 2586355"/>
              <a:gd name="connsiteY6" fmla="*/ 13335 h 1642110"/>
              <a:gd name="connisteX7" fmla="*/ 2586355 w 2586355"/>
              <a:gd name="connsiteY7" fmla="*/ 0 h 164211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</a:cxnLst>
            <a:rect l="l" t="t" r="r" b="b"/>
            <a:pathLst>
              <a:path w="2586355" h="1642110">
                <a:moveTo>
                  <a:pt x="0" y="1642110"/>
                </a:moveTo>
                <a:cubicBezTo>
                  <a:pt x="209550" y="1543685"/>
                  <a:pt x="766445" y="1299845"/>
                  <a:pt x="1108710" y="1108075"/>
                </a:cubicBezTo>
                <a:cubicBezTo>
                  <a:pt x="1450975" y="916305"/>
                  <a:pt x="1565910" y="788035"/>
                  <a:pt x="1710690" y="683895"/>
                </a:cubicBezTo>
                <a:cubicBezTo>
                  <a:pt x="1855470" y="579755"/>
                  <a:pt x="1762760" y="654050"/>
                  <a:pt x="1833880" y="588645"/>
                </a:cubicBezTo>
                <a:cubicBezTo>
                  <a:pt x="1905000" y="523240"/>
                  <a:pt x="1929765" y="462280"/>
                  <a:pt x="2066290" y="355600"/>
                </a:cubicBezTo>
                <a:cubicBezTo>
                  <a:pt x="2202815" y="248920"/>
                  <a:pt x="2419350" y="123190"/>
                  <a:pt x="2517775" y="54610"/>
                </a:cubicBezTo>
                <a:cubicBezTo>
                  <a:pt x="2616200" y="-13970"/>
                  <a:pt x="2545080" y="24130"/>
                  <a:pt x="2559050" y="13335"/>
                </a:cubicBezTo>
                <a:cubicBezTo>
                  <a:pt x="2573020" y="2540"/>
                  <a:pt x="2581910" y="1905"/>
                  <a:pt x="2586355" y="0"/>
                </a:cubicBezTo>
              </a:path>
            </a:pathLst>
          </a:custGeom>
          <a:noFill/>
          <a:ln w="38100">
            <a:solidFill>
              <a:schemeClr val="tx1"/>
            </a:solidFill>
            <a:headEnd type="none"/>
            <a:tailEnd type="arrow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文本框 22"/>
          <p:cNvSpPr txBox="1"/>
          <p:nvPr/>
        </p:nvSpPr>
        <p:spPr>
          <a:xfrm rot="21360000">
            <a:off x="11365230" y="246380"/>
            <a:ext cx="570865" cy="132207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8DC37C"/>
                </a:solidFill>
              </a14:hiddenFill>
            </a:ext>
          </a:extLst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pPr algn="dist"/>
            <a:r>
              <a:rPr lang="zh-CN" altLang="en-US" sz="2000">
                <a:solidFill>
                  <a:srgbClr val="FF0000"/>
                </a:solidFill>
                <a:effectLst/>
                <a:latin typeface="方正兰亭粗黑_GBK" panose="02000000000000000000" charset="-122"/>
                <a:ea typeface="方正兰亭粗黑_GBK" panose="02000000000000000000" charset="-122"/>
              </a:rPr>
              <a:t>中国唐朝</a:t>
            </a:r>
          </a:p>
        </p:txBody>
      </p:sp>
      <p:sp>
        <p:nvSpPr>
          <p:cNvPr id="24" name="任意多边形 23"/>
          <p:cNvSpPr/>
          <p:nvPr/>
        </p:nvSpPr>
        <p:spPr>
          <a:xfrm>
            <a:off x="10124440" y="2274570"/>
            <a:ext cx="1546860" cy="156845"/>
          </a:xfrm>
          <a:custGeom>
            <a:avLst/>
            <a:gdLst>
              <a:gd name="connisteX0" fmla="*/ 0 w 2093030"/>
              <a:gd name="connsiteY0" fmla="*/ 0 h 283083"/>
              <a:gd name="connisteX1" fmla="*/ 520065 w 2093030"/>
              <a:gd name="connsiteY1" fmla="*/ 163830 h 283083"/>
              <a:gd name="connisteX2" fmla="*/ 739140 w 2093030"/>
              <a:gd name="connsiteY2" fmla="*/ 232410 h 283083"/>
              <a:gd name="connisteX3" fmla="*/ 958215 w 2093030"/>
              <a:gd name="connsiteY3" fmla="*/ 218440 h 283083"/>
              <a:gd name="connisteX4" fmla="*/ 1190625 w 2093030"/>
              <a:gd name="connsiteY4" fmla="*/ 163830 h 283083"/>
              <a:gd name="connisteX5" fmla="*/ 2011680 w 2093030"/>
              <a:gd name="connsiteY5" fmla="*/ 273050 h 283083"/>
              <a:gd name="connisteX6" fmla="*/ 2025650 w 2093030"/>
              <a:gd name="connsiteY6" fmla="*/ 273050 h 283083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rect l="l" t="t" r="r" b="b"/>
            <a:pathLst>
              <a:path w="2093030" h="283083">
                <a:moveTo>
                  <a:pt x="0" y="0"/>
                </a:moveTo>
                <a:cubicBezTo>
                  <a:pt x="99695" y="31115"/>
                  <a:pt x="372110" y="117475"/>
                  <a:pt x="520065" y="163830"/>
                </a:cubicBezTo>
                <a:cubicBezTo>
                  <a:pt x="668020" y="210185"/>
                  <a:pt x="651510" y="221615"/>
                  <a:pt x="739140" y="232410"/>
                </a:cubicBezTo>
                <a:cubicBezTo>
                  <a:pt x="826770" y="243205"/>
                  <a:pt x="868045" y="232410"/>
                  <a:pt x="958215" y="218440"/>
                </a:cubicBezTo>
                <a:cubicBezTo>
                  <a:pt x="1048385" y="204470"/>
                  <a:pt x="979805" y="153035"/>
                  <a:pt x="1190625" y="163830"/>
                </a:cubicBezTo>
                <a:cubicBezTo>
                  <a:pt x="1401445" y="174625"/>
                  <a:pt x="1844675" y="251460"/>
                  <a:pt x="2011680" y="273050"/>
                </a:cubicBezTo>
                <a:cubicBezTo>
                  <a:pt x="2178685" y="294640"/>
                  <a:pt x="2038985" y="274955"/>
                  <a:pt x="2025650" y="273050"/>
                </a:cubicBezTo>
              </a:path>
            </a:pathLst>
          </a:custGeom>
          <a:noFill/>
          <a:ln w="38100">
            <a:solidFill>
              <a:schemeClr val="tx1"/>
            </a:solidFill>
            <a:headEnd type="none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文本框 24"/>
          <p:cNvSpPr txBox="1"/>
          <p:nvPr/>
        </p:nvSpPr>
        <p:spPr>
          <a:xfrm rot="21360000">
            <a:off x="11501755" y="2047875"/>
            <a:ext cx="454660" cy="92202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8DC37C"/>
                </a:solidFill>
              </a14:hiddenFill>
            </a:ext>
          </a:extLst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pPr algn="dist"/>
            <a:r>
              <a:rPr lang="zh-CN" altLang="en-US">
                <a:solidFill>
                  <a:srgbClr val="FF0000"/>
                </a:solidFill>
                <a:effectLst/>
                <a:latin typeface="方正兰亭粗黑_GBK" panose="02000000000000000000" charset="-122"/>
                <a:ea typeface="方正兰亭粗黑_GBK" panose="02000000000000000000" charset="-122"/>
              </a:rPr>
              <a:t>印度河</a:t>
            </a:r>
          </a:p>
        </p:txBody>
      </p:sp>
      <p:sp>
        <p:nvSpPr>
          <p:cNvPr id="26" name="任意多边形 25"/>
          <p:cNvSpPr/>
          <p:nvPr/>
        </p:nvSpPr>
        <p:spPr>
          <a:xfrm>
            <a:off x="8308975" y="3085465"/>
            <a:ext cx="916940" cy="711835"/>
          </a:xfrm>
          <a:custGeom>
            <a:avLst/>
            <a:gdLst>
              <a:gd name="connisteX0" fmla="*/ 916940 w 916940"/>
              <a:gd name="connsiteY0" fmla="*/ 711835 h 711835"/>
              <a:gd name="connisteX1" fmla="*/ 520065 w 916940"/>
              <a:gd name="connsiteY1" fmla="*/ 205740 h 711835"/>
              <a:gd name="connisteX2" fmla="*/ 219075 w 916940"/>
              <a:gd name="connsiteY2" fmla="*/ 68580 h 711835"/>
              <a:gd name="connisteX3" fmla="*/ 0 w 916940"/>
              <a:gd name="connsiteY3" fmla="*/ 0 h 711835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</a:cxnLst>
            <a:rect l="l" t="t" r="r" b="b"/>
            <a:pathLst>
              <a:path w="916940" h="711835">
                <a:moveTo>
                  <a:pt x="916940" y="711835"/>
                </a:moveTo>
                <a:cubicBezTo>
                  <a:pt x="843280" y="613410"/>
                  <a:pt x="659765" y="334645"/>
                  <a:pt x="520065" y="205740"/>
                </a:cubicBezTo>
                <a:cubicBezTo>
                  <a:pt x="380365" y="76835"/>
                  <a:pt x="323215" y="109855"/>
                  <a:pt x="219075" y="68580"/>
                </a:cubicBezTo>
                <a:cubicBezTo>
                  <a:pt x="114935" y="27305"/>
                  <a:pt x="38100" y="10795"/>
                  <a:pt x="0" y="0"/>
                </a:cubicBezTo>
              </a:path>
            </a:pathLst>
          </a:custGeom>
          <a:noFill/>
          <a:ln w="38100">
            <a:solidFill>
              <a:srgbClr val="000000"/>
            </a:solidFill>
            <a:headEnd type="none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文本框 26"/>
          <p:cNvSpPr txBox="1"/>
          <p:nvPr/>
        </p:nvSpPr>
        <p:spPr>
          <a:xfrm>
            <a:off x="8150225" y="2761615"/>
            <a:ext cx="24828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</a:rPr>
              <a:t>埃及</a:t>
            </a:r>
          </a:p>
        </p:txBody>
      </p:sp>
      <p:sp>
        <p:nvSpPr>
          <p:cNvPr id="28" name="任意多边形 27"/>
          <p:cNvSpPr/>
          <p:nvPr/>
        </p:nvSpPr>
        <p:spPr>
          <a:xfrm>
            <a:off x="5325110" y="1412240"/>
            <a:ext cx="2983865" cy="1844675"/>
          </a:xfrm>
          <a:custGeom>
            <a:avLst/>
            <a:gdLst>
              <a:gd name="connisteX0" fmla="*/ 3955607 w 3955607"/>
              <a:gd name="connsiteY0" fmla="*/ 1543233 h 1612597"/>
              <a:gd name="connisteX1" fmla="*/ 3695892 w 3955607"/>
              <a:gd name="connsiteY1" fmla="*/ 1598478 h 1612597"/>
              <a:gd name="connisteX2" fmla="*/ 3422207 w 3955607"/>
              <a:gd name="connsiteY2" fmla="*/ 1488623 h 1612597"/>
              <a:gd name="connisteX3" fmla="*/ 3244407 w 3955607"/>
              <a:gd name="connsiteY3" fmla="*/ 1447983 h 1612597"/>
              <a:gd name="connisteX4" fmla="*/ 2929447 w 3955607"/>
              <a:gd name="connsiteY4" fmla="*/ 1365433 h 1612597"/>
              <a:gd name="connisteX5" fmla="*/ 2765617 w 3955607"/>
              <a:gd name="connsiteY5" fmla="*/ 1420043 h 1612597"/>
              <a:gd name="connisteX6" fmla="*/ 2519237 w 3955607"/>
              <a:gd name="connsiteY6" fmla="*/ 1611813 h 1612597"/>
              <a:gd name="connisteX7" fmla="*/ 2204277 w 3955607"/>
              <a:gd name="connsiteY7" fmla="*/ 1475288 h 1612597"/>
              <a:gd name="connisteX8" fmla="*/ 2067752 w 3955607"/>
              <a:gd name="connsiteY8" fmla="*/ 1392738 h 1612597"/>
              <a:gd name="connisteX9" fmla="*/ 1698182 w 3955607"/>
              <a:gd name="connsiteY9" fmla="*/ 1037138 h 1612597"/>
              <a:gd name="connisteX10" fmla="*/ 1219392 w 3955607"/>
              <a:gd name="connsiteY10" fmla="*/ 667568 h 1612597"/>
              <a:gd name="connisteX11" fmla="*/ 1082232 w 3955607"/>
              <a:gd name="connsiteY11" fmla="*/ 612958 h 1612597"/>
              <a:gd name="connisteX12" fmla="*/ 863157 w 3955607"/>
              <a:gd name="connsiteY12" fmla="*/ 571683 h 1612597"/>
              <a:gd name="connisteX13" fmla="*/ 739967 w 3955607"/>
              <a:gd name="connsiteY13" fmla="*/ 517073 h 1612597"/>
              <a:gd name="connisteX14" fmla="*/ 452947 w 3955607"/>
              <a:gd name="connsiteY14" fmla="*/ 489768 h 1612597"/>
              <a:gd name="connisteX15" fmla="*/ 83377 w 3955607"/>
              <a:gd name="connsiteY15" fmla="*/ 448493 h 1612597"/>
              <a:gd name="connisteX16" fmla="*/ 14797 w 3955607"/>
              <a:gd name="connsiteY16" fmla="*/ 339273 h 1612597"/>
              <a:gd name="connisteX17" fmla="*/ 14797 w 3955607"/>
              <a:gd name="connsiteY17" fmla="*/ 284663 h 1612597"/>
              <a:gd name="connisteX18" fmla="*/ 137987 w 3955607"/>
              <a:gd name="connsiteY18" fmla="*/ 24313 h 1612597"/>
              <a:gd name="connisteX19" fmla="*/ 165292 w 3955607"/>
              <a:gd name="connsiteY19" fmla="*/ 24313 h 1612597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  <a:cxn ang="0">
                <a:pos x="connisteX9" y="connsiteY9"/>
              </a:cxn>
              <a:cxn ang="0">
                <a:pos x="connisteX10" y="connsiteY10"/>
              </a:cxn>
              <a:cxn ang="0">
                <a:pos x="connisteX11" y="connsiteY11"/>
              </a:cxn>
              <a:cxn ang="0">
                <a:pos x="connisteX12" y="connsiteY12"/>
              </a:cxn>
              <a:cxn ang="0">
                <a:pos x="connisteX13" y="connsiteY13"/>
              </a:cxn>
              <a:cxn ang="0">
                <a:pos x="connisteX14" y="connsiteY14"/>
              </a:cxn>
              <a:cxn ang="0">
                <a:pos x="connisteX15" y="connsiteY15"/>
              </a:cxn>
              <a:cxn ang="0">
                <a:pos x="connisteX16" y="connsiteY16"/>
              </a:cxn>
              <a:cxn ang="0">
                <a:pos x="connisteX17" y="connsiteY17"/>
              </a:cxn>
              <a:cxn ang="0">
                <a:pos x="connisteX18" y="connsiteY18"/>
              </a:cxn>
              <a:cxn ang="0">
                <a:pos x="connisteX19" y="connsiteY19"/>
              </a:cxn>
            </a:cxnLst>
            <a:rect l="l" t="t" r="r" b="b"/>
            <a:pathLst>
              <a:path w="3955608" h="1612597">
                <a:moveTo>
                  <a:pt x="3955608" y="1543233"/>
                </a:moveTo>
                <a:cubicBezTo>
                  <a:pt x="3909253" y="1556568"/>
                  <a:pt x="3802573" y="1609273"/>
                  <a:pt x="3695893" y="1598478"/>
                </a:cubicBezTo>
                <a:cubicBezTo>
                  <a:pt x="3589213" y="1587683"/>
                  <a:pt x="3512378" y="1518468"/>
                  <a:pt x="3422208" y="1488623"/>
                </a:cubicBezTo>
                <a:cubicBezTo>
                  <a:pt x="3332038" y="1458778"/>
                  <a:pt x="3342833" y="1472748"/>
                  <a:pt x="3244408" y="1447983"/>
                </a:cubicBezTo>
                <a:cubicBezTo>
                  <a:pt x="3145983" y="1423218"/>
                  <a:pt x="3025333" y="1371148"/>
                  <a:pt x="2929448" y="1365433"/>
                </a:cubicBezTo>
                <a:cubicBezTo>
                  <a:pt x="2833563" y="1359718"/>
                  <a:pt x="2847533" y="1370513"/>
                  <a:pt x="2765618" y="1420043"/>
                </a:cubicBezTo>
                <a:cubicBezTo>
                  <a:pt x="2683703" y="1469573"/>
                  <a:pt x="2631633" y="1601018"/>
                  <a:pt x="2519238" y="1611813"/>
                </a:cubicBezTo>
                <a:cubicBezTo>
                  <a:pt x="2406843" y="1622608"/>
                  <a:pt x="2294448" y="1519103"/>
                  <a:pt x="2204278" y="1475288"/>
                </a:cubicBezTo>
                <a:cubicBezTo>
                  <a:pt x="2114108" y="1431473"/>
                  <a:pt x="2168718" y="1480368"/>
                  <a:pt x="2067753" y="1392738"/>
                </a:cubicBezTo>
                <a:cubicBezTo>
                  <a:pt x="1966788" y="1305108"/>
                  <a:pt x="1867728" y="1181918"/>
                  <a:pt x="1698183" y="1037138"/>
                </a:cubicBezTo>
                <a:cubicBezTo>
                  <a:pt x="1528638" y="892358"/>
                  <a:pt x="1342583" y="752658"/>
                  <a:pt x="1219393" y="667568"/>
                </a:cubicBezTo>
                <a:cubicBezTo>
                  <a:pt x="1096203" y="582478"/>
                  <a:pt x="1153353" y="632008"/>
                  <a:pt x="1082233" y="612958"/>
                </a:cubicBezTo>
                <a:cubicBezTo>
                  <a:pt x="1011113" y="593908"/>
                  <a:pt x="931738" y="590733"/>
                  <a:pt x="863158" y="571683"/>
                </a:cubicBezTo>
                <a:cubicBezTo>
                  <a:pt x="794578" y="552633"/>
                  <a:pt x="821883" y="533583"/>
                  <a:pt x="739968" y="517073"/>
                </a:cubicBezTo>
                <a:cubicBezTo>
                  <a:pt x="658053" y="500563"/>
                  <a:pt x="584393" y="503738"/>
                  <a:pt x="452948" y="489768"/>
                </a:cubicBezTo>
                <a:cubicBezTo>
                  <a:pt x="321503" y="475798"/>
                  <a:pt x="171008" y="478338"/>
                  <a:pt x="83378" y="448493"/>
                </a:cubicBezTo>
                <a:cubicBezTo>
                  <a:pt x="-4252" y="418648"/>
                  <a:pt x="28768" y="372293"/>
                  <a:pt x="14798" y="339273"/>
                </a:cubicBezTo>
                <a:cubicBezTo>
                  <a:pt x="828" y="306253"/>
                  <a:pt x="-9967" y="347528"/>
                  <a:pt x="14798" y="284663"/>
                </a:cubicBezTo>
                <a:cubicBezTo>
                  <a:pt x="39563" y="221798"/>
                  <a:pt x="108143" y="76383"/>
                  <a:pt x="137988" y="24313"/>
                </a:cubicBezTo>
                <a:cubicBezTo>
                  <a:pt x="167833" y="-27757"/>
                  <a:pt x="162118" y="19233"/>
                  <a:pt x="165293" y="24313"/>
                </a:cubicBezTo>
              </a:path>
            </a:pathLst>
          </a:custGeom>
          <a:noFill/>
          <a:ln w="38100">
            <a:solidFill>
              <a:srgbClr val="000000"/>
            </a:solidFill>
            <a:prstDash val="lgDash"/>
            <a:headEnd type="none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文本框 28"/>
          <p:cNvSpPr txBox="1"/>
          <p:nvPr/>
        </p:nvSpPr>
        <p:spPr>
          <a:xfrm rot="1140000">
            <a:off x="5488305" y="2520950"/>
            <a:ext cx="1864995" cy="4603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pPr algn="dist"/>
            <a:r>
              <a:rPr lang="zh-CN" altLang="en-US" sz="24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兰亭粗黑_GBK" panose="02000000000000000000" charset="-122"/>
                <a:ea typeface="方正兰亭粗黑_GBK" panose="02000000000000000000" charset="-122"/>
              </a:rPr>
              <a:t>北非</a:t>
            </a:r>
          </a:p>
        </p:txBody>
      </p:sp>
      <p:sp>
        <p:nvSpPr>
          <p:cNvPr id="30" name="文本框 29"/>
          <p:cNvSpPr txBox="1"/>
          <p:nvPr/>
        </p:nvSpPr>
        <p:spPr>
          <a:xfrm>
            <a:off x="5109210" y="812165"/>
            <a:ext cx="1259840" cy="4603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24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兰亭粗黑_GBK" panose="02000000000000000000" charset="-122"/>
                <a:ea typeface="方正兰亭粗黑_GBK" panose="02000000000000000000" charset="-122"/>
              </a:rPr>
              <a:t>西班牙</a:t>
            </a:r>
          </a:p>
        </p:txBody>
      </p:sp>
      <p:sp>
        <p:nvSpPr>
          <p:cNvPr id="31" name="任意多边形 30"/>
          <p:cNvSpPr/>
          <p:nvPr/>
        </p:nvSpPr>
        <p:spPr>
          <a:xfrm>
            <a:off x="8917940" y="1953895"/>
            <a:ext cx="285115" cy="683895"/>
          </a:xfrm>
          <a:custGeom>
            <a:avLst/>
            <a:gdLst>
              <a:gd name="connisteX0" fmla="*/ 150495 w 251490"/>
              <a:gd name="connsiteY0" fmla="*/ 683895 h 683895"/>
              <a:gd name="connisteX1" fmla="*/ 246380 w 251490"/>
              <a:gd name="connsiteY1" fmla="*/ 506095 h 683895"/>
              <a:gd name="connisteX2" fmla="*/ 219075 w 251490"/>
              <a:gd name="connsiteY2" fmla="*/ 368935 h 683895"/>
              <a:gd name="connisteX3" fmla="*/ 123190 w 251490"/>
              <a:gd name="connsiteY3" fmla="*/ 191135 h 683895"/>
              <a:gd name="connisteX4" fmla="*/ 0 w 251490"/>
              <a:gd name="connsiteY4" fmla="*/ 0 h 683895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</a:cxnLst>
            <a:rect l="l" t="t" r="r" b="b"/>
            <a:pathLst>
              <a:path w="251490" h="683895">
                <a:moveTo>
                  <a:pt x="150495" y="683895"/>
                </a:moveTo>
                <a:cubicBezTo>
                  <a:pt x="170180" y="650875"/>
                  <a:pt x="232410" y="568960"/>
                  <a:pt x="246380" y="506095"/>
                </a:cubicBezTo>
                <a:cubicBezTo>
                  <a:pt x="260350" y="443230"/>
                  <a:pt x="243840" y="431800"/>
                  <a:pt x="219075" y="368935"/>
                </a:cubicBezTo>
                <a:cubicBezTo>
                  <a:pt x="194310" y="306070"/>
                  <a:pt x="167005" y="264795"/>
                  <a:pt x="123190" y="191135"/>
                </a:cubicBezTo>
                <a:cubicBezTo>
                  <a:pt x="79375" y="117475"/>
                  <a:pt x="22860" y="34925"/>
                  <a:pt x="0" y="0"/>
                </a:cubicBezTo>
              </a:path>
            </a:pathLst>
          </a:custGeom>
          <a:noFill/>
          <a:ln w="38100">
            <a:solidFill>
              <a:srgbClr val="000000"/>
            </a:solidFill>
            <a:headEnd type="none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圆角矩形 34"/>
          <p:cNvSpPr/>
          <p:nvPr/>
        </p:nvSpPr>
        <p:spPr>
          <a:xfrm>
            <a:off x="8085455" y="727710"/>
            <a:ext cx="1670050" cy="629285"/>
          </a:xfrm>
          <a:prstGeom prst="roundRect">
            <a:avLst/>
          </a:prstGeom>
          <a:gradFill>
            <a:gsLst>
              <a:gs pos="0">
                <a:srgbClr val="012D86"/>
              </a:gs>
              <a:gs pos="100000">
                <a:srgbClr val="0E2557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00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兰亭粗黑_GBK" panose="02000000000000000000" charset="-122"/>
                <a:ea typeface="方正兰亭粗黑_GBK" panose="02000000000000000000" charset="-122"/>
              </a:rPr>
              <a:t>北接</a:t>
            </a:r>
          </a:p>
          <a:p>
            <a:pPr algn="ctr"/>
            <a:r>
              <a:rPr lang="zh-CN" altLang="en-US" sz="200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兰亭粗黑_GBK" panose="02000000000000000000" charset="-122"/>
                <a:ea typeface="方正兰亭粗黑_GBK" panose="02000000000000000000" charset="-122"/>
              </a:rPr>
              <a:t>黑海与里海</a:t>
            </a:r>
          </a:p>
        </p:txBody>
      </p:sp>
      <p:sp>
        <p:nvSpPr>
          <p:cNvPr id="36" name="圆角矩形 35"/>
          <p:cNvSpPr/>
          <p:nvPr/>
        </p:nvSpPr>
        <p:spPr>
          <a:xfrm>
            <a:off x="5109845" y="347345"/>
            <a:ext cx="1258570" cy="629285"/>
          </a:xfrm>
          <a:prstGeom prst="roundRect">
            <a:avLst/>
          </a:prstGeom>
          <a:gradFill>
            <a:gsLst>
              <a:gs pos="0">
                <a:srgbClr val="012D86"/>
              </a:gs>
              <a:gs pos="100000">
                <a:srgbClr val="0E2557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00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兰亭粗黑_GBK" panose="02000000000000000000" charset="-122"/>
                <a:ea typeface="方正兰亭粗黑_GBK" panose="02000000000000000000" charset="-122"/>
              </a:rPr>
              <a:t>西临</a:t>
            </a:r>
          </a:p>
          <a:p>
            <a:pPr algn="ctr"/>
            <a:r>
              <a:rPr lang="zh-CN" altLang="en-US" sz="200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兰亭粗黑_GBK" panose="02000000000000000000" charset="-122"/>
                <a:ea typeface="方正兰亭粗黑_GBK" panose="02000000000000000000" charset="-122"/>
              </a:rPr>
              <a:t>大西洋</a:t>
            </a:r>
          </a:p>
        </p:txBody>
      </p:sp>
      <p:sp>
        <p:nvSpPr>
          <p:cNvPr id="37" name="圆角矩形 36"/>
          <p:cNvSpPr/>
          <p:nvPr/>
        </p:nvSpPr>
        <p:spPr>
          <a:xfrm>
            <a:off x="10798175" y="424815"/>
            <a:ext cx="1410970" cy="706120"/>
          </a:xfrm>
          <a:prstGeom prst="roundRect">
            <a:avLst/>
          </a:prstGeom>
          <a:gradFill>
            <a:gsLst>
              <a:gs pos="0">
                <a:srgbClr val="012D86"/>
              </a:gs>
              <a:gs pos="100000">
                <a:srgbClr val="0E2557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00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兰亭粗黑_GBK" panose="02000000000000000000" charset="-122"/>
                <a:ea typeface="方正兰亭粗黑_GBK" panose="02000000000000000000" charset="-122"/>
              </a:rPr>
              <a:t>东接</a:t>
            </a:r>
          </a:p>
          <a:p>
            <a:pPr algn="ctr"/>
            <a:r>
              <a:rPr lang="zh-CN" altLang="en-US" sz="200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兰亭粗黑_GBK" panose="02000000000000000000" charset="-122"/>
                <a:ea typeface="方正兰亭粗黑_GBK" panose="02000000000000000000" charset="-122"/>
              </a:rPr>
              <a:t>中国唐朝</a:t>
            </a:r>
          </a:p>
          <a:p>
            <a:pPr algn="ctr"/>
            <a:endParaRPr lang="zh-CN" altLang="en-US" sz="200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方正兰亭粗黑_GBK" panose="02000000000000000000" charset="-122"/>
              <a:ea typeface="方正兰亭粗黑_GBK" panose="02000000000000000000" charset="-122"/>
            </a:endParaRPr>
          </a:p>
        </p:txBody>
      </p:sp>
      <p:sp>
        <p:nvSpPr>
          <p:cNvPr id="38" name="圆角矩形 37"/>
          <p:cNvSpPr/>
          <p:nvPr/>
        </p:nvSpPr>
        <p:spPr>
          <a:xfrm>
            <a:off x="9942195" y="4032885"/>
            <a:ext cx="1492250" cy="629285"/>
          </a:xfrm>
          <a:prstGeom prst="roundRect">
            <a:avLst/>
          </a:prstGeom>
          <a:gradFill>
            <a:gsLst>
              <a:gs pos="0">
                <a:srgbClr val="012D86"/>
              </a:gs>
              <a:gs pos="100000">
                <a:srgbClr val="0E2557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00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兰亭粗黑_GBK" panose="02000000000000000000" charset="-122"/>
                <a:ea typeface="方正兰亭粗黑_GBK" panose="02000000000000000000" charset="-122"/>
              </a:rPr>
              <a:t>南包</a:t>
            </a:r>
          </a:p>
          <a:p>
            <a:pPr algn="ctr"/>
            <a:r>
              <a:rPr lang="zh-CN" altLang="en-US" sz="200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兰亭粗黑_GBK" panose="02000000000000000000" charset="-122"/>
                <a:ea typeface="方正兰亭粗黑_GBK" panose="02000000000000000000" charset="-122"/>
              </a:rPr>
              <a:t>整个半岛</a:t>
            </a:r>
          </a:p>
        </p:txBody>
      </p:sp>
      <p:sp>
        <p:nvSpPr>
          <p:cNvPr id="39" name="圆角矩形 38"/>
          <p:cNvSpPr/>
          <p:nvPr/>
        </p:nvSpPr>
        <p:spPr>
          <a:xfrm>
            <a:off x="6817360" y="2761615"/>
            <a:ext cx="1670050" cy="629285"/>
          </a:xfrm>
          <a:prstGeom prst="roundRect">
            <a:avLst/>
          </a:prstGeom>
          <a:gradFill>
            <a:gsLst>
              <a:gs pos="0">
                <a:srgbClr val="012D86"/>
              </a:gs>
              <a:gs pos="100000">
                <a:srgbClr val="0E2557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00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兰亭粗黑_GBK" panose="02000000000000000000" charset="-122"/>
                <a:ea typeface="方正兰亭粗黑_GBK" panose="02000000000000000000" charset="-122"/>
              </a:rPr>
              <a:t>西南</a:t>
            </a:r>
          </a:p>
          <a:p>
            <a:pPr algn="ctr"/>
            <a:r>
              <a:rPr lang="zh-CN" altLang="en-US" sz="200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兰亭粗黑_GBK" panose="02000000000000000000" charset="-122"/>
                <a:ea typeface="方正兰亭粗黑_GBK" panose="02000000000000000000" charset="-122"/>
              </a:rPr>
              <a:t>尼罗河下游</a:t>
            </a:r>
          </a:p>
        </p:txBody>
      </p:sp>
      <p:sp>
        <p:nvSpPr>
          <p:cNvPr id="40" name="圆角矩形 39"/>
          <p:cNvSpPr/>
          <p:nvPr/>
        </p:nvSpPr>
        <p:spPr>
          <a:xfrm>
            <a:off x="10797540" y="2863850"/>
            <a:ext cx="1191260" cy="629285"/>
          </a:xfrm>
          <a:prstGeom prst="roundRect">
            <a:avLst/>
          </a:prstGeom>
          <a:gradFill>
            <a:gsLst>
              <a:gs pos="0">
                <a:srgbClr val="012D86"/>
              </a:gs>
              <a:gs pos="100000">
                <a:srgbClr val="0E2557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00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兰亭粗黑_GBK" panose="02000000000000000000" charset="-122"/>
                <a:ea typeface="方正兰亭粗黑_GBK" panose="02000000000000000000" charset="-122"/>
              </a:rPr>
              <a:t>东南</a:t>
            </a:r>
          </a:p>
          <a:p>
            <a:pPr algn="ctr"/>
            <a:r>
              <a:rPr lang="zh-CN" altLang="en-US" sz="200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兰亭粗黑_GBK" panose="02000000000000000000" charset="-122"/>
                <a:ea typeface="方正兰亭粗黑_GBK" panose="02000000000000000000" charset="-122"/>
              </a:rPr>
              <a:t>印度河</a:t>
            </a:r>
          </a:p>
        </p:txBody>
      </p:sp>
      <p:sp>
        <p:nvSpPr>
          <p:cNvPr id="41" name="文本框 40"/>
          <p:cNvSpPr txBox="1"/>
          <p:nvPr/>
        </p:nvSpPr>
        <p:spPr>
          <a:xfrm>
            <a:off x="2116455" y="4388485"/>
            <a:ext cx="7245985" cy="92202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540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兰亭粗黑_GBK" panose="02000000000000000000" charset="-122"/>
                <a:ea typeface="方正兰亭粗黑_GBK" panose="02000000000000000000" charset="-122"/>
              </a:rPr>
              <a:t>地跨欧、亚、非三大洲</a:t>
            </a:r>
          </a:p>
        </p:txBody>
      </p:sp>
      <p:sp>
        <p:nvSpPr>
          <p:cNvPr id="42" name="文本框 41"/>
          <p:cNvSpPr txBox="1"/>
          <p:nvPr/>
        </p:nvSpPr>
        <p:spPr>
          <a:xfrm>
            <a:off x="79375" y="4859020"/>
            <a:ext cx="4340860" cy="583565"/>
          </a:xfrm>
          <a:prstGeom prst="rect">
            <a:avLst/>
          </a:prstGeom>
          <a:solidFill>
            <a:srgbClr val="FFC000"/>
          </a:solidFill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dist"/>
            <a:r>
              <a:rPr lang="zh-CN" altLang="en-US" sz="3200" dirty="0">
                <a:solidFill>
                  <a:srgbClr val="0B2BF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兰亭粗黑_GBK" panose="02000000000000000000" charset="-122"/>
                <a:ea typeface="方正兰亭粗黑_GBK" panose="02000000000000000000" charset="-122"/>
                <a:sym typeface="+mn-ea"/>
              </a:rPr>
              <a:t>阿拉伯帝国建立的影响</a:t>
            </a:r>
            <a:endParaRPr lang="en-US" altLang="zh-CN" sz="3200" dirty="0">
              <a:solidFill>
                <a:srgbClr val="0B2BF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兰亭粗黑_GBK" panose="02000000000000000000" charset="-122"/>
              <a:ea typeface="方正兰亭粗黑_GBK" panose="02000000000000000000" charset="-122"/>
              <a:sym typeface="+mn-ea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231140" y="5538470"/>
            <a:ext cx="10390505" cy="58356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C000"/>
                </a:solidFill>
              </a14:hiddenFill>
            </a:ext>
          </a:extLst>
        </p:spPr>
        <p:txBody>
          <a:bodyPr wrap="non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魏碑_GBK" panose="03000509000000000000" charset="-122"/>
                <a:ea typeface="方正魏碑_GBK" panose="03000509000000000000" charset="-122"/>
                <a:sym typeface="+mn-ea"/>
              </a:rPr>
              <a:t>伴随帝国的形成，伊斯兰教向半岛以外的地区广泛传播。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25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2" dur="1000"/>
                                        <p:tgtEl>
                                          <p:spTgt spid="1443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xit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4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" presetClass="emph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8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xit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8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500"/>
                            </p:stCondLst>
                            <p:childTnLst>
                              <p:par>
                                <p:cTn id="8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22" presetClass="entr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5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0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500"/>
                            </p:stCondLst>
                            <p:childTnLst>
                              <p:par>
                                <p:cTn id="10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4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19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1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6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2" presetID="22" presetClass="exit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4" grpId="0" bldLvl="0" animBg="1"/>
      <p:bldP spid="6" grpId="0" bldLvl="0" animBg="1"/>
      <p:bldP spid="6" grpId="1"/>
      <p:bldP spid="10" grpId="0" animBg="1"/>
      <p:bldP spid="9" grpId="0"/>
      <p:bldP spid="3" grpId="0" bldLvl="0" animBg="1"/>
      <p:bldP spid="3" grpId="1" bldLvl="0" animBg="1"/>
      <p:bldP spid="2" grpId="0" bldLvl="0" animBg="1"/>
      <p:bldP spid="11" grpId="0"/>
      <p:bldP spid="15" grpId="0" animBg="1"/>
      <p:bldP spid="16" grpId="0" bldLvl="0" animBg="1"/>
      <p:bldP spid="17" grpId="0" bldLvl="0" animBg="1"/>
      <p:bldP spid="18" grpId="0"/>
      <p:bldP spid="18" grpId="1"/>
      <p:bldP spid="18" grpId="2"/>
      <p:bldP spid="21" grpId="0" animBg="1"/>
      <p:bldP spid="24" grpId="0" animBg="1"/>
      <p:bldP spid="26" grpId="0" animBg="1"/>
      <p:bldP spid="27" grpId="0"/>
      <p:bldP spid="28" grpId="0" bldLvl="0" animBg="1"/>
      <p:bldP spid="29" grpId="0"/>
      <p:bldP spid="30" grpId="0"/>
      <p:bldP spid="31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/>
      <p:bldP spid="41" grpId="1"/>
      <p:bldP spid="42" grpId="0" bldLvl="0" animBg="1"/>
      <p:bldP spid="43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3" name="图片 32769" descr="03阿拉伯帝国的扩张">
            <a:extLst>
              <a:ext uri="{FF2B5EF4-FFF2-40B4-BE49-F238E27FC236}">
                <a16:creationId xmlns="" xmlns:a16="http://schemas.microsoft.com/office/drawing/2014/main" id="{321F0719-F247-4EE2-930D-7FB09DF7C97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2763" y="749300"/>
            <a:ext cx="8221662" cy="551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603" name="文本框 25602" descr="羊皮纸">
            <a:extLst>
              <a:ext uri="{FF2B5EF4-FFF2-40B4-BE49-F238E27FC236}">
                <a16:creationId xmlns="" xmlns:a16="http://schemas.microsoft.com/office/drawing/2014/main" id="{0D37DFFF-DC89-4584-9EB4-9E43AEEFA884}"/>
              </a:ext>
            </a:extLst>
          </p:cNvPr>
          <p:cNvSpPr txBox="1"/>
          <p:nvPr/>
        </p:nvSpPr>
        <p:spPr>
          <a:xfrm>
            <a:off x="2071688" y="1487489"/>
            <a:ext cx="7643812" cy="1786643"/>
          </a:xfrm>
          <a:prstGeom prst="rect">
            <a:avLst/>
          </a:prstGeom>
          <a:blipFill rotWithShape="1">
            <a:blip r:embed="rId3" cstate="email">
              <a:alphaModFix amt="79999"/>
            </a:blip>
          </a:blipFill>
          <a:ln w="9525" cap="flat" cmpd="sng">
            <a:solidFill>
              <a:srgbClr val="0099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 b="1" noProof="1"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ea"/>
              </a:rPr>
              <a:t> </a:t>
            </a:r>
            <a:r>
              <a:rPr lang="en-US" altLang="zh-CN" sz="3200" b="1" noProof="1">
                <a:latin typeface="黑体" panose="02010609060101010101" pitchFamily="49" charset="-122"/>
                <a:ea typeface="黑体" panose="02010609060101010101" pitchFamily="49" charset="-122"/>
                <a:cs typeface="+mn-ea"/>
              </a:rPr>
              <a:t>  9</a:t>
            </a:r>
            <a:r>
              <a:rPr lang="zh-CN" altLang="en-US" sz="3200" b="1" noProof="1">
                <a:latin typeface="黑体" panose="02010609060101010101" pitchFamily="49" charset="-122"/>
                <a:ea typeface="黑体" panose="02010609060101010101" pitchFamily="49" charset="-122"/>
                <a:cs typeface="+mn-ea"/>
              </a:rPr>
              <a:t>世纪中叶以后</a:t>
            </a:r>
            <a:r>
              <a:rPr lang="en-US" altLang="zh-CN" sz="3200" b="1" noProof="1">
                <a:latin typeface="黑体" panose="02010609060101010101" pitchFamily="49" charset="-122"/>
                <a:ea typeface="黑体" panose="02010609060101010101" pitchFamily="49" charset="-122"/>
                <a:cs typeface="+mn-ea"/>
              </a:rPr>
              <a:t>,</a:t>
            </a:r>
            <a:r>
              <a:rPr lang="zh-CN" altLang="en-US" sz="3200" b="1" noProof="1">
                <a:latin typeface="黑体" panose="02010609060101010101" pitchFamily="49" charset="-122"/>
                <a:ea typeface="黑体" panose="02010609060101010101" pitchFamily="49" charset="-122"/>
                <a:cs typeface="+mn-ea"/>
              </a:rPr>
              <a:t>随着内外矛盾激化</a:t>
            </a:r>
            <a:r>
              <a:rPr lang="en-US" altLang="zh-CN" sz="3200" b="1" noProof="1">
                <a:latin typeface="黑体" panose="02010609060101010101" pitchFamily="49" charset="-122"/>
                <a:ea typeface="黑体" panose="02010609060101010101" pitchFamily="49" charset="-122"/>
                <a:cs typeface="+mn-ea"/>
              </a:rPr>
              <a:t>,</a:t>
            </a:r>
            <a:r>
              <a:rPr lang="zh-CN" altLang="en-US" sz="3200" b="1" noProof="1">
                <a:latin typeface="黑体" panose="02010609060101010101" pitchFamily="49" charset="-122"/>
                <a:ea typeface="黑体" panose="02010609060101010101" pitchFamily="49" charset="-122"/>
                <a:cs typeface="+mn-ea"/>
              </a:rPr>
              <a:t>帝国逐渐衰微</a:t>
            </a:r>
            <a:r>
              <a:rPr lang="en-US" altLang="zh-CN" sz="3200" b="1" noProof="1">
                <a:latin typeface="黑体" panose="02010609060101010101" pitchFamily="49" charset="-122"/>
                <a:ea typeface="黑体" panose="02010609060101010101" pitchFamily="49" charset="-122"/>
                <a:cs typeface="+mn-ea"/>
              </a:rPr>
              <a:t>.</a:t>
            </a:r>
            <a:r>
              <a:rPr lang="en-US" altLang="zh-CN" sz="3200" b="1" noProof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</a:rPr>
              <a:t>1258</a:t>
            </a:r>
            <a:r>
              <a:rPr lang="zh-CN" altLang="en-US" sz="3200" b="1" noProof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</a:rPr>
              <a:t>年</a:t>
            </a:r>
            <a:r>
              <a:rPr lang="en-US" altLang="zh-CN" sz="3200" b="1" noProof="1">
                <a:solidFill>
                  <a:srgbClr val="CC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</a:rPr>
              <a:t>,</a:t>
            </a:r>
            <a:r>
              <a:rPr lang="zh-CN" altLang="en-US" sz="3200" b="1" noProof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</a:rPr>
              <a:t>蒙古骑兵攻陷巴格达</a:t>
            </a:r>
            <a:r>
              <a:rPr lang="en-US" altLang="zh-CN" sz="3200" b="1" noProof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</a:rPr>
              <a:t>,</a:t>
            </a:r>
            <a:r>
              <a:rPr lang="zh-CN" altLang="en-US" sz="3200" b="1" noProof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</a:rPr>
              <a:t>阿拉伯帝国终告覆亡</a:t>
            </a:r>
            <a:r>
              <a:rPr lang="en-US" altLang="zh-CN" sz="3200" b="1" noProof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</a:rPr>
              <a:t>.</a:t>
            </a:r>
            <a:r>
              <a:rPr lang="en-US" altLang="zh-CN" sz="3200" b="1" noProof="1">
                <a:latin typeface="黑体" panose="02010609060101010101" pitchFamily="49" charset="-122"/>
                <a:ea typeface="黑体" panose="02010609060101010101" pitchFamily="49" charset="-122"/>
                <a:cs typeface="+mn-ea"/>
              </a:rPr>
              <a:t>  </a:t>
            </a:r>
            <a:endParaRPr lang="en-US" altLang="zh-CN" sz="3200" b="1" noProof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Text Box 3">
            <a:extLst>
              <a:ext uri="{FF2B5EF4-FFF2-40B4-BE49-F238E27FC236}">
                <a16:creationId xmlns="" xmlns:a16="http://schemas.microsoft.com/office/drawing/2014/main" id="{03A20BC5-40ED-4670-A264-A4D917D15B3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44663" y="87314"/>
            <a:ext cx="4425950" cy="579437"/>
          </a:xfrm>
          <a:prstGeom prst="rect">
            <a:avLst/>
          </a:prstGeom>
          <a:solidFill>
            <a:schemeClr val="accent5">
              <a:lumMod val="90000"/>
            </a:schemeClr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3200" b="1" dirty="0">
                <a:solidFill>
                  <a:srgbClr val="0000FF"/>
                </a:solidFill>
                <a:ea typeface="黑体" panose="02010609060101010101" pitchFamily="49" charset="-122"/>
              </a:rPr>
              <a:t>阿拉伯国家的扩张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56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6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3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0" name="矩形 14339"/>
          <p:cNvSpPr/>
          <p:nvPr/>
        </p:nvSpPr>
        <p:spPr>
          <a:xfrm>
            <a:off x="34925" y="46355"/>
            <a:ext cx="8889365" cy="710565"/>
          </a:xfrm>
          <a:prstGeom prst="rect">
            <a:avLst/>
          </a:prstGeom>
          <a:solidFill>
            <a:srgbClr val="0B2BF3"/>
          </a:solidFill>
          <a:ln w="9525">
            <a:noFill/>
          </a:ln>
        </p:spPr>
        <p:txBody>
          <a:bodyPr anchor="ctr"/>
          <a:lstStyle>
            <a:lvl1pPr marL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400" u="none" kern="1200" baseline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lvl="0"/>
            <a:r>
              <a:rPr lang="zh-CN" altLang="en-US" sz="36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兰亭粗黑_GBK" panose="02000000000000000000" charset="-122"/>
                <a:ea typeface="方正兰亭粗黑_GBK" panose="02000000000000000000" charset="-122"/>
              </a:rPr>
              <a:t>它说明了阿拉伯人对世界文化的贡献巨大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 cstate="email"/>
          <a:srcRect l="3476" t="-968" r="9269" b="-323"/>
          <a:stretch>
            <a:fillRect/>
          </a:stretch>
        </p:blipFill>
        <p:spPr>
          <a:xfrm flipH="1">
            <a:off x="8641080" y="46355"/>
            <a:ext cx="2896870" cy="4201795"/>
          </a:xfrm>
          <a:prstGeom prst="ellipse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3307715" y="1441450"/>
            <a:ext cx="5319395" cy="2369651"/>
            <a:chOff x="5209" y="2270"/>
            <a:chExt cx="8377" cy="3732"/>
          </a:xfrm>
        </p:grpSpPr>
        <p:grpSp>
          <p:nvGrpSpPr>
            <p:cNvPr id="9" name="组合 8"/>
            <p:cNvGrpSpPr/>
            <p:nvPr/>
          </p:nvGrpSpPr>
          <p:grpSpPr>
            <a:xfrm>
              <a:off x="5329" y="3535"/>
              <a:ext cx="8051" cy="2467"/>
              <a:chOff x="5857" y="-56"/>
              <a:chExt cx="6180" cy="2077"/>
            </a:xfrm>
          </p:grpSpPr>
          <p:pic>
            <p:nvPicPr>
              <p:cNvPr id="10" name="图片 9"/>
              <p:cNvPicPr>
                <a:picLocks noChangeAspect="1"/>
              </p:cNvPicPr>
              <p:nvPr/>
            </p:nvPicPr>
            <p:blipFill>
              <a:blip r:embed="rId3" cstate="email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</a:blip>
              <a:srcRect/>
              <a:stretch>
                <a:fillRect/>
              </a:stretch>
            </p:blipFill>
            <p:spPr>
              <a:xfrm>
                <a:off x="5857" y="963"/>
                <a:ext cx="6180" cy="1058"/>
              </a:xfrm>
              <a:prstGeom prst="rect">
                <a:avLst/>
              </a:prstGeom>
            </p:spPr>
          </p:pic>
          <p:sp>
            <p:nvSpPr>
              <p:cNvPr id="11" name="TextBox 3"/>
              <p:cNvSpPr txBox="1"/>
              <p:nvPr/>
            </p:nvSpPr>
            <p:spPr>
              <a:xfrm>
                <a:off x="6393" y="-56"/>
                <a:ext cx="5223" cy="1019"/>
              </a:xfrm>
              <a:prstGeom prst="rect">
                <a:avLst/>
              </a:prstGeom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wrap="square" rtlCol="0">
                <a:spAutoFit/>
              </a:bodyPr>
              <a:lstStyle/>
              <a:p>
                <a:pPr algn="dist"/>
                <a:r>
                  <a:rPr lang="zh-CN" altLang="en-US" sz="4400" dirty="0">
                    <a:solidFill>
                      <a:srgbClr val="FF3300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方正兰亭粗黑_GBK" panose="02000000000000000000" charset="-122"/>
                    <a:ea typeface="方正兰亭粗黑_GBK" panose="02000000000000000000" charset="-122"/>
                  </a:rPr>
                  <a:t>阿拉伯文化</a:t>
                </a:r>
              </a:p>
            </p:txBody>
          </p:sp>
        </p:grpSp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3" cstate="email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>
            <a:xfrm flipV="1">
              <a:off x="5209" y="2270"/>
              <a:ext cx="8377" cy="1265"/>
            </a:xfrm>
            <a:prstGeom prst="rect">
              <a:avLst/>
            </a:prstGeom>
          </p:spPr>
        </p:pic>
      </p:grpSp>
      <p:sp>
        <p:nvSpPr>
          <p:cNvPr id="4" name="文本框 3"/>
          <p:cNvSpPr txBox="1"/>
          <p:nvPr/>
        </p:nvSpPr>
        <p:spPr>
          <a:xfrm>
            <a:off x="119380" y="1282700"/>
            <a:ext cx="11953875" cy="4723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</a:pPr>
            <a:r>
              <a:rPr lang="zh-CN" altLang="en-US" sz="4000" b="1">
                <a:solidFill>
                  <a:srgbClr val="0B2BF3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隶书_GBK" panose="03000509000000000000" charset="-122"/>
                <a:ea typeface="方正隶书_GBK" panose="03000509000000000000" charset="-122"/>
                <a:cs typeface="方正隶书_GBK" panose="03000509000000000000" charset="-122"/>
                <a:sym typeface="+mn-ea"/>
              </a:rPr>
              <a:t>恩格斯 曾经指出：</a:t>
            </a:r>
          </a:p>
          <a:p>
            <a:pPr algn="l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</a:pPr>
            <a:endParaRPr lang="zh-CN" altLang="en-US" sz="4000" b="1">
              <a:solidFill>
                <a:srgbClr val="0B2BF3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方正隶书_GBK" panose="03000509000000000000" charset="-122"/>
              <a:ea typeface="方正隶书_GBK" panose="03000509000000000000" charset="-122"/>
              <a:cs typeface="方正隶书_GBK" panose="03000509000000000000" charset="-122"/>
              <a:sym typeface="+mn-ea"/>
            </a:endParaRPr>
          </a:p>
          <a:p>
            <a:pPr algn="l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</a:pPr>
            <a:endParaRPr lang="zh-CN" altLang="en-US" sz="4000" b="1">
              <a:solidFill>
                <a:srgbClr val="0B2BF3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方正隶书_GBK" panose="03000509000000000000" charset="-122"/>
              <a:ea typeface="方正隶书_GBK" panose="03000509000000000000" charset="-122"/>
              <a:cs typeface="方正隶书_GBK" panose="03000509000000000000" charset="-122"/>
              <a:sym typeface="+mn-ea"/>
            </a:endParaRPr>
          </a:p>
          <a:p>
            <a:pPr algn="l">
              <a:lnSpc>
                <a:spcPct val="140000"/>
              </a:lnSpc>
              <a:spcBef>
                <a:spcPts val="1000"/>
              </a:spcBef>
              <a:buFont typeface="Arial" panose="020B0604020202020204" pitchFamily="34" charset="0"/>
            </a:pPr>
            <a:r>
              <a:rPr lang="zh-CN" altLang="en-US" sz="4000" b="1">
                <a:solidFill>
                  <a:srgbClr val="0B2BF3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隶书_GBK" panose="03000509000000000000" charset="-122"/>
                <a:ea typeface="方正隶书_GBK" panose="03000509000000000000" charset="-122"/>
                <a:cs typeface="方正隶书_GBK" panose="03000509000000000000" charset="-122"/>
                <a:sym typeface="+mn-ea"/>
              </a:rPr>
              <a:t>     “阿拉伯留传下十进位制、代数学的                发端</a:t>
            </a:r>
            <a:r>
              <a:rPr lang="en-US" altLang="zh-CN" sz="4000" b="1">
                <a:solidFill>
                  <a:srgbClr val="0B2BF3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隶书_GBK" panose="03000509000000000000" charset="-122"/>
                <a:ea typeface="方正隶书_GBK" panose="03000509000000000000" charset="-122"/>
                <a:cs typeface="方正隶书_GBK" panose="03000509000000000000" charset="-122"/>
                <a:sym typeface="+mn-ea"/>
              </a:rPr>
              <a:t>,</a:t>
            </a:r>
            <a:r>
              <a:rPr lang="zh-CN" altLang="en-US" sz="4000" b="1">
                <a:solidFill>
                  <a:srgbClr val="0B2BF3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隶书_GBK" panose="03000509000000000000" charset="-122"/>
                <a:ea typeface="方正隶书_GBK" panose="03000509000000000000" charset="-122"/>
                <a:cs typeface="方正隶书_GBK" panose="03000509000000000000" charset="-122"/>
                <a:sym typeface="+mn-ea"/>
              </a:rPr>
              <a:t>现代数字和炼金术；基督教的中世纪什么也没有留下。”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6" dur="8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7" dur="8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8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0" dur="100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998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wipe(down)">
                                      <p:cBhvr>
                                        <p:cTn id="33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99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wipe(down)">
                                      <p:cBhvr>
                                        <p:cTn id="36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99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99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0" grpId="0" bldLvl="0" animBg="1"/>
      <p:bldP spid="14340" grpId="1" animBg="1"/>
      <p:bldP spid="4" grpId="0" uiExpand="1" build="allAtOnce" bldLvl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8" name="文本框 1"/>
          <p:cNvSpPr txBox="1"/>
          <p:nvPr/>
        </p:nvSpPr>
        <p:spPr>
          <a:xfrm>
            <a:off x="41910" y="71755"/>
            <a:ext cx="5669280" cy="645160"/>
          </a:xfrm>
          <a:prstGeom prst="rect">
            <a:avLst/>
          </a:prstGeom>
          <a:solidFill>
            <a:srgbClr val="FFC000"/>
          </a:solidFill>
          <a:ln w="9525">
            <a:noFill/>
          </a:ln>
        </p:spPr>
        <p:txBody>
          <a:bodyPr wrap="none">
            <a:spAutoFit/>
            <a:scene3d>
              <a:camera prst="orthographicFront"/>
              <a:lightRig rig="threePt" dir="t"/>
            </a:scene3d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6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阿拉伯人对世界文化的贡献</a:t>
            </a:r>
          </a:p>
        </p:txBody>
      </p:sp>
      <p:sp>
        <p:nvSpPr>
          <p:cNvPr id="106499" name="文本框 2"/>
          <p:cNvSpPr txBox="1"/>
          <p:nvPr/>
        </p:nvSpPr>
        <p:spPr>
          <a:xfrm>
            <a:off x="330835" y="795020"/>
            <a:ext cx="1091819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600" b="1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魏碑_GBK" panose="03000509000000000000" charset="-122"/>
                <a:ea typeface="方正魏碑_GBK" panose="03000509000000000000" charset="-122"/>
                <a:cs typeface="方正魏碑_GBK" panose="03000509000000000000" charset="-122"/>
              </a:rPr>
              <a:t>（</a:t>
            </a:r>
            <a:r>
              <a:rPr lang="en-US" altLang="zh-CN" sz="3600" b="1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魏碑_GBK" panose="03000509000000000000" charset="-122"/>
                <a:ea typeface="方正魏碑_GBK" panose="03000509000000000000" charset="-122"/>
                <a:cs typeface="方正魏碑_GBK" panose="03000509000000000000" charset="-122"/>
              </a:rPr>
              <a:t>1</a:t>
            </a:r>
            <a:r>
              <a:rPr lang="zh-CN" altLang="en-US" sz="3600" b="1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魏碑_GBK" panose="03000509000000000000" charset="-122"/>
                <a:ea typeface="方正魏碑_GBK" panose="03000509000000000000" charset="-122"/>
                <a:cs typeface="方正魏碑_GBK" panose="03000509000000000000" charset="-122"/>
              </a:rPr>
              <a:t>）阿拉伯数字是阿拉伯人对世界文化的独特贡献；</a:t>
            </a:r>
          </a:p>
        </p:txBody>
      </p:sp>
      <p:pic>
        <p:nvPicPr>
          <p:cNvPr id="4" name="Picture 2" descr="阿拉伯数字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5972175" y="1353820"/>
            <a:ext cx="6101715" cy="385254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Text Box 3"/>
          <p:cNvSpPr txBox="1"/>
          <p:nvPr/>
        </p:nvSpPr>
        <p:spPr>
          <a:xfrm>
            <a:off x="41910" y="1440180"/>
            <a:ext cx="5100320" cy="21583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lstStyle/>
          <a:p>
            <a:pPr>
              <a:lnSpc>
                <a:spcPct val="160000"/>
              </a:lnSpc>
              <a:buFont typeface="Arial" panose="020B0604020202020204" pitchFamily="34" charset="0"/>
              <a:buNone/>
            </a:pPr>
            <a:r>
              <a:rPr lang="en-US" altLang="zh-CN" sz="36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</a:rPr>
              <a:t>     </a:t>
            </a:r>
            <a:r>
              <a:rPr lang="zh-CN" altLang="en-US" sz="2400" b="1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</a:rPr>
              <a:t>阿拉伯数字</a:t>
            </a:r>
            <a:r>
              <a:rPr lang="zh-CN" altLang="en-US" sz="24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</a:rPr>
              <a:t>是古代印度人首创。</a:t>
            </a:r>
          </a:p>
          <a:p>
            <a:pPr>
              <a:lnSpc>
                <a:spcPct val="160000"/>
              </a:lnSpc>
              <a:buFont typeface="Arial" panose="020B0604020202020204" pitchFamily="34" charset="0"/>
              <a:buNone/>
            </a:pPr>
            <a:r>
              <a:rPr lang="zh-CN" altLang="en-US" sz="24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</a:rPr>
              <a:t>因为阿拉伯人将这种数字改进并传播到全世界，所以得名为阿拉伯数字。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648970" y="2506345"/>
            <a:ext cx="449326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sym typeface="+mn-ea"/>
              </a:rPr>
              <a:t>阿拉伯人                    改进并传播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3080385" y="3077845"/>
            <a:ext cx="170688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sym typeface="+mn-ea"/>
              </a:rPr>
              <a:t>阿拉伯数字</a:t>
            </a:r>
          </a:p>
        </p:txBody>
      </p:sp>
      <p:sp>
        <p:nvSpPr>
          <p:cNvPr id="6" name="Text Box 3"/>
          <p:cNvSpPr txBox="1"/>
          <p:nvPr/>
        </p:nvSpPr>
        <p:spPr>
          <a:xfrm>
            <a:off x="41910" y="3683000"/>
            <a:ext cx="5521325" cy="8788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60000"/>
              </a:lnSpc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</a:rPr>
              <a:t>此外，还创造了完整的代数学</a:t>
            </a:r>
          </a:p>
        </p:txBody>
      </p:sp>
      <p:sp>
        <p:nvSpPr>
          <p:cNvPr id="7" name="文本框 2"/>
          <p:cNvSpPr txBox="1"/>
          <p:nvPr/>
        </p:nvSpPr>
        <p:spPr>
          <a:xfrm>
            <a:off x="123825" y="4561840"/>
            <a:ext cx="509270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600" b="1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魏碑_GBK" panose="03000509000000000000" charset="-122"/>
                <a:ea typeface="方正魏碑_GBK" panose="03000509000000000000" charset="-122"/>
                <a:cs typeface="方正魏碑_GBK" panose="03000509000000000000" charset="-122"/>
              </a:rPr>
              <a:t>（</a:t>
            </a:r>
            <a:r>
              <a:rPr lang="en-US" altLang="zh-CN" sz="3600" b="1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魏碑_GBK" panose="03000509000000000000" charset="-122"/>
                <a:ea typeface="方正魏碑_GBK" panose="03000509000000000000" charset="-122"/>
                <a:cs typeface="方正魏碑_GBK" panose="03000509000000000000" charset="-122"/>
              </a:rPr>
              <a:t>2</a:t>
            </a:r>
            <a:r>
              <a:rPr lang="zh-CN" altLang="en-US" sz="3600" b="1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魏碑_GBK" panose="03000509000000000000" charset="-122"/>
                <a:ea typeface="方正魏碑_GBK" panose="03000509000000000000" charset="-122"/>
                <a:cs typeface="方正魏碑_GBK" panose="03000509000000000000" charset="-122"/>
              </a:rPr>
              <a:t>）阿拉伯医学成就：</a:t>
            </a:r>
          </a:p>
        </p:txBody>
      </p:sp>
      <p:sp>
        <p:nvSpPr>
          <p:cNvPr id="8" name="文本框 2"/>
          <p:cNvSpPr txBox="1"/>
          <p:nvPr/>
        </p:nvSpPr>
        <p:spPr>
          <a:xfrm>
            <a:off x="255905" y="5307330"/>
            <a:ext cx="1099312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1135ED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魏碑_GBK" panose="03000509000000000000" charset="-122"/>
                <a:ea typeface="方正魏碑_GBK" panose="03000509000000000000" charset="-122"/>
                <a:cs typeface="方正魏碑_GBK" panose="03000509000000000000" charset="-122"/>
              </a:rPr>
              <a:t>《医学集成》和《 医典》长期被欧洲医学办奉为经典。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4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64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64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8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8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3" dur="8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4" dur="8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" dur="8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0" dur="8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1" dur="8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2" dur="8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6499" grpId="0"/>
      <p:bldP spid="2" grpId="0"/>
      <p:bldP spid="7" grpId="0"/>
      <p:bldP spid="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52070" y="38735"/>
            <a:ext cx="3684905" cy="583565"/>
          </a:xfrm>
          <a:prstGeom prst="rect">
            <a:avLst/>
          </a:prstGeom>
          <a:solidFill>
            <a:srgbClr val="FFC000"/>
          </a:solidFill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（</a:t>
            </a:r>
            <a:r>
              <a:rPr lang="en-US" altLang="zh-CN" sz="32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3</a:t>
            </a:r>
            <a:r>
              <a:rPr lang="zh-CN" altLang="en-US" sz="32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）文学成就突出</a:t>
            </a:r>
          </a:p>
        </p:txBody>
      </p:sp>
      <p:sp>
        <p:nvSpPr>
          <p:cNvPr id="7" name="矩形 6"/>
          <p:cNvSpPr/>
          <p:nvPr/>
        </p:nvSpPr>
        <p:spPr>
          <a:xfrm>
            <a:off x="395605" y="777875"/>
            <a:ext cx="1156589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400" b="1" dirty="0">
                <a:solidFill>
                  <a:srgbClr val="1135ED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魏碑_GBK" panose="03000509000000000000" charset="-122"/>
                <a:ea typeface="方正魏碑_GBK" panose="03000509000000000000" charset="-122"/>
                <a:cs typeface="方正魏碑_GBK" panose="03000509000000000000" charset="-122"/>
              </a:rPr>
              <a:t> </a:t>
            </a:r>
            <a:r>
              <a:rPr lang="zh-CN" altLang="en-US" sz="2400" b="1" dirty="0">
                <a:solidFill>
                  <a:srgbClr val="1135ED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魏碑_GBK" panose="03000509000000000000" charset="-122"/>
                <a:ea typeface="方正魏碑_GBK" panose="03000509000000000000" charset="-122"/>
                <a:cs typeface="方正魏碑_GBK" panose="03000509000000000000" charset="-122"/>
              </a:rPr>
              <a:t>脍炙人口的</a:t>
            </a:r>
            <a:r>
              <a:rPr lang="en-US" altLang="zh-CN" sz="2400" b="1" dirty="0">
                <a:solidFill>
                  <a:srgbClr val="1135ED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魏碑_GBK" panose="03000509000000000000" charset="-122"/>
                <a:ea typeface="方正魏碑_GBK" panose="03000509000000000000" charset="-122"/>
                <a:cs typeface="方正魏碑_GBK" panose="03000509000000000000" charset="-122"/>
              </a:rPr>
              <a:t>《</a:t>
            </a:r>
            <a:r>
              <a:rPr lang="zh-CN" altLang="en-US" sz="2400" b="1" dirty="0">
                <a:solidFill>
                  <a:srgbClr val="1135ED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魏碑_GBK" panose="03000509000000000000" charset="-122"/>
                <a:ea typeface="方正魏碑_GBK" panose="03000509000000000000" charset="-122"/>
                <a:cs typeface="方正魏碑_GBK" panose="03000509000000000000" charset="-122"/>
              </a:rPr>
              <a:t>天方夜谭</a:t>
            </a:r>
            <a:r>
              <a:rPr lang="en-US" altLang="zh-CN" sz="2400" b="1" dirty="0">
                <a:solidFill>
                  <a:srgbClr val="1135ED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魏碑_GBK" panose="03000509000000000000" charset="-122"/>
                <a:ea typeface="方正魏碑_GBK" panose="03000509000000000000" charset="-122"/>
                <a:cs typeface="方正魏碑_GBK" panose="03000509000000000000" charset="-122"/>
              </a:rPr>
              <a:t>》</a:t>
            </a:r>
            <a:r>
              <a:rPr lang="zh-CN" altLang="en-US" sz="2400" b="1" dirty="0">
                <a:solidFill>
                  <a:srgbClr val="1135ED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魏碑_GBK" panose="03000509000000000000" charset="-122"/>
                <a:ea typeface="方正魏碑_GBK" panose="03000509000000000000" charset="-122"/>
                <a:cs typeface="方正魏碑_GBK" panose="03000509000000000000" charset="-122"/>
              </a:rPr>
              <a:t>，构思巧妙，情节曲折，语言优美，是阿拉伯文学的瑰宝。</a:t>
            </a:r>
          </a:p>
        </p:txBody>
      </p:sp>
      <p:pic>
        <p:nvPicPr>
          <p:cNvPr id="8" name="Picture 3" descr="阿拉丁的故事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125220" y="1899920"/>
            <a:ext cx="3581400" cy="39100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Rectangle 4"/>
          <p:cNvSpPr>
            <a:spLocks noChangeArrowheads="1"/>
          </p:cNvSpPr>
          <p:nvPr/>
        </p:nvSpPr>
        <p:spPr bwMode="auto">
          <a:xfrm>
            <a:off x="5680075" y="1805305"/>
            <a:ext cx="6378575" cy="3969385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800" b="1" dirty="0">
                <a:solidFill>
                  <a:srgbClr val="0000FF"/>
                </a:solidFill>
                <a:latin typeface="Tahoma" panose="020B0604030504040204" pitchFamily="34" charset="0"/>
                <a:ea typeface="黑体" panose="02010609060101010101" pitchFamily="2" charset="-122"/>
              </a:rPr>
              <a:t>   </a:t>
            </a:r>
            <a:r>
              <a:rPr lang="en-US" altLang="zh-CN" sz="28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魏碑_GBK" panose="03000509000000000000" charset="-122"/>
                <a:ea typeface="方正魏碑_GBK" panose="03000509000000000000" charset="-122"/>
                <a:cs typeface="方正魏碑_GBK" panose="03000509000000000000" charset="-122"/>
              </a:rPr>
              <a:t>    </a:t>
            </a:r>
            <a:r>
              <a:rPr lang="zh-CN" altLang="en-US" sz="28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魏碑_GBK" panose="03000509000000000000" charset="-122"/>
                <a:ea typeface="方正魏碑_GBK" panose="03000509000000000000" charset="-122"/>
                <a:cs typeface="方正魏碑_GBK" panose="03000509000000000000" charset="-122"/>
              </a:rPr>
              <a:t>阿拉伯民间故事集</a:t>
            </a:r>
            <a:r>
              <a:rPr lang="en-US" altLang="zh-CN" sz="2800" b="1" dirty="0">
                <a:solidFill>
                  <a:srgbClr val="CC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魏碑_GBK" panose="03000509000000000000" charset="-122"/>
                <a:ea typeface="方正魏碑_GBK" panose="03000509000000000000" charset="-122"/>
                <a:cs typeface="方正魏碑_GBK" panose="03000509000000000000" charset="-122"/>
              </a:rPr>
              <a:t>《</a:t>
            </a:r>
            <a:r>
              <a:rPr lang="zh-CN" altLang="en-US" sz="2800" b="1" dirty="0">
                <a:solidFill>
                  <a:srgbClr val="CC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魏碑_GBK" panose="03000509000000000000" charset="-122"/>
                <a:ea typeface="方正魏碑_GBK" panose="03000509000000000000" charset="-122"/>
                <a:cs typeface="方正魏碑_GBK" panose="03000509000000000000" charset="-122"/>
              </a:rPr>
              <a:t>一千零一夜</a:t>
            </a:r>
            <a:r>
              <a:rPr lang="en-US" altLang="zh-CN" sz="2800" b="1">
                <a:solidFill>
                  <a:srgbClr val="CC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魏碑_GBK" panose="03000509000000000000" charset="-122"/>
                <a:ea typeface="方正魏碑_GBK" panose="03000509000000000000" charset="-122"/>
                <a:cs typeface="方正魏碑_GBK" panose="03000509000000000000" charset="-122"/>
              </a:rPr>
              <a:t>》</a:t>
            </a:r>
            <a:r>
              <a:rPr lang="zh-CN" altLang="en-US" sz="28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魏碑_GBK" panose="03000509000000000000" charset="-122"/>
                <a:ea typeface="方正魏碑_GBK" panose="03000509000000000000" charset="-122"/>
                <a:cs typeface="方正魏碑_GBK" panose="03000509000000000000" charset="-122"/>
              </a:rPr>
              <a:t>，中国译为</a:t>
            </a:r>
            <a:r>
              <a:rPr lang="en-US" altLang="zh-CN" sz="2800" b="1" dirty="0">
                <a:solidFill>
                  <a:srgbClr val="CC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魏碑_GBK" panose="03000509000000000000" charset="-122"/>
                <a:ea typeface="方正魏碑_GBK" panose="03000509000000000000" charset="-122"/>
                <a:cs typeface="方正魏碑_GBK" panose="03000509000000000000" charset="-122"/>
              </a:rPr>
              <a:t>《</a:t>
            </a:r>
            <a:r>
              <a:rPr lang="zh-CN" altLang="en-US" sz="2800" b="1" dirty="0">
                <a:solidFill>
                  <a:srgbClr val="CC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魏碑_GBK" panose="03000509000000000000" charset="-122"/>
                <a:ea typeface="方正魏碑_GBK" panose="03000509000000000000" charset="-122"/>
                <a:cs typeface="方正魏碑_GBK" panose="03000509000000000000" charset="-122"/>
              </a:rPr>
              <a:t>天方夜谭</a:t>
            </a:r>
            <a:r>
              <a:rPr lang="en-US" altLang="zh-CN" sz="2800" b="1">
                <a:solidFill>
                  <a:srgbClr val="CC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魏碑_GBK" panose="03000509000000000000" charset="-122"/>
                <a:ea typeface="方正魏碑_GBK" panose="03000509000000000000" charset="-122"/>
                <a:cs typeface="方正魏碑_GBK" panose="03000509000000000000" charset="-122"/>
              </a:rPr>
              <a:t>》</a:t>
            </a:r>
            <a:r>
              <a:rPr lang="zh-CN" altLang="en-US" sz="28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魏碑_GBK" panose="03000509000000000000" charset="-122"/>
                <a:ea typeface="方正魏碑_GBK" panose="03000509000000000000" charset="-122"/>
                <a:cs typeface="方正魏碑_GBK" panose="03000509000000000000" charset="-122"/>
              </a:rPr>
              <a:t>，该书深受各国人民喜爱，并对欧洲文学产生了深远影响。我们经常听说的故事就有：</a:t>
            </a:r>
            <a:r>
              <a:rPr lang="en-US" altLang="zh-CN" sz="2800" b="1" dirty="0">
                <a:solidFill>
                  <a:srgbClr val="CC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魏碑_GBK" panose="03000509000000000000" charset="-122"/>
                <a:ea typeface="方正魏碑_GBK" panose="03000509000000000000" charset="-122"/>
                <a:cs typeface="方正魏碑_GBK" panose="03000509000000000000" charset="-122"/>
              </a:rPr>
              <a:t>《</a:t>
            </a:r>
            <a:r>
              <a:rPr lang="zh-CN" altLang="en-US" sz="2800" b="1" dirty="0">
                <a:solidFill>
                  <a:srgbClr val="CC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魏碑_GBK" panose="03000509000000000000" charset="-122"/>
                <a:ea typeface="方正魏碑_GBK" panose="03000509000000000000" charset="-122"/>
                <a:cs typeface="方正魏碑_GBK" panose="03000509000000000000" charset="-122"/>
              </a:rPr>
              <a:t>渔夫和魔鬼</a:t>
            </a:r>
            <a:r>
              <a:rPr lang="en-US" altLang="zh-CN" sz="2800" b="1" dirty="0">
                <a:solidFill>
                  <a:srgbClr val="CC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魏碑_GBK" panose="03000509000000000000" charset="-122"/>
                <a:ea typeface="方正魏碑_GBK" panose="03000509000000000000" charset="-122"/>
                <a:cs typeface="方正魏碑_GBK" panose="03000509000000000000" charset="-122"/>
              </a:rPr>
              <a:t>》《</a:t>
            </a:r>
            <a:r>
              <a:rPr lang="zh-CN" altLang="en-US" sz="2800" b="1" dirty="0">
                <a:solidFill>
                  <a:srgbClr val="CC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魏碑_GBK" panose="03000509000000000000" charset="-122"/>
                <a:ea typeface="方正魏碑_GBK" panose="03000509000000000000" charset="-122"/>
                <a:cs typeface="方正魏碑_GBK" panose="03000509000000000000" charset="-122"/>
              </a:rPr>
              <a:t>阿拉丁神灯</a:t>
            </a:r>
            <a:r>
              <a:rPr lang="en-US" altLang="zh-CN" sz="2800" b="1" dirty="0">
                <a:solidFill>
                  <a:srgbClr val="CC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魏碑_GBK" panose="03000509000000000000" charset="-122"/>
                <a:ea typeface="方正魏碑_GBK" panose="03000509000000000000" charset="-122"/>
                <a:cs typeface="方正魏碑_GBK" panose="03000509000000000000" charset="-122"/>
              </a:rPr>
              <a:t>》《</a:t>
            </a:r>
            <a:r>
              <a:rPr lang="zh-CN" altLang="en-US" sz="2800" b="1" dirty="0">
                <a:solidFill>
                  <a:srgbClr val="CC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魏碑_GBK" panose="03000509000000000000" charset="-122"/>
                <a:ea typeface="方正魏碑_GBK" panose="03000509000000000000" charset="-122"/>
                <a:cs typeface="方正魏碑_GBK" panose="03000509000000000000" charset="-122"/>
              </a:rPr>
              <a:t>阿里巴巴和四十大盗</a:t>
            </a:r>
            <a:r>
              <a:rPr lang="en-US" altLang="zh-CN" sz="2800" b="1" dirty="0">
                <a:solidFill>
                  <a:srgbClr val="CC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魏碑_GBK" panose="03000509000000000000" charset="-122"/>
                <a:ea typeface="方正魏碑_GBK" panose="03000509000000000000" charset="-122"/>
                <a:cs typeface="方正魏碑_GBK" panose="03000509000000000000" charset="-122"/>
              </a:rPr>
              <a:t>》</a:t>
            </a:r>
            <a:r>
              <a:rPr lang="zh-CN" altLang="en-US" sz="2800" b="1" dirty="0">
                <a:solidFill>
                  <a:srgbClr val="CC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魏碑_GBK" panose="03000509000000000000" charset="-122"/>
                <a:ea typeface="方正魏碑_GBK" panose="03000509000000000000" charset="-122"/>
                <a:cs typeface="方正魏碑_GBK" panose="03000509000000000000" charset="-122"/>
              </a:rPr>
              <a:t>，这些都是其中的名篇。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/>
      <p:bldP spid="9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2" name="AutoShape 4" descr="http://photocdn.sohu.com/20151201/mp45595231_1448949183287_1_th.jpeg"/>
          <p:cNvSpPr>
            <a:spLocks noChangeAspect="1" noChangeArrowheads="1"/>
          </p:cNvSpPr>
          <p:nvPr/>
        </p:nvSpPr>
        <p:spPr bwMode="auto">
          <a:xfrm>
            <a:off x="1679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174" name="AutoShape 6" descr="http://photocdn.sohu.com/20151201/mp45595231_1448949183287_1_th.jpeg"/>
          <p:cNvSpPr>
            <a:spLocks noChangeAspect="1" noChangeArrowheads="1"/>
          </p:cNvSpPr>
          <p:nvPr/>
        </p:nvSpPr>
        <p:spPr bwMode="auto">
          <a:xfrm>
            <a:off x="1679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2309786" y="1428736"/>
            <a:ext cx="2000264" cy="857256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 dirty="0"/>
              <a:t>中国</a:t>
            </a:r>
          </a:p>
        </p:txBody>
      </p:sp>
      <p:sp>
        <p:nvSpPr>
          <p:cNvPr id="6" name="椭圆 5"/>
          <p:cNvSpPr/>
          <p:nvPr/>
        </p:nvSpPr>
        <p:spPr>
          <a:xfrm>
            <a:off x="2166910" y="5643578"/>
            <a:ext cx="2000264" cy="857256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 dirty="0"/>
              <a:t>印度</a:t>
            </a:r>
          </a:p>
        </p:txBody>
      </p:sp>
      <p:sp>
        <p:nvSpPr>
          <p:cNvPr id="7" name="流程图: 可选过程 6"/>
          <p:cNvSpPr/>
          <p:nvPr/>
        </p:nvSpPr>
        <p:spPr>
          <a:xfrm>
            <a:off x="2310765" y="2286000"/>
            <a:ext cx="2072005" cy="1610360"/>
          </a:xfrm>
          <a:prstGeom prst="flowChartAlternateProcess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r>
              <a:rPr lang="en-US" altLang="zh-CN" sz="2800" dirty="0">
                <a:solidFill>
                  <a:srgbClr val="0000FF"/>
                </a:solidFill>
              </a:rPr>
              <a:t> </a:t>
            </a:r>
            <a:r>
              <a:rPr lang="zh-CN" altLang="en-US" sz="2800" dirty="0">
                <a:solidFill>
                  <a:srgbClr val="0000FF"/>
                </a:solidFill>
              </a:rPr>
              <a:t>造纸术</a:t>
            </a:r>
          </a:p>
          <a:p>
            <a:pPr algn="ctr">
              <a:lnSpc>
                <a:spcPct val="130000"/>
              </a:lnSpc>
            </a:pPr>
            <a:r>
              <a:rPr lang="zh-CN" altLang="en-US" sz="2800" dirty="0">
                <a:solidFill>
                  <a:srgbClr val="0000FF"/>
                </a:solidFill>
              </a:rPr>
              <a:t>指南针</a:t>
            </a:r>
          </a:p>
          <a:p>
            <a:pPr algn="ctr">
              <a:lnSpc>
                <a:spcPct val="130000"/>
              </a:lnSpc>
            </a:pPr>
            <a:r>
              <a:rPr lang="zh-CN" altLang="en-US" sz="2800" dirty="0">
                <a:solidFill>
                  <a:srgbClr val="0000FF"/>
                </a:solidFill>
              </a:rPr>
              <a:t>火药等</a:t>
            </a:r>
          </a:p>
        </p:txBody>
      </p:sp>
      <p:sp>
        <p:nvSpPr>
          <p:cNvPr id="8" name="流程图: 可选过程 7"/>
          <p:cNvSpPr/>
          <p:nvPr/>
        </p:nvSpPr>
        <p:spPr>
          <a:xfrm>
            <a:off x="2309495" y="4181475"/>
            <a:ext cx="2000250" cy="1053465"/>
          </a:xfrm>
          <a:prstGeom prst="flowChartAlternateProcess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zh-CN" altLang="en-US" sz="2800" dirty="0">
                <a:solidFill>
                  <a:srgbClr val="0000FF"/>
                </a:solidFill>
              </a:rPr>
              <a:t>棉花、</a:t>
            </a:r>
            <a:endParaRPr lang="en-US" altLang="zh-CN" sz="2800" dirty="0">
              <a:solidFill>
                <a:srgbClr val="0000FF"/>
              </a:solidFill>
            </a:endParaRPr>
          </a:p>
          <a:p>
            <a:pPr algn="ctr">
              <a:lnSpc>
                <a:spcPct val="120000"/>
              </a:lnSpc>
            </a:pPr>
            <a:r>
              <a:rPr lang="zh-CN" altLang="en-US" sz="2800" dirty="0">
                <a:solidFill>
                  <a:srgbClr val="0000FF"/>
                </a:solidFill>
              </a:rPr>
              <a:t>食糖等</a:t>
            </a:r>
          </a:p>
        </p:txBody>
      </p:sp>
      <p:sp>
        <p:nvSpPr>
          <p:cNvPr id="12" name="椭圆 11"/>
          <p:cNvSpPr/>
          <p:nvPr/>
        </p:nvSpPr>
        <p:spPr>
          <a:xfrm>
            <a:off x="8857317" y="2806061"/>
            <a:ext cx="1285884" cy="2428892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latin typeface="+mn-ea"/>
              </a:rPr>
              <a:t>欧</a:t>
            </a:r>
            <a:endParaRPr lang="en-US" altLang="zh-CN" sz="4000" b="1" dirty="0">
              <a:latin typeface="+mn-ea"/>
            </a:endParaRPr>
          </a:p>
          <a:p>
            <a:pPr algn="ctr"/>
            <a:r>
              <a:rPr lang="zh-CN" altLang="en-US" sz="4000" b="1" dirty="0">
                <a:latin typeface="+mn-ea"/>
              </a:rPr>
              <a:t>洲</a:t>
            </a:r>
          </a:p>
        </p:txBody>
      </p:sp>
      <p:grpSp>
        <p:nvGrpSpPr>
          <p:cNvPr id="14" name="组合 13"/>
          <p:cNvGrpSpPr/>
          <p:nvPr/>
        </p:nvGrpSpPr>
        <p:grpSpPr>
          <a:xfrm>
            <a:off x="4375957" y="3143248"/>
            <a:ext cx="4488564" cy="1532174"/>
            <a:chOff x="2851957" y="2689084"/>
            <a:chExt cx="4488564" cy="1532174"/>
          </a:xfrm>
        </p:grpSpPr>
        <p:sp>
          <p:nvSpPr>
            <p:cNvPr id="11" name="右箭头 10"/>
            <p:cNvSpPr/>
            <p:nvPr/>
          </p:nvSpPr>
          <p:spPr>
            <a:xfrm rot="660000">
              <a:off x="2922417" y="2689084"/>
              <a:ext cx="4418104" cy="357190"/>
            </a:xfrm>
            <a:prstGeom prst="rightArrow">
              <a:avLst/>
            </a:prstGeom>
            <a:solidFill>
              <a:schemeClr val="accent1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右箭头 12"/>
            <p:cNvSpPr/>
            <p:nvPr/>
          </p:nvSpPr>
          <p:spPr>
            <a:xfrm rot="-660000">
              <a:off x="2851957" y="3864068"/>
              <a:ext cx="4459632" cy="357190"/>
            </a:xfrm>
            <a:prstGeom prst="rightArrow">
              <a:avLst/>
            </a:prstGeom>
            <a:solidFill>
              <a:schemeClr val="accent1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5" name="爆炸形 1 14"/>
          <p:cNvSpPr/>
          <p:nvPr/>
        </p:nvSpPr>
        <p:spPr>
          <a:xfrm>
            <a:off x="4750435" y="3054350"/>
            <a:ext cx="2500630" cy="1758950"/>
          </a:xfrm>
          <a:prstGeom prst="irregularSeal1">
            <a:avLst/>
          </a:prstGeom>
          <a:blipFill rotWithShape="1">
            <a:blip r:embed="rId2" cstate="email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b="1" dirty="0">
              <a:solidFill>
                <a:srgbClr val="0B2BF3"/>
              </a:solidFill>
            </a:endParaRPr>
          </a:p>
          <a:p>
            <a:pPr algn="ctr"/>
            <a:endParaRPr lang="zh-CN" altLang="en-US" sz="2000" b="1" dirty="0">
              <a:solidFill>
                <a:srgbClr val="0B2BF3"/>
              </a:solidFill>
            </a:endParaRPr>
          </a:p>
          <a:p>
            <a:pPr algn="ctr"/>
            <a:endParaRPr lang="zh-CN" altLang="en-US" sz="2000" b="1" dirty="0">
              <a:solidFill>
                <a:srgbClr val="0B2BF3"/>
              </a:solidFill>
            </a:endParaRPr>
          </a:p>
          <a:p>
            <a:pPr algn="ctr"/>
            <a:r>
              <a:rPr lang="zh-CN" altLang="en-US" sz="2000" b="1" dirty="0">
                <a:solidFill>
                  <a:srgbClr val="FF0000"/>
                </a:solidFill>
              </a:rPr>
              <a:t>阿拉伯人</a:t>
            </a:r>
          </a:p>
        </p:txBody>
      </p:sp>
      <p:sp>
        <p:nvSpPr>
          <p:cNvPr id="2" name="矩形 1"/>
          <p:cNvSpPr/>
          <p:nvPr/>
        </p:nvSpPr>
        <p:spPr>
          <a:xfrm>
            <a:off x="4577080" y="160020"/>
            <a:ext cx="4415790" cy="264604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16600" b="1">
                <a:ln w="13462">
                  <a:solidFill>
                    <a:srgbClr val="FF0000"/>
                  </a:solidFill>
                  <a:prstDash val="solid"/>
                </a:ln>
                <a:solidFill>
                  <a:srgbClr val="1135ED"/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方正隶书_GBK" panose="03000509000000000000" charset="-122"/>
                <a:ea typeface="方正隶书_GBK" panose="03000509000000000000" charset="-122"/>
              </a:rPr>
              <a:t>而且</a:t>
            </a:r>
          </a:p>
        </p:txBody>
      </p:sp>
      <p:sp>
        <p:nvSpPr>
          <p:cNvPr id="3" name="文本框 2"/>
          <p:cNvSpPr txBox="1"/>
          <p:nvPr/>
        </p:nvSpPr>
        <p:spPr>
          <a:xfrm rot="480000">
            <a:off x="5790565" y="2651125"/>
            <a:ext cx="1682750" cy="583565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dist"/>
            <a:r>
              <a:rPr lang="zh-CN" altLang="en-US" sz="3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兰亭粗黑_GBK" panose="02000000000000000000" charset="-122"/>
                <a:ea typeface="方正兰亭粗黑_GBK" panose="02000000000000000000" charset="-122"/>
              </a:rPr>
              <a:t>传播</a:t>
            </a:r>
          </a:p>
        </p:txBody>
      </p:sp>
      <p:sp>
        <p:nvSpPr>
          <p:cNvPr id="4" name="文本框 3"/>
          <p:cNvSpPr txBox="1"/>
          <p:nvPr/>
        </p:nvSpPr>
        <p:spPr>
          <a:xfrm rot="20880000">
            <a:off x="5814060" y="4744720"/>
            <a:ext cx="1682750" cy="583565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dist"/>
            <a:r>
              <a:rPr lang="zh-CN" altLang="en-US" sz="3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兰亭粗黑_GBK" panose="02000000000000000000" charset="-122"/>
                <a:ea typeface="方正兰亭粗黑_GBK" panose="02000000000000000000" charset="-122"/>
              </a:rPr>
              <a:t>传播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-6985" y="-16510"/>
            <a:ext cx="12158345" cy="1445260"/>
          </a:xfrm>
          <a:prstGeom prst="rect">
            <a:avLst/>
          </a:prstGeom>
          <a:solidFill>
            <a:srgbClr val="1135ED"/>
          </a:solidFill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4400" b="1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隶书_GBK" panose="03000509000000000000" charset="-122"/>
                <a:ea typeface="方正隶书_GBK" panose="03000509000000000000" charset="-122"/>
              </a:rPr>
              <a:t>阿拉阿拉伯人担当了沟通东西方文化的角色，为世界文化的发展作出了卓越的贡献。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xit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4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12" grpId="0" bldLvl="0" animBg="1"/>
      <p:bldP spid="15" grpId="0" bldLvl="0" animBg="1"/>
      <p:bldP spid="2" grpId="0"/>
      <p:bldP spid="2" grpId="1"/>
      <p:bldP spid="3" grpId="0"/>
      <p:bldP spid="4" grpId="0"/>
      <p:bldP spid="9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19050" y="60325"/>
            <a:ext cx="12285345" cy="768350"/>
          </a:xfrm>
          <a:prstGeom prst="rect">
            <a:avLst/>
          </a:prstGeom>
          <a:solidFill>
            <a:srgbClr val="1135ED"/>
          </a:solidFill>
          <a:ln>
            <a:noFill/>
          </a:ln>
        </p:spPr>
        <p:txBody>
          <a:bodyPr wrap="square" rtlCol="0" anchor="t">
            <a:spAutoFit/>
          </a:bodyPr>
          <a:lstStyle/>
          <a:p>
            <a:pPr algn="l"/>
            <a:r>
              <a:rPr lang="zh-CN" altLang="en-US" sz="4400" b="1">
                <a:ln w="13462">
                  <a:solidFill>
                    <a:srgbClr val="FF0000"/>
                  </a:solidFill>
                  <a:prstDash val="solid"/>
                </a:ln>
                <a:solidFill>
                  <a:schemeClr val="bg1"/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uFillTx/>
                <a:latin typeface="方正隶书_GBK" panose="03000509000000000000" charset="-122"/>
                <a:ea typeface="方正隶书_GBK" panose="03000509000000000000" charset="-122"/>
              </a:rPr>
              <a:t>古代阿拉伯人创造出如此光辉灿烂的文化的原因</a:t>
            </a:r>
          </a:p>
        </p:txBody>
      </p:sp>
      <p:sp>
        <p:nvSpPr>
          <p:cNvPr id="21508" name="文本框 21507"/>
          <p:cNvSpPr txBox="1"/>
          <p:nvPr/>
        </p:nvSpPr>
        <p:spPr>
          <a:xfrm>
            <a:off x="67310" y="909955"/>
            <a:ext cx="5290185" cy="2748280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6">
                    <a:lumMod val="40000"/>
                    <a:lumOff val="60000"/>
                  </a:schemeClr>
                </a:solidFill>
              </a14:hiddenFill>
            </a:ext>
          </a:extLst>
        </p:spPr>
        <p:txBody>
          <a:bodyPr wrap="square" anchor="t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60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魏碑_GBK" panose="03000509000000000000" charset="-122"/>
                <a:ea typeface="方正魏碑_GBK" panose="03000509000000000000" charset="-122"/>
                <a:cs typeface="方正魏碑_GBK" panose="03000509000000000000" charset="-122"/>
              </a:rPr>
              <a:t>寻求真理，哪怕远在中国</a:t>
            </a:r>
          </a:p>
          <a:p>
            <a:pPr algn="r">
              <a:lnSpc>
                <a:spcPct val="120000"/>
              </a:lnSpc>
            </a:pPr>
            <a:r>
              <a:rPr lang="zh-CN" altLang="en-US" sz="360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魏碑_GBK" panose="03000509000000000000" charset="-122"/>
                <a:ea typeface="方正魏碑_GBK" panose="03000509000000000000" charset="-122"/>
                <a:cs typeface="方正魏碑_GBK" panose="03000509000000000000" charset="-122"/>
              </a:rPr>
              <a:t>                </a:t>
            </a:r>
            <a:r>
              <a:rPr lang="zh-CN" altLang="en-US" sz="200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魏碑_GBK" panose="03000509000000000000" charset="-122"/>
                <a:ea typeface="方正魏碑_GBK" panose="03000509000000000000" charset="-122"/>
                <a:cs typeface="方正魏碑_GBK" panose="03000509000000000000" charset="-122"/>
              </a:rPr>
              <a:t> </a:t>
            </a:r>
            <a:r>
              <a:rPr lang="en-US" altLang="zh-CN" sz="200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魏碑_GBK" panose="03000509000000000000" charset="-122"/>
                <a:ea typeface="方正魏碑_GBK" panose="03000509000000000000" charset="-122"/>
                <a:cs typeface="方正魏碑_GBK" panose="03000509000000000000" charset="-122"/>
              </a:rPr>
              <a:t>——</a:t>
            </a:r>
            <a:r>
              <a:rPr lang="zh-CN" altLang="en-US" sz="200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魏碑_GBK" panose="03000509000000000000" charset="-122"/>
                <a:ea typeface="方正魏碑_GBK" panose="03000509000000000000" charset="-122"/>
                <a:cs typeface="方正魏碑_GBK" panose="03000509000000000000" charset="-122"/>
              </a:rPr>
              <a:t>穆罕默德</a:t>
            </a:r>
          </a:p>
          <a:p>
            <a:pPr>
              <a:lnSpc>
                <a:spcPct val="120000"/>
              </a:lnSpc>
            </a:pPr>
            <a:r>
              <a:rPr lang="zh-CN" altLang="en-US" sz="360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魏碑_GBK" panose="03000509000000000000" charset="-122"/>
                <a:ea typeface="方正魏碑_GBK" panose="03000509000000000000" charset="-122"/>
                <a:cs typeface="方正魏碑_GBK" panose="03000509000000000000" charset="-122"/>
              </a:rPr>
              <a:t>人最美的装饰品是知识</a:t>
            </a:r>
          </a:p>
          <a:p>
            <a:pPr algn="r">
              <a:lnSpc>
                <a:spcPct val="120000"/>
              </a:lnSpc>
            </a:pPr>
            <a:r>
              <a:rPr lang="zh-CN" altLang="en-US" sz="360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魏碑_GBK" panose="03000509000000000000" charset="-122"/>
                <a:ea typeface="方正魏碑_GBK" panose="03000509000000000000" charset="-122"/>
                <a:cs typeface="方正魏碑_GBK" panose="03000509000000000000" charset="-122"/>
              </a:rPr>
              <a:t>              </a:t>
            </a:r>
            <a:r>
              <a:rPr lang="zh-CN" altLang="en-US" sz="360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魏碑_GBK" panose="03000509000000000000" charset="-122"/>
                <a:ea typeface="方正魏碑_GBK" panose="03000509000000000000" charset="-122"/>
                <a:cs typeface="方正魏碑_GBK" panose="03000509000000000000" charset="-122"/>
              </a:rPr>
              <a:t> </a:t>
            </a:r>
            <a:r>
              <a:rPr lang="zh-CN" altLang="en-US" sz="200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魏碑_GBK" panose="03000509000000000000" charset="-122"/>
                <a:ea typeface="方正魏碑_GBK" panose="03000509000000000000" charset="-122"/>
                <a:cs typeface="方正魏碑_GBK" panose="03000509000000000000" charset="-122"/>
              </a:rPr>
              <a:t>——阿拉伯格言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5580380" y="1016000"/>
            <a:ext cx="6278880" cy="583565"/>
          </a:xfrm>
          <a:prstGeom prst="rect">
            <a:avLst/>
          </a:prstGeom>
          <a:noFill/>
        </p:spPr>
        <p:txBody>
          <a:bodyPr wrap="non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3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兰亭粗黑_GBK" panose="02000000000000000000" charset="-122"/>
                <a:ea typeface="方正兰亭粗黑_GBK" panose="02000000000000000000" charset="-122"/>
              </a:rPr>
              <a:t>从这两句话语中，你感悟到什么？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5580380" y="1599565"/>
            <a:ext cx="3174365" cy="1753235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5400" b="1">
                <a:ln>
                  <a:solidFill>
                    <a:srgbClr val="FF0000"/>
                  </a:solidFill>
                </a:ln>
                <a:solidFill>
                  <a:srgbClr val="1135ED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隶书_GBK" panose="03000509000000000000" charset="-122"/>
                <a:ea typeface="方正隶书_GBK" panose="03000509000000000000" charset="-122"/>
              </a:rPr>
              <a:t>善于学习</a:t>
            </a:r>
          </a:p>
          <a:p>
            <a:r>
              <a:rPr lang="zh-CN" altLang="en-US" sz="5400" b="1">
                <a:ln>
                  <a:solidFill>
                    <a:srgbClr val="FF0000"/>
                  </a:solidFill>
                </a:ln>
                <a:solidFill>
                  <a:srgbClr val="1135ED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隶书_GBK" panose="03000509000000000000" charset="-122"/>
                <a:ea typeface="方正隶书_GBK" panose="03000509000000000000" charset="-122"/>
              </a:rPr>
              <a:t>重视文化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8916035" y="1936750"/>
            <a:ext cx="3174365" cy="92202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5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隶书_GBK" panose="03000509000000000000" charset="-122"/>
                <a:ea typeface="方正隶书_GBK" panose="03000509000000000000" charset="-122"/>
              </a:rPr>
              <a:t>原因之一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253365" y="4027170"/>
            <a:ext cx="9098280" cy="76835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4400" b="1">
                <a:ln>
                  <a:solidFill>
                    <a:srgbClr val="FF0000"/>
                  </a:solidFill>
                </a:ln>
                <a:solidFill>
                  <a:srgbClr val="1135ED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隶书_GBK" panose="03000509000000000000" charset="-122"/>
                <a:ea typeface="方正隶书_GBK" panose="03000509000000000000" charset="-122"/>
              </a:rPr>
              <a:t>吸收、消化了外来文化并加以创新。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9166225" y="4027170"/>
            <a:ext cx="3174365" cy="92202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5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隶书_GBK" panose="03000509000000000000" charset="-122"/>
                <a:ea typeface="方正隶书_GBK" panose="03000509000000000000" charset="-122"/>
              </a:rPr>
              <a:t>原因之二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5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5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150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150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150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150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150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150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7" grpId="0"/>
      <p:bldP spid="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54965" y="2605405"/>
            <a:ext cx="798195" cy="324485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4000" b="1" dirty="0">
                <a:latin typeface="方正魏碑_GBK" panose="03000509000000000000" charset="-122"/>
                <a:ea typeface="方正魏碑_GBK" panose="03000509000000000000" charset="-122"/>
              </a:rPr>
              <a:t>阿拉伯帝国</a:t>
            </a:r>
          </a:p>
        </p:txBody>
      </p:sp>
      <p:sp>
        <p:nvSpPr>
          <p:cNvPr id="4" name="左大括号 3"/>
          <p:cNvSpPr/>
          <p:nvPr/>
        </p:nvSpPr>
        <p:spPr>
          <a:xfrm>
            <a:off x="1784350" y="1968500"/>
            <a:ext cx="437515" cy="3000375"/>
          </a:xfrm>
          <a:prstGeom prst="leftBrace">
            <a:avLst/>
          </a:prstGeom>
          <a:ln w="317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2400" b="1" dirty="0">
              <a:latin typeface="方正魏碑_GBK" panose="03000509000000000000" charset="-122"/>
              <a:ea typeface="方正魏碑_GBK" panose="03000509000000000000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373630" y="1767840"/>
            <a:ext cx="457454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atin typeface="方正魏碑_GBK" panose="03000509000000000000" charset="-122"/>
                <a:ea typeface="方正魏碑_GBK" panose="03000509000000000000" charset="-122"/>
              </a:rPr>
              <a:t>穆罕默德创立伊斯兰教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531110" y="3176905"/>
            <a:ext cx="242570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atin typeface="方正魏碑_GBK" panose="03000509000000000000" charset="-122"/>
                <a:ea typeface="方正魏碑_GBK" panose="03000509000000000000" charset="-122"/>
              </a:rPr>
              <a:t>阿拉伯帝国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618105" y="4605655"/>
            <a:ext cx="303339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atin typeface="方正魏碑_GBK" panose="03000509000000000000" charset="-122"/>
                <a:ea typeface="方正魏碑_GBK" panose="03000509000000000000" charset="-122"/>
              </a:rPr>
              <a:t>阿拉伯文化</a:t>
            </a:r>
          </a:p>
        </p:txBody>
      </p:sp>
      <p:sp>
        <p:nvSpPr>
          <p:cNvPr id="8" name="左大括号 7"/>
          <p:cNvSpPr/>
          <p:nvPr/>
        </p:nvSpPr>
        <p:spPr>
          <a:xfrm>
            <a:off x="6965950" y="1247775"/>
            <a:ext cx="437515" cy="1500505"/>
          </a:xfrm>
          <a:prstGeom prst="leftBrace">
            <a:avLst/>
          </a:prstGeom>
          <a:ln w="317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2400" b="1" dirty="0">
              <a:latin typeface="方正魏碑_GBK" panose="03000509000000000000" charset="-122"/>
              <a:ea typeface="方正魏碑_GBK" panose="03000509000000000000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365365" y="927100"/>
            <a:ext cx="332295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atin typeface="方正魏碑_GBK" panose="03000509000000000000" charset="-122"/>
                <a:ea typeface="方正魏碑_GBK" panose="03000509000000000000" charset="-122"/>
              </a:rPr>
              <a:t>创立伊斯兰教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7403465" y="1427480"/>
            <a:ext cx="382714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atin typeface="方正魏碑_GBK" panose="03000509000000000000" charset="-122"/>
                <a:ea typeface="方正魏碑_GBK" panose="03000509000000000000" charset="-122"/>
              </a:rPr>
              <a:t>建立穆斯林公社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7369175" y="1930400"/>
            <a:ext cx="533717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atin typeface="方正魏碑_GBK" panose="03000509000000000000" charset="-122"/>
                <a:ea typeface="方正魏碑_GBK" panose="03000509000000000000" charset="-122"/>
              </a:rPr>
              <a:t>政教合一的阿拉伯帝国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7392035" y="2463165"/>
            <a:ext cx="544322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atin typeface="方正魏碑_GBK" panose="03000509000000000000" charset="-122"/>
                <a:ea typeface="方正魏碑_GBK" panose="03000509000000000000" charset="-122"/>
              </a:rPr>
              <a:t>阿拉伯半岛基本统一</a:t>
            </a:r>
          </a:p>
        </p:txBody>
      </p:sp>
      <p:sp>
        <p:nvSpPr>
          <p:cNvPr id="13" name="左大括号 12"/>
          <p:cNvSpPr/>
          <p:nvPr/>
        </p:nvSpPr>
        <p:spPr>
          <a:xfrm>
            <a:off x="5003165" y="3060065"/>
            <a:ext cx="349885" cy="817245"/>
          </a:xfrm>
          <a:prstGeom prst="leftBrace">
            <a:avLst/>
          </a:prstGeom>
          <a:ln w="317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2400" b="1" dirty="0">
              <a:latin typeface="方正魏碑_GBK" panose="03000509000000000000" charset="-122"/>
              <a:ea typeface="方正魏碑_GBK" panose="03000509000000000000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353050" y="2924175"/>
            <a:ext cx="159448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atin typeface="方正魏碑_GBK" panose="03000509000000000000" charset="-122"/>
                <a:ea typeface="方正魏碑_GBK" panose="03000509000000000000" charset="-122"/>
              </a:rPr>
              <a:t>扩张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5265420" y="3495675"/>
            <a:ext cx="270573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atin typeface="方正魏碑_GBK" panose="03000509000000000000" charset="-122"/>
                <a:ea typeface="方正魏碑_GBK" panose="03000509000000000000" charset="-122"/>
              </a:rPr>
              <a:t>横跨亚欧非</a:t>
            </a:r>
          </a:p>
        </p:txBody>
      </p:sp>
      <p:grpSp>
        <p:nvGrpSpPr>
          <p:cNvPr id="22" name="组合 21"/>
          <p:cNvGrpSpPr/>
          <p:nvPr/>
        </p:nvGrpSpPr>
        <p:grpSpPr>
          <a:xfrm>
            <a:off x="3032760" y="172720"/>
            <a:ext cx="5317490" cy="1417320"/>
            <a:chOff x="4776" y="292"/>
            <a:chExt cx="8374" cy="2232"/>
          </a:xfrm>
        </p:grpSpPr>
        <p:grpSp>
          <p:nvGrpSpPr>
            <p:cNvPr id="17" name="组合 16"/>
            <p:cNvGrpSpPr/>
            <p:nvPr/>
          </p:nvGrpSpPr>
          <p:grpSpPr bwMode="auto">
            <a:xfrm>
              <a:off x="4776" y="292"/>
              <a:ext cx="8119" cy="1127"/>
              <a:chOff x="2586038" y="553085"/>
              <a:chExt cx="4043362" cy="715328"/>
            </a:xfrm>
          </p:grpSpPr>
          <p:sp>
            <p:nvSpPr>
              <p:cNvPr id="19" name="文本框 26"/>
              <p:cNvSpPr txBox="1">
                <a:spLocks noChangeArrowheads="1"/>
              </p:cNvSpPr>
              <p:nvPr/>
            </p:nvSpPr>
            <p:spPr bwMode="auto">
              <a:xfrm>
                <a:off x="3347997" y="553085"/>
                <a:ext cx="2663868" cy="619760"/>
              </a:xfrm>
              <a:prstGeom prst="rect">
                <a:avLst/>
              </a:prstGeom>
              <a:solidFill>
                <a:srgbClr val="FFC00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/>
              <a:lstStyle>
                <a:lvl1pPr algn="just">
                  <a:lnSpc>
                    <a:spcPct val="150000"/>
                  </a:lnSpc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2" charset="-122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defRPr/>
                </a:pPr>
                <a:r>
                  <a:rPr lang="zh-CN" altLang="en-US" sz="3600" b="1" dirty="0">
                    <a:solidFill>
                      <a:srgbClr val="1135ED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+mn-ea"/>
                    <a:ea typeface="+mn-ea"/>
                  </a:rPr>
                  <a:t>课堂小结</a:t>
                </a:r>
              </a:p>
            </p:txBody>
          </p:sp>
          <p:cxnSp>
            <p:nvCxnSpPr>
              <p:cNvPr id="20" name="直接连接符 30"/>
              <p:cNvCxnSpPr>
                <a:cxnSpLocks noChangeShapeType="1"/>
              </p:cNvCxnSpPr>
              <p:nvPr/>
            </p:nvCxnSpPr>
            <p:spPr bwMode="auto">
              <a:xfrm>
                <a:off x="2586038" y="1268413"/>
                <a:ext cx="762000" cy="0"/>
              </a:xfrm>
              <a:prstGeom prst="line">
                <a:avLst/>
              </a:prstGeom>
              <a:noFill/>
              <a:ln w="12700" algn="ctr">
                <a:solidFill>
                  <a:srgbClr val="C00000"/>
                </a:solidFill>
                <a:prstDash val="dash"/>
                <a:miter lim="800000"/>
              </a:ln>
            </p:spPr>
          </p:cxnSp>
          <p:cxnSp>
            <p:nvCxnSpPr>
              <p:cNvPr id="21" name="直接连接符 32"/>
              <p:cNvCxnSpPr>
                <a:cxnSpLocks noChangeShapeType="1"/>
              </p:cNvCxnSpPr>
              <p:nvPr/>
            </p:nvCxnSpPr>
            <p:spPr bwMode="auto">
              <a:xfrm>
                <a:off x="5867400" y="1268413"/>
                <a:ext cx="762000" cy="0"/>
              </a:xfrm>
              <a:prstGeom prst="line">
                <a:avLst/>
              </a:prstGeom>
              <a:noFill/>
              <a:ln w="12700" algn="ctr">
                <a:solidFill>
                  <a:srgbClr val="C00000"/>
                </a:solidFill>
                <a:prstDash val="dash"/>
                <a:miter lim="800000"/>
              </a:ln>
            </p:spPr>
          </p:cxnSp>
        </p:grpSp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 cstate="email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>
            <a:xfrm>
              <a:off x="5100" y="1268"/>
              <a:ext cx="8051" cy="1257"/>
            </a:xfrm>
            <a:prstGeom prst="rect">
              <a:avLst/>
            </a:prstGeom>
          </p:spPr>
        </p:pic>
      </p:grpSp>
      <p:sp>
        <p:nvSpPr>
          <p:cNvPr id="100" name="文本框 99"/>
          <p:cNvSpPr txBox="1"/>
          <p:nvPr/>
        </p:nvSpPr>
        <p:spPr>
          <a:xfrm>
            <a:off x="929640" y="1590675"/>
            <a:ext cx="11127105" cy="44119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lstStyle/>
          <a:p>
            <a:pPr indent="0">
              <a:lnSpc>
                <a:spcPct val="130000"/>
              </a:lnSpc>
            </a:pPr>
            <a:r>
              <a:rPr lang="zh-CN" sz="3600" b="1">
                <a:solidFill>
                  <a:srgbClr val="1135ED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</a:rPr>
              <a:t>阿拉伯帝国的形成促进了伊斯兰教文化的传播，也推动了帝国范围内各个不同地区文化的结合。它是在吸收、消化原埃及、两河流域、波斯帝国和古希腊、古罗马文化的基础上形成的，既有鲜明的特点又有很强的包容性。和中国等经济文化交流频繁，中国的造纸、指南针、火药等是阿拉伯人传到西方的。</a:t>
            </a:r>
            <a:endParaRPr lang="zh-CN" altLang="en-US" sz="3600" b="1">
              <a:solidFill>
                <a:srgbClr val="1135ED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仿宋" panose="02010609060101010101" charset="-122"/>
              <a:ea typeface="仿宋" panose="02010609060101010101" charset="-122"/>
            </a:endParaRPr>
          </a:p>
        </p:txBody>
      </p:sp>
      <p:sp>
        <p:nvSpPr>
          <p:cNvPr id="18" name="左大括号 17"/>
          <p:cNvSpPr/>
          <p:nvPr/>
        </p:nvSpPr>
        <p:spPr>
          <a:xfrm>
            <a:off x="4915535" y="4488815"/>
            <a:ext cx="349885" cy="817245"/>
          </a:xfrm>
          <a:prstGeom prst="leftBrace">
            <a:avLst/>
          </a:prstGeom>
          <a:ln w="317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2400" b="1" dirty="0">
              <a:latin typeface="方正魏碑_GBK" panose="03000509000000000000" charset="-122"/>
              <a:ea typeface="方正魏碑_GBK" panose="03000509000000000000" charset="-122"/>
            </a:endParaRPr>
          </a:p>
        </p:txBody>
      </p:sp>
      <p:sp>
        <p:nvSpPr>
          <p:cNvPr id="23" name="TextBox 13"/>
          <p:cNvSpPr txBox="1"/>
          <p:nvPr/>
        </p:nvSpPr>
        <p:spPr>
          <a:xfrm>
            <a:off x="5371465" y="4200525"/>
            <a:ext cx="159448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3200" dirty="0">
                <a:latin typeface="方正魏碑_GBK" panose="03000509000000000000" charset="-122"/>
                <a:ea typeface="方正魏碑_GBK" panose="03000509000000000000" charset="-122"/>
              </a:rPr>
              <a:t>成就</a:t>
            </a:r>
          </a:p>
        </p:txBody>
      </p:sp>
      <p:sp>
        <p:nvSpPr>
          <p:cNvPr id="24" name="TextBox 13"/>
          <p:cNvSpPr txBox="1"/>
          <p:nvPr/>
        </p:nvSpPr>
        <p:spPr>
          <a:xfrm>
            <a:off x="5371465" y="4968875"/>
            <a:ext cx="159448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atin typeface="方正魏碑_GBK" panose="03000509000000000000" charset="-122"/>
                <a:ea typeface="方正魏碑_GBK" panose="03000509000000000000" charset="-122"/>
              </a:rPr>
              <a:t>原因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wipe(down)">
                                      <p:cBhvr>
                                        <p:cTn id="13" dur="500"/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bldLvl="0" animBg="1"/>
      <p:bldP spid="5" grpId="0"/>
      <p:bldP spid="6" grpId="0"/>
      <p:bldP spid="7" grpId="0"/>
      <p:bldP spid="8" grpId="0" bldLvl="0" animBg="1"/>
      <p:bldP spid="9" grpId="0"/>
      <p:bldP spid="10" grpId="0"/>
      <p:bldP spid="11" grpId="0"/>
      <p:bldP spid="12" grpId="0"/>
      <p:bldP spid="13" grpId="0" bldLvl="0" animBg="1"/>
      <p:bldP spid="14" grpId="0"/>
      <p:bldP spid="15" grpId="0"/>
      <p:bldP spid="100" grpId="0" build="allAtOnce" bldLvl="0"/>
      <p:bldP spid="18" grpId="0" bldLvl="0" animBg="1"/>
      <p:bldP spid="23" grpId="0"/>
      <p:bldP spid="2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 descr="http://www.pptbz.com/d/file/p/201708/cff4a01f6d4d16d9723c49bb63493e83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1430" y="0"/>
            <a:ext cx="12169775" cy="6858000"/>
          </a:xfrm>
          <a:prstGeom prst="rect">
            <a:avLst/>
          </a:prstGeom>
          <a:noFill/>
        </p:spPr>
      </p:pic>
      <p:sp>
        <p:nvSpPr>
          <p:cNvPr id="5" name="矩形 4"/>
          <p:cNvSpPr/>
          <p:nvPr/>
        </p:nvSpPr>
        <p:spPr>
          <a:xfrm rot="20880000">
            <a:off x="2339172" y="935277"/>
            <a:ext cx="8473931" cy="2957636"/>
          </a:xfrm>
          <a:prstGeom prst="rect">
            <a:avLst/>
          </a:prstGeom>
        </p:spPr>
        <p:txBody>
          <a:bodyPr wrap="none" fromWordArt="1">
            <a:prstTxWarp prst="textDeflateBottom">
              <a:avLst>
                <a:gd name="adj" fmla="val 100000"/>
              </a:avLst>
            </a:prstTxWarp>
            <a:normAutofit/>
            <a:scene3d>
              <a:camera prst="legacyPerspectiveFront">
                <a:rot lat="19800000" lon="19440000" rev="0"/>
              </a:camera>
              <a:lightRig rig="legacyNormal2" dir="t"/>
            </a:scene3d>
            <a:sp3d extrusionH="354000" prstMaterial="legacyMatte">
              <a:extrusionClr>
                <a:srgbClr val="939676"/>
              </a:extrusionClr>
            </a:sp3d>
          </a:bodyPr>
          <a:lstStyle/>
          <a:p>
            <a:pPr lvl="0" algn="ctr">
              <a:lnSpc>
                <a:spcPct val="100000"/>
              </a:lnSpc>
            </a:pPr>
            <a:r>
              <a:rPr lang="zh-CN" altLang="en-US" sz="5400" b="1" dirty="0">
                <a:ln>
                  <a:solidFill>
                    <a:schemeClr val="bg1"/>
                  </a:solidFill>
                </a:ln>
                <a:solidFill>
                  <a:srgbClr val="1135E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简隶书" charset="0"/>
                <a:ea typeface="微软简隶书" charset="0"/>
                <a:cs typeface="微软简隶书" charset="0"/>
              </a:rPr>
              <a:t>第</a:t>
            </a:r>
            <a:r>
              <a:rPr lang="en-US" altLang="zh-CN" sz="5400" b="1" dirty="0">
                <a:ln>
                  <a:solidFill>
                    <a:schemeClr val="bg1"/>
                  </a:solidFill>
                </a:ln>
                <a:solidFill>
                  <a:srgbClr val="1135E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简隶书" charset="0"/>
                <a:ea typeface="微软简隶书" charset="0"/>
                <a:cs typeface="微软简隶书" charset="0"/>
              </a:rPr>
              <a:t>12</a:t>
            </a:r>
            <a:r>
              <a:rPr lang="zh-CN" altLang="en-US" sz="5400" b="1" dirty="0">
                <a:ln>
                  <a:solidFill>
                    <a:schemeClr val="bg1"/>
                  </a:solidFill>
                </a:ln>
                <a:solidFill>
                  <a:srgbClr val="1135E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简隶书" charset="0"/>
                <a:ea typeface="微软简隶书" charset="0"/>
                <a:cs typeface="微软简隶书" charset="0"/>
              </a:rPr>
              <a:t>课 </a:t>
            </a:r>
            <a:endParaRPr lang="en-US" altLang="zh-CN" sz="5400" b="1" dirty="0">
              <a:ln>
                <a:solidFill>
                  <a:schemeClr val="bg1"/>
                </a:solidFill>
              </a:ln>
              <a:solidFill>
                <a:srgbClr val="1135ED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简隶书" charset="0"/>
              <a:ea typeface="微软简隶书" charset="0"/>
              <a:cs typeface="微软简隶书" charset="0"/>
            </a:endParaRPr>
          </a:p>
          <a:p>
            <a:pPr lvl="0" algn="ctr">
              <a:lnSpc>
                <a:spcPct val="100000"/>
              </a:lnSpc>
            </a:pPr>
            <a:r>
              <a:rPr lang="zh-CN" altLang="en-US" sz="5400" b="1" dirty="0">
                <a:ln>
                  <a:solidFill>
                    <a:schemeClr val="bg1"/>
                  </a:solidFill>
                </a:ln>
                <a:solidFill>
                  <a:srgbClr val="1135E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简隶书" charset="0"/>
                <a:ea typeface="微软简隶书" charset="0"/>
                <a:cs typeface="微软简隶书" charset="0"/>
              </a:rPr>
              <a:t> </a:t>
            </a:r>
            <a:endParaRPr lang="en-US" altLang="zh-CN" sz="5400" b="1" dirty="0">
              <a:ln>
                <a:solidFill>
                  <a:schemeClr val="bg1"/>
                </a:solidFill>
              </a:ln>
              <a:solidFill>
                <a:srgbClr val="1135ED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简隶书" charset="0"/>
              <a:ea typeface="微软简隶书" charset="0"/>
              <a:cs typeface="微软简隶书" charset="0"/>
            </a:endParaRPr>
          </a:p>
          <a:p>
            <a:pPr lvl="0" algn="ctr">
              <a:lnSpc>
                <a:spcPct val="100000"/>
              </a:lnSpc>
            </a:pPr>
            <a:r>
              <a:rPr lang="zh-CN" altLang="en-US" sz="5400" b="1" dirty="0">
                <a:ln>
                  <a:solidFill>
                    <a:schemeClr val="bg1"/>
                  </a:solidFill>
                </a:ln>
                <a:solidFill>
                  <a:srgbClr val="1135E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简隶书" charset="0"/>
                <a:ea typeface="微软简隶书" charset="0"/>
                <a:cs typeface="微软简隶书" charset="0"/>
              </a:rPr>
              <a:t>伊斯兰教与阿拉伯帝国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378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378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769360" y="2829560"/>
            <a:ext cx="4653280" cy="144526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8800" b="1">
                <a:ln>
                  <a:solidFill>
                    <a:srgbClr val="FF0000"/>
                  </a:solidFill>
                </a:ln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3000" endA="300" endPos="35500" dir="5400000" sy="-90000" algn="bl" rotWithShape="0"/>
                </a:effectLst>
              </a:rPr>
              <a:t>课堂练习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9" name="文本框 2"/>
          <p:cNvSpPr txBox="1"/>
          <p:nvPr/>
        </p:nvSpPr>
        <p:spPr>
          <a:xfrm>
            <a:off x="379730" y="831850"/>
            <a:ext cx="10937875" cy="4912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l">
              <a:lnSpc>
                <a:spcPct val="140000"/>
              </a:lnSpc>
              <a:buFont typeface="Arial" panose="020B0604020202020204" pitchFamily="34" charset="0"/>
              <a:buNone/>
            </a:pPr>
            <a:r>
              <a:rPr lang="en-US" altLang="zh-CN" sz="28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1</a:t>
            </a:r>
            <a:r>
              <a:rPr lang="zh-CN" altLang="en-US" sz="28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、以下哪个地方是穆斯林一生中最希望拜谒的地方（        ）　　</a:t>
            </a:r>
          </a:p>
          <a:p>
            <a:pPr algn="l">
              <a:lnSpc>
                <a:spcPct val="140000"/>
              </a:lnSpc>
              <a:buFont typeface="Arial" panose="020B0604020202020204" pitchFamily="34" charset="0"/>
              <a:buNone/>
            </a:pPr>
            <a:r>
              <a:rPr lang="en-US" altLang="zh-CN" sz="28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A</a:t>
            </a:r>
            <a:r>
              <a:rPr lang="zh-CN" altLang="en-US" sz="28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．麦加大清真寺　　</a:t>
            </a:r>
            <a:r>
              <a:rPr lang="en-US" altLang="zh-CN" sz="28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B</a:t>
            </a:r>
            <a:r>
              <a:rPr lang="zh-CN" altLang="en-US" sz="28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．“哭墙”　　</a:t>
            </a:r>
          </a:p>
          <a:p>
            <a:pPr algn="l">
              <a:lnSpc>
                <a:spcPct val="140000"/>
              </a:lnSpc>
              <a:buFont typeface="Arial" panose="020B0604020202020204" pitchFamily="34" charset="0"/>
              <a:buNone/>
            </a:pPr>
            <a:r>
              <a:rPr lang="en-US" altLang="zh-CN" sz="28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C</a:t>
            </a:r>
            <a:r>
              <a:rPr lang="zh-CN" altLang="en-US" sz="28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．巴黎圣母院　　   </a:t>
            </a:r>
            <a:r>
              <a:rPr lang="en-US" altLang="zh-CN" sz="28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D</a:t>
            </a:r>
            <a:r>
              <a:rPr lang="zh-CN" altLang="en-US" sz="28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．圣索菲亚大教堂</a:t>
            </a:r>
          </a:p>
          <a:p>
            <a:pPr algn="l">
              <a:lnSpc>
                <a:spcPct val="140000"/>
              </a:lnSpc>
              <a:buFont typeface="Arial" panose="020B0604020202020204" pitchFamily="34" charset="0"/>
              <a:buNone/>
            </a:pPr>
            <a:r>
              <a:rPr lang="en-US" altLang="zh-CN" sz="28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2</a:t>
            </a:r>
            <a:r>
              <a:rPr lang="zh-CN" altLang="en-US" sz="28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、麦加之所以成为伊斯兰教的圣地，是因为（      ）</a:t>
            </a:r>
          </a:p>
          <a:p>
            <a:pPr algn="l">
              <a:lnSpc>
                <a:spcPct val="140000"/>
              </a:lnSpc>
              <a:buFont typeface="Arial" panose="020B0604020202020204" pitchFamily="34" charset="0"/>
              <a:buNone/>
            </a:pPr>
            <a:r>
              <a:rPr lang="en-US" altLang="zh-CN" sz="28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A.</a:t>
            </a:r>
            <a:r>
              <a:rPr lang="zh-CN" altLang="en-US" sz="28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那是穆罕默德最初传教的地方</a:t>
            </a:r>
          </a:p>
          <a:p>
            <a:pPr algn="l">
              <a:lnSpc>
                <a:spcPct val="140000"/>
              </a:lnSpc>
              <a:buFont typeface="Arial" panose="020B0604020202020204" pitchFamily="34" charset="0"/>
              <a:buNone/>
            </a:pPr>
            <a:r>
              <a:rPr lang="en-US" altLang="zh-CN" sz="28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B.</a:t>
            </a:r>
            <a:r>
              <a:rPr lang="zh-CN" altLang="en-US" sz="28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那是穆罕默德病逝的地方</a:t>
            </a:r>
          </a:p>
          <a:p>
            <a:pPr algn="l">
              <a:lnSpc>
                <a:spcPct val="140000"/>
              </a:lnSpc>
              <a:buFont typeface="Arial" panose="020B0604020202020204" pitchFamily="34" charset="0"/>
              <a:buNone/>
            </a:pPr>
            <a:r>
              <a:rPr lang="en-US" altLang="zh-CN" sz="28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C.</a:t>
            </a:r>
            <a:r>
              <a:rPr lang="zh-CN" altLang="en-US" sz="28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那是穆罕默德最早建立政教合一国家的地方</a:t>
            </a:r>
          </a:p>
          <a:p>
            <a:pPr algn="l">
              <a:lnSpc>
                <a:spcPct val="140000"/>
              </a:lnSpc>
              <a:buFont typeface="Arial" panose="020B0604020202020204" pitchFamily="34" charset="0"/>
              <a:buNone/>
            </a:pPr>
            <a:r>
              <a:rPr lang="en-US" altLang="zh-CN" sz="28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D.</a:t>
            </a:r>
            <a:r>
              <a:rPr lang="zh-CN" altLang="en-US" sz="28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那是当时世界的政治经济中心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9437370" y="1204595"/>
            <a:ext cx="756920" cy="110680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l">
              <a:buFont typeface="Arial" panose="020B0604020202020204" pitchFamily="34" charset="0"/>
              <a:buNone/>
            </a:pPr>
            <a:r>
              <a:rPr lang="en-US" altLang="zh-CN" sz="6600" b="1">
                <a:solidFill>
                  <a:srgbClr val="FF0000"/>
                </a:solidFill>
                <a:latin typeface="Tahoma" panose="020B0604030504040204" pitchFamily="34" charset="0"/>
              </a:rPr>
              <a:t>A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9601200" y="3352800"/>
            <a:ext cx="756920" cy="110680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l">
              <a:buFont typeface="Arial" panose="020B0604020202020204" pitchFamily="34" charset="0"/>
              <a:buNone/>
            </a:pPr>
            <a:r>
              <a:rPr lang="en-US" altLang="zh-CN" sz="6600" b="1">
                <a:solidFill>
                  <a:srgbClr val="FF0000"/>
                </a:solidFill>
                <a:latin typeface="Tahoma" panose="020B0604030504040204" pitchFamily="34" charset="0"/>
              </a:rPr>
              <a:t>A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37185" y="730250"/>
            <a:ext cx="11680825" cy="54940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70000"/>
              </a:lnSpc>
              <a:buFont typeface="Arial" panose="020B0604020202020204" pitchFamily="34" charset="0"/>
              <a:buNone/>
            </a:pPr>
            <a:r>
              <a:rPr lang="en-US" altLang="zh-CN" sz="2800" b="1" dirty="0">
                <a:latin typeface="宋体" panose="02010600030101010101" pitchFamily="2" charset="-122"/>
              </a:rPr>
              <a:t>3</a:t>
            </a:r>
            <a:r>
              <a:rPr lang="zh-CN" altLang="en-US" sz="28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、穆罕默德在麦地那建立的国家的性质是（       ）</a:t>
            </a:r>
          </a:p>
          <a:p>
            <a:pPr algn="l">
              <a:lnSpc>
                <a:spcPct val="170000"/>
              </a:lnSpc>
              <a:buFont typeface="Arial" panose="020B0604020202020204" pitchFamily="34" charset="0"/>
              <a:buNone/>
            </a:pPr>
            <a:r>
              <a:rPr lang="en-US" altLang="zh-CN" sz="28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A.</a:t>
            </a:r>
            <a:r>
              <a:rPr lang="zh-CN" altLang="en-US" sz="28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政教分离              </a:t>
            </a:r>
            <a:r>
              <a:rPr lang="en-US" altLang="zh-CN" sz="28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B.</a:t>
            </a:r>
            <a:r>
              <a:rPr lang="zh-CN" altLang="en-US" sz="28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政教合一</a:t>
            </a:r>
          </a:p>
          <a:p>
            <a:pPr algn="l">
              <a:lnSpc>
                <a:spcPct val="170000"/>
              </a:lnSpc>
              <a:buFont typeface="Arial" panose="020B0604020202020204" pitchFamily="34" charset="0"/>
              <a:buNone/>
            </a:pPr>
            <a:r>
              <a:rPr lang="en-US" altLang="zh-CN" sz="28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C.</a:t>
            </a:r>
            <a:r>
              <a:rPr lang="zh-CN" altLang="en-US" sz="28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世俗政权              </a:t>
            </a:r>
            <a:r>
              <a:rPr lang="en-US" altLang="zh-CN" sz="28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D.</a:t>
            </a:r>
            <a:r>
              <a:rPr lang="zh-CN" altLang="en-US" sz="28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宗教政权</a:t>
            </a:r>
          </a:p>
          <a:p>
            <a:pPr algn="l">
              <a:lnSpc>
                <a:spcPct val="170000"/>
              </a:lnSpc>
              <a:buFont typeface="Arial" panose="020B0604020202020204" pitchFamily="34" charset="0"/>
              <a:buNone/>
            </a:pPr>
            <a:r>
              <a:rPr lang="en-US" altLang="zh-CN" sz="28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4</a:t>
            </a:r>
            <a:r>
              <a:rPr lang="zh-CN" altLang="en-US" sz="28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、</a:t>
            </a:r>
            <a:r>
              <a:rPr lang="zh-CN" altLang="zh-CN" sz="28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世界文明是在不断冲撞和融合中向前发展的，把包括零在内的10个数字符号从东方传入西方的是（</a:t>
            </a:r>
            <a:r>
              <a:rPr lang="zh-CN" altLang="en-US" sz="28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     </a:t>
            </a:r>
            <a:r>
              <a:rPr lang="zh-CN" altLang="zh-CN" sz="28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）</a:t>
            </a:r>
            <a:r>
              <a:rPr lang="zh-CN" altLang="en-US" sz="28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 </a:t>
            </a:r>
            <a:endParaRPr lang="zh-CN" altLang="zh-CN" sz="2800" b="1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algn="l">
              <a:lnSpc>
                <a:spcPct val="170000"/>
              </a:lnSpc>
              <a:buFont typeface="Arial" panose="020B0604020202020204" pitchFamily="34" charset="0"/>
              <a:buNone/>
            </a:pPr>
            <a:r>
              <a:rPr lang="zh-CN" altLang="zh-CN" sz="28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A．古代印度人</a:t>
            </a:r>
            <a:r>
              <a:rPr lang="zh-CN" altLang="en-US" sz="28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                 	</a:t>
            </a:r>
            <a:r>
              <a:rPr lang="zh-CN" altLang="zh-CN" sz="28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B．古代阿拉伯人</a:t>
            </a:r>
          </a:p>
          <a:p>
            <a:pPr algn="l">
              <a:lnSpc>
                <a:spcPct val="170000"/>
              </a:lnSpc>
              <a:buFont typeface="Arial" panose="020B0604020202020204" pitchFamily="34" charset="0"/>
              <a:buNone/>
            </a:pPr>
            <a:r>
              <a:rPr lang="zh-CN" altLang="zh-CN" sz="28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C．古代罗马人</a:t>
            </a:r>
            <a:r>
              <a:rPr lang="zh-CN" altLang="en-US" sz="28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  	                    </a:t>
            </a:r>
            <a:r>
              <a:rPr lang="zh-CN" altLang="zh-CN" sz="28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D．古代日本人</a:t>
            </a:r>
            <a:r>
              <a:rPr lang="zh-CN" altLang="en-US" sz="28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 </a:t>
            </a:r>
            <a:endParaRPr lang="zh-CN" altLang="zh-CN" sz="2800" b="1" dirty="0">
              <a:latin typeface="宋体" panose="02010600030101010101" pitchFamily="2" charset="-122"/>
            </a:endParaRPr>
          </a:p>
          <a:p>
            <a:pPr algn="l">
              <a:buFont typeface="Arial" panose="020B0604020202020204" pitchFamily="34" charset="0"/>
              <a:buNone/>
            </a:pPr>
            <a:endParaRPr lang="zh-CN" altLang="en-US" b="1" dirty="0">
              <a:latin typeface="Tahoma" panose="020B0604030504040204" pitchFamily="3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811770" y="847725"/>
            <a:ext cx="762000" cy="110680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buFont typeface="Arial" panose="020B0604020202020204" pitchFamily="34" charset="0"/>
              <a:buNone/>
            </a:pPr>
            <a:r>
              <a:rPr lang="en-US" altLang="zh-CN" sz="6600" b="1">
                <a:solidFill>
                  <a:srgbClr val="FF0000"/>
                </a:solidFill>
                <a:latin typeface="Tahoma" panose="020B0604030504040204" pitchFamily="34" charset="0"/>
              </a:rPr>
              <a:t>B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6705600" y="3276600"/>
            <a:ext cx="758190" cy="110680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l">
              <a:buFont typeface="Arial" panose="020B0604020202020204" pitchFamily="34" charset="0"/>
              <a:buNone/>
            </a:pPr>
            <a:r>
              <a:rPr lang="en-US" altLang="zh-CN" sz="6600" b="1">
                <a:solidFill>
                  <a:srgbClr val="FF0000"/>
                </a:solidFill>
                <a:latin typeface="Tahoma" panose="020B0604030504040204" pitchFamily="34" charset="0"/>
              </a:rPr>
              <a:t>B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矩形 1"/>
          <p:cNvSpPr/>
          <p:nvPr/>
        </p:nvSpPr>
        <p:spPr>
          <a:xfrm>
            <a:off x="3810000" y="2136775"/>
            <a:ext cx="4572000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buFont typeface="Arial" panose="020B0604020202020204" pitchFamily="34" charset="0"/>
              <a:buNone/>
            </a:pPr>
            <a:endParaRPr lang="en-US" altLang="zh-CN" b="1" dirty="0">
              <a:latin typeface="Tahoma" panose="020B0604030504040204" pitchFamily="34" charset="0"/>
            </a:endParaRPr>
          </a:p>
          <a:p>
            <a:pPr algn="l">
              <a:buFont typeface="Arial" panose="020B0604020202020204" pitchFamily="34" charset="0"/>
              <a:buNone/>
            </a:pPr>
            <a:endParaRPr lang="en-US" altLang="zh-CN" b="1" dirty="0">
              <a:latin typeface="Tahoma" panose="020B0604030504040204" pitchFamily="3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30530" y="879475"/>
            <a:ext cx="11334750" cy="5217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70000"/>
              </a:lnSpc>
              <a:buFont typeface="Arial" panose="020B0604020202020204" pitchFamily="34" charset="0"/>
              <a:buNone/>
            </a:pPr>
            <a:r>
              <a:rPr lang="en-US" altLang="zh-CN" sz="28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5</a:t>
            </a:r>
            <a:r>
              <a:rPr lang="zh-CN" altLang="en-US" sz="28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、下列文学著作中属于阿拉伯文学的是（      ）</a:t>
            </a:r>
          </a:p>
          <a:p>
            <a:pPr algn="l">
              <a:lnSpc>
                <a:spcPct val="170000"/>
              </a:lnSpc>
              <a:buFont typeface="Arial" panose="020B0604020202020204" pitchFamily="34" charset="0"/>
              <a:buNone/>
            </a:pPr>
            <a:r>
              <a:rPr lang="en-US" altLang="zh-CN" sz="28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A.《</a:t>
            </a:r>
            <a:r>
              <a:rPr lang="zh-CN" altLang="en-US" sz="28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荷马史诗</a:t>
            </a:r>
            <a:r>
              <a:rPr lang="en-US" altLang="zh-CN" sz="2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》        </a:t>
            </a:r>
            <a:r>
              <a:rPr lang="en-US" altLang="zh-CN" sz="28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B.《</a:t>
            </a:r>
            <a:r>
              <a:rPr lang="zh-CN" altLang="en-US" sz="28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诺亚方舟</a:t>
            </a:r>
            <a:r>
              <a:rPr lang="en-US" altLang="zh-CN" sz="2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》</a:t>
            </a:r>
          </a:p>
          <a:p>
            <a:pPr algn="l">
              <a:lnSpc>
                <a:spcPct val="170000"/>
              </a:lnSpc>
              <a:buFont typeface="Arial" panose="020B0604020202020204" pitchFamily="34" charset="0"/>
              <a:buNone/>
            </a:pPr>
            <a:r>
              <a:rPr lang="en-US" altLang="zh-CN" sz="28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C.《</a:t>
            </a:r>
            <a:r>
              <a:rPr lang="zh-CN" altLang="en-US" sz="28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天方夜谭</a:t>
            </a:r>
            <a:r>
              <a:rPr lang="en-US" altLang="zh-CN" sz="2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》        </a:t>
            </a:r>
            <a:r>
              <a:rPr lang="en-US" altLang="zh-CN" sz="28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D.《</a:t>
            </a:r>
            <a:r>
              <a:rPr lang="zh-CN" altLang="en-US" sz="28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大唐西域记</a:t>
            </a:r>
            <a:r>
              <a:rPr lang="en-US" altLang="zh-CN" sz="2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》</a:t>
            </a:r>
          </a:p>
          <a:p>
            <a:pPr algn="l">
              <a:lnSpc>
                <a:spcPct val="170000"/>
              </a:lnSpc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6．7世纪初，穆罕默德在当时历史条件下，顺应了历史潮流在麦加创立了伊斯兰教。这里的“历史条件”不包括（     ）</a:t>
            </a:r>
          </a:p>
          <a:p>
            <a:pPr algn="l">
              <a:lnSpc>
                <a:spcPct val="170000"/>
              </a:lnSpc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A．阿拉伯半岛盛行多神崇拜      B．部落战争连绵不断</a:t>
            </a:r>
          </a:p>
          <a:p>
            <a:pPr algn="l">
              <a:lnSpc>
                <a:spcPct val="170000"/>
              </a:lnSpc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C．人民渴望统一                D．阿拉伯帝国衰落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7903845" y="596265"/>
            <a:ext cx="742315" cy="11068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l">
              <a:buFont typeface="Arial" panose="020B0604020202020204" pitchFamily="34" charset="0"/>
              <a:buNone/>
            </a:pPr>
            <a:r>
              <a:rPr lang="en-US" altLang="zh-CN" sz="6600" b="1">
                <a:solidFill>
                  <a:srgbClr val="FF0000"/>
                </a:solidFill>
                <a:latin typeface="Tahoma" panose="020B0604030504040204" pitchFamily="34" charset="0"/>
              </a:rPr>
              <a:t>C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9960610" y="3815080"/>
            <a:ext cx="742315" cy="11068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l">
              <a:buFont typeface="Arial" panose="020B0604020202020204" pitchFamily="34" charset="0"/>
              <a:buNone/>
            </a:pPr>
            <a:r>
              <a:rPr lang="en-US" altLang="zh-CN" sz="6600" b="1">
                <a:solidFill>
                  <a:srgbClr val="FF0000"/>
                </a:solidFill>
                <a:latin typeface="Tahoma" panose="020B0604030504040204" pitchFamily="34" charset="0"/>
              </a:rPr>
              <a:t>D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6" name="文本框 2"/>
          <p:cNvSpPr txBox="1"/>
          <p:nvPr/>
        </p:nvSpPr>
        <p:spPr>
          <a:xfrm>
            <a:off x="150495" y="523875"/>
            <a:ext cx="12030075" cy="55175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lstStyle/>
          <a:p>
            <a:pPr>
              <a:lnSpc>
                <a:spcPct val="180000"/>
              </a:lnSpc>
            </a:pPr>
            <a:r>
              <a:rPr lang="en-US" altLang="zh-CN" sz="2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7. </a:t>
            </a:r>
            <a:r>
              <a:rPr lang="en-US" altLang="zh-CN" sz="2800" b="1" err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西方有一句谚语：“中国人的头，阿拉伯人的口，法兰克人的手。”据此你认为在东西方文化交流中起桥梁和纽带作用是</a:t>
            </a:r>
            <a:r>
              <a:rPr lang="en-US" altLang="zh-CN" sz="2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（     ）</a:t>
            </a:r>
          </a:p>
          <a:p>
            <a:pPr>
              <a:lnSpc>
                <a:spcPct val="180000"/>
              </a:lnSpc>
            </a:pPr>
            <a:r>
              <a:rPr lang="en-US" altLang="zh-CN" sz="2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  A．中国人	         B．阿拉伯人	         </a:t>
            </a:r>
          </a:p>
          <a:p>
            <a:pPr>
              <a:lnSpc>
                <a:spcPct val="180000"/>
              </a:lnSpc>
            </a:pPr>
            <a:r>
              <a:rPr lang="en-US" altLang="zh-CN" sz="2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  C．法兰克人	         D．罗马人</a:t>
            </a:r>
          </a:p>
          <a:p>
            <a:pPr>
              <a:lnSpc>
                <a:spcPct val="180000"/>
              </a:lnSpc>
            </a:pPr>
            <a:r>
              <a:rPr lang="en-US" altLang="zh-CN" sz="2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8．解放路上有一座宗教建筑清真寺。与清真寺有关的宗教是(       )</a:t>
            </a:r>
          </a:p>
          <a:p>
            <a:pPr>
              <a:lnSpc>
                <a:spcPct val="180000"/>
              </a:lnSpc>
            </a:pPr>
            <a:r>
              <a:rPr lang="en-US" altLang="zh-CN" sz="2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   A．佛教                   B．基督教         </a:t>
            </a:r>
          </a:p>
          <a:p>
            <a:pPr>
              <a:lnSpc>
                <a:spcPct val="180000"/>
              </a:lnSpc>
            </a:pPr>
            <a:r>
              <a:rPr lang="en-US" altLang="zh-CN" sz="2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   C．伊斯兰教               D．犹太教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0026015" y="1206500"/>
            <a:ext cx="762000" cy="110680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buFont typeface="Arial" panose="020B0604020202020204" pitchFamily="34" charset="0"/>
              <a:buNone/>
            </a:pPr>
            <a:r>
              <a:rPr lang="en-US" altLang="zh-CN" sz="6600" b="1">
                <a:solidFill>
                  <a:srgbClr val="FF0000"/>
                </a:solidFill>
                <a:latin typeface="Tahoma" panose="020B0604030504040204" pitchFamily="34" charset="0"/>
              </a:rPr>
              <a:t>B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0180320" y="3482340"/>
            <a:ext cx="762000" cy="110680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buFont typeface="Arial" panose="020B0604020202020204" pitchFamily="34" charset="0"/>
              <a:buNone/>
            </a:pPr>
            <a:r>
              <a:rPr lang="en-US" altLang="zh-CN" sz="6600" b="1">
                <a:solidFill>
                  <a:srgbClr val="FF0000"/>
                </a:solidFill>
                <a:latin typeface="Tahoma" panose="020B0604030504040204" pitchFamily="34" charset="0"/>
              </a:rPr>
              <a:t>C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5" name="Rectangle 7"/>
          <p:cNvSpPr>
            <a:spLocks noChangeArrowheads="1"/>
          </p:cNvSpPr>
          <p:nvPr/>
        </p:nvSpPr>
        <p:spPr bwMode="auto">
          <a:xfrm>
            <a:off x="429895" y="645160"/>
            <a:ext cx="11460480" cy="44850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lstStyle/>
          <a:p>
            <a:pPr algn="l">
              <a:lnSpc>
                <a:spcPct val="170000"/>
              </a:lnSpc>
              <a:defRPr/>
            </a:pPr>
            <a:r>
              <a:rPr lang="en-US" altLang="zh-CN" sz="28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9</a:t>
            </a:r>
            <a:r>
              <a:rPr lang="zh-CN" altLang="en-US" sz="28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．世界三大宗教不包括</a:t>
            </a:r>
            <a:r>
              <a:rPr lang="zh-CN" altLang="en-US" sz="2800" b="1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（    ）</a:t>
            </a:r>
            <a:endParaRPr lang="zh-CN" altLang="en-US" sz="2800" b="1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>
              <a:lnSpc>
                <a:spcPct val="170000"/>
              </a:lnSpc>
              <a:defRPr/>
            </a:pPr>
            <a:r>
              <a:rPr lang="zh-CN" altLang="en-US" sz="28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   </a:t>
            </a:r>
            <a:r>
              <a:rPr lang="en-US" altLang="zh-CN" sz="28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A</a:t>
            </a:r>
            <a:r>
              <a:rPr lang="zh-CN" altLang="en-US" sz="28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．道教           </a:t>
            </a:r>
            <a:r>
              <a:rPr lang="en-US" altLang="zh-CN" sz="28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B</a:t>
            </a:r>
            <a:r>
              <a:rPr lang="zh-CN" altLang="en-US" sz="28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．基督教</a:t>
            </a:r>
          </a:p>
          <a:p>
            <a:pPr>
              <a:lnSpc>
                <a:spcPct val="170000"/>
              </a:lnSpc>
              <a:defRPr/>
            </a:pPr>
            <a:r>
              <a:rPr lang="zh-CN" altLang="en-US" sz="28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   </a:t>
            </a:r>
            <a:r>
              <a:rPr lang="en-US" altLang="zh-CN" sz="28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C</a:t>
            </a:r>
            <a:r>
              <a:rPr lang="zh-CN" altLang="en-US" sz="28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．伊斯兰教        </a:t>
            </a:r>
            <a:r>
              <a:rPr lang="en-US" altLang="zh-CN" sz="28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D</a:t>
            </a:r>
            <a:r>
              <a:rPr lang="zh-CN" altLang="en-US" sz="28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．佛教</a:t>
            </a:r>
          </a:p>
          <a:p>
            <a:pPr>
              <a:lnSpc>
                <a:spcPct val="170000"/>
              </a:lnSpc>
              <a:defRPr/>
            </a:pPr>
            <a:r>
              <a:rPr lang="en-US" altLang="zh-CN" sz="28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10</a:t>
            </a:r>
            <a:r>
              <a:rPr lang="zh-CN" altLang="en-US" sz="28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、下列文学著作中属于阿拉伯文学的是    （    ）</a:t>
            </a:r>
          </a:p>
          <a:p>
            <a:pPr>
              <a:lnSpc>
                <a:spcPct val="170000"/>
              </a:lnSpc>
              <a:defRPr/>
            </a:pPr>
            <a:r>
              <a:rPr lang="zh-CN" altLang="en-US" sz="28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   A.《荷马史诗》       B.《诺亚方舟》</a:t>
            </a:r>
          </a:p>
          <a:p>
            <a:pPr>
              <a:lnSpc>
                <a:spcPct val="170000"/>
              </a:lnSpc>
              <a:defRPr/>
            </a:pPr>
            <a:r>
              <a:rPr lang="zh-CN" altLang="en-US" sz="28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   C.《天方夜谭》       D.《大唐西域记》</a:t>
            </a:r>
          </a:p>
        </p:txBody>
      </p:sp>
      <p:sp>
        <p:nvSpPr>
          <p:cNvPr id="78856" name="Rectangle 8"/>
          <p:cNvSpPr>
            <a:spLocks noChangeArrowheads="1"/>
          </p:cNvSpPr>
          <p:nvPr/>
        </p:nvSpPr>
        <p:spPr bwMode="auto">
          <a:xfrm>
            <a:off x="8670290" y="644843"/>
            <a:ext cx="1613535" cy="24917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15600" b="1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A</a:t>
            </a:r>
          </a:p>
        </p:txBody>
      </p:sp>
      <p:sp>
        <p:nvSpPr>
          <p:cNvPr id="2" name="Rectangle 8"/>
          <p:cNvSpPr>
            <a:spLocks noChangeArrowheads="1"/>
          </p:cNvSpPr>
          <p:nvPr/>
        </p:nvSpPr>
        <p:spPr bwMode="auto">
          <a:xfrm>
            <a:off x="9003030" y="2947353"/>
            <a:ext cx="1613535" cy="24917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15600" b="1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C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788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8856" grpId="0" bldLvl="0" animBg="1"/>
      <p:bldP spid="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823210" y="5478780"/>
            <a:ext cx="6287770" cy="1387475"/>
            <a:chOff x="5179" y="-56"/>
            <a:chExt cx="7601" cy="2185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2" cstate="email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>
            <a:xfrm>
              <a:off x="5179" y="1154"/>
              <a:ext cx="7601" cy="975"/>
            </a:xfrm>
            <a:prstGeom prst="rect">
              <a:avLst/>
            </a:prstGeom>
          </p:spPr>
        </p:pic>
        <p:sp>
          <p:nvSpPr>
            <p:cNvPr id="5" name="TextBox 3"/>
            <p:cNvSpPr txBox="1"/>
            <p:nvPr/>
          </p:nvSpPr>
          <p:spPr>
            <a:xfrm>
              <a:off x="5765" y="-56"/>
              <a:ext cx="6430" cy="1210"/>
            </a:xfrm>
            <a:prstGeom prst="rect">
              <a:avLst/>
            </a:pr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zh-CN" altLang="en-US" sz="4400" dirty="0">
                  <a:solidFill>
                    <a:srgbClr val="FF3300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方正兰亭粗黑_GBK" panose="02000000000000000000" charset="-122"/>
                  <a:ea typeface="方正兰亭粗黑_GBK" panose="02000000000000000000" charset="-122"/>
                </a:rPr>
                <a:t>阿拉伯文化</a:t>
              </a: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2823210" y="1993900"/>
            <a:ext cx="6287770" cy="1387475"/>
            <a:chOff x="5179" y="-56"/>
            <a:chExt cx="7601" cy="2185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2" cstate="email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>
            <a:xfrm>
              <a:off x="5179" y="1154"/>
              <a:ext cx="7601" cy="975"/>
            </a:xfrm>
            <a:prstGeom prst="rect">
              <a:avLst/>
            </a:prstGeom>
          </p:spPr>
        </p:pic>
        <p:sp>
          <p:nvSpPr>
            <p:cNvPr id="7" name="TextBox 3"/>
            <p:cNvSpPr txBox="1"/>
            <p:nvPr/>
          </p:nvSpPr>
          <p:spPr>
            <a:xfrm>
              <a:off x="5765" y="-56"/>
              <a:ext cx="6430" cy="1016"/>
            </a:xfrm>
            <a:prstGeom prst="rect">
              <a:avLst/>
            </a:pr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zh-CN" altLang="zh-CN" sz="3600" dirty="0">
                  <a:solidFill>
                    <a:srgbClr val="FF3300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方正兰亭粗黑_GBK" panose="02000000000000000000" charset="-122"/>
                  <a:ea typeface="方正兰亭粗黑_GBK" panose="02000000000000000000" charset="-122"/>
                </a:rPr>
                <a:t>穆罕默德传教与半岛统一</a:t>
              </a: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2823210" y="3736340"/>
            <a:ext cx="6287770" cy="1387475"/>
            <a:chOff x="5179" y="-56"/>
            <a:chExt cx="7601" cy="2185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2" cstate="email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>
            <a:xfrm>
              <a:off x="5179" y="1154"/>
              <a:ext cx="7601" cy="975"/>
            </a:xfrm>
            <a:prstGeom prst="rect">
              <a:avLst/>
            </a:prstGeom>
          </p:spPr>
        </p:pic>
        <p:sp>
          <p:nvSpPr>
            <p:cNvPr id="11" name="TextBox 3"/>
            <p:cNvSpPr txBox="1"/>
            <p:nvPr/>
          </p:nvSpPr>
          <p:spPr>
            <a:xfrm>
              <a:off x="5765" y="-56"/>
              <a:ext cx="6430" cy="1210"/>
            </a:xfrm>
            <a:prstGeom prst="rect">
              <a:avLst/>
            </a:pr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zh-CN" altLang="en-US" sz="4400" dirty="0">
                  <a:solidFill>
                    <a:srgbClr val="FF3300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方正兰亭粗黑_GBK" panose="02000000000000000000" charset="-122"/>
                  <a:ea typeface="方正兰亭粗黑_GBK" panose="02000000000000000000" charset="-122"/>
                </a:rPr>
                <a:t>阿拉伯帝国形成</a:t>
              </a: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2952115" y="251460"/>
            <a:ext cx="6287770" cy="1387475"/>
            <a:chOff x="5179" y="-56"/>
            <a:chExt cx="7601" cy="2185"/>
          </a:xfrm>
        </p:grpSpPr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2" cstate="email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>
            <a:xfrm>
              <a:off x="5179" y="1154"/>
              <a:ext cx="7601" cy="975"/>
            </a:xfrm>
            <a:prstGeom prst="rect">
              <a:avLst/>
            </a:prstGeom>
          </p:spPr>
        </p:pic>
        <p:sp>
          <p:nvSpPr>
            <p:cNvPr id="14" name="TextBox 3"/>
            <p:cNvSpPr txBox="1"/>
            <p:nvPr/>
          </p:nvSpPr>
          <p:spPr>
            <a:xfrm>
              <a:off x="5765" y="-56"/>
              <a:ext cx="6430" cy="1210"/>
            </a:xfrm>
            <a:prstGeom prst="rect">
              <a:avLst/>
            </a:pr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zh-CN" altLang="en-US" sz="4400" dirty="0">
                  <a:solidFill>
                    <a:srgbClr val="FF3300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方正兰亭粗黑_GBK" panose="02000000000000000000" charset="-122"/>
                  <a:ea typeface="方正兰亭粗黑_GBK" panose="02000000000000000000" charset="-122"/>
                </a:rPr>
                <a:t>伊斯兰教的创立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3096895" y="2550160"/>
            <a:ext cx="6287770" cy="1387475"/>
            <a:chOff x="5179" y="-56"/>
            <a:chExt cx="7601" cy="2185"/>
          </a:xfrm>
        </p:grpSpPr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2" cstate="email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>
            <a:xfrm>
              <a:off x="5179" y="1154"/>
              <a:ext cx="7601" cy="975"/>
            </a:xfrm>
            <a:prstGeom prst="rect">
              <a:avLst/>
            </a:prstGeom>
          </p:spPr>
        </p:pic>
        <p:sp>
          <p:nvSpPr>
            <p:cNvPr id="14" name="TextBox 3"/>
            <p:cNvSpPr txBox="1"/>
            <p:nvPr/>
          </p:nvSpPr>
          <p:spPr>
            <a:xfrm>
              <a:off x="5765" y="-56"/>
              <a:ext cx="6430" cy="1210"/>
            </a:xfrm>
            <a:prstGeom prst="rect">
              <a:avLst/>
            </a:pr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zh-CN" altLang="en-US" sz="4400" dirty="0">
                  <a:solidFill>
                    <a:srgbClr val="FF3300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方正兰亭粗黑_GBK" panose="02000000000000000000" charset="-122"/>
                  <a:ea typeface="方正兰亭粗黑_GBK" panose="02000000000000000000" charset="-122"/>
                </a:rPr>
                <a:t>伊斯兰教的创立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3905250" y="60325"/>
            <a:ext cx="8256270" cy="6677025"/>
          </a:xfrm>
          <a:prstGeom prst="rect">
            <a:avLst/>
          </a:prstGeom>
        </p:spPr>
      </p:pic>
      <p:sp>
        <p:nvSpPr>
          <p:cNvPr id="7189" name="文本框 7188"/>
          <p:cNvSpPr txBox="1"/>
          <p:nvPr/>
        </p:nvSpPr>
        <p:spPr>
          <a:xfrm>
            <a:off x="2281238" y="6737350"/>
            <a:ext cx="4035425" cy="36830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>
            <a:spAutoFit/>
          </a:bodyPr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" name="标题 7169"/>
          <p:cNvSpPr/>
          <p:nvPr/>
        </p:nvSpPr>
        <p:spPr>
          <a:xfrm>
            <a:off x="-9525" y="891540"/>
            <a:ext cx="4119880" cy="785495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800" dirty="0">
                <a:ln>
                  <a:solidFill>
                    <a:srgbClr val="FF3300"/>
                  </a:solidFill>
                </a:ln>
                <a:solidFill>
                  <a:srgbClr val="1135ED"/>
                </a:solidFill>
                <a:latin typeface="方正兰亭粗黑_GBK" panose="02000000000000000000" charset="-122"/>
                <a:ea typeface="方正兰亭粗黑_GBK" panose="02000000000000000000" charset="-122"/>
              </a:rPr>
              <a:t>阿拉伯半岛的地理位置：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49530" y="60960"/>
            <a:ext cx="3754120" cy="64516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en-US" altLang="zh-CN" sz="36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兰亭粗黑_GBK" panose="02000000000000000000" charset="-122"/>
                <a:ea typeface="方正兰亭粗黑_GBK" panose="02000000000000000000" charset="-122"/>
                <a:cs typeface="方正兰亭粗黑_GBK" panose="02000000000000000000" charset="-122"/>
              </a:rPr>
              <a:t> </a:t>
            </a:r>
            <a:r>
              <a:rPr lang="zh-CN" altLang="en-US" sz="36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兰亭粗黑_GBK" panose="02000000000000000000" charset="-122"/>
                <a:ea typeface="方正兰亭粗黑_GBK" panose="02000000000000000000" charset="-122"/>
                <a:cs typeface="方正兰亭粗黑_GBK" panose="02000000000000000000" charset="-122"/>
              </a:rPr>
              <a:t>探究与分享：</a:t>
            </a:r>
          </a:p>
        </p:txBody>
      </p:sp>
      <p:sp>
        <p:nvSpPr>
          <p:cNvPr id="9" name="矩形 8"/>
          <p:cNvSpPr/>
          <p:nvPr/>
        </p:nvSpPr>
        <p:spPr>
          <a:xfrm>
            <a:off x="-9525" y="1862455"/>
            <a:ext cx="4119245" cy="69596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cene3d>
              <a:camera prst="orthographicFront"/>
              <a:lightRig rig="threePt" dir="t"/>
            </a:scene3d>
          </a:bodyPr>
          <a:lstStyle>
            <a:lvl1pPr marL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400" u="none" kern="1200" baseline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lvl="0" algn="l"/>
            <a:r>
              <a:rPr lang="zh-CN" altLang="en-US" sz="2800" dirty="0">
                <a:ln>
                  <a:solidFill>
                    <a:srgbClr val="FF3300"/>
                  </a:solidFill>
                </a:ln>
                <a:solidFill>
                  <a:srgbClr val="1135ED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兰亭粗黑_GBK" panose="02000000000000000000" charset="-122"/>
                <a:ea typeface="方正兰亭粗黑_GBK" panose="02000000000000000000" charset="-122"/>
              </a:rPr>
              <a:t>阿拉伯半岛的自然环境：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3905250" y="1728470"/>
            <a:ext cx="8256270" cy="8299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4800" b="1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兰亭粗黑_GBK" panose="02000000000000000000" charset="-122"/>
                <a:ea typeface="方正兰亭粗黑_GBK" panose="02000000000000000000" charset="-122"/>
              </a:rPr>
              <a:t>五海三洲之地，地理位置优越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3905250" y="1543685"/>
            <a:ext cx="8256270" cy="8299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4800" b="1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兰亭粗黑_GBK" panose="02000000000000000000" charset="-122"/>
                <a:ea typeface="方正兰亭粗黑_GBK" panose="02000000000000000000" charset="-122"/>
              </a:rPr>
              <a:t>以沙漠为主，炎热干燥之地</a:t>
            </a:r>
          </a:p>
        </p:txBody>
      </p:sp>
      <p:pic>
        <p:nvPicPr>
          <p:cNvPr id="12" name="内容占位符 11"/>
          <p:cNvPicPr>
            <a:picLocks noGrp="1" noChangeAspect="1"/>
          </p:cNvPicPr>
          <p:nvPr>
            <p:ph idx="1"/>
          </p:nvPr>
        </p:nvPicPr>
        <p:blipFill>
          <a:blip r:embed="rId4" cstate="email"/>
          <a:stretch>
            <a:fillRect/>
          </a:stretch>
        </p:blipFill>
        <p:spPr>
          <a:xfrm>
            <a:off x="1757680" y="3429635"/>
            <a:ext cx="5753735" cy="330771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" name="矩形 12"/>
          <p:cNvSpPr/>
          <p:nvPr/>
        </p:nvSpPr>
        <p:spPr>
          <a:xfrm>
            <a:off x="-9525" y="2698115"/>
            <a:ext cx="4029710" cy="68326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400" u="none" kern="1200" baseline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lvl="0" algn="l"/>
            <a:r>
              <a:rPr lang="zh-CN" altLang="en-US" sz="2800" dirty="0">
                <a:ln>
                  <a:solidFill>
                    <a:srgbClr val="FF3300"/>
                  </a:solidFill>
                </a:ln>
                <a:solidFill>
                  <a:srgbClr val="1135ED"/>
                </a:solidFill>
                <a:latin typeface="方正兰亭粗黑_GBK" panose="02000000000000000000" charset="-122"/>
                <a:ea typeface="方正兰亭粗黑_GBK" panose="02000000000000000000" charset="-122"/>
              </a:rPr>
              <a:t>阿拉伯人民的生活方式：</a:t>
            </a:r>
            <a:endParaRPr lang="zh-CN" altLang="en-US" sz="2800" b="1" dirty="0">
              <a:ln>
                <a:solidFill>
                  <a:srgbClr val="FF3300"/>
                </a:solidFill>
              </a:ln>
              <a:solidFill>
                <a:srgbClr val="1135ED"/>
              </a:solidFill>
              <a:latin typeface="方正兰亭粗黑_GBK" panose="02000000000000000000" charset="-122"/>
              <a:ea typeface="方正兰亭粗黑_GBK" panose="02000000000000000000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020185" y="1677035"/>
            <a:ext cx="4467860" cy="829945"/>
          </a:xfrm>
          <a:prstGeom prst="rect">
            <a:avLst/>
          </a:prstGeom>
          <a:noFill/>
        </p:spPr>
        <p:txBody>
          <a:bodyPr wrap="non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l" fontAlgn="base"/>
            <a:r>
              <a:rPr lang="zh-CN" altLang="en-US" sz="4800" b="1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兰亭粗黑_GBK" panose="02000000000000000000" charset="-122"/>
                <a:ea typeface="方正兰亭粗黑_GBK" panose="02000000000000000000" charset="-122"/>
                <a:sym typeface="+mn-ea"/>
              </a:rPr>
              <a:t>以游牧方式为主</a:t>
            </a:r>
          </a:p>
        </p:txBody>
      </p:sp>
      <p:sp>
        <p:nvSpPr>
          <p:cNvPr id="3" name="文本框 11"/>
          <p:cNvSpPr txBox="1"/>
          <p:nvPr/>
        </p:nvSpPr>
        <p:spPr>
          <a:xfrm>
            <a:off x="6059170" y="3429635"/>
            <a:ext cx="4718685" cy="2061210"/>
          </a:xfrm>
          <a:prstGeom prst="rect">
            <a:avLst/>
          </a:prstGeom>
          <a:solidFill>
            <a:srgbClr val="F6D5CE"/>
          </a:solidFill>
          <a:ln w="9525">
            <a:noFill/>
          </a:ln>
        </p:spPr>
        <p:txBody>
          <a:bodyPr wrap="square">
            <a:spAutoFit/>
          </a:bodyPr>
          <a:lstStyle>
            <a:lvl1pPr algn="just" rtl="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 sz="2400" kern="1200">
                <a:solidFill>
                  <a:sysClr val="windowText" lastClr="000000"/>
                </a:solidFill>
                <a:latin typeface="Franklin Gothic Book" charset="0"/>
                <a:ea typeface="+mn-ea"/>
                <a:cs typeface="+mn-ea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400" kern="1200">
                <a:solidFill>
                  <a:sysClr val="windowText" lastClr="000000"/>
                </a:solidFill>
                <a:latin typeface="Franklin Gothic Book" charset="0"/>
                <a:ea typeface="+mn-ea"/>
                <a:cs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ysClr val="windowText" lastClr="000000"/>
                </a:solidFill>
                <a:latin typeface="Franklin Gothic Book" charset="0"/>
                <a:ea typeface="+mn-ea"/>
                <a:cs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400" kern="1200">
                <a:solidFill>
                  <a:sysClr val="windowText" lastClr="000000"/>
                </a:solidFill>
                <a:latin typeface="Franklin Gothic Book" charset="0"/>
                <a:ea typeface="+mn-ea"/>
                <a:cs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 kern="1200">
                <a:solidFill>
                  <a:sysClr val="windowText" lastClr="000000"/>
                </a:solidFill>
                <a:latin typeface="Franklin Gothic Book" charset="0"/>
                <a:ea typeface="+mn-ea"/>
                <a:cs typeface="+mn-ea"/>
              </a:defRPr>
            </a:lvl5pPr>
          </a:lstStyle>
          <a:p>
            <a:pPr lvl="0" algn="ctr">
              <a:lnSpc>
                <a:spcPct val="100000"/>
              </a:lnSpc>
            </a:pPr>
            <a:r>
              <a:rPr lang="zh-CN" altLang="en-US" sz="32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魏碑_GBK" panose="03000509000000000000" charset="-122"/>
                <a:ea typeface="方正魏碑_GBK" panose="03000509000000000000" charset="-122"/>
                <a:cs typeface="方正魏碑_GBK" panose="03000509000000000000" charset="-122"/>
              </a:rPr>
              <a:t>存在问题：</a:t>
            </a:r>
            <a:endParaRPr lang="en-US" altLang="zh-CN" sz="3200" b="1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方正魏碑_GBK" panose="03000509000000000000" charset="-122"/>
              <a:ea typeface="方正魏碑_GBK" panose="03000509000000000000" charset="-122"/>
              <a:cs typeface="方正魏碑_GBK" panose="03000509000000000000" charset="-122"/>
            </a:endParaRPr>
          </a:p>
          <a:p>
            <a:pPr lvl="0" algn="ctr">
              <a:lnSpc>
                <a:spcPct val="100000"/>
              </a:lnSpc>
            </a:pPr>
            <a:r>
              <a:rPr lang="zh-CN" altLang="en-US" sz="32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魏碑_GBK" panose="03000509000000000000" charset="-122"/>
                <a:ea typeface="方正魏碑_GBK" panose="03000509000000000000" charset="-122"/>
                <a:cs typeface="方正魏碑_GBK" panose="03000509000000000000" charset="-122"/>
              </a:rPr>
              <a:t>严酷的自然环境；</a:t>
            </a:r>
          </a:p>
          <a:p>
            <a:pPr lvl="0" algn="ctr">
              <a:lnSpc>
                <a:spcPct val="100000"/>
              </a:lnSpc>
            </a:pPr>
            <a:r>
              <a:rPr lang="zh-CN" altLang="en-US" sz="32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魏碑_GBK" panose="03000509000000000000" charset="-122"/>
                <a:ea typeface="方正魏碑_GBK" panose="03000509000000000000" charset="-122"/>
                <a:cs typeface="方正魏碑_GBK" panose="03000509000000000000" charset="-122"/>
              </a:rPr>
              <a:t>争夺水源和牧场；</a:t>
            </a:r>
            <a:endParaRPr lang="en-US" altLang="zh-CN" sz="3200" b="1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方正魏碑_GBK" panose="03000509000000000000" charset="-122"/>
              <a:ea typeface="方正魏碑_GBK" panose="03000509000000000000" charset="-122"/>
              <a:cs typeface="方正魏碑_GBK" panose="03000509000000000000" charset="-122"/>
            </a:endParaRPr>
          </a:p>
          <a:p>
            <a:pPr lvl="0" algn="ctr">
              <a:lnSpc>
                <a:spcPct val="100000"/>
              </a:lnSpc>
            </a:pPr>
            <a:r>
              <a:rPr lang="zh-CN" altLang="en-US" sz="32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魏碑_GBK" panose="03000509000000000000" charset="-122"/>
                <a:ea typeface="方正魏碑_GBK" panose="03000509000000000000" charset="-122"/>
                <a:cs typeface="方正魏碑_GBK" panose="03000509000000000000" charset="-122"/>
              </a:rPr>
              <a:t>内部矛盾丛生；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xit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1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3)">
                                      <p:cBhvr>
                                        <p:cTn id="3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xit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xit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/>
      <p:bldP spid="9" grpId="0" bldLvl="0"/>
      <p:bldP spid="10" grpId="0"/>
      <p:bldP spid="10" grpId="1"/>
      <p:bldP spid="11" grpId="0"/>
      <p:bldP spid="11" grpId="1"/>
      <p:bldP spid="13" grpId="0" bldLvl="0"/>
      <p:bldP spid="14" grpId="0"/>
      <p:bldP spid="14" grpId="1"/>
      <p:bldP spid="3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795905" y="-35560"/>
            <a:ext cx="6287770" cy="1387475"/>
            <a:chOff x="5179" y="-56"/>
            <a:chExt cx="7601" cy="2185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 cstate="email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>
            <a:xfrm>
              <a:off x="5179" y="1154"/>
              <a:ext cx="7601" cy="975"/>
            </a:xfrm>
            <a:prstGeom prst="rect">
              <a:avLst/>
            </a:prstGeom>
          </p:spPr>
        </p:pic>
        <p:sp>
          <p:nvSpPr>
            <p:cNvPr id="5" name="TextBox 3"/>
            <p:cNvSpPr txBox="1"/>
            <p:nvPr/>
          </p:nvSpPr>
          <p:spPr>
            <a:xfrm>
              <a:off x="5765" y="-56"/>
              <a:ext cx="6430" cy="1210"/>
            </a:xfrm>
            <a:prstGeom prst="rect">
              <a:avLst/>
            </a:pr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zh-CN" altLang="en-US" sz="4400" dirty="0">
                  <a:solidFill>
                    <a:srgbClr val="FF3300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方正兰亭粗黑_GBK" panose="02000000000000000000" charset="-122"/>
                  <a:ea typeface="方正兰亭粗黑_GBK" panose="02000000000000000000" charset="-122"/>
                </a:rPr>
                <a:t>伊斯兰教的创立</a:t>
              </a:r>
            </a:p>
          </p:txBody>
        </p:sp>
      </p:grpSp>
      <p:grpSp>
        <p:nvGrpSpPr>
          <p:cNvPr id="2" name="组合 1"/>
          <p:cNvGrpSpPr/>
          <p:nvPr/>
        </p:nvGrpSpPr>
        <p:grpSpPr bwMode="auto">
          <a:xfrm>
            <a:off x="5886133" y="4010660"/>
            <a:ext cx="3921125" cy="1387475"/>
            <a:chOff x="2611121" y="3279049"/>
            <a:chExt cx="3921758" cy="1388475"/>
          </a:xfrm>
        </p:grpSpPr>
        <p:cxnSp>
          <p:nvCxnSpPr>
            <p:cNvPr id="8" name="直接连接符 7"/>
            <p:cNvCxnSpPr/>
            <p:nvPr/>
          </p:nvCxnSpPr>
          <p:spPr>
            <a:xfrm rot="7560000">
              <a:off x="3097769" y="4026778"/>
              <a:ext cx="0" cy="973294"/>
            </a:xfrm>
            <a:prstGeom prst="line">
              <a:avLst/>
            </a:prstGeom>
            <a:ln>
              <a:solidFill>
                <a:schemeClr val="accent1">
                  <a:lumMod val="40000"/>
                  <a:lumOff val="60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 rot="7992000">
              <a:off x="3243842" y="3850438"/>
              <a:ext cx="0" cy="973294"/>
            </a:xfrm>
            <a:prstGeom prst="line">
              <a:avLst/>
            </a:prstGeom>
            <a:ln>
              <a:solidFill>
                <a:schemeClr val="accent1">
                  <a:lumMod val="40000"/>
                  <a:lumOff val="60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 rot="8424000">
              <a:off x="3411350" y="3693686"/>
              <a:ext cx="0" cy="973838"/>
            </a:xfrm>
            <a:prstGeom prst="line">
              <a:avLst/>
            </a:prstGeom>
            <a:ln>
              <a:solidFill>
                <a:schemeClr val="accent1">
                  <a:lumMod val="40000"/>
                  <a:lumOff val="60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 rot="8856000">
              <a:off x="3595530" y="3558650"/>
              <a:ext cx="0" cy="973839"/>
            </a:xfrm>
            <a:prstGeom prst="line">
              <a:avLst/>
            </a:prstGeom>
            <a:ln>
              <a:solidFill>
                <a:schemeClr val="accent1">
                  <a:lumMod val="40000"/>
                  <a:lumOff val="60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 rot="9288000">
              <a:off x="3795587" y="3449034"/>
              <a:ext cx="0" cy="973838"/>
            </a:xfrm>
            <a:prstGeom prst="line">
              <a:avLst/>
            </a:prstGeom>
            <a:ln>
              <a:solidFill>
                <a:schemeClr val="accent1">
                  <a:lumMod val="40000"/>
                  <a:lumOff val="60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 rot="9720000">
              <a:off x="4008347" y="3364836"/>
              <a:ext cx="0" cy="973839"/>
            </a:xfrm>
            <a:prstGeom prst="line">
              <a:avLst/>
            </a:prstGeom>
            <a:ln>
              <a:solidFill>
                <a:schemeClr val="accent1">
                  <a:lumMod val="40000"/>
                  <a:lumOff val="60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 rot="10152000">
              <a:off x="4230632" y="3307645"/>
              <a:ext cx="0" cy="973839"/>
            </a:xfrm>
            <a:prstGeom prst="line">
              <a:avLst/>
            </a:prstGeom>
            <a:ln>
              <a:solidFill>
                <a:schemeClr val="accent1">
                  <a:lumMod val="40000"/>
                  <a:lumOff val="60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 rot="10584000">
              <a:off x="4457681" y="3279049"/>
              <a:ext cx="0" cy="973839"/>
            </a:xfrm>
            <a:prstGeom prst="line">
              <a:avLst/>
            </a:prstGeom>
            <a:ln>
              <a:solidFill>
                <a:schemeClr val="accent1">
                  <a:lumMod val="40000"/>
                  <a:lumOff val="60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 rot="11016000">
              <a:off x="4686318" y="3279049"/>
              <a:ext cx="0" cy="973839"/>
            </a:xfrm>
            <a:prstGeom prst="line">
              <a:avLst/>
            </a:prstGeom>
            <a:ln>
              <a:solidFill>
                <a:schemeClr val="accent1">
                  <a:lumMod val="40000"/>
                  <a:lumOff val="60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 rot="11448000">
              <a:off x="4913368" y="3307645"/>
              <a:ext cx="0" cy="973839"/>
            </a:xfrm>
            <a:prstGeom prst="line">
              <a:avLst/>
            </a:prstGeom>
            <a:ln>
              <a:solidFill>
                <a:schemeClr val="accent1">
                  <a:lumMod val="40000"/>
                  <a:lumOff val="60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/>
          </p:nvCxnSpPr>
          <p:spPr>
            <a:xfrm rot="11880000">
              <a:off x="5135653" y="3364836"/>
              <a:ext cx="0" cy="973839"/>
            </a:xfrm>
            <a:prstGeom prst="line">
              <a:avLst/>
            </a:prstGeom>
            <a:ln>
              <a:solidFill>
                <a:schemeClr val="accent1">
                  <a:lumMod val="40000"/>
                  <a:lumOff val="60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 rot="12312000">
              <a:off x="5348413" y="3449034"/>
              <a:ext cx="0" cy="973838"/>
            </a:xfrm>
            <a:prstGeom prst="line">
              <a:avLst/>
            </a:prstGeom>
            <a:ln>
              <a:solidFill>
                <a:schemeClr val="accent1">
                  <a:lumMod val="40000"/>
                  <a:lumOff val="60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 rot="12744000">
              <a:off x="5548470" y="3558650"/>
              <a:ext cx="0" cy="973839"/>
            </a:xfrm>
            <a:prstGeom prst="line">
              <a:avLst/>
            </a:prstGeom>
            <a:ln>
              <a:solidFill>
                <a:schemeClr val="accent1">
                  <a:lumMod val="40000"/>
                  <a:lumOff val="60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 rot="13175999">
              <a:off x="5732650" y="3693686"/>
              <a:ext cx="0" cy="973838"/>
            </a:xfrm>
            <a:prstGeom prst="line">
              <a:avLst/>
            </a:prstGeom>
            <a:ln>
              <a:solidFill>
                <a:schemeClr val="accent1">
                  <a:lumMod val="40000"/>
                  <a:lumOff val="60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 rot="13608000">
              <a:off x="5900158" y="3850438"/>
              <a:ext cx="0" cy="973295"/>
            </a:xfrm>
            <a:prstGeom prst="line">
              <a:avLst/>
            </a:prstGeom>
            <a:ln>
              <a:solidFill>
                <a:schemeClr val="accent1">
                  <a:lumMod val="40000"/>
                  <a:lumOff val="60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 rot="14040000">
              <a:off x="6046231" y="4026778"/>
              <a:ext cx="0" cy="973295"/>
            </a:xfrm>
            <a:prstGeom prst="line">
              <a:avLst/>
            </a:prstGeom>
            <a:ln>
              <a:solidFill>
                <a:schemeClr val="accent1">
                  <a:lumMod val="40000"/>
                  <a:lumOff val="60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45" name="Picture 3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7103110" y="782955"/>
            <a:ext cx="5053965" cy="46088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6" name="Rectangle 4"/>
          <p:cNvSpPr>
            <a:spLocks noChangeArrowheads="1"/>
          </p:cNvSpPr>
          <p:nvPr/>
        </p:nvSpPr>
        <p:spPr bwMode="auto">
          <a:xfrm>
            <a:off x="66675" y="1086485"/>
            <a:ext cx="6929755" cy="4893310"/>
          </a:xfrm>
          <a:prstGeom prst="rect">
            <a:avLst/>
          </a:prstGeom>
          <a:noFill/>
          <a:ln w="9525">
            <a:solidFill>
              <a:schemeClr val="accent4">
                <a:lumMod val="40000"/>
                <a:lumOff val="60000"/>
              </a:schemeClr>
            </a:solidFill>
            <a:miter lim="800000"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4">
                    <a:lumMod val="20000"/>
                    <a:lumOff val="80000"/>
                  </a:schemeClr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pPr eaLnBrk="1" hangingPunct="1">
              <a:lnSpc>
                <a:spcPct val="115000"/>
              </a:lnSpc>
              <a:spcBef>
                <a:spcPct val="50000"/>
              </a:spcBef>
            </a:pPr>
            <a:r>
              <a:rPr lang="zh-CN" altLang="en-US" sz="28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</a:rPr>
              <a:t>根据上面的材料并结合本段文字及课本第一自然段，分析六七世纪阿拉伯半岛面临哪些矛盾？</a:t>
            </a:r>
          </a:p>
          <a:p>
            <a:pPr eaLnBrk="1" hangingPunct="1">
              <a:lnSpc>
                <a:spcPct val="415000"/>
              </a:lnSpc>
              <a:spcBef>
                <a:spcPct val="50000"/>
              </a:spcBef>
            </a:pPr>
            <a:r>
              <a:rPr lang="zh-CN" altLang="en-US" sz="28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</a:rPr>
              <a:t>在这种形势下阿拉伯人民内心有什么渴望？</a:t>
            </a:r>
          </a:p>
          <a:p>
            <a:pPr eaLnBrk="1" hangingPunct="1">
              <a:lnSpc>
                <a:spcPct val="255000"/>
              </a:lnSpc>
              <a:spcBef>
                <a:spcPct val="50000"/>
              </a:spcBef>
            </a:pPr>
            <a:r>
              <a:rPr lang="zh-CN" altLang="en-US" sz="28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</a:rPr>
              <a:t>但在思想领域有什么因素阻碍这种渴望？</a:t>
            </a:r>
          </a:p>
        </p:txBody>
      </p:sp>
      <p:sp>
        <p:nvSpPr>
          <p:cNvPr id="47" name="Line 5"/>
          <p:cNvSpPr>
            <a:spLocks noChangeShapeType="1"/>
          </p:cNvSpPr>
          <p:nvPr/>
        </p:nvSpPr>
        <p:spPr bwMode="auto">
          <a:xfrm>
            <a:off x="7722235" y="1984375"/>
            <a:ext cx="2297430" cy="635"/>
          </a:xfrm>
          <a:prstGeom prst="line">
            <a:avLst/>
          </a:prstGeom>
          <a:noFill/>
          <a:ln w="57150">
            <a:solidFill>
              <a:srgbClr val="7030A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8" name="Line 6"/>
          <p:cNvSpPr>
            <a:spLocks noChangeShapeType="1"/>
          </p:cNvSpPr>
          <p:nvPr/>
        </p:nvSpPr>
        <p:spPr bwMode="auto">
          <a:xfrm>
            <a:off x="8164830" y="2586355"/>
            <a:ext cx="1682750" cy="635"/>
          </a:xfrm>
          <a:prstGeom prst="line">
            <a:avLst/>
          </a:prstGeom>
          <a:noFill/>
          <a:ln w="57150">
            <a:solidFill>
              <a:srgbClr val="7030A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9" name="Line 7"/>
          <p:cNvSpPr>
            <a:spLocks noChangeShapeType="1"/>
          </p:cNvSpPr>
          <p:nvPr/>
        </p:nvSpPr>
        <p:spPr bwMode="auto">
          <a:xfrm>
            <a:off x="7722235" y="3234690"/>
            <a:ext cx="1453515" cy="635"/>
          </a:xfrm>
          <a:prstGeom prst="line">
            <a:avLst/>
          </a:prstGeom>
          <a:noFill/>
          <a:ln w="57150">
            <a:solidFill>
              <a:srgbClr val="7030A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" name="TextBox 3"/>
          <p:cNvSpPr txBox="1"/>
          <p:nvPr/>
        </p:nvSpPr>
        <p:spPr>
          <a:xfrm>
            <a:off x="12065" y="732790"/>
            <a:ext cx="2816225" cy="768350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l"/>
            <a:r>
              <a:rPr lang="zh-CN" altLang="en-US" sz="4400" dirty="0">
                <a:solidFill>
                  <a:srgbClr val="FF33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兰亭粗黑_GBK" panose="02000000000000000000" charset="-122"/>
                <a:ea typeface="方正兰亭粗黑_GBK" panose="02000000000000000000" charset="-122"/>
              </a:rPr>
              <a:t>创立背景：</a:t>
            </a:r>
          </a:p>
        </p:txBody>
      </p:sp>
      <p:sp>
        <p:nvSpPr>
          <p:cNvPr id="26" name="Text Box 8"/>
          <p:cNvSpPr txBox="1">
            <a:spLocks noChangeArrowheads="1"/>
          </p:cNvSpPr>
          <p:nvPr/>
        </p:nvSpPr>
        <p:spPr bwMode="auto">
          <a:xfrm>
            <a:off x="124460" y="2613660"/>
            <a:ext cx="2658110" cy="47815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05000"/>
              </a:lnSpc>
              <a:spcBef>
                <a:spcPct val="50000"/>
              </a:spcBef>
            </a:pPr>
            <a:r>
              <a:rPr lang="zh-CN" altLang="en-US" sz="2400" b="1">
                <a:solidFill>
                  <a:srgbClr val="000099"/>
                </a:solidFill>
              </a:rPr>
              <a:t>    自然条件恶劣；</a:t>
            </a:r>
          </a:p>
        </p:txBody>
      </p:sp>
      <p:sp>
        <p:nvSpPr>
          <p:cNvPr id="27" name="Text Box 9"/>
          <p:cNvSpPr txBox="1">
            <a:spLocks noChangeArrowheads="1"/>
          </p:cNvSpPr>
          <p:nvPr/>
        </p:nvSpPr>
        <p:spPr bwMode="auto">
          <a:xfrm>
            <a:off x="233045" y="3190240"/>
            <a:ext cx="3269615" cy="47815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05000"/>
              </a:lnSpc>
              <a:spcBef>
                <a:spcPct val="50000"/>
              </a:spcBef>
            </a:pPr>
            <a:r>
              <a:rPr lang="zh-CN" altLang="en-US" sz="2400" b="1">
                <a:solidFill>
                  <a:srgbClr val="000099"/>
                </a:solidFill>
              </a:rPr>
              <a:t>多神崇拜，长期分裂；</a:t>
            </a:r>
          </a:p>
        </p:txBody>
      </p:sp>
      <p:sp>
        <p:nvSpPr>
          <p:cNvPr id="28" name="Text Box 10"/>
          <p:cNvSpPr txBox="1">
            <a:spLocks noChangeArrowheads="1"/>
          </p:cNvSpPr>
          <p:nvPr/>
        </p:nvSpPr>
        <p:spPr bwMode="auto">
          <a:xfrm>
            <a:off x="3280410" y="2613660"/>
            <a:ext cx="3823970" cy="47815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05000"/>
              </a:lnSpc>
              <a:spcBef>
                <a:spcPct val="50000"/>
              </a:spcBef>
            </a:pPr>
            <a:r>
              <a:rPr lang="zh-CN" altLang="en-US" sz="2400" b="1">
                <a:solidFill>
                  <a:srgbClr val="000099"/>
                </a:solidFill>
              </a:rPr>
              <a:t>内部矛盾丛生，相互仇杀；</a:t>
            </a:r>
          </a:p>
        </p:txBody>
      </p:sp>
      <p:sp>
        <p:nvSpPr>
          <p:cNvPr id="31" name="Text Box 15"/>
          <p:cNvSpPr txBox="1">
            <a:spLocks noChangeArrowheads="1"/>
          </p:cNvSpPr>
          <p:nvPr/>
        </p:nvSpPr>
        <p:spPr bwMode="auto">
          <a:xfrm>
            <a:off x="594995" y="4472305"/>
            <a:ext cx="5872480" cy="60769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1" hangingPunct="1">
              <a:lnSpc>
                <a:spcPct val="105000"/>
              </a:lnSpc>
              <a:spcBef>
                <a:spcPct val="50000"/>
              </a:spcBef>
            </a:pPr>
            <a:r>
              <a:rPr lang="zh-CN" altLang="en-US" sz="3200" b="1">
                <a:solidFill>
                  <a:srgbClr val="FF3300"/>
                </a:solidFill>
              </a:rPr>
              <a:t>阿拉伯人民渴望建立统一的国家</a:t>
            </a:r>
          </a:p>
        </p:txBody>
      </p:sp>
      <p:sp>
        <p:nvSpPr>
          <p:cNvPr id="32" name="Text Box 16"/>
          <p:cNvSpPr txBox="1">
            <a:spLocks noChangeArrowheads="1"/>
          </p:cNvSpPr>
          <p:nvPr/>
        </p:nvSpPr>
        <p:spPr bwMode="auto">
          <a:xfrm>
            <a:off x="3502660" y="3190240"/>
            <a:ext cx="3379470" cy="47815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1" hangingPunct="1">
              <a:lnSpc>
                <a:spcPct val="105000"/>
              </a:lnSpc>
              <a:spcBef>
                <a:spcPct val="50000"/>
              </a:spcBef>
            </a:pPr>
            <a:r>
              <a:rPr lang="zh-CN" altLang="en-US" sz="2400" b="1">
                <a:solidFill>
                  <a:srgbClr val="000099"/>
                </a:solidFill>
              </a:rPr>
              <a:t>商路不畅；</a:t>
            </a:r>
            <a:r>
              <a:rPr lang="zh-CN" altLang="zh-CN" sz="2400" b="1">
                <a:solidFill>
                  <a:srgbClr val="000099"/>
                </a:solidFill>
              </a:rPr>
              <a:t>外族入侵</a:t>
            </a:r>
            <a:r>
              <a:rPr lang="en-US" altLang="zh-CN" sz="2400" b="1">
                <a:solidFill>
                  <a:srgbClr val="000099"/>
                </a:solidFill>
              </a:rPr>
              <a:t>……</a:t>
            </a:r>
          </a:p>
        </p:txBody>
      </p:sp>
      <p:sp>
        <p:nvSpPr>
          <p:cNvPr id="24" name="Line 5"/>
          <p:cNvSpPr>
            <a:spLocks noChangeShapeType="1"/>
          </p:cNvSpPr>
          <p:nvPr/>
        </p:nvSpPr>
        <p:spPr bwMode="auto">
          <a:xfrm>
            <a:off x="8171180" y="4733925"/>
            <a:ext cx="3674745" cy="635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4" name="Line 5"/>
          <p:cNvSpPr>
            <a:spLocks noChangeShapeType="1"/>
          </p:cNvSpPr>
          <p:nvPr/>
        </p:nvSpPr>
        <p:spPr bwMode="auto">
          <a:xfrm>
            <a:off x="7300595" y="5045075"/>
            <a:ext cx="2297430" cy="635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5" name="Line 5"/>
          <p:cNvSpPr>
            <a:spLocks noChangeShapeType="1"/>
          </p:cNvSpPr>
          <p:nvPr/>
        </p:nvSpPr>
        <p:spPr bwMode="auto">
          <a:xfrm flipV="1">
            <a:off x="10020300" y="4983480"/>
            <a:ext cx="1825625" cy="20320"/>
          </a:xfrm>
          <a:prstGeom prst="line">
            <a:avLst/>
          </a:prstGeom>
          <a:noFill/>
          <a:ln w="5715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6" name="文本框 35"/>
          <p:cNvSpPr txBox="1"/>
          <p:nvPr/>
        </p:nvSpPr>
        <p:spPr>
          <a:xfrm>
            <a:off x="1506220" y="5790565"/>
            <a:ext cx="140208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400" b="1">
                <a:solidFill>
                  <a:srgbClr val="000099"/>
                </a:solidFill>
                <a:sym typeface="+mn-ea"/>
              </a:rPr>
              <a:t>多神崇拜</a:t>
            </a: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7" dur="80"/>
                                        <p:tgtEl>
                                          <p:spTgt spid="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8" dur="80"/>
                                        <p:tgtEl>
                                          <p:spTgt spid="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9" dur="80"/>
                                        <p:tgtEl>
                                          <p:spTgt spid="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000"/>
                            </p:stCondLst>
                            <p:childTnLst>
                              <p:par>
                                <p:cTn id="5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8" dur="80"/>
                                        <p:tgtEl>
                                          <p:spTgt spid="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9" dur="80"/>
                                        <p:tgtEl>
                                          <p:spTgt spid="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0" dur="80"/>
                                        <p:tgtEl>
                                          <p:spTgt spid="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8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wipe(down)">
                                      <p:cBhvr>
                                        <p:cTn id="90" dur="500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2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9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2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9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99" dur="500"/>
                                        <p:tgtEl>
                                          <p:spTgt spid="4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0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0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0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" presetID="2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" presetID="2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22" presetClass="exit" presetSubtype="4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wipe(down)">
                                      <p:cBhvr>
                                        <p:cTn id="126" dur="500"/>
                                        <p:tgtEl>
                                          <p:spTgt spid="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22" presetClass="exit" presetSubtype="4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wipe(down)">
                                      <p:cBhvr>
                                        <p:cTn id="129" dur="500"/>
                                        <p:tgtEl>
                                          <p:spTgt spid="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37" dur="2000" fill="hold"/>
                                        <p:tgtEl>
                                          <p:spTgt spid="28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  <p:par>
                                <p:cTn id="138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39" dur="2000" fill="hold"/>
                                        <p:tgtEl>
                                          <p:spTgt spid="27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1000"/>
                            </p:stCondLst>
                            <p:childTnLst>
                              <p:par>
                                <p:cTn id="141" presetID="63" presetClass="path" presetSubtype="0" accel="50000" decel="5000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0.173229 -0.000556 " pathEditMode="relative" rAng="0" ptsTypes="">
                                      <p:cBhvr>
                                        <p:cTn id="142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" y="0"/>
                                    </p:animMotion>
                                  </p:childTnLst>
                                </p:cTn>
                              </p:par>
                              <p:par>
                                <p:cTn id="143" presetID="63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0.299740 0.072870 " pathEditMode="relative" rAng="0" ptsTypes="">
                                      <p:cBhvr>
                                        <p:cTn id="144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7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 uiExpand="1" build="allAtOnce" bldLvl="0" animBg="1"/>
      <p:bldP spid="6" grpId="0" bldLvl="0" animBg="1"/>
      <p:bldP spid="26" grpId="0"/>
      <p:bldP spid="26" grpId="1"/>
      <p:bldP spid="27" grpId="0"/>
      <p:bldP spid="27" grpId="1"/>
      <p:bldP spid="27" grpId="2"/>
      <p:bldP spid="28" grpId="0"/>
      <p:bldP spid="28" grpId="1"/>
      <p:bldP spid="28" grpId="2"/>
      <p:bldP spid="31" grpId="0"/>
      <p:bldP spid="31" grpId="1"/>
      <p:bldP spid="32" grpId="0"/>
      <p:bldP spid="32" grpId="1"/>
      <p:bldP spid="36" grpId="0"/>
      <p:bldP spid="36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3"/>
          <p:cNvSpPr>
            <a:spLocks noGrp="1" noRot="1"/>
          </p:cNvSpPr>
          <p:nvPr>
            <p:ph type="body"/>
          </p:nvPr>
        </p:nvSpPr>
        <p:spPr>
          <a:xfrm>
            <a:off x="1006475" y="1041400"/>
            <a:ext cx="5306060" cy="4573905"/>
          </a:xfrm>
        </p:spPr>
        <p:txBody>
          <a:bodyPr vert="horz" wrap="square" lIns="91440" tIns="45720" rIns="91440" bIns="45720" anchor="t">
            <a:noAutofit/>
          </a:bodyPr>
          <a:lstStyle/>
          <a:p>
            <a:pPr marL="0" indent="0">
              <a:lnSpc>
                <a:spcPct val="130000"/>
              </a:lnSpc>
              <a:buNone/>
            </a:pP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</a:rPr>
              <a:t>创立时间：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</a:rPr>
              <a:t>公元</a:t>
            </a:r>
            <a:r>
              <a:rPr lang="en-US" altLang="zh-CN" sz="3200" b="1" dirty="0">
                <a:solidFill>
                  <a:srgbClr val="FF0000"/>
                </a:solidFill>
                <a:latin typeface="宋体" panose="02010600030101010101" pitchFamily="2" charset="-122"/>
              </a:rPr>
              <a:t>7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</a:rPr>
              <a:t>世纪</a:t>
            </a:r>
          </a:p>
          <a:p>
            <a:pPr marL="0" indent="0">
              <a:lnSpc>
                <a:spcPct val="160000"/>
              </a:lnSpc>
              <a:buNone/>
            </a:pP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</a:rPr>
              <a:t>创立者：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</a:rPr>
              <a:t>穆罕默德</a:t>
            </a:r>
          </a:p>
          <a:p>
            <a:pPr marL="0" indent="0">
              <a:lnSpc>
                <a:spcPct val="160000"/>
              </a:lnSpc>
              <a:buNone/>
            </a:pP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</a:rPr>
              <a:t>发源地：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</a:rPr>
              <a:t>阿拉伯半岛</a:t>
            </a:r>
          </a:p>
          <a:p>
            <a:pPr marL="0" indent="0">
              <a:lnSpc>
                <a:spcPct val="160000"/>
              </a:lnSpc>
              <a:buNone/>
            </a:pPr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</a:rPr>
              <a:t>教  义：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</a:rPr>
              <a:t>独尊安拉</a:t>
            </a:r>
          </a:p>
          <a:p>
            <a:pPr marL="0" indent="0">
              <a:lnSpc>
                <a:spcPct val="160000"/>
              </a:lnSpc>
              <a:buNone/>
            </a:pP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</a:rPr>
              <a:t>经  典：</a:t>
            </a:r>
            <a:r>
              <a:rPr lang="en-US" altLang="zh-CN" sz="3200" b="1" dirty="0">
                <a:solidFill>
                  <a:srgbClr val="FF0000"/>
                </a:solidFill>
                <a:latin typeface="宋体" panose="02010600030101010101" pitchFamily="2" charset="-122"/>
              </a:rPr>
              <a:t>《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</a:rPr>
              <a:t>古兰经</a:t>
            </a:r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</a:rPr>
              <a:t>》</a:t>
            </a:r>
          </a:p>
        </p:txBody>
      </p:sp>
      <p:pic>
        <p:nvPicPr>
          <p:cNvPr id="39940" name="Picture 6" descr="古兰经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8668385" y="1469390"/>
            <a:ext cx="2509838" cy="37179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9941" name="Text Box 7"/>
          <p:cNvSpPr txBox="1"/>
          <p:nvPr/>
        </p:nvSpPr>
        <p:spPr>
          <a:xfrm>
            <a:off x="8769668" y="4947285"/>
            <a:ext cx="2306638" cy="583565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  <a:scene3d>
              <a:camera prst="orthographicFront"/>
              <a:lightRig rig="threePt" dir="t"/>
            </a:scene3d>
          </a:bodyPr>
          <a:lstStyle/>
          <a:p>
            <a:pPr marR="0" algn="l" defTabSz="914400">
              <a:spcBef>
                <a:spcPct val="50000"/>
              </a:spcBef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200" b="1" kern="1200" cap="none" spc="0" normalizeH="0" baseline="0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魏碑_GBK" panose="03000509000000000000" charset="-122"/>
                <a:ea typeface="方正魏碑_GBK" panose="03000509000000000000" charset="-122"/>
                <a:cs typeface="+mn-ea"/>
              </a:rPr>
              <a:t>《</a:t>
            </a:r>
            <a:r>
              <a:rPr kumimoji="0" lang="zh-CN" altLang="en-US" sz="3200" b="1" kern="1200" cap="none" spc="0" normalizeH="0" baseline="0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魏碑_GBK" panose="03000509000000000000" charset="-122"/>
                <a:ea typeface="方正魏碑_GBK" panose="03000509000000000000" charset="-122"/>
                <a:cs typeface="+mn-ea"/>
              </a:rPr>
              <a:t>古兰经</a:t>
            </a:r>
            <a:r>
              <a:rPr kumimoji="0" lang="en-US" altLang="zh-CN" sz="3200" b="1" kern="1200" cap="none" spc="0" normalizeH="0" baseline="0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魏碑_GBK" panose="03000509000000000000" charset="-122"/>
                <a:ea typeface="方正魏碑_GBK" panose="03000509000000000000" charset="-122"/>
                <a:cs typeface="+mn-ea"/>
              </a:rPr>
              <a:t>》</a:t>
            </a:r>
          </a:p>
        </p:txBody>
      </p:sp>
      <p:sp>
        <p:nvSpPr>
          <p:cNvPr id="46089" name="WordArt 5"/>
          <p:cNvSpPr>
            <a:spLocks noTextEdit="1"/>
          </p:cNvSpPr>
          <p:nvPr/>
        </p:nvSpPr>
        <p:spPr>
          <a:xfrm>
            <a:off x="5149215" y="2010410"/>
            <a:ext cx="4800600" cy="685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/>
            <a:r>
              <a:rPr lang="zh-CN" altLang="en-US" sz="3600" b="1">
                <a:ln w="19050" cap="flat" cmpd="sng">
                  <a:noFill/>
                  <a:prstDash val="solid"/>
                  <a:headEnd type="none" w="med" len="med"/>
                  <a:tailEnd type="none" w="med" len="med"/>
                </a:ln>
                <a:solidFill>
                  <a:srgbClr val="1135ED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伊斯兰教徒被称为穆斯林</a:t>
            </a:r>
          </a:p>
        </p:txBody>
      </p:sp>
      <p:sp>
        <p:nvSpPr>
          <p:cNvPr id="6" name="TextBox 3"/>
          <p:cNvSpPr txBox="1"/>
          <p:nvPr/>
        </p:nvSpPr>
        <p:spPr>
          <a:xfrm>
            <a:off x="21590" y="89535"/>
            <a:ext cx="7933055" cy="768350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l"/>
            <a:r>
              <a:rPr lang="zh-CN" altLang="en-US" sz="4400" dirty="0">
                <a:solidFill>
                  <a:srgbClr val="FF33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兰亭粗黑_GBK" panose="02000000000000000000" charset="-122"/>
                <a:ea typeface="方正兰亭粗黑_GBK" panose="02000000000000000000" charset="-122"/>
              </a:rPr>
              <a:t>创立时间、创立者</a:t>
            </a:r>
            <a:r>
              <a:rPr lang="en-US" altLang="zh-CN" sz="4400" dirty="0">
                <a:solidFill>
                  <a:srgbClr val="FF33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兰亭粗黑_GBK" panose="02000000000000000000" charset="-122"/>
                <a:ea typeface="方正兰亭粗黑_GBK" panose="02000000000000000000" charset="-122"/>
              </a:rPr>
              <a:t>……</a:t>
            </a:r>
            <a:r>
              <a:rPr lang="zh-CN" altLang="en-US" sz="4400" dirty="0">
                <a:solidFill>
                  <a:srgbClr val="FF33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兰亭粗黑_GBK" panose="02000000000000000000" charset="-122"/>
                <a:ea typeface="方正兰亭粗黑_GBK" panose="02000000000000000000" charset="-122"/>
              </a:rPr>
              <a:t>：</a:t>
            </a:r>
          </a:p>
        </p:txBody>
      </p:sp>
    </p:spTree>
  </p:cSld>
  <p:clrMapOvr>
    <a:masterClrMapping/>
  </p:clrMapOvr>
  <p:transition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92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92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92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92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92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460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xit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9" dur="500"/>
                                        <p:tgtEl>
                                          <p:spTgt spid="4608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0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4" dur="1000"/>
                                        <p:tgtEl>
                                          <p:spTgt spid="399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500"/>
                            </p:stCondLst>
                            <p:childTnLst>
                              <p:par>
                                <p:cTn id="46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8" dur="1000"/>
                                        <p:tgtEl>
                                          <p:spTgt spid="399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 uiExpand="1" build="p"/>
      <p:bldP spid="39941" grpId="0"/>
      <p:bldP spid="46089" grpId="0"/>
      <p:bldP spid="46089" grpId="1"/>
      <p:bldP spid="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7102" name="Group 62">
            <a:extLst>
              <a:ext uri="{FF2B5EF4-FFF2-40B4-BE49-F238E27FC236}">
                <a16:creationId xmlns="" xmlns:a16="http://schemas.microsoft.com/office/drawing/2014/main" id="{4B62DD35-B5D0-490C-9B40-A694031EA0A3}"/>
              </a:ext>
            </a:extLst>
          </p:cNvPr>
          <p:cNvGraphicFramePr>
            <a:graphicFrameLocks noGrp="1"/>
          </p:cNvGraphicFramePr>
          <p:nvPr>
            <p:ph idx="4294967295"/>
          </p:nvPr>
        </p:nvGraphicFramePr>
        <p:xfrm>
          <a:off x="1952626" y="1138238"/>
          <a:ext cx="8410575" cy="4743450"/>
        </p:xfrm>
        <a:graphic>
          <a:graphicData uri="http://schemas.openxmlformats.org/drawingml/2006/table">
            <a:tbl>
              <a:tblPr/>
              <a:tblGrid>
                <a:gridCol w="139255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55143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97231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249428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</a:tblGrid>
              <a:tr h="53340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5000"/>
                        <a:buFont typeface="Wingdings" panose="05000000000000000000" pitchFamily="2" charset="2"/>
                        <a:buNone/>
                      </a:pPr>
                      <a:endParaRPr kumimoji="0" lang="zh-CN" altLang="en-US" sz="254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marL="91432" marR="91432" marT="36286" marB="36286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5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54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</a:rPr>
                        <a:t>佛教</a:t>
                      </a:r>
                    </a:p>
                  </a:txBody>
                  <a:tcPr marL="91432" marR="91432" marT="36286" marB="36286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5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54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3000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</a:rPr>
                        <a:t>基督教</a:t>
                      </a:r>
                    </a:p>
                  </a:txBody>
                  <a:tcPr marL="91432" marR="91432" marT="36286" marB="36286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5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54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</a:rPr>
                        <a:t>伊斯兰教</a:t>
                      </a:r>
                    </a:p>
                  </a:txBody>
                  <a:tcPr marL="91432" marR="91432" marT="36286" marB="36286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9121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5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54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</a:rPr>
                        <a:t>时间</a:t>
                      </a:r>
                    </a:p>
                  </a:txBody>
                  <a:tcPr marL="91432" marR="91432" marT="36286" marB="36286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5000"/>
                        <a:buFont typeface="Wingdings" panose="05000000000000000000" pitchFamily="2" charset="2"/>
                        <a:buNone/>
                      </a:pPr>
                      <a:endParaRPr kumimoji="0" lang="zh-CN" altLang="en-US" sz="254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marL="91432" marR="91432" marT="36286" marB="36286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5000"/>
                        <a:buFont typeface="Wingdings" panose="05000000000000000000" pitchFamily="2" charset="2"/>
                        <a:buNone/>
                      </a:pPr>
                      <a:endParaRPr kumimoji="0" lang="zh-CN" altLang="en-US" sz="254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marL="91432" marR="91432" marT="36286" marB="36286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5000"/>
                        <a:buFont typeface="Wingdings" panose="05000000000000000000" pitchFamily="2" charset="2"/>
                        <a:buNone/>
                      </a:pPr>
                      <a:endParaRPr kumimoji="0" lang="zh-CN" altLang="en-US" sz="254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marL="91432" marR="91432" marT="36286" marB="36286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29615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5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54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</a:rPr>
                        <a:t>地点</a:t>
                      </a:r>
                    </a:p>
                  </a:txBody>
                  <a:tcPr marL="91432" marR="91432" marT="36286" marB="36286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5000"/>
                        <a:buFont typeface="Wingdings" panose="05000000000000000000" pitchFamily="2" charset="2"/>
                        <a:buNone/>
                      </a:pPr>
                      <a:endParaRPr kumimoji="0" lang="zh-CN" altLang="en-US" sz="254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marL="91432" marR="91432" marT="36286" marB="36286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5000"/>
                        <a:buFont typeface="Wingdings" panose="05000000000000000000" pitchFamily="2" charset="2"/>
                        <a:buNone/>
                      </a:pPr>
                      <a:endParaRPr kumimoji="0" lang="zh-CN" altLang="en-US" sz="254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marL="91432" marR="91432" marT="36286" marB="36286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5000"/>
                        <a:buFont typeface="Wingdings" panose="05000000000000000000" pitchFamily="2" charset="2"/>
                        <a:buNone/>
                      </a:pPr>
                      <a:endParaRPr kumimoji="0" lang="zh-CN" altLang="en-US" sz="254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marL="91432" marR="91432" marT="36286" marB="36286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79629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5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54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</a:rPr>
                        <a:t>创始人</a:t>
                      </a:r>
                    </a:p>
                  </a:txBody>
                  <a:tcPr marL="91432" marR="91432" marT="36286" marB="36286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5000"/>
                        <a:buFont typeface="Wingdings" panose="05000000000000000000" pitchFamily="2" charset="2"/>
                        <a:buNone/>
                      </a:pPr>
                      <a:endParaRPr kumimoji="0" lang="zh-CN" altLang="en-US" sz="254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marL="91432" marR="91432" marT="36286" marB="36286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5000"/>
                        <a:buFont typeface="Wingdings" panose="05000000000000000000" pitchFamily="2" charset="2"/>
                        <a:buNone/>
                      </a:pPr>
                      <a:endParaRPr kumimoji="0" lang="zh-CN" altLang="en-US" sz="254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marL="91432" marR="91432" marT="36286" marB="36286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5000"/>
                        <a:buFont typeface="Wingdings" panose="05000000000000000000" pitchFamily="2" charset="2"/>
                        <a:buNone/>
                      </a:pPr>
                      <a:endParaRPr kumimoji="0" lang="zh-CN" altLang="en-US" sz="254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marL="91432" marR="91432" marT="36286" marB="36286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79502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5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54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</a:rPr>
                        <a:t>经典</a:t>
                      </a:r>
                    </a:p>
                  </a:txBody>
                  <a:tcPr marL="91432" marR="91432" marT="36286" marB="36286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5000"/>
                        <a:buFont typeface="Wingdings" panose="05000000000000000000" pitchFamily="2" charset="2"/>
                        <a:buNone/>
                      </a:pPr>
                      <a:endParaRPr kumimoji="0" lang="zh-CN" altLang="en-US" sz="254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marL="91432" marR="91432" marT="36286" marB="36286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5000"/>
                        <a:buFont typeface="Wingdings" panose="05000000000000000000" pitchFamily="2" charset="2"/>
                        <a:buNone/>
                      </a:pPr>
                      <a:endParaRPr kumimoji="0" lang="zh-CN" altLang="en-US" sz="254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marL="91432" marR="91432" marT="36286" marB="36286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5000"/>
                        <a:buFont typeface="Wingdings" panose="05000000000000000000" pitchFamily="2" charset="2"/>
                        <a:buNone/>
                      </a:pPr>
                      <a:endParaRPr kumimoji="0" lang="zh-CN" altLang="en-US" sz="254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marL="91432" marR="91432" marT="36286" marB="36286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1097915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5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54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</a:rPr>
                        <a:t>教义</a:t>
                      </a:r>
                    </a:p>
                  </a:txBody>
                  <a:tcPr marL="91432" marR="91432" marT="36286" marB="36286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5000"/>
                        <a:buFont typeface="Wingdings" panose="05000000000000000000" pitchFamily="2" charset="2"/>
                        <a:buNone/>
                      </a:pPr>
                      <a:endParaRPr kumimoji="0" lang="zh-CN" altLang="en-US" sz="254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marL="91432" marR="91432" marT="36286" marB="36286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5000"/>
                        <a:buFont typeface="Wingdings" panose="05000000000000000000" pitchFamily="2" charset="2"/>
                        <a:buNone/>
                      </a:pPr>
                      <a:endParaRPr kumimoji="0" lang="zh-CN" altLang="en-US" sz="254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marL="91432" marR="91432" marT="36286" marB="36286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5000"/>
                        <a:buFont typeface="Wingdings" panose="05000000000000000000" pitchFamily="2" charset="2"/>
                        <a:buNone/>
                      </a:pPr>
                      <a:endParaRPr kumimoji="0" lang="zh-CN" altLang="en-US" sz="254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marL="91432" marR="91432" marT="36286" marB="36286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17419" name="Text Box 11">
            <a:extLst>
              <a:ext uri="{FF2B5EF4-FFF2-40B4-BE49-F238E27FC236}">
                <a16:creationId xmlns="" xmlns:a16="http://schemas.microsoft.com/office/drawing/2014/main" id="{9F3E7685-7013-4DBF-9686-11A6F368FC15}"/>
              </a:ext>
            </a:extLst>
          </p:cNvPr>
          <p:cNvSpPr txBox="1"/>
          <p:nvPr/>
        </p:nvSpPr>
        <p:spPr>
          <a:xfrm>
            <a:off x="3633788" y="1830388"/>
            <a:ext cx="2112962" cy="4810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540" b="1" noProof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楷体_GB2312" pitchFamily="49" charset="-122"/>
              </a:rPr>
              <a:t>公元前</a:t>
            </a:r>
            <a:r>
              <a:rPr lang="en-US" altLang="zh-CN" sz="2540" b="1" noProof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楷体_GB2312" pitchFamily="49" charset="-122"/>
              </a:rPr>
              <a:t>6</a:t>
            </a:r>
            <a:r>
              <a:rPr lang="zh-CN" altLang="en-US" sz="2540" b="1" noProof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楷体_GB2312" pitchFamily="49" charset="-122"/>
              </a:rPr>
              <a:t>世纪</a:t>
            </a:r>
          </a:p>
        </p:txBody>
      </p:sp>
      <p:sp>
        <p:nvSpPr>
          <p:cNvPr id="2" name="Text Box 11">
            <a:extLst>
              <a:ext uri="{FF2B5EF4-FFF2-40B4-BE49-F238E27FC236}">
                <a16:creationId xmlns="" xmlns:a16="http://schemas.microsoft.com/office/drawing/2014/main" id="{415A1B5A-82A7-4008-823C-70C795AA227D}"/>
              </a:ext>
            </a:extLst>
          </p:cNvPr>
          <p:cNvSpPr txBox="1"/>
          <p:nvPr/>
        </p:nvSpPr>
        <p:spPr>
          <a:xfrm>
            <a:off x="3903663" y="2579688"/>
            <a:ext cx="1573212" cy="4810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540" b="1" noProof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楷体_GB2312" pitchFamily="49" charset="-122"/>
              </a:rPr>
              <a:t>古代印度</a:t>
            </a:r>
          </a:p>
        </p:txBody>
      </p:sp>
      <p:sp>
        <p:nvSpPr>
          <p:cNvPr id="87080" name="Text Box 11">
            <a:extLst>
              <a:ext uri="{FF2B5EF4-FFF2-40B4-BE49-F238E27FC236}">
                <a16:creationId xmlns="" xmlns:a16="http://schemas.microsoft.com/office/drawing/2014/main" id="{7C36D7DB-FB81-4C58-AD87-42BBB530EC9F}"/>
              </a:ext>
            </a:extLst>
          </p:cNvPr>
          <p:cNvSpPr txBox="1"/>
          <p:nvPr/>
        </p:nvSpPr>
        <p:spPr>
          <a:xfrm>
            <a:off x="3449639" y="3271838"/>
            <a:ext cx="2459037" cy="4810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540" b="1" noProof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楷体_GB2312" pitchFamily="49" charset="-122"/>
              </a:rPr>
              <a:t>乔达摩</a:t>
            </a:r>
            <a:r>
              <a:rPr lang="en-US" altLang="zh-CN" sz="2540" b="1" noProof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楷体_GB2312" pitchFamily="49" charset="-122"/>
              </a:rPr>
              <a:t>·</a:t>
            </a:r>
            <a:r>
              <a:rPr lang="zh-CN" altLang="en-US" sz="2540" b="1" noProof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楷体_GB2312" pitchFamily="49" charset="-122"/>
              </a:rPr>
              <a:t>悉达多</a:t>
            </a:r>
          </a:p>
        </p:txBody>
      </p:sp>
      <p:sp>
        <p:nvSpPr>
          <p:cNvPr id="87097" name="Text Box 11">
            <a:extLst>
              <a:ext uri="{FF2B5EF4-FFF2-40B4-BE49-F238E27FC236}">
                <a16:creationId xmlns="" xmlns:a16="http://schemas.microsoft.com/office/drawing/2014/main" id="{228E0AEB-33C4-4465-A6A0-205B0BC1F70E}"/>
              </a:ext>
            </a:extLst>
          </p:cNvPr>
          <p:cNvSpPr txBox="1"/>
          <p:nvPr/>
        </p:nvSpPr>
        <p:spPr>
          <a:xfrm>
            <a:off x="3313113" y="4995863"/>
            <a:ext cx="2686050" cy="4826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540" b="1" noProof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楷体_GB2312" pitchFamily="49" charset="-122"/>
              </a:rPr>
              <a:t>主张“众生平等”</a:t>
            </a:r>
          </a:p>
        </p:txBody>
      </p:sp>
      <p:sp>
        <p:nvSpPr>
          <p:cNvPr id="87098" name="Text Box 11">
            <a:extLst>
              <a:ext uri="{FF2B5EF4-FFF2-40B4-BE49-F238E27FC236}">
                <a16:creationId xmlns="" xmlns:a16="http://schemas.microsoft.com/office/drawing/2014/main" id="{3EB43A82-3AF7-4A2F-A3D6-2EA6813F5907}"/>
              </a:ext>
            </a:extLst>
          </p:cNvPr>
          <p:cNvSpPr txBox="1"/>
          <p:nvPr/>
        </p:nvSpPr>
        <p:spPr>
          <a:xfrm>
            <a:off x="6351589" y="1830388"/>
            <a:ext cx="1228725" cy="4810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540" b="1" noProof="1">
                <a:solidFill>
                  <a:srgbClr val="FF3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楷体_GB2312" pitchFamily="49" charset="-122"/>
              </a:rPr>
              <a:t>1</a:t>
            </a:r>
            <a:r>
              <a:rPr lang="zh-CN" altLang="en-US" sz="2540" b="1" noProof="1">
                <a:solidFill>
                  <a:srgbClr val="FF3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楷体_GB2312" pitchFamily="49" charset="-122"/>
              </a:rPr>
              <a:t>世纪</a:t>
            </a:r>
            <a:endParaRPr lang="zh-CN" altLang="en-US" sz="2540" b="1" noProof="1">
              <a:solidFill>
                <a:srgbClr val="FF3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87099" name="Text Box 11">
            <a:extLst>
              <a:ext uri="{FF2B5EF4-FFF2-40B4-BE49-F238E27FC236}">
                <a16:creationId xmlns="" xmlns:a16="http://schemas.microsoft.com/office/drawing/2014/main" id="{3A56B4A2-DDE3-447D-8859-52709C448955}"/>
              </a:ext>
            </a:extLst>
          </p:cNvPr>
          <p:cNvSpPr txBox="1"/>
          <p:nvPr/>
        </p:nvSpPr>
        <p:spPr>
          <a:xfrm>
            <a:off x="6105525" y="2579688"/>
            <a:ext cx="1536700" cy="4810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540" b="1" noProof="1">
                <a:solidFill>
                  <a:srgbClr val="FF3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楷体_GB2312" pitchFamily="49" charset="-122"/>
              </a:rPr>
              <a:t>巴勒斯坦</a:t>
            </a:r>
          </a:p>
        </p:txBody>
      </p:sp>
      <p:sp>
        <p:nvSpPr>
          <p:cNvPr id="87100" name="Text Box 11">
            <a:extLst>
              <a:ext uri="{FF2B5EF4-FFF2-40B4-BE49-F238E27FC236}">
                <a16:creationId xmlns="" xmlns:a16="http://schemas.microsoft.com/office/drawing/2014/main" id="{7FF30D7C-EFD1-4A12-964A-030393D57719}"/>
              </a:ext>
            </a:extLst>
          </p:cNvPr>
          <p:cNvSpPr txBox="1"/>
          <p:nvPr/>
        </p:nvSpPr>
        <p:spPr>
          <a:xfrm>
            <a:off x="6448425" y="3400426"/>
            <a:ext cx="1022350" cy="4810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540" b="1" noProof="1">
                <a:solidFill>
                  <a:srgbClr val="FF3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楷体_GB2312" pitchFamily="49" charset="-122"/>
              </a:rPr>
              <a:t>耶稣</a:t>
            </a:r>
          </a:p>
        </p:txBody>
      </p:sp>
      <p:sp>
        <p:nvSpPr>
          <p:cNvPr id="87101" name="Text Box 11">
            <a:extLst>
              <a:ext uri="{FF2B5EF4-FFF2-40B4-BE49-F238E27FC236}">
                <a16:creationId xmlns="" xmlns:a16="http://schemas.microsoft.com/office/drawing/2014/main" id="{7042F57F-10E6-46E4-A205-55E80A70C38B}"/>
              </a:ext>
            </a:extLst>
          </p:cNvPr>
          <p:cNvSpPr txBox="1"/>
          <p:nvPr/>
        </p:nvSpPr>
        <p:spPr>
          <a:xfrm>
            <a:off x="6167439" y="4221163"/>
            <a:ext cx="1412875" cy="4810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540" b="1" noProof="1">
                <a:solidFill>
                  <a:srgbClr val="FF3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楷体_GB2312" pitchFamily="49" charset="-122"/>
              </a:rPr>
              <a:t>《</a:t>
            </a:r>
            <a:r>
              <a:rPr lang="zh-CN" altLang="en-US" sz="2540" b="1" noProof="1">
                <a:solidFill>
                  <a:srgbClr val="FF3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楷体_GB2312" pitchFamily="49" charset="-122"/>
              </a:rPr>
              <a:t>圣经</a:t>
            </a:r>
            <a:r>
              <a:rPr lang="en-US" altLang="zh-CN" sz="2540" b="1" noProof="1">
                <a:solidFill>
                  <a:srgbClr val="FF3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楷体_GB2312" pitchFamily="49" charset="-122"/>
              </a:rPr>
              <a:t>》</a:t>
            </a:r>
            <a:endParaRPr lang="en-US" altLang="zh-CN" sz="2540" b="1" noProof="1">
              <a:solidFill>
                <a:srgbClr val="FF3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87103" name="Text Box 11">
            <a:extLst>
              <a:ext uri="{FF2B5EF4-FFF2-40B4-BE49-F238E27FC236}">
                <a16:creationId xmlns="" xmlns:a16="http://schemas.microsoft.com/office/drawing/2014/main" id="{DED87921-0EB2-462B-B352-5E5B5120039F}"/>
              </a:ext>
            </a:extLst>
          </p:cNvPr>
          <p:cNvSpPr txBox="1"/>
          <p:nvPr/>
        </p:nvSpPr>
        <p:spPr>
          <a:xfrm>
            <a:off x="5934076" y="4995863"/>
            <a:ext cx="1878013" cy="4826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540" b="1" noProof="1">
                <a:solidFill>
                  <a:srgbClr val="FF3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楷体_GB2312" pitchFamily="49" charset="-122"/>
              </a:rPr>
              <a:t>提倡“博爱”</a:t>
            </a:r>
          </a:p>
        </p:txBody>
      </p:sp>
      <p:sp>
        <p:nvSpPr>
          <p:cNvPr id="15" name="Text Box 11">
            <a:extLst>
              <a:ext uri="{FF2B5EF4-FFF2-40B4-BE49-F238E27FC236}">
                <a16:creationId xmlns="" xmlns:a16="http://schemas.microsoft.com/office/drawing/2014/main" id="{7988E773-F2B4-4828-B28D-875507D9A9CF}"/>
              </a:ext>
            </a:extLst>
          </p:cNvPr>
          <p:cNvSpPr txBox="1"/>
          <p:nvPr/>
        </p:nvSpPr>
        <p:spPr>
          <a:xfrm>
            <a:off x="8389938" y="1830388"/>
            <a:ext cx="1365250" cy="4810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540" b="1" noProof="1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楷体_GB2312" pitchFamily="49" charset="-122"/>
              </a:rPr>
              <a:t>7</a:t>
            </a:r>
            <a:r>
              <a:rPr lang="zh-CN" altLang="en-US" sz="2540" b="1" noProof="1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楷体_GB2312" pitchFamily="49" charset="-122"/>
              </a:rPr>
              <a:t>世纪</a:t>
            </a:r>
          </a:p>
        </p:txBody>
      </p:sp>
      <p:sp>
        <p:nvSpPr>
          <p:cNvPr id="17" name="Text Box 11">
            <a:extLst>
              <a:ext uri="{FF2B5EF4-FFF2-40B4-BE49-F238E27FC236}">
                <a16:creationId xmlns="" xmlns:a16="http://schemas.microsoft.com/office/drawing/2014/main" id="{49A2F627-FC14-4598-A299-2983E83C4F90}"/>
              </a:ext>
            </a:extLst>
          </p:cNvPr>
          <p:cNvSpPr txBox="1"/>
          <p:nvPr/>
        </p:nvSpPr>
        <p:spPr>
          <a:xfrm>
            <a:off x="8121650" y="2579688"/>
            <a:ext cx="1811338" cy="4810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540" b="1" noProof="1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_GB2312" pitchFamily="49" charset="-122"/>
                <a:ea typeface="楷体_GB2312" pitchFamily="49" charset="-122"/>
              </a:rPr>
              <a:t>阿拉伯半岛</a:t>
            </a:r>
          </a:p>
        </p:txBody>
      </p:sp>
      <p:sp>
        <p:nvSpPr>
          <p:cNvPr id="18" name="Text Box 11">
            <a:extLst>
              <a:ext uri="{FF2B5EF4-FFF2-40B4-BE49-F238E27FC236}">
                <a16:creationId xmlns="" xmlns:a16="http://schemas.microsoft.com/office/drawing/2014/main" id="{5B99BB0C-2F33-4D01-ADFE-D7E8C2884149}"/>
              </a:ext>
            </a:extLst>
          </p:cNvPr>
          <p:cNvSpPr txBox="1"/>
          <p:nvPr/>
        </p:nvSpPr>
        <p:spPr>
          <a:xfrm>
            <a:off x="8121651" y="3400426"/>
            <a:ext cx="1795463" cy="4810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540" b="1" noProof="1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_GB2312" pitchFamily="49" charset="-122"/>
                <a:ea typeface="楷体_GB2312" pitchFamily="49" charset="-122"/>
              </a:rPr>
              <a:t>穆罕默德</a:t>
            </a:r>
          </a:p>
        </p:txBody>
      </p:sp>
      <p:sp>
        <p:nvSpPr>
          <p:cNvPr id="19" name="Text Box 11">
            <a:extLst>
              <a:ext uri="{FF2B5EF4-FFF2-40B4-BE49-F238E27FC236}">
                <a16:creationId xmlns="" xmlns:a16="http://schemas.microsoft.com/office/drawing/2014/main" id="{9386EF40-0A19-4875-9EE2-AE6A093BBFB1}"/>
              </a:ext>
            </a:extLst>
          </p:cNvPr>
          <p:cNvSpPr txBox="1"/>
          <p:nvPr/>
        </p:nvSpPr>
        <p:spPr>
          <a:xfrm>
            <a:off x="8072438" y="4219575"/>
            <a:ext cx="1681162" cy="4826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540" b="1" noProof="1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_GB2312" pitchFamily="49" charset="-122"/>
                <a:ea typeface="楷体_GB2312" pitchFamily="49" charset="-122"/>
              </a:rPr>
              <a:t>《</a:t>
            </a:r>
            <a:r>
              <a:rPr lang="zh-CN" altLang="en-US" sz="2540" b="1" noProof="1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_GB2312" pitchFamily="49" charset="-122"/>
                <a:ea typeface="楷体_GB2312" pitchFamily="49" charset="-122"/>
              </a:rPr>
              <a:t>古兰经</a:t>
            </a:r>
            <a:r>
              <a:rPr lang="en-US" altLang="zh-CN" sz="2540" b="1" noProof="1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_GB2312" pitchFamily="49" charset="-122"/>
                <a:ea typeface="楷体_GB2312" pitchFamily="49" charset="-122"/>
              </a:rPr>
              <a:t>》</a:t>
            </a:r>
          </a:p>
        </p:txBody>
      </p:sp>
      <p:sp>
        <p:nvSpPr>
          <p:cNvPr id="20" name="Text Box 11">
            <a:extLst>
              <a:ext uri="{FF2B5EF4-FFF2-40B4-BE49-F238E27FC236}">
                <a16:creationId xmlns="" xmlns:a16="http://schemas.microsoft.com/office/drawing/2014/main" id="{B1CA9675-51DB-4667-B8D2-305E2CBF7268}"/>
              </a:ext>
            </a:extLst>
          </p:cNvPr>
          <p:cNvSpPr txBox="1"/>
          <p:nvPr/>
        </p:nvSpPr>
        <p:spPr>
          <a:xfrm>
            <a:off x="7910513" y="4995863"/>
            <a:ext cx="2006600" cy="4810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540" b="1" noProof="1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_GB2312" pitchFamily="49" charset="-122"/>
                <a:ea typeface="楷体_GB2312" pitchFamily="49" charset="-122"/>
              </a:rPr>
              <a:t>信仰“安拉”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="" xmlns:a16="http://schemas.microsoft.com/office/drawing/2014/main" id="{CF94620E-02FE-414B-B01C-A7F10134763A}"/>
              </a:ext>
            </a:extLst>
          </p:cNvPr>
          <p:cNvSpPr txBox="1"/>
          <p:nvPr/>
        </p:nvSpPr>
        <p:spPr>
          <a:xfrm>
            <a:off x="4676775" y="374651"/>
            <a:ext cx="3873500" cy="6461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r>
              <a:rPr lang="zh-CN" altLang="en-US" sz="3600" b="1" noProof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世界三大宗教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9" grpId="0"/>
      <p:bldP spid="2" grpId="0"/>
      <p:bldP spid="87080" grpId="0"/>
      <p:bldP spid="87097" grpId="0"/>
      <p:bldP spid="87098" grpId="0"/>
      <p:bldP spid="87099" grpId="0"/>
      <p:bldP spid="87100" grpId="0"/>
      <p:bldP spid="87101" grpId="0"/>
      <p:bldP spid="87103" grpId="0"/>
      <p:bldP spid="15" grpId="0"/>
      <p:bldP spid="17" grpId="0"/>
      <p:bldP spid="18" grpId="0"/>
      <p:bldP spid="19" grpId="0"/>
      <p:bldP spid="2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01600" y="1906270"/>
            <a:ext cx="2672080" cy="521970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pPr algn="dist"/>
            <a:r>
              <a:rPr lang="zh-CN" altLang="en-US" sz="2800" dirty="0">
                <a:solidFill>
                  <a:srgbClr val="1135ED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兰亭粗黑_GBK" panose="02000000000000000000" charset="-122"/>
                <a:ea typeface="方正兰亭粗黑_GBK" panose="02000000000000000000" charset="-122"/>
                <a:cs typeface="方正兰亭粗黑_GBK" panose="02000000000000000000" charset="-122"/>
                <a:sym typeface="+mn-ea"/>
              </a:rPr>
              <a:t>出走麦地那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01600" y="3554095"/>
            <a:ext cx="2672080" cy="521970"/>
          </a:xfrm>
          <a:prstGeom prst="rect">
            <a:avLst/>
          </a:prstGeom>
          <a:solidFill>
            <a:srgbClr val="FFC000"/>
          </a:solidFill>
        </p:spPr>
        <p:txBody>
          <a:bodyPr wrap="none" rtlCol="0">
            <a:spAutoFit/>
            <a:scene3d>
              <a:camera prst="orthographicFront"/>
              <a:lightRig rig="threePt" dir="t"/>
            </a:scene3d>
          </a:bodyPr>
          <a:lstStyle/>
          <a:p>
            <a:pPr algn="dist"/>
            <a:r>
              <a:rPr lang="zh-CN" altLang="en-US" sz="2800" dirty="0">
                <a:solidFill>
                  <a:srgbClr val="1135ED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兰亭粗黑_GBK" panose="02000000000000000000" charset="-122"/>
                <a:ea typeface="方正兰亭粗黑_GBK" panose="02000000000000000000" charset="-122"/>
                <a:cs typeface="方正兰亭粗黑_GBK" panose="02000000000000000000" charset="-122"/>
                <a:sym typeface="+mn-ea"/>
              </a:rPr>
              <a:t>建立穆斯林公社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01600" y="5201920"/>
            <a:ext cx="2672080" cy="521970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pPr algn="dist"/>
            <a:r>
              <a:rPr lang="zh-CN" altLang="en-US" sz="2800" dirty="0">
                <a:solidFill>
                  <a:srgbClr val="1135ED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兰亭粗黑_GBK" panose="02000000000000000000" charset="-122"/>
                <a:ea typeface="方正兰亭粗黑_GBK" panose="02000000000000000000" charset="-122"/>
                <a:cs typeface="方正兰亭粗黑_GBK" panose="02000000000000000000" charset="-122"/>
                <a:sym typeface="+mn-ea"/>
              </a:rPr>
              <a:t>占领麦加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101600" y="258445"/>
            <a:ext cx="2672080" cy="521970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pPr algn="dist"/>
            <a:r>
              <a:rPr lang="zh-CN" altLang="en-US" sz="2800" dirty="0">
                <a:solidFill>
                  <a:srgbClr val="1135ED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兰亭粗黑_GBK" panose="02000000000000000000" charset="-122"/>
                <a:ea typeface="方正兰亭粗黑_GBK" panose="02000000000000000000" charset="-122"/>
                <a:cs typeface="方正兰亭粗黑_GBK" panose="02000000000000000000" charset="-122"/>
                <a:sym typeface="+mn-ea"/>
              </a:rPr>
              <a:t>创立伊斯兰教</a:t>
            </a:r>
          </a:p>
        </p:txBody>
      </p:sp>
      <p:sp>
        <p:nvSpPr>
          <p:cNvPr id="8" name="圆角矩形 7"/>
          <p:cNvSpPr/>
          <p:nvPr/>
        </p:nvSpPr>
        <p:spPr>
          <a:xfrm>
            <a:off x="7483475" y="479425"/>
            <a:ext cx="4638675" cy="5630545"/>
          </a:xfrm>
          <a:prstGeom prst="roundRect">
            <a:avLst/>
          </a:prstGeom>
          <a:solidFill>
            <a:srgbClr val="1135ED"/>
          </a:solidFill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" name="组合 13"/>
          <p:cNvGrpSpPr/>
          <p:nvPr/>
        </p:nvGrpSpPr>
        <p:grpSpPr>
          <a:xfrm>
            <a:off x="2785745" y="321945"/>
            <a:ext cx="4892040" cy="1715770"/>
            <a:chOff x="4182" y="3610"/>
            <a:chExt cx="7704" cy="2702"/>
          </a:xfrm>
        </p:grpSpPr>
        <p:sp>
          <p:nvSpPr>
            <p:cNvPr id="9" name="椭圆 8"/>
            <p:cNvSpPr/>
            <p:nvPr/>
          </p:nvSpPr>
          <p:spPr>
            <a:xfrm>
              <a:off x="11245" y="5671"/>
              <a:ext cx="641" cy="641"/>
            </a:xfrm>
            <a:prstGeom prst="ellipse">
              <a:avLst/>
            </a:prstGeom>
            <a:noFill/>
            <a:ln w="38100">
              <a:solidFill>
                <a:srgbClr val="FF0000"/>
              </a:solidFill>
            </a:ln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椭圆 9"/>
            <p:cNvSpPr/>
            <p:nvPr/>
          </p:nvSpPr>
          <p:spPr>
            <a:xfrm>
              <a:off x="4182" y="3610"/>
              <a:ext cx="495" cy="495"/>
            </a:xfrm>
            <a:prstGeom prst="ellipse">
              <a:avLst/>
            </a:prstGeom>
            <a:noFill/>
            <a:ln w="38100">
              <a:solidFill>
                <a:srgbClr val="FF0000"/>
              </a:solidFill>
            </a:ln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1" name="直接连接符 10"/>
            <p:cNvCxnSpPr/>
            <p:nvPr/>
          </p:nvCxnSpPr>
          <p:spPr>
            <a:xfrm>
              <a:off x="7493" y="3850"/>
              <a:ext cx="3806" cy="2055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 flipV="1">
              <a:off x="4677" y="3850"/>
              <a:ext cx="2816" cy="8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0" name="组合 19"/>
          <p:cNvGrpSpPr/>
          <p:nvPr/>
        </p:nvGrpSpPr>
        <p:grpSpPr>
          <a:xfrm>
            <a:off x="2734310" y="1918335"/>
            <a:ext cx="4942205" cy="1054100"/>
            <a:chOff x="3619" y="3621"/>
            <a:chExt cx="7783" cy="1660"/>
          </a:xfrm>
        </p:grpSpPr>
        <p:sp>
          <p:nvSpPr>
            <p:cNvPr id="21" name="椭圆 20"/>
            <p:cNvSpPr/>
            <p:nvPr/>
          </p:nvSpPr>
          <p:spPr>
            <a:xfrm>
              <a:off x="10739" y="4618"/>
              <a:ext cx="663" cy="663"/>
            </a:xfrm>
            <a:prstGeom prst="ellipse">
              <a:avLst/>
            </a:prstGeom>
            <a:noFill/>
            <a:ln w="38100">
              <a:solidFill>
                <a:srgbClr val="FF0000"/>
              </a:solidFill>
            </a:ln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椭圆 21"/>
            <p:cNvSpPr/>
            <p:nvPr/>
          </p:nvSpPr>
          <p:spPr>
            <a:xfrm>
              <a:off x="3619" y="3621"/>
              <a:ext cx="495" cy="495"/>
            </a:xfrm>
            <a:prstGeom prst="ellipse">
              <a:avLst/>
            </a:prstGeom>
            <a:noFill/>
            <a:ln w="38100">
              <a:solidFill>
                <a:srgbClr val="FF0000"/>
              </a:solidFill>
            </a:ln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3" name="直接连接符 22"/>
            <p:cNvCxnSpPr>
              <a:endCxn id="21" idx="2"/>
            </p:cNvCxnSpPr>
            <p:nvPr/>
          </p:nvCxnSpPr>
          <p:spPr>
            <a:xfrm>
              <a:off x="6915" y="3895"/>
              <a:ext cx="3824" cy="1055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>
              <a:off x="4114" y="3868"/>
              <a:ext cx="2880" cy="34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" name="组合 12"/>
          <p:cNvGrpSpPr/>
          <p:nvPr/>
        </p:nvGrpSpPr>
        <p:grpSpPr>
          <a:xfrm flipV="1">
            <a:off x="2844165" y="3368675"/>
            <a:ext cx="4832323" cy="706755"/>
            <a:chOff x="3577" y="3601"/>
            <a:chExt cx="7952" cy="976"/>
          </a:xfrm>
        </p:grpSpPr>
        <p:sp>
          <p:nvSpPr>
            <p:cNvPr id="15" name="椭圆 14"/>
            <p:cNvSpPr/>
            <p:nvPr/>
          </p:nvSpPr>
          <p:spPr>
            <a:xfrm>
              <a:off x="10861" y="3990"/>
              <a:ext cx="668" cy="587"/>
            </a:xfrm>
            <a:prstGeom prst="ellipse">
              <a:avLst/>
            </a:prstGeom>
            <a:noFill/>
            <a:ln w="38100">
              <a:solidFill>
                <a:srgbClr val="FF0000"/>
              </a:solidFill>
            </a:ln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椭圆 15"/>
            <p:cNvSpPr/>
            <p:nvPr/>
          </p:nvSpPr>
          <p:spPr>
            <a:xfrm>
              <a:off x="3577" y="3601"/>
              <a:ext cx="526" cy="462"/>
            </a:xfrm>
            <a:prstGeom prst="ellipse">
              <a:avLst/>
            </a:prstGeom>
            <a:noFill/>
            <a:ln w="38100">
              <a:solidFill>
                <a:srgbClr val="FF0000"/>
              </a:solidFill>
            </a:ln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7" name="直接连接符 16"/>
            <p:cNvCxnSpPr>
              <a:endCxn id="15" idx="2"/>
            </p:cNvCxnSpPr>
            <p:nvPr/>
          </p:nvCxnSpPr>
          <p:spPr>
            <a:xfrm>
              <a:off x="7019" y="3810"/>
              <a:ext cx="3842" cy="474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/>
          </p:nvCxnSpPr>
          <p:spPr>
            <a:xfrm flipV="1">
              <a:off x="4103" y="3800"/>
              <a:ext cx="3027" cy="14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9" name="组合 18"/>
          <p:cNvGrpSpPr/>
          <p:nvPr/>
        </p:nvGrpSpPr>
        <p:grpSpPr>
          <a:xfrm>
            <a:off x="2725242" y="4507099"/>
            <a:ext cx="4957546" cy="1216373"/>
            <a:chOff x="3508" y="2193"/>
            <a:chExt cx="7650" cy="1922"/>
          </a:xfrm>
        </p:grpSpPr>
        <p:sp>
          <p:nvSpPr>
            <p:cNvPr id="25" name="椭圆 24"/>
            <p:cNvSpPr/>
            <p:nvPr/>
          </p:nvSpPr>
          <p:spPr>
            <a:xfrm>
              <a:off x="10500" y="2193"/>
              <a:ext cx="658" cy="693"/>
            </a:xfrm>
            <a:prstGeom prst="ellipse">
              <a:avLst/>
            </a:prstGeom>
            <a:noFill/>
            <a:ln w="38100">
              <a:solidFill>
                <a:srgbClr val="FF0000"/>
              </a:solidFill>
            </a:ln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椭圆 25"/>
            <p:cNvSpPr/>
            <p:nvPr/>
          </p:nvSpPr>
          <p:spPr>
            <a:xfrm>
              <a:off x="3508" y="3509"/>
              <a:ext cx="606" cy="606"/>
            </a:xfrm>
            <a:prstGeom prst="ellipse">
              <a:avLst/>
            </a:prstGeom>
            <a:noFill/>
            <a:ln w="38100">
              <a:solidFill>
                <a:srgbClr val="FF0000"/>
              </a:solidFill>
            </a:ln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7" name="直接连接符 26"/>
            <p:cNvCxnSpPr>
              <a:endCxn id="25" idx="2"/>
            </p:cNvCxnSpPr>
            <p:nvPr/>
          </p:nvCxnSpPr>
          <p:spPr>
            <a:xfrm flipV="1">
              <a:off x="6859" y="2540"/>
              <a:ext cx="3640" cy="1334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 flipV="1">
              <a:off x="4114" y="3847"/>
              <a:ext cx="2800" cy="21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1" name="文本框 30"/>
          <p:cNvSpPr txBox="1"/>
          <p:nvPr/>
        </p:nvSpPr>
        <p:spPr>
          <a:xfrm>
            <a:off x="7682865" y="753110"/>
            <a:ext cx="4086860" cy="48183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lstStyle/>
          <a:p>
            <a:pPr>
              <a:lnSpc>
                <a:spcPct val="240000"/>
              </a:lnSpc>
            </a:pPr>
            <a:r>
              <a:rPr lang="zh-CN" altLang="en-US" sz="3200" b="1" dirty="0">
                <a:solidFill>
                  <a:srgbClr val="FFC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魏碑_GBK" panose="03000509000000000000" charset="-122"/>
                <a:ea typeface="方正魏碑_GBK" panose="03000509000000000000" charset="-122"/>
              </a:rPr>
              <a:t>七世纪初</a:t>
            </a:r>
            <a:r>
              <a:rPr lang="zh-CN" altLang="en-US" sz="3200" b="1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魏碑_GBK" panose="03000509000000000000" charset="-122"/>
                <a:ea typeface="方正魏碑_GBK" panose="03000509000000000000" charset="-122"/>
              </a:rPr>
              <a:t>（</a:t>
            </a:r>
            <a:r>
              <a:rPr lang="en-US" altLang="zh-CN" sz="3200" b="1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魏碑_GBK" panose="03000509000000000000" charset="-122"/>
                <a:ea typeface="方正魏碑_GBK" panose="03000509000000000000" charset="-122"/>
              </a:rPr>
              <a:t>610</a:t>
            </a:r>
            <a:r>
              <a:rPr lang="zh-CN" altLang="en-US" sz="3200" b="1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魏碑_GBK" panose="03000509000000000000" charset="-122"/>
                <a:ea typeface="方正魏碑_GBK" panose="03000509000000000000" charset="-122"/>
              </a:rPr>
              <a:t>年）穆罕默德创立伊斯兰教，阐述独尊安拉的宗教思想。</a:t>
            </a:r>
          </a:p>
        </p:txBody>
      </p:sp>
      <p:sp>
        <p:nvSpPr>
          <p:cNvPr id="32" name="文本框 31"/>
          <p:cNvSpPr txBox="1"/>
          <p:nvPr/>
        </p:nvSpPr>
        <p:spPr>
          <a:xfrm>
            <a:off x="7676515" y="862965"/>
            <a:ext cx="4487545" cy="51320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lstStyle/>
          <a:p>
            <a:pPr>
              <a:lnSpc>
                <a:spcPct val="130000"/>
              </a:lnSpc>
            </a:pPr>
            <a:r>
              <a:rPr lang="zh-CN" altLang="en-US" sz="3600" b="1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魏碑_GBK" panose="03000509000000000000" charset="-122"/>
                <a:ea typeface="方正魏碑_GBK" panose="03000509000000000000" charset="-122"/>
              </a:rPr>
              <a:t>穆罕默德创立伊斯兰教后在麦加开始传教，但曹到当地贵族反对，怕他们经济利益受损害，百般打击迫害穆斯林，被迫从麦加出走。</a:t>
            </a:r>
          </a:p>
        </p:txBody>
      </p:sp>
      <p:sp>
        <p:nvSpPr>
          <p:cNvPr id="33" name="文本框 32"/>
          <p:cNvSpPr txBox="1"/>
          <p:nvPr/>
        </p:nvSpPr>
        <p:spPr>
          <a:xfrm>
            <a:off x="7750810" y="982345"/>
            <a:ext cx="4104005" cy="4741545"/>
          </a:xfrm>
          <a:prstGeom prst="rect">
            <a:avLst/>
          </a:prstGeom>
          <a:noFill/>
          <a:ln w="9525" cap="flat" cmpd="sng">
            <a:solidFill>
              <a:schemeClr val="hlink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lstStyle/>
          <a:p>
            <a:pPr>
              <a:lnSpc>
                <a:spcPct val="120000"/>
              </a:lnSpc>
            </a:pPr>
            <a:r>
              <a:rPr lang="en-US" altLang="zh-CN" sz="3600" b="1" dirty="0">
                <a:solidFill>
                  <a:srgbClr val="E7C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魏碑_GBK" panose="03000509000000000000" charset="-122"/>
                <a:ea typeface="方正魏碑_GBK" panose="03000509000000000000" charset="-122"/>
              </a:rPr>
              <a:t>622</a:t>
            </a:r>
            <a:r>
              <a:rPr lang="zh-CN" altLang="en-US" sz="3600" b="1" dirty="0">
                <a:solidFill>
                  <a:srgbClr val="E7C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魏碑_GBK" panose="03000509000000000000" charset="-122"/>
                <a:ea typeface="方正魏碑_GBK" panose="03000509000000000000" charset="-122"/>
              </a:rPr>
              <a:t>年</a:t>
            </a:r>
            <a:r>
              <a:rPr lang="zh-CN" altLang="en-US" sz="36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魏碑_GBK" panose="03000509000000000000" charset="-122"/>
                <a:ea typeface="方正魏碑_GBK" panose="03000509000000000000" charset="-122"/>
              </a:rPr>
              <a:t>，</a:t>
            </a:r>
            <a:r>
              <a:rPr lang="zh-CN" altLang="en-US" sz="3600" b="1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魏碑_GBK" panose="03000509000000000000" charset="-122"/>
                <a:ea typeface="方正魏碑_GBK" panose="03000509000000000000" charset="-122"/>
              </a:rPr>
              <a:t>穆罕默德迁居麦地那，建立穆斯林公社，禁止相系仇杀，内外事务听从穆罕默德决定，阿拉伯国家雏形诞生</a:t>
            </a:r>
          </a:p>
        </p:txBody>
      </p:sp>
      <p:sp>
        <p:nvSpPr>
          <p:cNvPr id="34" name="文本框 33"/>
          <p:cNvSpPr txBox="1"/>
          <p:nvPr/>
        </p:nvSpPr>
        <p:spPr>
          <a:xfrm>
            <a:off x="7797800" y="982345"/>
            <a:ext cx="4244975" cy="4892675"/>
          </a:xfrm>
          <a:prstGeom prst="rect">
            <a:avLst/>
          </a:prstGeom>
          <a:noFill/>
          <a:ln w="9525" cap="flat" cmpd="sng">
            <a:solidFill>
              <a:schemeClr val="hlink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>
              <a:lnSpc>
                <a:spcPct val="130000"/>
              </a:lnSpc>
            </a:pPr>
            <a:r>
              <a:rPr lang="en-US" altLang="zh-CN" sz="4000" b="1" dirty="0">
                <a:solidFill>
                  <a:schemeClr val="accent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魏碑_GBK" panose="03000509000000000000" charset="-122"/>
                <a:ea typeface="方正魏碑_GBK" panose="03000509000000000000" charset="-122"/>
              </a:rPr>
              <a:t>6</a:t>
            </a:r>
            <a:r>
              <a:rPr lang="en-US" altLang="zh-CN" sz="4000" b="1" dirty="0">
                <a:solidFill>
                  <a:schemeClr val="accent4"/>
                </a:solidFill>
                <a:effectLst/>
                <a:latin typeface="方正魏碑_GBK" panose="03000509000000000000" charset="-122"/>
                <a:ea typeface="方正魏碑_GBK" panose="03000509000000000000" charset="-122"/>
              </a:rPr>
              <a:t>30</a:t>
            </a:r>
            <a:r>
              <a:rPr lang="zh-CN" altLang="en-US" sz="4000" b="1" dirty="0">
                <a:solidFill>
                  <a:schemeClr val="accent4"/>
                </a:solidFill>
                <a:effectLst/>
                <a:latin typeface="方正魏碑_GBK" panose="03000509000000000000" charset="-122"/>
                <a:ea typeface="方正魏碑_GBK" panose="03000509000000000000" charset="-122"/>
              </a:rPr>
              <a:t>年</a:t>
            </a:r>
            <a:r>
              <a:rPr lang="zh-CN" altLang="en-US" sz="4000" b="1" dirty="0">
                <a:solidFill>
                  <a:schemeClr val="accent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魏碑_GBK" panose="03000509000000000000" charset="-122"/>
                <a:ea typeface="方正魏碑_GBK" panose="03000509000000000000" charset="-122"/>
              </a:rPr>
              <a:t>，</a:t>
            </a:r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魏碑_GBK" panose="03000509000000000000" charset="-122"/>
                <a:ea typeface="方正魏碑_GBK" panose="03000509000000000000" charset="-122"/>
              </a:rPr>
              <a:t>穆罕默德占领麦加，半岛各地遣使承认穆罕默德的统治地位，政教合一的阿拉伯国家初成</a:t>
            </a:r>
          </a:p>
        </p:txBody>
      </p:sp>
      <p:grpSp>
        <p:nvGrpSpPr>
          <p:cNvPr id="35" name="组合 34"/>
          <p:cNvGrpSpPr/>
          <p:nvPr/>
        </p:nvGrpSpPr>
        <p:grpSpPr>
          <a:xfrm>
            <a:off x="4033520" y="175260"/>
            <a:ext cx="2513330" cy="6507480"/>
            <a:chOff x="7060" y="201"/>
            <a:chExt cx="3958" cy="10248"/>
          </a:xfrm>
        </p:grpSpPr>
        <p:grpSp>
          <p:nvGrpSpPr>
            <p:cNvPr id="36" name="组合 35"/>
            <p:cNvGrpSpPr/>
            <p:nvPr/>
          </p:nvGrpSpPr>
          <p:grpSpPr>
            <a:xfrm rot="5400000">
              <a:off x="3915" y="3346"/>
              <a:ext cx="10248" cy="3959"/>
              <a:chOff x="3111" y="2543"/>
              <a:chExt cx="12133" cy="3959"/>
            </a:xfrm>
          </p:grpSpPr>
          <p:pic>
            <p:nvPicPr>
              <p:cNvPr id="37" name="图片 36"/>
              <p:cNvPicPr>
                <a:picLocks noChangeAspect="1"/>
              </p:cNvPicPr>
              <p:nvPr/>
            </p:nvPicPr>
            <p:blipFill>
              <a:blip r:embed="rId2" cstate="email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</a:blip>
              <a:srcRect/>
              <a:stretch>
                <a:fillRect/>
              </a:stretch>
            </p:blipFill>
            <p:spPr>
              <a:xfrm>
                <a:off x="3111" y="5187"/>
                <a:ext cx="12100" cy="1315"/>
              </a:xfrm>
              <a:prstGeom prst="rect">
                <a:avLst/>
              </a:prstGeom>
            </p:spPr>
          </p:pic>
          <p:pic>
            <p:nvPicPr>
              <p:cNvPr id="38" name="图片 37"/>
              <p:cNvPicPr>
                <a:picLocks noChangeAspect="1"/>
              </p:cNvPicPr>
              <p:nvPr/>
            </p:nvPicPr>
            <p:blipFill>
              <a:blip r:embed="rId2" cstate="email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</a:blip>
              <a:srcRect/>
              <a:stretch>
                <a:fillRect/>
              </a:stretch>
            </p:blipFill>
            <p:spPr>
              <a:xfrm flipV="1">
                <a:off x="3144" y="2543"/>
                <a:ext cx="12100" cy="1358"/>
              </a:xfrm>
              <a:prstGeom prst="rect">
                <a:avLst/>
              </a:prstGeom>
            </p:spPr>
          </p:pic>
        </p:grpSp>
        <p:sp>
          <p:nvSpPr>
            <p:cNvPr id="39" name="文本框 38"/>
            <p:cNvSpPr txBox="1"/>
            <p:nvPr/>
          </p:nvSpPr>
          <p:spPr>
            <a:xfrm>
              <a:off x="8404" y="840"/>
              <a:ext cx="1257" cy="8944"/>
            </a:xfrm>
            <a:prstGeom prst="rect">
              <a:avLst/>
            </a:prstGeom>
            <a:solidFill>
              <a:srgbClr val="FFD688"/>
            </a:solidFill>
          </p:spPr>
          <p:txBody>
            <a:bodyPr vert="eaVert" wrap="non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pPr algn="l"/>
              <a:r>
                <a:rPr lang="zh-CN" altLang="zh-CN" sz="4000" dirty="0">
                  <a:solidFill>
                    <a:srgbClr val="FF0000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方正兰亭粗黑_GBK" panose="02000000000000000000" charset="-122"/>
                  <a:ea typeface="方正兰亭粗黑_GBK" panose="02000000000000000000" charset="-122"/>
                  <a:sym typeface="+mn-ea"/>
                </a:rPr>
                <a:t>穆罕默德传教与半岛统一</a:t>
              </a:r>
            </a:p>
          </p:txBody>
        </p:sp>
      </p:grpSp>
      <p:sp>
        <p:nvSpPr>
          <p:cNvPr id="41" name="文本框 40"/>
          <p:cNvSpPr txBox="1"/>
          <p:nvPr/>
        </p:nvSpPr>
        <p:spPr>
          <a:xfrm>
            <a:off x="8619490" y="13970"/>
            <a:ext cx="2214245" cy="5917565"/>
          </a:xfrm>
          <a:prstGeom prst="rect">
            <a:avLst/>
          </a:prstGeom>
          <a:noFill/>
        </p:spPr>
        <p:txBody>
          <a:bodyPr vert="eaVert"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en-US" altLang="zh-CN" sz="66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方正兰亭粗黑_GBK" panose="02000000000000000000" charset="-122"/>
                <a:ea typeface="方正兰亭粗黑_GBK" panose="02000000000000000000" charset="-122"/>
              </a:rPr>
              <a:t>    </a:t>
            </a:r>
            <a:r>
              <a:rPr lang="zh-CN" altLang="en-US" sz="66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方正兰亭粗黑_GBK" panose="02000000000000000000" charset="-122"/>
                <a:ea typeface="方正兰亭粗黑_GBK" panose="02000000000000000000" charset="-122"/>
              </a:rPr>
              <a:t>政教合一的国家</a:t>
            </a:r>
            <a:r>
              <a:rPr lang="zh-CN" altLang="en-US" sz="66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方正兰亭粗黑_GBK" panose="02000000000000000000" charset="-122"/>
                <a:ea typeface="方正兰亭粗黑_GBK" panose="02000000000000000000" charset="-122"/>
                <a:sym typeface="+mn-ea"/>
              </a:rPr>
              <a:t>建立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4160520" y="302895"/>
            <a:ext cx="2513965" cy="6507480"/>
            <a:chOff x="7060" y="202"/>
            <a:chExt cx="3959" cy="10248"/>
          </a:xfrm>
        </p:grpSpPr>
        <p:grpSp>
          <p:nvGrpSpPr>
            <p:cNvPr id="7" name="组合 6"/>
            <p:cNvGrpSpPr/>
            <p:nvPr/>
          </p:nvGrpSpPr>
          <p:grpSpPr>
            <a:xfrm rot="5400000">
              <a:off x="3915" y="3346"/>
              <a:ext cx="10248" cy="3959"/>
              <a:chOff x="3111" y="2543"/>
              <a:chExt cx="12133" cy="3959"/>
            </a:xfrm>
          </p:grpSpPr>
          <p:pic>
            <p:nvPicPr>
              <p:cNvPr id="29" name="图片 28"/>
              <p:cNvPicPr>
                <a:picLocks noChangeAspect="1"/>
              </p:cNvPicPr>
              <p:nvPr/>
            </p:nvPicPr>
            <p:blipFill>
              <a:blip r:embed="rId2" cstate="email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</a:blip>
              <a:srcRect/>
              <a:stretch>
                <a:fillRect/>
              </a:stretch>
            </p:blipFill>
            <p:spPr>
              <a:xfrm>
                <a:off x="3111" y="5187"/>
                <a:ext cx="12100" cy="1315"/>
              </a:xfrm>
              <a:prstGeom prst="rect">
                <a:avLst/>
              </a:prstGeom>
            </p:spPr>
          </p:pic>
          <p:pic>
            <p:nvPicPr>
              <p:cNvPr id="30" name="图片 29"/>
              <p:cNvPicPr>
                <a:picLocks noChangeAspect="1"/>
              </p:cNvPicPr>
              <p:nvPr/>
            </p:nvPicPr>
            <p:blipFill>
              <a:blip r:embed="rId2" cstate="email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</a:blip>
              <a:srcRect/>
              <a:stretch>
                <a:fillRect/>
              </a:stretch>
            </p:blipFill>
            <p:spPr>
              <a:xfrm flipV="1">
                <a:off x="3144" y="2543"/>
                <a:ext cx="12100" cy="1358"/>
              </a:xfrm>
              <a:prstGeom prst="rect">
                <a:avLst/>
              </a:prstGeom>
            </p:spPr>
          </p:pic>
        </p:grpSp>
        <p:sp>
          <p:nvSpPr>
            <p:cNvPr id="40" name="文本框 39"/>
            <p:cNvSpPr txBox="1"/>
            <p:nvPr/>
          </p:nvSpPr>
          <p:spPr>
            <a:xfrm>
              <a:off x="8427" y="641"/>
              <a:ext cx="1063" cy="9137"/>
            </a:xfrm>
            <a:prstGeom prst="rect">
              <a:avLst/>
            </a:prstGeom>
            <a:solidFill>
              <a:srgbClr val="FFD688"/>
            </a:solidFill>
          </p:spPr>
          <p:txBody>
            <a:bodyPr vert="eaVert"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pPr algn="l"/>
              <a:r>
                <a:rPr lang="zh-CN" altLang="zh-CN" sz="3200" dirty="0">
                  <a:solidFill>
                    <a:srgbClr val="FF0000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方正兰亭粗黑_GBK" panose="02000000000000000000" charset="-122"/>
                  <a:ea typeface="方正兰亭粗黑_GBK" panose="02000000000000000000" charset="-122"/>
                  <a:sym typeface="+mn-ea"/>
                </a:rPr>
                <a:t>穆斯林一生中最希望拜谒的地方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4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99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7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9" dur="80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0" dur="80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" dur="80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wipe(down)">
                                      <p:cBhvr>
                                        <p:cTn id="3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000"/>
                            </p:stCondLst>
                            <p:childTnLst>
                              <p:par>
                                <p:cTn id="4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8" dur="80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9" dur="80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80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99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22" presetClass="exit" presetSubtype="4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wipe(down)">
                                      <p:cBhvr>
                                        <p:cTn id="6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1000"/>
                            </p:stCondLst>
                            <p:childTnLst>
                              <p:par>
                                <p:cTn id="6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5" dur="80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76" dur="80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7" dur="80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22" presetClass="exit" presetSubtype="4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wipe(down)">
                                      <p:cBhvr>
                                        <p:cTn id="8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1000"/>
                            </p:stCondLst>
                            <p:childTnLst>
                              <p:par>
                                <p:cTn id="8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94" dur="80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95" dur="80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6" dur="80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01" dur="80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02" dur="80"/>
                                        <p:tgtEl>
                                          <p:spTgt spid="4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3" dur="80"/>
                                        <p:tgtEl>
                                          <p:spTgt spid="4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22" presetClass="exit" presetSubtype="1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wipe(up)">
                                      <p:cBhvr>
                                        <p:cTn id="10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" grpId="0" animBg="1"/>
      <p:bldP spid="4" grpId="0" animBg="1"/>
      <p:bldP spid="5" grpId="0" bldLvl="0" animBg="1"/>
      <p:bldP spid="8" grpId="0" bldLvl="0" animBg="1"/>
      <p:bldP spid="31" grpId="0" bldLvl="0"/>
      <p:bldP spid="31" grpId="1"/>
      <p:bldP spid="32" grpId="0" bldLvl="0"/>
      <p:bldP spid="32" grpId="1"/>
      <p:bldP spid="33" grpId="0" bldLvl="0" animBg="1"/>
      <p:bldP spid="33" grpId="1" bldLvl="0" animBg="1"/>
      <p:bldP spid="34" grpId="0" bldLvl="0" animBg="1"/>
      <p:bldP spid="34" grpId="1" bldLvl="0" animBg="1"/>
      <p:bldP spid="41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SUBTYPE" val="pureTxt"/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SLIDE_SIZE" val="828*343"/>
  <p:tag name="KSO_WM_SLIDE_POSITION" val="66*144"/>
  <p:tag name="KSO_WM_BEAUTIFY_FLAG" val="#wm#"/>
  <p:tag name="KSO_WM_SLIDE_TYPE" val="title"/>
  <p:tag name="KSO_WM_SLIDE_LAYOUT_CNT" val="1_1"/>
  <p:tag name="KSO_WM_SLIDE_LAYOUT" val="a_b"/>
  <p:tag name="KSO_WM_SLIDE_ITEM_CNT" val="2"/>
  <p:tag name="KSO_WM_SLIDE_INDEX" val="1"/>
  <p:tag name="KSO_WM_SLIDE_ID" val="custom20184553_1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Franklin Gothic Medium"/>
        <a:ea typeface=""/>
        <a:cs typeface=""/>
        <a:font script="Jpan" typeface="HG創英角ｺﾞｼｯｸUB"/>
        <a:font script="Hang" typeface="HY견고딕"/>
        <a:font script="Hans" typeface="微软雅黑"/>
        <a:font script="Hant" typeface="微軟正黑體"/>
        <a:font script="Arab" typeface="Arial Bold"/>
        <a:font script="Hebr" typeface="Arial Bold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 Bold"/>
        <a:font script="Uigh" typeface="Microsoft Uighur"/>
        <a:font script="Geor" typeface="Sylfaen"/>
      </a:majorFont>
      <a:minorFont>
        <a:latin typeface="Franklin Gothic Medium"/>
        <a:ea typeface=""/>
        <a:cs typeface=""/>
        <a:font script="Jpan" typeface="HG創英角ｺﾞｼｯｸUB"/>
        <a:font script="Hang" typeface="HY견고딕"/>
        <a:font script="Hans" typeface="微软雅黑"/>
        <a:font script="Hant" typeface="微軟正黑體"/>
        <a:font script="Arab" typeface="Arial Bold"/>
        <a:font script="Hebr" typeface="Arial Bold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 Bold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2009</Words>
  <Paragraphs>217</Paragraphs>
  <Slides>25</Slides>
  <Notes>3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25</vt:i4>
      </vt:variant>
    </vt:vector>
  </HeadingPairs>
  <TitlesOfParts>
    <vt:vector size="27" baseType="lpstr">
      <vt:lpstr>Office 主题</vt:lpstr>
      <vt:lpstr>自定义设计方案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/>
  <cp:lastModifiedBy>xbany</cp:lastModifiedBy>
  <dcterms:created xsi:type="dcterms:W3CDTF">2017-08-03T09:01:00Z</dcterms:created>
  <dcterms:modified xsi:type="dcterms:W3CDTF">2018-10-22T01:46:10Z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2052-11.1.0.7764</vt:lpwstr>
  </property>
</Properties>
</file>