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x-wav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9" r:id="rId3"/>
    <p:sldId id="260" r:id="rId4"/>
    <p:sldId id="261" r:id="rId5"/>
    <p:sldId id="262" r:id="rId6"/>
    <p:sldId id="264" r:id="rId7"/>
    <p:sldId id="263" r:id="rId8"/>
    <p:sldId id="265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978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90600"/>
            <a:ext cx="7772400" cy="1371600"/>
          </a:xfrm>
        </p:spPr>
        <p:txBody>
          <a:bodyPr/>
          <a:lstStyle>
            <a:lvl1pPr>
              <a:defRPr sz="40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3429000"/>
            <a:ext cx="7010400" cy="16002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800"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34820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4821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4822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F106941A-3E2E-4213-BA7D-39C394D7DD23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4823" name="AutoShape 7"/>
          <p:cNvSpPr>
            <a:spLocks noChangeArrowheads="1"/>
          </p:cNvSpPr>
          <p:nvPr/>
        </p:nvSpPr>
        <p:spPr bwMode="auto">
          <a:xfrm>
            <a:off x="685800" y="2393950"/>
            <a:ext cx="7772400" cy="109538"/>
          </a:xfrm>
          <a:custGeom>
            <a:avLst/>
            <a:gdLst>
              <a:gd name="G0" fmla="+- 618 0 0"/>
              <a:gd name="T0" fmla="*/ 0 w 1000"/>
              <a:gd name="T1" fmla="*/ 0 h 1000"/>
              <a:gd name="T2" fmla="*/ 618 w 1000"/>
              <a:gd name="T3" fmla="*/ 0 h 1000"/>
              <a:gd name="T4" fmla="*/ 618 w 1000"/>
              <a:gd name="T5" fmla="*/ 1000 h 1000"/>
              <a:gd name="T6" fmla="*/ 0 w 1000"/>
              <a:gd name="T7" fmla="*/ 1000 h 1000"/>
              <a:gd name="T8" fmla="*/ 0 w 1000"/>
              <a:gd name="T9" fmla="*/ 0 h 1000"/>
              <a:gd name="T10" fmla="*/ 1000 w 1000"/>
              <a:gd name="T11" fmla="*/ 0 h 1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618" y="0"/>
                </a:lnTo>
                <a:lnTo>
                  <a:pt x="618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49516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579D17-658B-4273-AC19-99934366C3FF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24719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73838" y="304800"/>
            <a:ext cx="2001837" cy="5715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66738" y="304800"/>
            <a:ext cx="5854700" cy="5715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29233E-3386-4B0E-93B2-45057E0A0CB5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77414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89C2B7-F997-4E88-A442-E804CB0448B2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8474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88C3E1-B2D4-4B31-9B39-F92C383B853E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919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66738" y="1752600"/>
            <a:ext cx="39243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3438" y="1752600"/>
            <a:ext cx="39243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944826-2091-4E2B-926E-0F3E431E2177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06657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CE0722-EE4E-4556-AA2C-4C8046064DA7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1055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001B0E-BB90-46C7-9C91-4211FDC5D5D2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513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86B4AF-0BEA-4676-97F4-DEABA4B902D3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38681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46C438-1DB1-488A-8FC7-309897E3D15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45946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1EEE3B-62B8-47D7-BD02-E66E13AC2161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2550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tHorz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74675" y="304800"/>
            <a:ext cx="8001000" cy="1216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66738" y="1752600"/>
            <a:ext cx="8001000" cy="426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33796" name="AutoShape 4"/>
          <p:cNvSpPr>
            <a:spLocks noChangeArrowheads="1"/>
          </p:cNvSpPr>
          <p:nvPr/>
        </p:nvSpPr>
        <p:spPr bwMode="auto">
          <a:xfrm>
            <a:off x="609600" y="1566863"/>
            <a:ext cx="7958138" cy="109537"/>
          </a:xfrm>
          <a:custGeom>
            <a:avLst/>
            <a:gdLst>
              <a:gd name="G0" fmla="+- 585 0 0"/>
              <a:gd name="T0" fmla="*/ 0 w 1000"/>
              <a:gd name="T1" fmla="*/ 0 h 1000"/>
              <a:gd name="T2" fmla="*/ 585 w 1000"/>
              <a:gd name="T3" fmla="*/ 0 h 1000"/>
              <a:gd name="T4" fmla="*/ 585 w 1000"/>
              <a:gd name="T5" fmla="*/ 1000 h 1000"/>
              <a:gd name="T6" fmla="*/ 0 w 1000"/>
              <a:gd name="T7" fmla="*/ 1000 h 1000"/>
              <a:gd name="T8" fmla="*/ 0 w 1000"/>
              <a:gd name="T9" fmla="*/ 0 h 1000"/>
              <a:gd name="T10" fmla="*/ 1000 w 1000"/>
              <a:gd name="T11" fmla="*/ 0 h 1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3797" name="Line 5"/>
          <p:cNvSpPr>
            <a:spLocks noChangeShapeType="1"/>
          </p:cNvSpPr>
          <p:nvPr/>
        </p:nvSpPr>
        <p:spPr bwMode="auto">
          <a:xfrm flipV="1">
            <a:off x="609600" y="6172200"/>
            <a:ext cx="7924800" cy="0"/>
          </a:xfrm>
          <a:prstGeom prst="line">
            <a:avLst/>
          </a:prstGeom>
          <a:noFill/>
          <a:ln w="3175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3798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3799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3800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8EF14F4-4031-4ADF-A510-259508DD2012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07429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  <a:ea typeface="宋体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  <a:ea typeface="宋体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  <a:ea typeface="宋体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  <a:ea typeface="宋体" pitchFamily="2" charset="-122"/>
        </a:defRPr>
      </a:lvl9pPr>
    </p:titleStyle>
    <p:bodyStyle>
      <a:lvl1pPr marL="469900" indent="-4699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o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908050" indent="-436563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600">
          <a:solidFill>
            <a:schemeClr val="tx1"/>
          </a:solidFill>
          <a:latin typeface="+mn-lt"/>
          <a:ea typeface="+mn-ea"/>
        </a:defRPr>
      </a:lvl2pPr>
      <a:lvl3pPr marL="1304925" indent="-395288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o"/>
        <a:defRPr sz="2300">
          <a:solidFill>
            <a:schemeClr val="tx1"/>
          </a:solidFill>
          <a:latin typeface="+mn-lt"/>
          <a:ea typeface="+mn-ea"/>
        </a:defRPr>
      </a:lvl3pPr>
      <a:lvl4pPr marL="1693863" indent="-38735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0939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511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30083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655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9227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wmf"/><Relationship Id="rId3" Type="http://schemas.openxmlformats.org/officeDocument/2006/relationships/audio" Target="../media/audio1.wav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png"/><Relationship Id="rId5" Type="http://schemas.openxmlformats.org/officeDocument/2006/relationships/audio" Target="../media/audio3.wav"/><Relationship Id="rId4" Type="http://schemas.openxmlformats.org/officeDocument/2006/relationships/audio" Target="../media/audio2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1187450" y="2060575"/>
            <a:ext cx="7138493" cy="1938992"/>
          </a:xfrm>
          <a:prstGeom prst="rect">
            <a:avLst/>
          </a:prstGeom>
          <a:noFill/>
          <a:ln>
            <a:noFill/>
          </a:ln>
          <a:effectLst>
            <a:outerShdw dist="35638" dir="2700000" algn="ctr" rotWithShape="0">
              <a:srgbClr val="010199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000000">
                    <a:alpha val="84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36068">
                <a:solidFill>
                  <a:srgbClr val="99CC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第</a:t>
            </a:r>
            <a:r>
              <a:rPr lang="en-US" altLang="zh-CN" sz="6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13</a:t>
            </a:r>
            <a:r>
              <a:rPr lang="zh-CN" altLang="en-US" sz="6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课 </a:t>
            </a:r>
            <a:endParaRPr lang="en-US" altLang="zh-CN" sz="6000" b="1" dirty="0" smtClean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资本主义经济的成长</a:t>
            </a:r>
            <a:endParaRPr lang="zh-CN" altLang="en-US" sz="60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639252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1745921"/>
            <a:ext cx="8428911" cy="38549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学习目标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、了解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14-16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世纪西欧各国的经济的新发展；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、掌握西欧国家的资本原始积累的方式；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、掌握三角贸易的基本内容及重大影响；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70243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1" y="980728"/>
            <a:ext cx="806489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自主探究</a:t>
            </a:r>
            <a:endParaRPr lang="en-US" altLang="zh-CN" sz="2400" b="1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、西欧资本主义工业生产最初的经济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形式是什么？在西欧各国中哪个国家发展最快？ </a:t>
            </a:r>
            <a:endParaRPr lang="en-US" altLang="zh-CN" sz="2400" b="1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、西欧在</a:t>
            </a: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14-16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世纪，产生的新的农业经营方式是什么？</a:t>
            </a:r>
            <a:endParaRPr lang="en-US" altLang="zh-CN" sz="2400" b="1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、西欧的国家是进行资本原始积累的方式有哪些？</a:t>
            </a:r>
            <a:endParaRPr lang="en-US" altLang="zh-CN" sz="2400" b="1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、最早进行黑奴贸易的国家是哪个？最大的黑奴贩子是哪个国家？</a:t>
            </a:r>
            <a:endParaRPr lang="en-US" altLang="zh-CN" sz="2400" b="1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、什么是三角贸易？对欧洲、美洲、非洲各产生了什么影响？</a:t>
            </a:r>
            <a:endParaRPr lang="zh-CN" altLang="en-US" sz="2400" b="1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22561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p0.qhimgs4.com/t01e8661154ebaab40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90" y="-23896"/>
            <a:ext cx="9112809" cy="6881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7944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6145"/>
          <p:cNvSpPr>
            <a:spLocks noGrp="1"/>
          </p:cNvSpPr>
          <p:nvPr>
            <p:ph type="title" idx="4294967295"/>
          </p:nvPr>
        </p:nvSpPr>
        <p:spPr>
          <a:xfrm>
            <a:off x="1" y="258672"/>
            <a:ext cx="2843808" cy="720725"/>
          </a:xfrm>
        </p:spPr>
        <p:txBody>
          <a:bodyPr anchor="ctr">
            <a:normAutofit/>
          </a:bodyPr>
          <a:lstStyle/>
          <a:p>
            <a:r>
              <a:rPr lang="zh-CN" altLang="en-US" b="1" dirty="0">
                <a:solidFill>
                  <a:srgbClr val="0000FF"/>
                </a:solidFill>
                <a:ea typeface="隶书" pitchFamily="1" charset="-122"/>
              </a:rPr>
              <a:t>三角贸易</a:t>
            </a:r>
          </a:p>
        </p:txBody>
      </p:sp>
      <p:sp>
        <p:nvSpPr>
          <p:cNvPr id="6147" name="椭圆 6146"/>
          <p:cNvSpPr/>
          <p:nvPr/>
        </p:nvSpPr>
        <p:spPr>
          <a:xfrm>
            <a:off x="5543550" y="1219200"/>
            <a:ext cx="571500" cy="1143000"/>
          </a:xfrm>
          <a:prstGeom prst="ellipse">
            <a:avLst/>
          </a:prstGeom>
          <a:solidFill>
            <a:srgbClr val="00FFFF"/>
          </a:solidFill>
          <a:ln w="9525" cap="flat" cmpd="sng">
            <a:solidFill>
              <a:srgbClr val="FFFF99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欧洲</a:t>
            </a:r>
          </a:p>
        </p:txBody>
      </p:sp>
      <p:sp>
        <p:nvSpPr>
          <p:cNvPr id="6148" name="椭圆 6147"/>
          <p:cNvSpPr/>
          <p:nvPr/>
        </p:nvSpPr>
        <p:spPr>
          <a:xfrm>
            <a:off x="5543550" y="4648200"/>
            <a:ext cx="628650" cy="1143000"/>
          </a:xfrm>
          <a:prstGeom prst="ellipse">
            <a:avLst/>
          </a:prstGeom>
          <a:solidFill>
            <a:srgbClr val="00FFFF"/>
          </a:solidFill>
          <a:ln w="9525" cap="flat" cmpd="sng">
            <a:solidFill>
              <a:srgbClr val="FFFF99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非洲</a:t>
            </a:r>
          </a:p>
        </p:txBody>
      </p:sp>
      <p:sp>
        <p:nvSpPr>
          <p:cNvPr id="6149" name="椭圆 6148"/>
          <p:cNvSpPr/>
          <p:nvPr/>
        </p:nvSpPr>
        <p:spPr>
          <a:xfrm>
            <a:off x="2114550" y="2667000"/>
            <a:ext cx="628650" cy="1143000"/>
          </a:xfrm>
          <a:prstGeom prst="ellipse">
            <a:avLst/>
          </a:prstGeom>
          <a:solidFill>
            <a:srgbClr val="00FFFF"/>
          </a:solidFill>
          <a:ln w="9525" cap="flat" cmpd="sng">
            <a:solidFill>
              <a:srgbClr val="FFFF99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美洲</a:t>
            </a:r>
          </a:p>
        </p:txBody>
      </p:sp>
      <p:sp>
        <p:nvSpPr>
          <p:cNvPr id="6150" name="直接连接符 6149"/>
          <p:cNvSpPr/>
          <p:nvPr/>
        </p:nvSpPr>
        <p:spPr>
          <a:xfrm flipH="1" flipV="1">
            <a:off x="2743200" y="3429000"/>
            <a:ext cx="2800350" cy="1905000"/>
          </a:xfrm>
          <a:prstGeom prst="line">
            <a:avLst/>
          </a:prstGeom>
          <a:ln w="762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6151" name="直接连接符 6150"/>
          <p:cNvSpPr/>
          <p:nvPr/>
        </p:nvSpPr>
        <p:spPr>
          <a:xfrm flipV="1">
            <a:off x="2743200" y="1905000"/>
            <a:ext cx="2743200" cy="1066800"/>
          </a:xfrm>
          <a:prstGeom prst="line">
            <a:avLst/>
          </a:prstGeom>
          <a:ln w="76200" cap="flat" cmpd="sng">
            <a:solidFill>
              <a:srgbClr val="660066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6152" name="直接连接符 6151"/>
          <p:cNvSpPr/>
          <p:nvPr/>
        </p:nvSpPr>
        <p:spPr>
          <a:xfrm>
            <a:off x="5886450" y="2438400"/>
            <a:ext cx="0" cy="2209800"/>
          </a:xfrm>
          <a:prstGeom prst="line">
            <a:avLst/>
          </a:prstGeom>
          <a:ln w="762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pic>
        <p:nvPicPr>
          <p:cNvPr id="6153" name="图片 6152" descr="At028酷帆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57650" y="2286000"/>
            <a:ext cx="1600200" cy="20272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54" name="文本框 6153"/>
          <p:cNvSpPr txBox="1"/>
          <p:nvPr/>
        </p:nvSpPr>
        <p:spPr>
          <a:xfrm>
            <a:off x="5797511" y="1447800"/>
            <a:ext cx="1908215" cy="289560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FF00"/>
                </a:solidFill>
                <a:latin typeface="隶书" pitchFamily="1" charset="-122"/>
                <a:ea typeface="隶书" pitchFamily="1" charset="-122"/>
              </a:rPr>
              <a:t> 出程   从欧洲港口载上廉货物到非洲“换取”奴隶。</a:t>
            </a:r>
          </a:p>
        </p:txBody>
      </p:sp>
      <p:sp>
        <p:nvSpPr>
          <p:cNvPr id="6155" name="文本框 6154"/>
          <p:cNvSpPr txBox="1"/>
          <p:nvPr/>
        </p:nvSpPr>
        <p:spPr>
          <a:xfrm>
            <a:off x="1543050" y="4648201"/>
            <a:ext cx="3332560" cy="954107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隶书" pitchFamily="1" charset="-122"/>
                <a:ea typeface="隶书" pitchFamily="1" charset="-122"/>
              </a:rPr>
              <a:t>中程</a:t>
            </a:r>
            <a:r>
              <a:rPr lang="zh-CN" altLang="en-US" sz="2800" b="1" dirty="0">
                <a:solidFill>
                  <a:srgbClr val="FFFF00"/>
                </a:solidFill>
                <a:latin typeface="隶书" pitchFamily="1" charset="-122"/>
                <a:ea typeface="隶书" pitchFamily="1" charset="-122"/>
              </a:rPr>
              <a:t>  运奴隶到美洲贩卖。</a:t>
            </a:r>
          </a:p>
        </p:txBody>
      </p:sp>
      <p:sp>
        <p:nvSpPr>
          <p:cNvPr id="6156" name="文本框 6155"/>
          <p:cNvSpPr txBox="1"/>
          <p:nvPr/>
        </p:nvSpPr>
        <p:spPr>
          <a:xfrm>
            <a:off x="1371600" y="1676403"/>
            <a:ext cx="3600450" cy="953135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隶书" pitchFamily="1" charset="-122"/>
                <a:ea typeface="隶书" pitchFamily="1" charset="-122"/>
              </a:rPr>
              <a:t>归程 </a:t>
            </a:r>
            <a:r>
              <a:rPr lang="zh-CN" altLang="en-US" sz="2800" b="1" dirty="0">
                <a:solidFill>
                  <a:srgbClr val="FFFF00"/>
                </a:solidFill>
                <a:latin typeface="隶书" pitchFamily="1" charset="-122"/>
                <a:ea typeface="隶书" pitchFamily="1" charset="-122"/>
              </a:rPr>
              <a:t> 从美洲运金银、农矿产品到欧洲。</a:t>
            </a:r>
          </a:p>
        </p:txBody>
      </p:sp>
      <p:sp>
        <p:nvSpPr>
          <p:cNvPr id="6157" name="文本框 6156"/>
          <p:cNvSpPr txBox="1"/>
          <p:nvPr/>
        </p:nvSpPr>
        <p:spPr>
          <a:xfrm>
            <a:off x="5131595" y="18871"/>
            <a:ext cx="3829050" cy="1200329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   三角航程一次航行六个月，做三次买卖，获得利润</a:t>
            </a:r>
            <a:r>
              <a:rPr lang="en-US" altLang="zh-CN" sz="24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100</a:t>
            </a:r>
            <a:r>
              <a:rPr lang="zh-CN" altLang="en-US" sz="24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％－</a:t>
            </a:r>
            <a:r>
              <a:rPr lang="en-US" altLang="zh-CN" sz="24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300</a:t>
            </a:r>
            <a:r>
              <a:rPr lang="zh-CN" altLang="en-US" sz="24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％。</a:t>
            </a:r>
          </a:p>
        </p:txBody>
      </p:sp>
      <p:graphicFrame>
        <p:nvGraphicFramePr>
          <p:cNvPr id="6158" name="对象 6157"/>
          <p:cNvGraphicFramePr>
            <a:graphicFrameLocks noChangeAspect="1"/>
          </p:cNvGraphicFramePr>
          <p:nvPr/>
        </p:nvGraphicFramePr>
        <p:xfrm>
          <a:off x="6286501" y="4419600"/>
          <a:ext cx="1044179" cy="198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" r:id="rId7" imgW="3848100" imgH="5478780" progId="MS_ClipArt_Gallery.2">
                  <p:embed/>
                </p:oleObj>
              </mc:Choice>
              <mc:Fallback>
                <p:oleObj r:id="rId7" imgW="3848100" imgH="5478780" progId="MS_ClipArt_Gallery.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286501" y="4419600"/>
                        <a:ext cx="1044179" cy="1981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159" name="组合 6158"/>
          <p:cNvGrpSpPr/>
          <p:nvPr/>
        </p:nvGrpSpPr>
        <p:grpSpPr>
          <a:xfrm>
            <a:off x="6286501" y="5422900"/>
            <a:ext cx="759619" cy="1130300"/>
            <a:chOff x="0" y="0"/>
            <a:chExt cx="638" cy="712"/>
          </a:xfrm>
        </p:grpSpPr>
        <p:grpSp>
          <p:nvGrpSpPr>
            <p:cNvPr id="6160" name="组合 6159"/>
            <p:cNvGrpSpPr/>
            <p:nvPr/>
          </p:nvGrpSpPr>
          <p:grpSpPr>
            <a:xfrm>
              <a:off x="72" y="491"/>
              <a:ext cx="550" cy="221"/>
              <a:chOff x="0" y="0"/>
              <a:chExt cx="550" cy="221"/>
            </a:xfrm>
          </p:grpSpPr>
          <p:sp>
            <p:nvSpPr>
              <p:cNvPr id="6161" name="椭圆 6160"/>
              <p:cNvSpPr/>
              <p:nvPr/>
            </p:nvSpPr>
            <p:spPr>
              <a:xfrm>
                <a:off x="1" y="33"/>
                <a:ext cx="549" cy="188"/>
              </a:xfrm>
              <a:prstGeom prst="ellipse">
                <a:avLst/>
              </a:prstGeom>
              <a:solidFill>
                <a:srgbClr val="BF7F00"/>
              </a:solidFill>
              <a:ln w="476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162" name="椭圆 6161"/>
              <p:cNvSpPr/>
              <p:nvPr/>
            </p:nvSpPr>
            <p:spPr>
              <a:xfrm>
                <a:off x="0" y="0"/>
                <a:ext cx="549" cy="188"/>
              </a:xfrm>
              <a:prstGeom prst="ellipse">
                <a:avLst/>
              </a:prstGeom>
              <a:solidFill>
                <a:srgbClr val="FF9F00"/>
              </a:solidFill>
              <a:ln w="476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163" name="直接连接符 6162"/>
              <p:cNvSpPr/>
              <p:nvPr/>
            </p:nvSpPr>
            <p:spPr>
              <a:xfrm>
                <a:off x="2" y="102"/>
                <a:ext cx="1" cy="22"/>
              </a:xfrm>
              <a:prstGeom prst="line">
                <a:avLst/>
              </a:prstGeom>
              <a:ln w="476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164" name="直接连接符 6163"/>
              <p:cNvSpPr/>
              <p:nvPr/>
            </p:nvSpPr>
            <p:spPr>
              <a:xfrm>
                <a:off x="169" y="183"/>
                <a:ext cx="1" cy="26"/>
              </a:xfrm>
              <a:prstGeom prst="line">
                <a:avLst/>
              </a:prstGeom>
              <a:ln w="476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165" name="直接连接符 6164"/>
              <p:cNvSpPr/>
              <p:nvPr/>
            </p:nvSpPr>
            <p:spPr>
              <a:xfrm>
                <a:off x="278" y="189"/>
                <a:ext cx="1" cy="27"/>
              </a:xfrm>
              <a:prstGeom prst="line">
                <a:avLst/>
              </a:prstGeom>
              <a:ln w="476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166" name="直接连接符 6165"/>
              <p:cNvSpPr/>
              <p:nvPr/>
            </p:nvSpPr>
            <p:spPr>
              <a:xfrm>
                <a:off x="380" y="184"/>
                <a:ext cx="1" cy="25"/>
              </a:xfrm>
              <a:prstGeom prst="line">
                <a:avLst/>
              </a:prstGeom>
              <a:ln w="476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167" name="直接连接符 6166"/>
              <p:cNvSpPr/>
              <p:nvPr/>
            </p:nvSpPr>
            <p:spPr>
              <a:xfrm>
                <a:off x="487" y="154"/>
                <a:ext cx="1" cy="27"/>
              </a:xfrm>
              <a:prstGeom prst="line">
                <a:avLst/>
              </a:prstGeom>
              <a:ln w="476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168" name="直接连接符 6167"/>
              <p:cNvSpPr/>
              <p:nvPr/>
            </p:nvSpPr>
            <p:spPr>
              <a:xfrm>
                <a:off x="549" y="97"/>
                <a:ext cx="1" cy="30"/>
              </a:xfrm>
              <a:prstGeom prst="line">
                <a:avLst/>
              </a:prstGeom>
              <a:ln w="476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169" name="直接连接符 6168"/>
              <p:cNvSpPr/>
              <p:nvPr/>
            </p:nvSpPr>
            <p:spPr>
              <a:xfrm>
                <a:off x="74" y="161"/>
                <a:ext cx="1" cy="26"/>
              </a:xfrm>
              <a:prstGeom prst="line">
                <a:avLst/>
              </a:prstGeom>
              <a:ln w="476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170" name="未知"/>
              <p:cNvSpPr/>
              <p:nvPr/>
            </p:nvSpPr>
            <p:spPr>
              <a:xfrm>
                <a:off x="131" y="31"/>
                <a:ext cx="288" cy="120"/>
              </a:xfrm>
              <a:custGeom>
                <a:avLst/>
                <a:gdLst/>
                <a:ahLst/>
                <a:cxnLst/>
                <a:rect l="0" t="0" r="0" b="0"/>
                <a:pathLst>
                  <a:path w="577" h="240">
                    <a:moveTo>
                      <a:pt x="320" y="26"/>
                    </a:moveTo>
                    <a:lnTo>
                      <a:pt x="179" y="15"/>
                    </a:lnTo>
                    <a:lnTo>
                      <a:pt x="66" y="34"/>
                    </a:lnTo>
                    <a:lnTo>
                      <a:pt x="9" y="74"/>
                    </a:lnTo>
                    <a:lnTo>
                      <a:pt x="0" y="123"/>
                    </a:lnTo>
                    <a:lnTo>
                      <a:pt x="27" y="166"/>
                    </a:lnTo>
                    <a:lnTo>
                      <a:pt x="64" y="194"/>
                    </a:lnTo>
                    <a:lnTo>
                      <a:pt x="87" y="191"/>
                    </a:lnTo>
                    <a:lnTo>
                      <a:pt x="168" y="233"/>
                    </a:lnTo>
                    <a:lnTo>
                      <a:pt x="182" y="201"/>
                    </a:lnTo>
                    <a:lnTo>
                      <a:pt x="230" y="221"/>
                    </a:lnTo>
                    <a:lnTo>
                      <a:pt x="298" y="207"/>
                    </a:lnTo>
                    <a:lnTo>
                      <a:pt x="307" y="160"/>
                    </a:lnTo>
                    <a:lnTo>
                      <a:pt x="361" y="175"/>
                    </a:lnTo>
                    <a:lnTo>
                      <a:pt x="376" y="207"/>
                    </a:lnTo>
                    <a:lnTo>
                      <a:pt x="420" y="240"/>
                    </a:lnTo>
                    <a:lnTo>
                      <a:pt x="512" y="211"/>
                    </a:lnTo>
                    <a:lnTo>
                      <a:pt x="571" y="170"/>
                    </a:lnTo>
                    <a:lnTo>
                      <a:pt x="577" y="110"/>
                    </a:lnTo>
                    <a:lnTo>
                      <a:pt x="523" y="71"/>
                    </a:lnTo>
                    <a:lnTo>
                      <a:pt x="366" y="73"/>
                    </a:lnTo>
                    <a:lnTo>
                      <a:pt x="344" y="34"/>
                    </a:lnTo>
                    <a:lnTo>
                      <a:pt x="398" y="73"/>
                    </a:lnTo>
                    <a:lnTo>
                      <a:pt x="467" y="36"/>
                    </a:lnTo>
                    <a:lnTo>
                      <a:pt x="494" y="26"/>
                    </a:lnTo>
                    <a:lnTo>
                      <a:pt x="453" y="0"/>
                    </a:lnTo>
                    <a:lnTo>
                      <a:pt x="376" y="10"/>
                    </a:lnTo>
                    <a:lnTo>
                      <a:pt x="320" y="26"/>
                    </a:lnTo>
                  </a:path>
                </a:pathLst>
              </a:custGeom>
              <a:noFill/>
              <a:ln w="476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171" name="椭圆 6170"/>
              <p:cNvSpPr/>
              <p:nvPr/>
            </p:nvSpPr>
            <p:spPr>
              <a:xfrm>
                <a:off x="50" y="14"/>
                <a:ext cx="461" cy="157"/>
              </a:xfrm>
              <a:prstGeom prst="ellipse">
                <a:avLst/>
              </a:prstGeom>
              <a:noFill/>
              <a:ln w="476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6172" name="组合 6171"/>
            <p:cNvGrpSpPr/>
            <p:nvPr/>
          </p:nvGrpSpPr>
          <p:grpSpPr>
            <a:xfrm>
              <a:off x="0" y="427"/>
              <a:ext cx="550" cy="219"/>
              <a:chOff x="0" y="0"/>
              <a:chExt cx="550" cy="219"/>
            </a:xfrm>
          </p:grpSpPr>
          <p:sp>
            <p:nvSpPr>
              <p:cNvPr id="6173" name="椭圆 6172"/>
              <p:cNvSpPr/>
              <p:nvPr/>
            </p:nvSpPr>
            <p:spPr>
              <a:xfrm>
                <a:off x="1" y="32"/>
                <a:ext cx="549" cy="187"/>
              </a:xfrm>
              <a:prstGeom prst="ellipse">
                <a:avLst/>
              </a:prstGeom>
              <a:solidFill>
                <a:srgbClr val="BF7F00"/>
              </a:solidFill>
              <a:ln w="476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174" name="椭圆 6173"/>
              <p:cNvSpPr/>
              <p:nvPr/>
            </p:nvSpPr>
            <p:spPr>
              <a:xfrm>
                <a:off x="0" y="0"/>
                <a:ext cx="549" cy="186"/>
              </a:xfrm>
              <a:prstGeom prst="ellipse">
                <a:avLst/>
              </a:prstGeom>
              <a:solidFill>
                <a:srgbClr val="FF9F00"/>
              </a:solidFill>
              <a:ln w="476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175" name="直接连接符 6174"/>
              <p:cNvSpPr/>
              <p:nvPr/>
            </p:nvSpPr>
            <p:spPr>
              <a:xfrm>
                <a:off x="2" y="101"/>
                <a:ext cx="1" cy="23"/>
              </a:xfrm>
              <a:prstGeom prst="line">
                <a:avLst/>
              </a:prstGeom>
              <a:ln w="476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176" name="直接连接符 6175"/>
              <p:cNvSpPr/>
              <p:nvPr/>
            </p:nvSpPr>
            <p:spPr>
              <a:xfrm>
                <a:off x="171" y="181"/>
                <a:ext cx="1" cy="27"/>
              </a:xfrm>
              <a:prstGeom prst="line">
                <a:avLst/>
              </a:prstGeom>
              <a:ln w="476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177" name="直接连接符 6176"/>
              <p:cNvSpPr/>
              <p:nvPr/>
            </p:nvSpPr>
            <p:spPr>
              <a:xfrm>
                <a:off x="278" y="188"/>
                <a:ext cx="1" cy="26"/>
              </a:xfrm>
              <a:prstGeom prst="line">
                <a:avLst/>
              </a:prstGeom>
              <a:ln w="476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178" name="直接连接符 6177"/>
              <p:cNvSpPr/>
              <p:nvPr/>
            </p:nvSpPr>
            <p:spPr>
              <a:xfrm>
                <a:off x="379" y="182"/>
                <a:ext cx="1" cy="26"/>
              </a:xfrm>
              <a:prstGeom prst="line">
                <a:avLst/>
              </a:prstGeom>
              <a:ln w="476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179" name="直接连接符 6178"/>
              <p:cNvSpPr/>
              <p:nvPr/>
            </p:nvSpPr>
            <p:spPr>
              <a:xfrm>
                <a:off x="487" y="153"/>
                <a:ext cx="1" cy="26"/>
              </a:xfrm>
              <a:prstGeom prst="line">
                <a:avLst/>
              </a:prstGeom>
              <a:ln w="476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180" name="直接连接符 6179"/>
              <p:cNvSpPr/>
              <p:nvPr/>
            </p:nvSpPr>
            <p:spPr>
              <a:xfrm>
                <a:off x="548" y="95"/>
                <a:ext cx="1" cy="31"/>
              </a:xfrm>
              <a:prstGeom prst="line">
                <a:avLst/>
              </a:prstGeom>
              <a:ln w="476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181" name="直接连接符 6180"/>
              <p:cNvSpPr/>
              <p:nvPr/>
            </p:nvSpPr>
            <p:spPr>
              <a:xfrm>
                <a:off x="74" y="160"/>
                <a:ext cx="1" cy="26"/>
              </a:xfrm>
              <a:prstGeom prst="line">
                <a:avLst/>
              </a:prstGeom>
              <a:ln w="476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182" name="未知"/>
              <p:cNvSpPr/>
              <p:nvPr/>
            </p:nvSpPr>
            <p:spPr>
              <a:xfrm>
                <a:off x="130" y="32"/>
                <a:ext cx="290" cy="118"/>
              </a:xfrm>
              <a:custGeom>
                <a:avLst/>
                <a:gdLst/>
                <a:ahLst/>
                <a:cxnLst/>
                <a:rect l="0" t="0" r="0" b="0"/>
                <a:pathLst>
                  <a:path w="579" h="236">
                    <a:moveTo>
                      <a:pt x="320" y="24"/>
                    </a:moveTo>
                    <a:lnTo>
                      <a:pt x="181" y="13"/>
                    </a:lnTo>
                    <a:lnTo>
                      <a:pt x="69" y="32"/>
                    </a:lnTo>
                    <a:lnTo>
                      <a:pt x="9" y="72"/>
                    </a:lnTo>
                    <a:lnTo>
                      <a:pt x="0" y="122"/>
                    </a:lnTo>
                    <a:lnTo>
                      <a:pt x="29" y="164"/>
                    </a:lnTo>
                    <a:lnTo>
                      <a:pt x="67" y="195"/>
                    </a:lnTo>
                    <a:lnTo>
                      <a:pt x="88" y="189"/>
                    </a:lnTo>
                    <a:lnTo>
                      <a:pt x="168" y="232"/>
                    </a:lnTo>
                    <a:lnTo>
                      <a:pt x="184" y="199"/>
                    </a:lnTo>
                    <a:lnTo>
                      <a:pt x="233" y="219"/>
                    </a:lnTo>
                    <a:lnTo>
                      <a:pt x="297" y="206"/>
                    </a:lnTo>
                    <a:lnTo>
                      <a:pt x="309" y="158"/>
                    </a:lnTo>
                    <a:lnTo>
                      <a:pt x="361" y="173"/>
                    </a:lnTo>
                    <a:lnTo>
                      <a:pt x="376" y="206"/>
                    </a:lnTo>
                    <a:lnTo>
                      <a:pt x="422" y="236"/>
                    </a:lnTo>
                    <a:lnTo>
                      <a:pt x="514" y="210"/>
                    </a:lnTo>
                    <a:lnTo>
                      <a:pt x="571" y="167"/>
                    </a:lnTo>
                    <a:lnTo>
                      <a:pt x="579" y="108"/>
                    </a:lnTo>
                    <a:lnTo>
                      <a:pt x="524" y="69"/>
                    </a:lnTo>
                    <a:lnTo>
                      <a:pt x="365" y="70"/>
                    </a:lnTo>
                    <a:lnTo>
                      <a:pt x="347" y="32"/>
                    </a:lnTo>
                    <a:lnTo>
                      <a:pt x="399" y="70"/>
                    </a:lnTo>
                    <a:lnTo>
                      <a:pt x="470" y="34"/>
                    </a:lnTo>
                    <a:lnTo>
                      <a:pt x="496" y="24"/>
                    </a:lnTo>
                    <a:lnTo>
                      <a:pt x="453" y="0"/>
                    </a:lnTo>
                    <a:lnTo>
                      <a:pt x="376" y="7"/>
                    </a:lnTo>
                    <a:lnTo>
                      <a:pt x="320" y="24"/>
                    </a:lnTo>
                  </a:path>
                </a:pathLst>
              </a:custGeom>
              <a:noFill/>
              <a:ln w="476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183" name="椭圆 6182"/>
              <p:cNvSpPr/>
              <p:nvPr/>
            </p:nvSpPr>
            <p:spPr>
              <a:xfrm>
                <a:off x="49" y="13"/>
                <a:ext cx="462" cy="157"/>
              </a:xfrm>
              <a:prstGeom prst="ellipse">
                <a:avLst/>
              </a:prstGeom>
              <a:noFill/>
              <a:ln w="476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6184" name="组合 6183"/>
            <p:cNvGrpSpPr/>
            <p:nvPr/>
          </p:nvGrpSpPr>
          <p:grpSpPr>
            <a:xfrm>
              <a:off x="86" y="389"/>
              <a:ext cx="552" cy="219"/>
              <a:chOff x="0" y="0"/>
              <a:chExt cx="552" cy="219"/>
            </a:xfrm>
          </p:grpSpPr>
          <p:sp>
            <p:nvSpPr>
              <p:cNvPr id="6185" name="椭圆 6184"/>
              <p:cNvSpPr/>
              <p:nvPr/>
            </p:nvSpPr>
            <p:spPr>
              <a:xfrm>
                <a:off x="2" y="34"/>
                <a:ext cx="550" cy="185"/>
              </a:xfrm>
              <a:prstGeom prst="ellipse">
                <a:avLst/>
              </a:prstGeom>
              <a:solidFill>
                <a:srgbClr val="BF7F00"/>
              </a:solidFill>
              <a:ln w="476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186" name="椭圆 6185"/>
              <p:cNvSpPr/>
              <p:nvPr/>
            </p:nvSpPr>
            <p:spPr>
              <a:xfrm>
                <a:off x="0" y="0"/>
                <a:ext cx="548" cy="186"/>
              </a:xfrm>
              <a:prstGeom prst="ellipse">
                <a:avLst/>
              </a:prstGeom>
              <a:solidFill>
                <a:srgbClr val="FF9F00"/>
              </a:solidFill>
              <a:ln w="476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187" name="直接连接符 6186"/>
              <p:cNvSpPr/>
              <p:nvPr/>
            </p:nvSpPr>
            <p:spPr>
              <a:xfrm>
                <a:off x="2" y="101"/>
                <a:ext cx="1" cy="23"/>
              </a:xfrm>
              <a:prstGeom prst="line">
                <a:avLst/>
              </a:prstGeom>
              <a:ln w="476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188" name="直接连接符 6187"/>
              <p:cNvSpPr/>
              <p:nvPr/>
            </p:nvSpPr>
            <p:spPr>
              <a:xfrm>
                <a:off x="169" y="181"/>
                <a:ext cx="1" cy="27"/>
              </a:xfrm>
              <a:prstGeom prst="line">
                <a:avLst/>
              </a:prstGeom>
              <a:ln w="476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189" name="直接连接符 6188"/>
              <p:cNvSpPr/>
              <p:nvPr/>
            </p:nvSpPr>
            <p:spPr>
              <a:xfrm>
                <a:off x="278" y="188"/>
                <a:ext cx="1" cy="27"/>
              </a:xfrm>
              <a:prstGeom prst="line">
                <a:avLst/>
              </a:prstGeom>
              <a:ln w="476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190" name="直接连接符 6189"/>
              <p:cNvSpPr/>
              <p:nvPr/>
            </p:nvSpPr>
            <p:spPr>
              <a:xfrm>
                <a:off x="378" y="182"/>
                <a:ext cx="1" cy="26"/>
              </a:xfrm>
              <a:prstGeom prst="line">
                <a:avLst/>
              </a:prstGeom>
              <a:ln w="476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191" name="直接连接符 6190"/>
              <p:cNvSpPr/>
              <p:nvPr/>
            </p:nvSpPr>
            <p:spPr>
              <a:xfrm>
                <a:off x="487" y="154"/>
                <a:ext cx="1" cy="26"/>
              </a:xfrm>
              <a:prstGeom prst="line">
                <a:avLst/>
              </a:prstGeom>
              <a:ln w="476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192" name="直接连接符 6191"/>
              <p:cNvSpPr/>
              <p:nvPr/>
            </p:nvSpPr>
            <p:spPr>
              <a:xfrm>
                <a:off x="549" y="96"/>
                <a:ext cx="1" cy="31"/>
              </a:xfrm>
              <a:prstGeom prst="line">
                <a:avLst/>
              </a:prstGeom>
              <a:ln w="476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193" name="直接连接符 6192"/>
              <p:cNvSpPr/>
              <p:nvPr/>
            </p:nvSpPr>
            <p:spPr>
              <a:xfrm>
                <a:off x="73" y="160"/>
                <a:ext cx="1" cy="26"/>
              </a:xfrm>
              <a:prstGeom prst="line">
                <a:avLst/>
              </a:prstGeom>
              <a:ln w="476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194" name="未知"/>
              <p:cNvSpPr/>
              <p:nvPr/>
            </p:nvSpPr>
            <p:spPr>
              <a:xfrm>
                <a:off x="129" y="32"/>
                <a:ext cx="290" cy="118"/>
              </a:xfrm>
              <a:custGeom>
                <a:avLst/>
                <a:gdLst/>
                <a:ahLst/>
                <a:cxnLst/>
                <a:rect l="0" t="0" r="0" b="0"/>
                <a:pathLst>
                  <a:path w="579" h="236">
                    <a:moveTo>
                      <a:pt x="319" y="24"/>
                    </a:moveTo>
                    <a:lnTo>
                      <a:pt x="183" y="13"/>
                    </a:lnTo>
                    <a:lnTo>
                      <a:pt x="67" y="32"/>
                    </a:lnTo>
                    <a:lnTo>
                      <a:pt x="7" y="74"/>
                    </a:lnTo>
                    <a:lnTo>
                      <a:pt x="0" y="122"/>
                    </a:lnTo>
                    <a:lnTo>
                      <a:pt x="28" y="164"/>
                    </a:lnTo>
                    <a:lnTo>
                      <a:pt x="65" y="194"/>
                    </a:lnTo>
                    <a:lnTo>
                      <a:pt x="87" y="191"/>
                    </a:lnTo>
                    <a:lnTo>
                      <a:pt x="168" y="232"/>
                    </a:lnTo>
                    <a:lnTo>
                      <a:pt x="184" y="200"/>
                    </a:lnTo>
                    <a:lnTo>
                      <a:pt x="232" y="219"/>
                    </a:lnTo>
                    <a:lnTo>
                      <a:pt x="299" y="206"/>
                    </a:lnTo>
                    <a:lnTo>
                      <a:pt x="310" y="158"/>
                    </a:lnTo>
                    <a:lnTo>
                      <a:pt x="362" y="174"/>
                    </a:lnTo>
                    <a:lnTo>
                      <a:pt x="378" y="206"/>
                    </a:lnTo>
                    <a:lnTo>
                      <a:pt x="421" y="236"/>
                    </a:lnTo>
                    <a:lnTo>
                      <a:pt x="512" y="211"/>
                    </a:lnTo>
                    <a:lnTo>
                      <a:pt x="572" y="167"/>
                    </a:lnTo>
                    <a:lnTo>
                      <a:pt x="579" y="108"/>
                    </a:lnTo>
                    <a:lnTo>
                      <a:pt x="524" y="69"/>
                    </a:lnTo>
                    <a:lnTo>
                      <a:pt x="365" y="70"/>
                    </a:lnTo>
                    <a:lnTo>
                      <a:pt x="347" y="32"/>
                    </a:lnTo>
                    <a:lnTo>
                      <a:pt x="399" y="70"/>
                    </a:lnTo>
                    <a:lnTo>
                      <a:pt x="469" y="36"/>
                    </a:lnTo>
                    <a:lnTo>
                      <a:pt x="495" y="24"/>
                    </a:lnTo>
                    <a:lnTo>
                      <a:pt x="455" y="0"/>
                    </a:lnTo>
                    <a:lnTo>
                      <a:pt x="378" y="7"/>
                    </a:lnTo>
                    <a:lnTo>
                      <a:pt x="319" y="24"/>
                    </a:lnTo>
                  </a:path>
                </a:pathLst>
              </a:custGeom>
              <a:noFill/>
              <a:ln w="476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195" name="椭圆 6194"/>
              <p:cNvSpPr/>
              <p:nvPr/>
            </p:nvSpPr>
            <p:spPr>
              <a:xfrm>
                <a:off x="48" y="14"/>
                <a:ext cx="461" cy="157"/>
              </a:xfrm>
              <a:prstGeom prst="ellipse">
                <a:avLst/>
              </a:prstGeom>
              <a:noFill/>
              <a:ln w="476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6196" name="组合 6195"/>
            <p:cNvGrpSpPr/>
            <p:nvPr/>
          </p:nvGrpSpPr>
          <p:grpSpPr>
            <a:xfrm>
              <a:off x="66" y="340"/>
              <a:ext cx="550" cy="220"/>
              <a:chOff x="0" y="0"/>
              <a:chExt cx="550" cy="220"/>
            </a:xfrm>
          </p:grpSpPr>
          <p:sp>
            <p:nvSpPr>
              <p:cNvPr id="6197" name="椭圆 6196"/>
              <p:cNvSpPr/>
              <p:nvPr/>
            </p:nvSpPr>
            <p:spPr>
              <a:xfrm>
                <a:off x="1" y="34"/>
                <a:ext cx="549" cy="186"/>
              </a:xfrm>
              <a:prstGeom prst="ellipse">
                <a:avLst/>
              </a:prstGeom>
              <a:solidFill>
                <a:srgbClr val="BF7F00"/>
              </a:solidFill>
              <a:ln w="476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198" name="椭圆 6197"/>
              <p:cNvSpPr/>
              <p:nvPr/>
            </p:nvSpPr>
            <p:spPr>
              <a:xfrm>
                <a:off x="0" y="0"/>
                <a:ext cx="549" cy="186"/>
              </a:xfrm>
              <a:prstGeom prst="ellipse">
                <a:avLst/>
              </a:prstGeom>
              <a:solidFill>
                <a:srgbClr val="FF9F00"/>
              </a:solidFill>
              <a:ln w="476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199" name="直接连接符 6198"/>
              <p:cNvSpPr/>
              <p:nvPr/>
            </p:nvSpPr>
            <p:spPr>
              <a:xfrm>
                <a:off x="1" y="102"/>
                <a:ext cx="1" cy="22"/>
              </a:xfrm>
              <a:prstGeom prst="line">
                <a:avLst/>
              </a:prstGeom>
              <a:ln w="476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200" name="直接连接符 6199"/>
              <p:cNvSpPr/>
              <p:nvPr/>
            </p:nvSpPr>
            <p:spPr>
              <a:xfrm>
                <a:off x="169" y="182"/>
                <a:ext cx="1" cy="26"/>
              </a:xfrm>
              <a:prstGeom prst="line">
                <a:avLst/>
              </a:prstGeom>
              <a:ln w="476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201" name="直接连接符 6200"/>
              <p:cNvSpPr/>
              <p:nvPr/>
            </p:nvSpPr>
            <p:spPr>
              <a:xfrm>
                <a:off x="278" y="188"/>
                <a:ext cx="1" cy="28"/>
              </a:xfrm>
              <a:prstGeom prst="line">
                <a:avLst/>
              </a:prstGeom>
              <a:ln w="476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202" name="直接连接符 6201"/>
              <p:cNvSpPr/>
              <p:nvPr/>
            </p:nvSpPr>
            <p:spPr>
              <a:xfrm>
                <a:off x="379" y="182"/>
                <a:ext cx="1" cy="26"/>
              </a:xfrm>
              <a:prstGeom prst="line">
                <a:avLst/>
              </a:prstGeom>
              <a:ln w="476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203" name="直接连接符 6202"/>
              <p:cNvSpPr/>
              <p:nvPr/>
            </p:nvSpPr>
            <p:spPr>
              <a:xfrm>
                <a:off x="487" y="154"/>
                <a:ext cx="1" cy="26"/>
              </a:xfrm>
              <a:prstGeom prst="line">
                <a:avLst/>
              </a:prstGeom>
              <a:ln w="476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204" name="直接连接符 6203"/>
              <p:cNvSpPr/>
              <p:nvPr/>
            </p:nvSpPr>
            <p:spPr>
              <a:xfrm>
                <a:off x="548" y="97"/>
                <a:ext cx="1" cy="29"/>
              </a:xfrm>
              <a:prstGeom prst="line">
                <a:avLst/>
              </a:prstGeom>
              <a:ln w="476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205" name="直接连接符 6204"/>
              <p:cNvSpPr/>
              <p:nvPr/>
            </p:nvSpPr>
            <p:spPr>
              <a:xfrm>
                <a:off x="74" y="160"/>
                <a:ext cx="1" cy="26"/>
              </a:xfrm>
              <a:prstGeom prst="line">
                <a:avLst/>
              </a:prstGeom>
              <a:ln w="476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206" name="未知"/>
              <p:cNvSpPr/>
              <p:nvPr/>
            </p:nvSpPr>
            <p:spPr>
              <a:xfrm>
                <a:off x="130" y="32"/>
                <a:ext cx="289" cy="118"/>
              </a:xfrm>
              <a:custGeom>
                <a:avLst/>
                <a:gdLst/>
                <a:ahLst/>
                <a:cxnLst/>
                <a:rect l="0" t="0" r="0" b="0"/>
                <a:pathLst>
                  <a:path w="579" h="236">
                    <a:moveTo>
                      <a:pt x="321" y="24"/>
                    </a:moveTo>
                    <a:lnTo>
                      <a:pt x="183" y="13"/>
                    </a:lnTo>
                    <a:lnTo>
                      <a:pt x="68" y="32"/>
                    </a:lnTo>
                    <a:lnTo>
                      <a:pt x="9" y="74"/>
                    </a:lnTo>
                    <a:lnTo>
                      <a:pt x="0" y="121"/>
                    </a:lnTo>
                    <a:lnTo>
                      <a:pt x="29" y="164"/>
                    </a:lnTo>
                    <a:lnTo>
                      <a:pt x="67" y="194"/>
                    </a:lnTo>
                    <a:lnTo>
                      <a:pt x="87" y="190"/>
                    </a:lnTo>
                    <a:lnTo>
                      <a:pt x="168" y="232"/>
                    </a:lnTo>
                    <a:lnTo>
                      <a:pt x="185" y="198"/>
                    </a:lnTo>
                    <a:lnTo>
                      <a:pt x="232" y="219"/>
                    </a:lnTo>
                    <a:lnTo>
                      <a:pt x="299" y="205"/>
                    </a:lnTo>
                    <a:lnTo>
                      <a:pt x="311" y="158"/>
                    </a:lnTo>
                    <a:lnTo>
                      <a:pt x="361" y="173"/>
                    </a:lnTo>
                    <a:lnTo>
                      <a:pt x="378" y="205"/>
                    </a:lnTo>
                    <a:lnTo>
                      <a:pt x="422" y="236"/>
                    </a:lnTo>
                    <a:lnTo>
                      <a:pt x="513" y="211"/>
                    </a:lnTo>
                    <a:lnTo>
                      <a:pt x="573" y="167"/>
                    </a:lnTo>
                    <a:lnTo>
                      <a:pt x="579" y="108"/>
                    </a:lnTo>
                    <a:lnTo>
                      <a:pt x="524" y="69"/>
                    </a:lnTo>
                    <a:lnTo>
                      <a:pt x="366" y="70"/>
                    </a:lnTo>
                    <a:lnTo>
                      <a:pt x="348" y="32"/>
                    </a:lnTo>
                    <a:lnTo>
                      <a:pt x="400" y="70"/>
                    </a:lnTo>
                    <a:lnTo>
                      <a:pt x="469" y="35"/>
                    </a:lnTo>
                    <a:lnTo>
                      <a:pt x="497" y="24"/>
                    </a:lnTo>
                    <a:lnTo>
                      <a:pt x="455" y="0"/>
                    </a:lnTo>
                    <a:lnTo>
                      <a:pt x="378" y="7"/>
                    </a:lnTo>
                    <a:lnTo>
                      <a:pt x="321" y="24"/>
                    </a:lnTo>
                  </a:path>
                </a:pathLst>
              </a:custGeom>
              <a:noFill/>
              <a:ln w="476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207" name="椭圆 6206"/>
              <p:cNvSpPr/>
              <p:nvPr/>
            </p:nvSpPr>
            <p:spPr>
              <a:xfrm>
                <a:off x="49" y="13"/>
                <a:ext cx="461" cy="157"/>
              </a:xfrm>
              <a:prstGeom prst="ellipse">
                <a:avLst/>
              </a:prstGeom>
              <a:noFill/>
              <a:ln w="476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6208" name="组合 6207"/>
            <p:cNvGrpSpPr/>
            <p:nvPr/>
          </p:nvGrpSpPr>
          <p:grpSpPr>
            <a:xfrm>
              <a:off x="46" y="270"/>
              <a:ext cx="551" cy="219"/>
              <a:chOff x="0" y="0"/>
              <a:chExt cx="551" cy="219"/>
            </a:xfrm>
          </p:grpSpPr>
          <p:sp>
            <p:nvSpPr>
              <p:cNvPr id="6209" name="椭圆 6208"/>
              <p:cNvSpPr/>
              <p:nvPr/>
            </p:nvSpPr>
            <p:spPr>
              <a:xfrm>
                <a:off x="1" y="33"/>
                <a:ext cx="550" cy="186"/>
              </a:xfrm>
              <a:prstGeom prst="ellipse">
                <a:avLst/>
              </a:prstGeom>
              <a:solidFill>
                <a:srgbClr val="BF7F00"/>
              </a:solidFill>
              <a:ln w="476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210" name="椭圆 6209"/>
              <p:cNvSpPr/>
              <p:nvPr/>
            </p:nvSpPr>
            <p:spPr>
              <a:xfrm>
                <a:off x="0" y="0"/>
                <a:ext cx="549" cy="186"/>
              </a:xfrm>
              <a:prstGeom prst="ellipse">
                <a:avLst/>
              </a:prstGeom>
              <a:solidFill>
                <a:srgbClr val="FF9F00"/>
              </a:solidFill>
              <a:ln w="476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211" name="直接连接符 6210"/>
              <p:cNvSpPr/>
              <p:nvPr/>
            </p:nvSpPr>
            <p:spPr>
              <a:xfrm>
                <a:off x="2" y="102"/>
                <a:ext cx="1" cy="21"/>
              </a:xfrm>
              <a:prstGeom prst="line">
                <a:avLst/>
              </a:prstGeom>
              <a:ln w="476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212" name="直接连接符 6211"/>
              <p:cNvSpPr/>
              <p:nvPr/>
            </p:nvSpPr>
            <p:spPr>
              <a:xfrm>
                <a:off x="169" y="181"/>
                <a:ext cx="1" cy="27"/>
              </a:xfrm>
              <a:prstGeom prst="line">
                <a:avLst/>
              </a:prstGeom>
              <a:ln w="476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213" name="直接连接符 6212"/>
              <p:cNvSpPr/>
              <p:nvPr/>
            </p:nvSpPr>
            <p:spPr>
              <a:xfrm>
                <a:off x="278" y="188"/>
                <a:ext cx="1" cy="27"/>
              </a:xfrm>
              <a:prstGeom prst="line">
                <a:avLst/>
              </a:prstGeom>
              <a:ln w="476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214" name="直接连接符 6213"/>
              <p:cNvSpPr/>
              <p:nvPr/>
            </p:nvSpPr>
            <p:spPr>
              <a:xfrm>
                <a:off x="379" y="182"/>
                <a:ext cx="1" cy="26"/>
              </a:xfrm>
              <a:prstGeom prst="line">
                <a:avLst/>
              </a:prstGeom>
              <a:ln w="476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215" name="直接连接符 6214"/>
              <p:cNvSpPr/>
              <p:nvPr/>
            </p:nvSpPr>
            <p:spPr>
              <a:xfrm>
                <a:off x="488" y="154"/>
                <a:ext cx="1" cy="26"/>
              </a:xfrm>
              <a:prstGeom prst="line">
                <a:avLst/>
              </a:prstGeom>
              <a:ln w="476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216" name="直接连接符 6215"/>
              <p:cNvSpPr/>
              <p:nvPr/>
            </p:nvSpPr>
            <p:spPr>
              <a:xfrm>
                <a:off x="549" y="96"/>
                <a:ext cx="1" cy="31"/>
              </a:xfrm>
              <a:prstGeom prst="line">
                <a:avLst/>
              </a:prstGeom>
              <a:ln w="476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217" name="直接连接符 6216"/>
              <p:cNvSpPr/>
              <p:nvPr/>
            </p:nvSpPr>
            <p:spPr>
              <a:xfrm>
                <a:off x="74" y="159"/>
                <a:ext cx="1" cy="26"/>
              </a:xfrm>
              <a:prstGeom prst="line">
                <a:avLst/>
              </a:prstGeom>
              <a:ln w="476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218" name="未知"/>
              <p:cNvSpPr/>
              <p:nvPr/>
            </p:nvSpPr>
            <p:spPr>
              <a:xfrm>
                <a:off x="130" y="30"/>
                <a:ext cx="289" cy="121"/>
              </a:xfrm>
              <a:custGeom>
                <a:avLst/>
                <a:gdLst/>
                <a:ahLst/>
                <a:cxnLst/>
                <a:rect l="0" t="0" r="0" b="0"/>
                <a:pathLst>
                  <a:path w="579" h="240">
                    <a:moveTo>
                      <a:pt x="320" y="26"/>
                    </a:moveTo>
                    <a:lnTo>
                      <a:pt x="181" y="15"/>
                    </a:lnTo>
                    <a:lnTo>
                      <a:pt x="68" y="35"/>
                    </a:lnTo>
                    <a:lnTo>
                      <a:pt x="9" y="74"/>
                    </a:lnTo>
                    <a:lnTo>
                      <a:pt x="0" y="124"/>
                    </a:lnTo>
                    <a:lnTo>
                      <a:pt x="29" y="167"/>
                    </a:lnTo>
                    <a:lnTo>
                      <a:pt x="66" y="194"/>
                    </a:lnTo>
                    <a:lnTo>
                      <a:pt x="86" y="191"/>
                    </a:lnTo>
                    <a:lnTo>
                      <a:pt x="168" y="233"/>
                    </a:lnTo>
                    <a:lnTo>
                      <a:pt x="184" y="202"/>
                    </a:lnTo>
                    <a:lnTo>
                      <a:pt x="232" y="221"/>
                    </a:lnTo>
                    <a:lnTo>
                      <a:pt x="299" y="208"/>
                    </a:lnTo>
                    <a:lnTo>
                      <a:pt x="308" y="160"/>
                    </a:lnTo>
                    <a:lnTo>
                      <a:pt x="361" y="175"/>
                    </a:lnTo>
                    <a:lnTo>
                      <a:pt x="378" y="208"/>
                    </a:lnTo>
                    <a:lnTo>
                      <a:pt x="422" y="240"/>
                    </a:lnTo>
                    <a:lnTo>
                      <a:pt x="513" y="212"/>
                    </a:lnTo>
                    <a:lnTo>
                      <a:pt x="573" y="170"/>
                    </a:lnTo>
                    <a:lnTo>
                      <a:pt x="579" y="110"/>
                    </a:lnTo>
                    <a:lnTo>
                      <a:pt x="522" y="72"/>
                    </a:lnTo>
                    <a:lnTo>
                      <a:pt x="367" y="73"/>
                    </a:lnTo>
                    <a:lnTo>
                      <a:pt x="346" y="35"/>
                    </a:lnTo>
                    <a:lnTo>
                      <a:pt x="398" y="73"/>
                    </a:lnTo>
                    <a:lnTo>
                      <a:pt x="469" y="36"/>
                    </a:lnTo>
                    <a:lnTo>
                      <a:pt x="496" y="26"/>
                    </a:lnTo>
                    <a:lnTo>
                      <a:pt x="455" y="0"/>
                    </a:lnTo>
                    <a:lnTo>
                      <a:pt x="378" y="11"/>
                    </a:lnTo>
                    <a:lnTo>
                      <a:pt x="320" y="26"/>
                    </a:lnTo>
                  </a:path>
                </a:pathLst>
              </a:custGeom>
              <a:noFill/>
              <a:ln w="476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219" name="椭圆 6218"/>
              <p:cNvSpPr/>
              <p:nvPr/>
            </p:nvSpPr>
            <p:spPr>
              <a:xfrm>
                <a:off x="50" y="13"/>
                <a:ext cx="460" cy="158"/>
              </a:xfrm>
              <a:prstGeom prst="ellipse">
                <a:avLst/>
              </a:prstGeom>
              <a:noFill/>
              <a:ln w="476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6220" name="组合 6219"/>
            <p:cNvGrpSpPr/>
            <p:nvPr/>
          </p:nvGrpSpPr>
          <p:grpSpPr>
            <a:xfrm>
              <a:off x="40" y="215"/>
              <a:ext cx="550" cy="220"/>
              <a:chOff x="0" y="0"/>
              <a:chExt cx="550" cy="220"/>
            </a:xfrm>
          </p:grpSpPr>
          <p:sp>
            <p:nvSpPr>
              <p:cNvPr id="6221" name="椭圆 6220"/>
              <p:cNvSpPr/>
              <p:nvPr/>
            </p:nvSpPr>
            <p:spPr>
              <a:xfrm>
                <a:off x="1" y="33"/>
                <a:ext cx="549" cy="187"/>
              </a:xfrm>
              <a:prstGeom prst="ellipse">
                <a:avLst/>
              </a:prstGeom>
              <a:solidFill>
                <a:srgbClr val="BF7F00"/>
              </a:solidFill>
              <a:ln w="476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222" name="椭圆 6221"/>
              <p:cNvSpPr/>
              <p:nvPr/>
            </p:nvSpPr>
            <p:spPr>
              <a:xfrm>
                <a:off x="0" y="0"/>
                <a:ext cx="549" cy="188"/>
              </a:xfrm>
              <a:prstGeom prst="ellipse">
                <a:avLst/>
              </a:prstGeom>
              <a:solidFill>
                <a:srgbClr val="FF9F00"/>
              </a:solidFill>
              <a:ln w="476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223" name="直接连接符 6222"/>
              <p:cNvSpPr/>
              <p:nvPr/>
            </p:nvSpPr>
            <p:spPr>
              <a:xfrm>
                <a:off x="1" y="102"/>
                <a:ext cx="1" cy="22"/>
              </a:xfrm>
              <a:prstGeom prst="line">
                <a:avLst/>
              </a:prstGeom>
              <a:ln w="476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224" name="直接连接符 6223"/>
              <p:cNvSpPr/>
              <p:nvPr/>
            </p:nvSpPr>
            <p:spPr>
              <a:xfrm>
                <a:off x="169" y="182"/>
                <a:ext cx="1" cy="27"/>
              </a:xfrm>
              <a:prstGeom prst="line">
                <a:avLst/>
              </a:prstGeom>
              <a:ln w="476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225" name="直接连接符 6224"/>
              <p:cNvSpPr/>
              <p:nvPr/>
            </p:nvSpPr>
            <p:spPr>
              <a:xfrm>
                <a:off x="277" y="188"/>
                <a:ext cx="1" cy="28"/>
              </a:xfrm>
              <a:prstGeom prst="line">
                <a:avLst/>
              </a:prstGeom>
              <a:ln w="476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226" name="直接连接符 6225"/>
              <p:cNvSpPr/>
              <p:nvPr/>
            </p:nvSpPr>
            <p:spPr>
              <a:xfrm>
                <a:off x="379" y="183"/>
                <a:ext cx="1" cy="26"/>
              </a:xfrm>
              <a:prstGeom prst="line">
                <a:avLst/>
              </a:prstGeom>
              <a:ln w="476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227" name="直接连接符 6226"/>
              <p:cNvSpPr/>
              <p:nvPr/>
            </p:nvSpPr>
            <p:spPr>
              <a:xfrm>
                <a:off x="488" y="154"/>
                <a:ext cx="1" cy="26"/>
              </a:xfrm>
              <a:prstGeom prst="line">
                <a:avLst/>
              </a:prstGeom>
              <a:ln w="476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228" name="直接连接符 6227"/>
              <p:cNvSpPr/>
              <p:nvPr/>
            </p:nvSpPr>
            <p:spPr>
              <a:xfrm>
                <a:off x="548" y="97"/>
                <a:ext cx="1" cy="30"/>
              </a:xfrm>
              <a:prstGeom prst="line">
                <a:avLst/>
              </a:prstGeom>
              <a:ln w="476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229" name="直接连接符 6228"/>
              <p:cNvSpPr/>
              <p:nvPr/>
            </p:nvSpPr>
            <p:spPr>
              <a:xfrm>
                <a:off x="74" y="160"/>
                <a:ext cx="1" cy="27"/>
              </a:xfrm>
              <a:prstGeom prst="line">
                <a:avLst/>
              </a:prstGeom>
              <a:ln w="476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230" name="未知"/>
              <p:cNvSpPr/>
              <p:nvPr/>
            </p:nvSpPr>
            <p:spPr>
              <a:xfrm>
                <a:off x="130" y="32"/>
                <a:ext cx="289" cy="119"/>
              </a:xfrm>
              <a:custGeom>
                <a:avLst/>
                <a:gdLst/>
                <a:ahLst/>
                <a:cxnLst/>
                <a:rect l="0" t="0" r="0" b="0"/>
                <a:pathLst>
                  <a:path w="579" h="238">
                    <a:moveTo>
                      <a:pt x="320" y="25"/>
                    </a:moveTo>
                    <a:lnTo>
                      <a:pt x="181" y="15"/>
                    </a:lnTo>
                    <a:lnTo>
                      <a:pt x="69" y="35"/>
                    </a:lnTo>
                    <a:lnTo>
                      <a:pt x="9" y="75"/>
                    </a:lnTo>
                    <a:lnTo>
                      <a:pt x="0" y="122"/>
                    </a:lnTo>
                    <a:lnTo>
                      <a:pt x="29" y="166"/>
                    </a:lnTo>
                    <a:lnTo>
                      <a:pt x="67" y="194"/>
                    </a:lnTo>
                    <a:lnTo>
                      <a:pt x="87" y="191"/>
                    </a:lnTo>
                    <a:lnTo>
                      <a:pt x="168" y="233"/>
                    </a:lnTo>
                    <a:lnTo>
                      <a:pt x="185" y="200"/>
                    </a:lnTo>
                    <a:lnTo>
                      <a:pt x="232" y="219"/>
                    </a:lnTo>
                    <a:lnTo>
                      <a:pt x="297" y="208"/>
                    </a:lnTo>
                    <a:lnTo>
                      <a:pt x="310" y="159"/>
                    </a:lnTo>
                    <a:lnTo>
                      <a:pt x="363" y="175"/>
                    </a:lnTo>
                    <a:lnTo>
                      <a:pt x="376" y="208"/>
                    </a:lnTo>
                    <a:lnTo>
                      <a:pt x="422" y="238"/>
                    </a:lnTo>
                    <a:lnTo>
                      <a:pt x="513" y="211"/>
                    </a:lnTo>
                    <a:lnTo>
                      <a:pt x="571" y="170"/>
                    </a:lnTo>
                    <a:lnTo>
                      <a:pt x="579" y="111"/>
                    </a:lnTo>
                    <a:lnTo>
                      <a:pt x="524" y="70"/>
                    </a:lnTo>
                    <a:lnTo>
                      <a:pt x="366" y="72"/>
                    </a:lnTo>
                    <a:lnTo>
                      <a:pt x="348" y="35"/>
                    </a:lnTo>
                    <a:lnTo>
                      <a:pt x="400" y="72"/>
                    </a:lnTo>
                    <a:lnTo>
                      <a:pt x="470" y="36"/>
                    </a:lnTo>
                    <a:lnTo>
                      <a:pt x="495" y="25"/>
                    </a:lnTo>
                    <a:lnTo>
                      <a:pt x="454" y="0"/>
                    </a:lnTo>
                    <a:lnTo>
                      <a:pt x="376" y="8"/>
                    </a:lnTo>
                    <a:lnTo>
                      <a:pt x="320" y="25"/>
                    </a:lnTo>
                  </a:path>
                </a:pathLst>
              </a:custGeom>
              <a:noFill/>
              <a:ln w="476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231" name="椭圆 6230"/>
              <p:cNvSpPr/>
              <p:nvPr/>
            </p:nvSpPr>
            <p:spPr>
              <a:xfrm>
                <a:off x="49" y="14"/>
                <a:ext cx="460" cy="157"/>
              </a:xfrm>
              <a:prstGeom prst="ellipse">
                <a:avLst/>
              </a:prstGeom>
              <a:noFill/>
              <a:ln w="476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6232" name="组合 6231"/>
            <p:cNvGrpSpPr/>
            <p:nvPr/>
          </p:nvGrpSpPr>
          <p:grpSpPr>
            <a:xfrm>
              <a:off x="0" y="139"/>
              <a:ext cx="550" cy="220"/>
              <a:chOff x="0" y="0"/>
              <a:chExt cx="550" cy="220"/>
            </a:xfrm>
          </p:grpSpPr>
          <p:sp>
            <p:nvSpPr>
              <p:cNvPr id="6233" name="椭圆 6232"/>
              <p:cNvSpPr/>
              <p:nvPr/>
            </p:nvSpPr>
            <p:spPr>
              <a:xfrm>
                <a:off x="1" y="34"/>
                <a:ext cx="549" cy="186"/>
              </a:xfrm>
              <a:prstGeom prst="ellipse">
                <a:avLst/>
              </a:prstGeom>
              <a:solidFill>
                <a:srgbClr val="BF7F00"/>
              </a:solidFill>
              <a:ln w="476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234" name="椭圆 6233"/>
              <p:cNvSpPr/>
              <p:nvPr/>
            </p:nvSpPr>
            <p:spPr>
              <a:xfrm>
                <a:off x="0" y="0"/>
                <a:ext cx="549" cy="187"/>
              </a:xfrm>
              <a:prstGeom prst="ellipse">
                <a:avLst/>
              </a:prstGeom>
              <a:solidFill>
                <a:srgbClr val="FF9F00"/>
              </a:solidFill>
              <a:ln w="476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235" name="直接连接符 6234"/>
              <p:cNvSpPr/>
              <p:nvPr/>
            </p:nvSpPr>
            <p:spPr>
              <a:xfrm>
                <a:off x="2" y="102"/>
                <a:ext cx="1" cy="23"/>
              </a:xfrm>
              <a:prstGeom prst="line">
                <a:avLst/>
              </a:prstGeom>
              <a:ln w="476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236" name="直接连接符 6235"/>
              <p:cNvSpPr/>
              <p:nvPr/>
            </p:nvSpPr>
            <p:spPr>
              <a:xfrm>
                <a:off x="171" y="182"/>
                <a:ext cx="1" cy="27"/>
              </a:xfrm>
              <a:prstGeom prst="line">
                <a:avLst/>
              </a:prstGeom>
              <a:ln w="476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237" name="直接连接符 6236"/>
              <p:cNvSpPr/>
              <p:nvPr/>
            </p:nvSpPr>
            <p:spPr>
              <a:xfrm>
                <a:off x="278" y="189"/>
                <a:ext cx="1" cy="27"/>
              </a:xfrm>
              <a:prstGeom prst="line">
                <a:avLst/>
              </a:prstGeom>
              <a:ln w="476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238" name="直接连接符 6237"/>
              <p:cNvSpPr/>
              <p:nvPr/>
            </p:nvSpPr>
            <p:spPr>
              <a:xfrm>
                <a:off x="379" y="183"/>
                <a:ext cx="1" cy="26"/>
              </a:xfrm>
              <a:prstGeom prst="line">
                <a:avLst/>
              </a:prstGeom>
              <a:ln w="476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239" name="直接连接符 6238"/>
              <p:cNvSpPr/>
              <p:nvPr/>
            </p:nvSpPr>
            <p:spPr>
              <a:xfrm>
                <a:off x="487" y="155"/>
                <a:ext cx="1" cy="26"/>
              </a:xfrm>
              <a:prstGeom prst="line">
                <a:avLst/>
              </a:prstGeom>
              <a:ln w="476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240" name="直接连接符 6239"/>
              <p:cNvSpPr/>
              <p:nvPr/>
            </p:nvSpPr>
            <p:spPr>
              <a:xfrm>
                <a:off x="548" y="97"/>
                <a:ext cx="1" cy="31"/>
              </a:xfrm>
              <a:prstGeom prst="line">
                <a:avLst/>
              </a:prstGeom>
              <a:ln w="476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241" name="直接连接符 6240"/>
              <p:cNvSpPr/>
              <p:nvPr/>
            </p:nvSpPr>
            <p:spPr>
              <a:xfrm>
                <a:off x="74" y="161"/>
                <a:ext cx="1" cy="25"/>
              </a:xfrm>
              <a:prstGeom prst="line">
                <a:avLst/>
              </a:prstGeom>
              <a:ln w="476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242" name="未知"/>
              <p:cNvSpPr/>
              <p:nvPr/>
            </p:nvSpPr>
            <p:spPr>
              <a:xfrm>
                <a:off x="130" y="32"/>
                <a:ext cx="290" cy="119"/>
              </a:xfrm>
              <a:custGeom>
                <a:avLst/>
                <a:gdLst/>
                <a:ahLst/>
                <a:cxnLst/>
                <a:rect l="0" t="0" r="0" b="0"/>
                <a:pathLst>
                  <a:path w="579" h="238">
                    <a:moveTo>
                      <a:pt x="320" y="25"/>
                    </a:moveTo>
                    <a:lnTo>
                      <a:pt x="181" y="14"/>
                    </a:lnTo>
                    <a:lnTo>
                      <a:pt x="69" y="34"/>
                    </a:lnTo>
                    <a:lnTo>
                      <a:pt x="9" y="74"/>
                    </a:lnTo>
                    <a:lnTo>
                      <a:pt x="0" y="123"/>
                    </a:lnTo>
                    <a:lnTo>
                      <a:pt x="29" y="167"/>
                    </a:lnTo>
                    <a:lnTo>
                      <a:pt x="67" y="195"/>
                    </a:lnTo>
                    <a:lnTo>
                      <a:pt x="88" y="192"/>
                    </a:lnTo>
                    <a:lnTo>
                      <a:pt x="168" y="234"/>
                    </a:lnTo>
                    <a:lnTo>
                      <a:pt x="184" y="200"/>
                    </a:lnTo>
                    <a:lnTo>
                      <a:pt x="233" y="220"/>
                    </a:lnTo>
                    <a:lnTo>
                      <a:pt x="297" y="208"/>
                    </a:lnTo>
                    <a:lnTo>
                      <a:pt x="309" y="159"/>
                    </a:lnTo>
                    <a:lnTo>
                      <a:pt x="361" y="175"/>
                    </a:lnTo>
                    <a:lnTo>
                      <a:pt x="376" y="208"/>
                    </a:lnTo>
                    <a:lnTo>
                      <a:pt x="422" y="238"/>
                    </a:lnTo>
                    <a:lnTo>
                      <a:pt x="514" y="211"/>
                    </a:lnTo>
                    <a:lnTo>
                      <a:pt x="571" y="171"/>
                    </a:lnTo>
                    <a:lnTo>
                      <a:pt x="579" y="110"/>
                    </a:lnTo>
                    <a:lnTo>
                      <a:pt x="524" y="70"/>
                    </a:lnTo>
                    <a:lnTo>
                      <a:pt x="365" y="73"/>
                    </a:lnTo>
                    <a:lnTo>
                      <a:pt x="347" y="34"/>
                    </a:lnTo>
                    <a:lnTo>
                      <a:pt x="399" y="73"/>
                    </a:lnTo>
                    <a:lnTo>
                      <a:pt x="470" y="36"/>
                    </a:lnTo>
                    <a:lnTo>
                      <a:pt x="496" y="25"/>
                    </a:lnTo>
                    <a:lnTo>
                      <a:pt x="453" y="0"/>
                    </a:lnTo>
                    <a:lnTo>
                      <a:pt x="376" y="10"/>
                    </a:lnTo>
                    <a:lnTo>
                      <a:pt x="320" y="25"/>
                    </a:lnTo>
                  </a:path>
                </a:pathLst>
              </a:custGeom>
              <a:noFill/>
              <a:ln w="476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243" name="椭圆 6242"/>
              <p:cNvSpPr/>
              <p:nvPr/>
            </p:nvSpPr>
            <p:spPr>
              <a:xfrm>
                <a:off x="49" y="14"/>
                <a:ext cx="462" cy="157"/>
              </a:xfrm>
              <a:prstGeom prst="ellipse">
                <a:avLst/>
              </a:prstGeom>
              <a:noFill/>
              <a:ln w="476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6244" name="组合 6243"/>
            <p:cNvGrpSpPr/>
            <p:nvPr/>
          </p:nvGrpSpPr>
          <p:grpSpPr>
            <a:xfrm>
              <a:off x="66" y="62"/>
              <a:ext cx="550" cy="222"/>
              <a:chOff x="0" y="0"/>
              <a:chExt cx="550" cy="222"/>
            </a:xfrm>
          </p:grpSpPr>
          <p:sp>
            <p:nvSpPr>
              <p:cNvPr id="6245" name="椭圆 6244"/>
              <p:cNvSpPr/>
              <p:nvPr/>
            </p:nvSpPr>
            <p:spPr>
              <a:xfrm>
                <a:off x="1" y="35"/>
                <a:ext cx="549" cy="187"/>
              </a:xfrm>
              <a:prstGeom prst="ellipse">
                <a:avLst/>
              </a:prstGeom>
              <a:solidFill>
                <a:srgbClr val="BF7F00"/>
              </a:solidFill>
              <a:ln w="476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246" name="椭圆 6245"/>
              <p:cNvSpPr/>
              <p:nvPr/>
            </p:nvSpPr>
            <p:spPr>
              <a:xfrm>
                <a:off x="0" y="0"/>
                <a:ext cx="549" cy="188"/>
              </a:xfrm>
              <a:prstGeom prst="ellipse">
                <a:avLst/>
              </a:prstGeom>
              <a:solidFill>
                <a:srgbClr val="FF9F00"/>
              </a:solidFill>
              <a:ln w="476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247" name="直接连接符 6246"/>
              <p:cNvSpPr/>
              <p:nvPr/>
            </p:nvSpPr>
            <p:spPr>
              <a:xfrm>
                <a:off x="1" y="103"/>
                <a:ext cx="1" cy="23"/>
              </a:xfrm>
              <a:prstGeom prst="line">
                <a:avLst/>
              </a:prstGeom>
              <a:ln w="476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248" name="直接连接符 6247"/>
              <p:cNvSpPr/>
              <p:nvPr/>
            </p:nvSpPr>
            <p:spPr>
              <a:xfrm>
                <a:off x="169" y="183"/>
                <a:ext cx="1" cy="27"/>
              </a:xfrm>
              <a:prstGeom prst="line">
                <a:avLst/>
              </a:prstGeom>
              <a:ln w="476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249" name="直接连接符 6248"/>
              <p:cNvSpPr/>
              <p:nvPr/>
            </p:nvSpPr>
            <p:spPr>
              <a:xfrm>
                <a:off x="278" y="190"/>
                <a:ext cx="1" cy="27"/>
              </a:xfrm>
              <a:prstGeom prst="line">
                <a:avLst/>
              </a:prstGeom>
              <a:ln w="476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250" name="直接连接符 6249"/>
              <p:cNvSpPr/>
              <p:nvPr/>
            </p:nvSpPr>
            <p:spPr>
              <a:xfrm>
                <a:off x="379" y="184"/>
                <a:ext cx="1" cy="26"/>
              </a:xfrm>
              <a:prstGeom prst="line">
                <a:avLst/>
              </a:prstGeom>
              <a:ln w="476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251" name="直接连接符 6250"/>
              <p:cNvSpPr/>
              <p:nvPr/>
            </p:nvSpPr>
            <p:spPr>
              <a:xfrm>
                <a:off x="487" y="155"/>
                <a:ext cx="1" cy="27"/>
              </a:xfrm>
              <a:prstGeom prst="line">
                <a:avLst/>
              </a:prstGeom>
              <a:ln w="476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252" name="直接连接符 6251"/>
              <p:cNvSpPr/>
              <p:nvPr/>
            </p:nvSpPr>
            <p:spPr>
              <a:xfrm>
                <a:off x="548" y="98"/>
                <a:ext cx="1" cy="31"/>
              </a:xfrm>
              <a:prstGeom prst="line">
                <a:avLst/>
              </a:prstGeom>
              <a:ln w="476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253" name="直接连接符 6252"/>
              <p:cNvSpPr/>
              <p:nvPr/>
            </p:nvSpPr>
            <p:spPr>
              <a:xfrm>
                <a:off x="74" y="162"/>
                <a:ext cx="1" cy="26"/>
              </a:xfrm>
              <a:prstGeom prst="line">
                <a:avLst/>
              </a:prstGeom>
              <a:ln w="476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254" name="未知"/>
              <p:cNvSpPr/>
              <p:nvPr/>
            </p:nvSpPr>
            <p:spPr>
              <a:xfrm>
                <a:off x="130" y="33"/>
                <a:ext cx="289" cy="119"/>
              </a:xfrm>
              <a:custGeom>
                <a:avLst/>
                <a:gdLst/>
                <a:ahLst/>
                <a:cxnLst/>
                <a:rect l="0" t="0" r="0" b="0"/>
                <a:pathLst>
                  <a:path w="579" h="239">
                    <a:moveTo>
                      <a:pt x="321" y="26"/>
                    </a:moveTo>
                    <a:lnTo>
                      <a:pt x="183" y="15"/>
                    </a:lnTo>
                    <a:lnTo>
                      <a:pt x="68" y="34"/>
                    </a:lnTo>
                    <a:lnTo>
                      <a:pt x="9" y="75"/>
                    </a:lnTo>
                    <a:lnTo>
                      <a:pt x="0" y="123"/>
                    </a:lnTo>
                    <a:lnTo>
                      <a:pt x="29" y="166"/>
                    </a:lnTo>
                    <a:lnTo>
                      <a:pt x="67" y="194"/>
                    </a:lnTo>
                    <a:lnTo>
                      <a:pt x="87" y="191"/>
                    </a:lnTo>
                    <a:lnTo>
                      <a:pt x="168" y="233"/>
                    </a:lnTo>
                    <a:lnTo>
                      <a:pt x="185" y="200"/>
                    </a:lnTo>
                    <a:lnTo>
                      <a:pt x="232" y="220"/>
                    </a:lnTo>
                    <a:lnTo>
                      <a:pt x="299" y="207"/>
                    </a:lnTo>
                    <a:lnTo>
                      <a:pt x="311" y="158"/>
                    </a:lnTo>
                    <a:lnTo>
                      <a:pt x="361" y="175"/>
                    </a:lnTo>
                    <a:lnTo>
                      <a:pt x="378" y="207"/>
                    </a:lnTo>
                    <a:lnTo>
                      <a:pt x="422" y="239"/>
                    </a:lnTo>
                    <a:lnTo>
                      <a:pt x="513" y="211"/>
                    </a:lnTo>
                    <a:lnTo>
                      <a:pt x="573" y="170"/>
                    </a:lnTo>
                    <a:lnTo>
                      <a:pt x="579" y="110"/>
                    </a:lnTo>
                    <a:lnTo>
                      <a:pt x="524" y="70"/>
                    </a:lnTo>
                    <a:lnTo>
                      <a:pt x="366" y="73"/>
                    </a:lnTo>
                    <a:lnTo>
                      <a:pt x="348" y="34"/>
                    </a:lnTo>
                    <a:lnTo>
                      <a:pt x="400" y="73"/>
                    </a:lnTo>
                    <a:lnTo>
                      <a:pt x="469" y="36"/>
                    </a:lnTo>
                    <a:lnTo>
                      <a:pt x="497" y="26"/>
                    </a:lnTo>
                    <a:lnTo>
                      <a:pt x="455" y="0"/>
                    </a:lnTo>
                    <a:lnTo>
                      <a:pt x="378" y="10"/>
                    </a:lnTo>
                    <a:lnTo>
                      <a:pt x="321" y="26"/>
                    </a:lnTo>
                  </a:path>
                </a:pathLst>
              </a:custGeom>
              <a:noFill/>
              <a:ln w="476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255" name="椭圆 6254"/>
              <p:cNvSpPr/>
              <p:nvPr/>
            </p:nvSpPr>
            <p:spPr>
              <a:xfrm>
                <a:off x="49" y="16"/>
                <a:ext cx="461" cy="156"/>
              </a:xfrm>
              <a:prstGeom prst="ellipse">
                <a:avLst/>
              </a:prstGeom>
              <a:noFill/>
              <a:ln w="476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6256" name="组合 6255"/>
            <p:cNvGrpSpPr/>
            <p:nvPr/>
          </p:nvGrpSpPr>
          <p:grpSpPr>
            <a:xfrm>
              <a:off x="72" y="0"/>
              <a:ext cx="550" cy="219"/>
              <a:chOff x="0" y="0"/>
              <a:chExt cx="550" cy="219"/>
            </a:xfrm>
          </p:grpSpPr>
          <p:sp>
            <p:nvSpPr>
              <p:cNvPr id="6257" name="椭圆 6256"/>
              <p:cNvSpPr/>
              <p:nvPr/>
            </p:nvSpPr>
            <p:spPr>
              <a:xfrm>
                <a:off x="1" y="31"/>
                <a:ext cx="549" cy="188"/>
              </a:xfrm>
              <a:prstGeom prst="ellipse">
                <a:avLst/>
              </a:prstGeom>
              <a:solidFill>
                <a:srgbClr val="BF7F00"/>
              </a:solidFill>
              <a:ln w="476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258" name="椭圆 6257"/>
              <p:cNvSpPr/>
              <p:nvPr/>
            </p:nvSpPr>
            <p:spPr>
              <a:xfrm>
                <a:off x="0" y="0"/>
                <a:ext cx="549" cy="185"/>
              </a:xfrm>
              <a:prstGeom prst="ellipse">
                <a:avLst/>
              </a:prstGeom>
              <a:solidFill>
                <a:srgbClr val="FF9F00"/>
              </a:solidFill>
              <a:ln w="476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259" name="直接连接符 6258"/>
              <p:cNvSpPr/>
              <p:nvPr/>
            </p:nvSpPr>
            <p:spPr>
              <a:xfrm>
                <a:off x="2" y="100"/>
                <a:ext cx="1" cy="23"/>
              </a:xfrm>
              <a:prstGeom prst="line">
                <a:avLst/>
              </a:prstGeom>
              <a:ln w="476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260" name="直接连接符 6259"/>
              <p:cNvSpPr/>
              <p:nvPr/>
            </p:nvSpPr>
            <p:spPr>
              <a:xfrm>
                <a:off x="169" y="180"/>
                <a:ext cx="1" cy="26"/>
              </a:xfrm>
              <a:prstGeom prst="line">
                <a:avLst/>
              </a:prstGeom>
              <a:ln w="476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261" name="直接连接符 6260"/>
              <p:cNvSpPr/>
              <p:nvPr/>
            </p:nvSpPr>
            <p:spPr>
              <a:xfrm>
                <a:off x="278" y="187"/>
                <a:ext cx="1" cy="27"/>
              </a:xfrm>
              <a:prstGeom prst="line">
                <a:avLst/>
              </a:prstGeom>
              <a:ln w="476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262" name="直接连接符 6261"/>
              <p:cNvSpPr/>
              <p:nvPr/>
            </p:nvSpPr>
            <p:spPr>
              <a:xfrm>
                <a:off x="380" y="180"/>
                <a:ext cx="1" cy="26"/>
              </a:xfrm>
              <a:prstGeom prst="line">
                <a:avLst/>
              </a:prstGeom>
              <a:ln w="476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263" name="直接连接符 6262"/>
              <p:cNvSpPr/>
              <p:nvPr/>
            </p:nvSpPr>
            <p:spPr>
              <a:xfrm>
                <a:off x="487" y="153"/>
                <a:ext cx="1" cy="25"/>
              </a:xfrm>
              <a:prstGeom prst="line">
                <a:avLst/>
              </a:prstGeom>
              <a:ln w="476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264" name="直接连接符 6263"/>
              <p:cNvSpPr/>
              <p:nvPr/>
            </p:nvSpPr>
            <p:spPr>
              <a:xfrm>
                <a:off x="549" y="95"/>
                <a:ext cx="1" cy="30"/>
              </a:xfrm>
              <a:prstGeom prst="line">
                <a:avLst/>
              </a:prstGeom>
              <a:ln w="476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265" name="直接连接符 6264"/>
              <p:cNvSpPr/>
              <p:nvPr/>
            </p:nvSpPr>
            <p:spPr>
              <a:xfrm>
                <a:off x="74" y="159"/>
                <a:ext cx="1" cy="26"/>
              </a:xfrm>
              <a:prstGeom prst="line">
                <a:avLst/>
              </a:prstGeom>
              <a:ln w="476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266" name="未知"/>
              <p:cNvSpPr/>
              <p:nvPr/>
            </p:nvSpPr>
            <p:spPr>
              <a:xfrm>
                <a:off x="131" y="30"/>
                <a:ext cx="288" cy="119"/>
              </a:xfrm>
              <a:custGeom>
                <a:avLst/>
                <a:gdLst/>
                <a:ahLst/>
                <a:cxnLst/>
                <a:rect l="0" t="0" r="0" b="0"/>
                <a:pathLst>
                  <a:path w="577" h="238">
                    <a:moveTo>
                      <a:pt x="320" y="24"/>
                    </a:moveTo>
                    <a:lnTo>
                      <a:pt x="179" y="13"/>
                    </a:lnTo>
                    <a:lnTo>
                      <a:pt x="66" y="33"/>
                    </a:lnTo>
                    <a:lnTo>
                      <a:pt x="9" y="73"/>
                    </a:lnTo>
                    <a:lnTo>
                      <a:pt x="0" y="121"/>
                    </a:lnTo>
                    <a:lnTo>
                      <a:pt x="27" y="165"/>
                    </a:lnTo>
                    <a:lnTo>
                      <a:pt x="64" y="195"/>
                    </a:lnTo>
                    <a:lnTo>
                      <a:pt x="87" y="189"/>
                    </a:lnTo>
                    <a:lnTo>
                      <a:pt x="168" y="232"/>
                    </a:lnTo>
                    <a:lnTo>
                      <a:pt x="182" y="199"/>
                    </a:lnTo>
                    <a:lnTo>
                      <a:pt x="230" y="220"/>
                    </a:lnTo>
                    <a:lnTo>
                      <a:pt x="298" y="207"/>
                    </a:lnTo>
                    <a:lnTo>
                      <a:pt x="307" y="159"/>
                    </a:lnTo>
                    <a:lnTo>
                      <a:pt x="361" y="175"/>
                    </a:lnTo>
                    <a:lnTo>
                      <a:pt x="376" y="207"/>
                    </a:lnTo>
                    <a:lnTo>
                      <a:pt x="420" y="238"/>
                    </a:lnTo>
                    <a:lnTo>
                      <a:pt x="512" y="210"/>
                    </a:lnTo>
                    <a:lnTo>
                      <a:pt x="571" y="168"/>
                    </a:lnTo>
                    <a:lnTo>
                      <a:pt x="577" y="109"/>
                    </a:lnTo>
                    <a:lnTo>
                      <a:pt x="523" y="70"/>
                    </a:lnTo>
                    <a:lnTo>
                      <a:pt x="366" y="72"/>
                    </a:lnTo>
                    <a:lnTo>
                      <a:pt x="344" y="33"/>
                    </a:lnTo>
                    <a:lnTo>
                      <a:pt x="398" y="72"/>
                    </a:lnTo>
                    <a:lnTo>
                      <a:pt x="467" y="35"/>
                    </a:lnTo>
                    <a:lnTo>
                      <a:pt x="494" y="24"/>
                    </a:lnTo>
                    <a:lnTo>
                      <a:pt x="453" y="0"/>
                    </a:lnTo>
                    <a:lnTo>
                      <a:pt x="376" y="9"/>
                    </a:lnTo>
                    <a:lnTo>
                      <a:pt x="320" y="24"/>
                    </a:lnTo>
                  </a:path>
                </a:pathLst>
              </a:custGeom>
              <a:noFill/>
              <a:ln w="476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267" name="椭圆 6266"/>
              <p:cNvSpPr/>
              <p:nvPr/>
            </p:nvSpPr>
            <p:spPr>
              <a:xfrm>
                <a:off x="50" y="13"/>
                <a:ext cx="461" cy="155"/>
              </a:xfrm>
              <a:prstGeom prst="ellipse">
                <a:avLst/>
              </a:prstGeom>
              <a:noFill/>
              <a:ln w="4763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16953341"/>
      </p:ext>
    </p:extLst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7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7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4" grpId="0" bldLvl="0" animBg="1"/>
      <p:bldP spid="6155" grpId="0" bldLvl="0" animBg="1"/>
      <p:bldP spid="6156" grpId="0" bldLvl="0" animBg="1"/>
      <p:bldP spid="615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3651" y="94455"/>
            <a:ext cx="4526837" cy="255686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Picture 2" descr="http://img1.ph.126.net/3HQq4p3GpSSUhbanA2SB8w==/195709551316939267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6068"/>
            <a:ext cx="4269222" cy="2669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p1.so.qhimgs1.com/bdr/_240_/t01f744f9e920ac0ae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8099" y="2636912"/>
            <a:ext cx="4920405" cy="2793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p5.so.qhimgs1.com/t01ab02d31b8b01fa2b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671730"/>
            <a:ext cx="4187901" cy="2463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11266"/>
          <p:cNvSpPr txBox="1"/>
          <p:nvPr/>
        </p:nvSpPr>
        <p:spPr>
          <a:xfrm>
            <a:off x="-51522" y="5835268"/>
            <a:ext cx="8964612" cy="83099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66"/>
                </a:solidFill>
                <a:latin typeface="黑体" pitchFamily="49" charset="-122"/>
                <a:ea typeface="黑体" pitchFamily="49" charset="-122"/>
              </a:rPr>
              <a:t>      “ 资本来到世间，从头到脚，每个毛孔都滴着血和肮脏的东西。</a:t>
            </a:r>
            <a:r>
              <a:rPr lang="zh-CN" altLang="en-US" sz="2400" b="1" dirty="0" smtClean="0">
                <a:solidFill>
                  <a:srgbClr val="FF0066"/>
                </a:solidFill>
                <a:latin typeface="黑体" pitchFamily="49" charset="-122"/>
                <a:ea typeface="黑体" pitchFamily="49" charset="-122"/>
              </a:rPr>
              <a:t>” </a:t>
            </a:r>
            <a:r>
              <a:rPr lang="en-US" altLang="zh-CN" sz="2400" b="1" dirty="0">
                <a:solidFill>
                  <a:srgbClr val="FF0066"/>
                </a:solidFill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2400" b="1" dirty="0">
                <a:solidFill>
                  <a:srgbClr val="FF0066"/>
                </a:solidFill>
                <a:latin typeface="黑体" pitchFamily="49" charset="-122"/>
                <a:ea typeface="黑体" pitchFamily="49" charset="-122"/>
              </a:rPr>
              <a:t>马克思</a:t>
            </a:r>
            <a:endParaRPr lang="en-US" altLang="zh-CN" sz="2400" b="1" dirty="0">
              <a:solidFill>
                <a:srgbClr val="FF0066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56520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框 12289"/>
          <p:cNvSpPr txBox="1"/>
          <p:nvPr/>
        </p:nvSpPr>
        <p:spPr>
          <a:xfrm>
            <a:off x="1547813" y="260351"/>
            <a:ext cx="60483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66"/>
                </a:solidFill>
                <a:latin typeface="Arial" panose="020B0604020202020204" pitchFamily="34" charset="0"/>
              </a:rPr>
              <a:t>4</a:t>
            </a:r>
            <a:r>
              <a:rPr lang="zh-CN" altLang="en-US" sz="3200" b="1" dirty="0">
                <a:solidFill>
                  <a:srgbClr val="FF0066"/>
                </a:solidFill>
                <a:latin typeface="Arial" panose="020B0604020202020204" pitchFamily="34" charset="0"/>
              </a:rPr>
              <a:t>、三角贸易的影响</a:t>
            </a:r>
          </a:p>
        </p:txBody>
      </p:sp>
      <p:sp>
        <p:nvSpPr>
          <p:cNvPr id="12291" name="文本框 12290"/>
          <p:cNvSpPr txBox="1"/>
          <p:nvPr/>
        </p:nvSpPr>
        <p:spPr>
          <a:xfrm>
            <a:off x="696926" y="4437112"/>
            <a:ext cx="7992888" cy="156966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3200" b="1" dirty="0" smtClean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3200" b="1" dirty="0" smtClean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）</a:t>
            </a:r>
            <a:r>
              <a:rPr lang="zh-CN" altLang="en-US" sz="3200" b="1" dirty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对非洲：使非洲损失一亿多人口，造成传统文明衰落，经济社会倒退，贩卖黑奴还滋生出对黑人的种族歧视。</a:t>
            </a:r>
          </a:p>
        </p:txBody>
      </p:sp>
      <p:sp>
        <p:nvSpPr>
          <p:cNvPr id="12292" name="文本框 12291"/>
          <p:cNvSpPr txBox="1"/>
          <p:nvPr/>
        </p:nvSpPr>
        <p:spPr>
          <a:xfrm>
            <a:off x="827584" y="1693347"/>
            <a:ext cx="7578229" cy="5847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3200" b="1" dirty="0" smtClean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）</a:t>
            </a:r>
            <a:r>
              <a:rPr lang="zh-CN" altLang="en-US" sz="3200" b="1" dirty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对欧洲：加速了欧洲</a:t>
            </a:r>
            <a:r>
              <a:rPr lang="zh-CN" altLang="en-US" sz="3200" b="1" dirty="0" smtClean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资本原始积累</a:t>
            </a:r>
            <a:r>
              <a:rPr lang="zh-CN" altLang="en-US" sz="3200" b="1" dirty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。</a:t>
            </a:r>
          </a:p>
        </p:txBody>
      </p:sp>
      <p:sp>
        <p:nvSpPr>
          <p:cNvPr id="12293" name="文本框 12292"/>
          <p:cNvSpPr txBox="1"/>
          <p:nvPr/>
        </p:nvSpPr>
        <p:spPr>
          <a:xfrm>
            <a:off x="827584" y="2607238"/>
            <a:ext cx="7731572" cy="156966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200" b="1" dirty="0" smtClean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）</a:t>
            </a:r>
            <a:r>
              <a:rPr lang="zh-CN" altLang="en-US" sz="3200" b="1" dirty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对美洲：为美洲地区的开发提供了劳动力</a:t>
            </a:r>
            <a:r>
              <a:rPr lang="zh-CN" altLang="en-US" sz="3200" b="1" dirty="0" smtClean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，这</a:t>
            </a:r>
            <a:r>
              <a:rPr lang="zh-CN" altLang="en-US" sz="3200" b="1" dirty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对后来美洲文化的形成、发展产生了巨大影响。</a:t>
            </a:r>
          </a:p>
        </p:txBody>
      </p:sp>
    </p:spTree>
    <p:extLst>
      <p:ext uri="{BB962C8B-B14F-4D97-AF65-F5344CB8AC3E}">
        <p14:creationId xmlns:p14="http://schemas.microsoft.com/office/powerpoint/2010/main" val="578119736"/>
      </p:ext>
    </p:extLst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animBg="1"/>
      <p:bldP spid="12292" grpId="0" animBg="1"/>
      <p:bldP spid="1229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7016" y="14748"/>
            <a:ext cx="2344103" cy="720725"/>
          </a:xfrm>
          <a:solidFill>
            <a:schemeClr val="bg1"/>
          </a:solidFill>
        </p:spPr>
        <p:txBody>
          <a:bodyPr/>
          <a:lstStyle/>
          <a:p>
            <a:r>
              <a:rPr lang="zh-CN" altLang="zh-CN" b="1" dirty="0">
                <a:latin typeface="黑体" pitchFamily="49" charset="-122"/>
                <a:ea typeface="黑体" pitchFamily="49" charset="-122"/>
              </a:rPr>
              <a:t>小结：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836712"/>
            <a:ext cx="8676323" cy="5904656"/>
          </a:xfrm>
          <a:solidFill>
            <a:schemeClr val="bg1"/>
          </a:solidFill>
        </p:spPr>
        <p:txBody>
          <a:bodyPr/>
          <a:lstStyle/>
          <a:p>
            <a:pPr marL="0" indent="0">
              <a:buNone/>
            </a:pP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手工工场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是资本主义生产最初的经济组织形式。</a:t>
            </a:r>
          </a:p>
          <a:p>
            <a:pPr marL="0" indent="0">
              <a:buNone/>
            </a:pP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西欧国家新的农业经营方式是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租地农场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。</a:t>
            </a:r>
          </a:p>
          <a:p>
            <a:pPr marL="0" indent="0">
              <a:buNone/>
            </a:pP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、西欧资本原始积累方式之一</a:t>
            </a:r>
            <a:endParaRPr lang="zh-CN" altLang="en-US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12164" y="2893060"/>
            <a:ext cx="677108" cy="183208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三角贸易</a:t>
            </a:r>
          </a:p>
        </p:txBody>
      </p:sp>
      <p:sp>
        <p:nvSpPr>
          <p:cNvPr id="5" name="左大括号 4"/>
          <p:cNvSpPr/>
          <p:nvPr/>
        </p:nvSpPr>
        <p:spPr>
          <a:xfrm>
            <a:off x="1972628" y="2647953"/>
            <a:ext cx="286703" cy="2906395"/>
          </a:xfrm>
          <a:prstGeom prst="leftBrac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420302" y="2524763"/>
            <a:ext cx="172116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含义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420304" y="3780158"/>
            <a:ext cx="26557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最早的国家、最大的国家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374584" y="5172077"/>
            <a:ext cx="174355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路线、影响</a:t>
            </a:r>
          </a:p>
        </p:txBody>
      </p:sp>
    </p:spTree>
    <p:extLst>
      <p:ext uri="{BB962C8B-B14F-4D97-AF65-F5344CB8AC3E}">
        <p14:creationId xmlns:p14="http://schemas.microsoft.com/office/powerpoint/2010/main" val="987773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ofile">
  <a:themeElements>
    <a:clrScheme name="Profile 9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Profile">
      <a:majorFont>
        <a:latin typeface="Verdana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>
            <a:alpha val="84000"/>
          </a:schemeClr>
        </a:solidFill>
        <a:ln w="360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35638" dir="2700000" algn="ctr" rotWithShape="0">
            <a:schemeClr val="bg2">
              <a:alpha val="50000"/>
            </a:schemeClr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>
            <a:alpha val="84000"/>
          </a:schemeClr>
        </a:solidFill>
        <a:ln w="360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35638" dir="2700000" algn="ctr" rotWithShape="0">
            <a:schemeClr val="bg2">
              <a:alpha val="50000"/>
            </a:schemeClr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  <a:ea typeface="宋体" pitchFamily="2" charset="-122"/>
          </a:defRPr>
        </a:defPPr>
      </a:lstStyle>
    </a:lnDef>
  </a:objectDefaults>
  <a:extraClrSchemeLst>
    <a:extraClrScheme>
      <a:clrScheme name="Profile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file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348</Words>
  <Paragraphs>33</Paragraphs>
  <Slides>8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0" baseType="lpstr">
      <vt:lpstr>Profile</vt:lpstr>
      <vt:lpstr>MS_ClipArt_Gallery.2</vt:lpstr>
      <vt:lpstr>PowerPoint 演示文稿</vt:lpstr>
      <vt:lpstr>PowerPoint 演示文稿</vt:lpstr>
      <vt:lpstr>PowerPoint 演示文稿</vt:lpstr>
      <vt:lpstr>PowerPoint 演示文稿</vt:lpstr>
      <vt:lpstr>三角贸易</vt:lpstr>
      <vt:lpstr>PowerPoint 演示文稿</vt:lpstr>
      <vt:lpstr>PowerPoint 演示文稿</vt:lpstr>
      <vt:lpstr>小结：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微软用户</cp:lastModifiedBy>
  <dcterms:created xsi:type="dcterms:W3CDTF">2018-09-07T02:22:06Z</dcterms:created>
  <dcterms:modified xsi:type="dcterms:W3CDTF">2018-10-22T01:46:10Z</dcterms:modified>
</cp:coreProperties>
</file>