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3"/>
  </p:notesMasterIdLst>
  <p:sldIdLst>
    <p:sldId id="258" r:id="rId2"/>
    <p:sldId id="256" r:id="rId3"/>
    <p:sldId id="257" r:id="rId4"/>
    <p:sldId id="259" r:id="rId5"/>
    <p:sldId id="260" r:id="rId6"/>
    <p:sldId id="261" r:id="rId7"/>
    <p:sldId id="265" r:id="rId8"/>
    <p:sldId id="264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87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2018/9/7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222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2018/9/7 Friday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2018/9/7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2018/9/7 Friday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2018/9/7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2018/9/7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2018/9/7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2018/9/7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2018/9/7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2018/9/7 Friday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2018/9/7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2018/9/7 Friday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84370" y="18415"/>
            <a:ext cx="7587615" cy="6850380"/>
          </a:xfrm>
        </p:spPr>
        <p:txBody>
          <a:bodyPr>
            <a:normAutofit fontScale="85000" lnSpcReduction="10000"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 smtClean="0"/>
              <a:t>     《蒙娜丽莎》</a:t>
            </a:r>
            <a:r>
              <a:rPr lang="zh-CN" altLang="en-US" sz="3200" b="1" dirty="0"/>
              <a:t>是意大利文艺复兴时期画家列奥纳多·达·芬奇创作的绘画作品，收藏于法国卢浮宫博物馆。[1]该画作的主要内容，表现了女性的典雅和恬静的典型形象，成功地塑造了资本主义上升时期一位城市有产阶级的妇女形象。</a:t>
            </a:r>
          </a:p>
          <a:p>
            <a:pPr algn="l">
              <a:lnSpc>
                <a:spcPct val="150000"/>
              </a:lnSpc>
            </a:pPr>
            <a:endParaRPr lang="zh-CN" altLang="en-US" sz="3200" b="1" dirty="0"/>
          </a:p>
          <a:p>
            <a:pPr algn="l">
              <a:lnSpc>
                <a:spcPct val="150000"/>
              </a:lnSpc>
            </a:pPr>
            <a:r>
              <a:rPr lang="zh-CN" altLang="en-US" sz="3200" b="1" dirty="0" smtClean="0"/>
              <a:t>    《蒙娜丽莎》</a:t>
            </a:r>
            <a:r>
              <a:rPr lang="zh-CN" altLang="en-US" sz="3200" b="1" dirty="0"/>
              <a:t>代表了文艺复兴时期的美学方向；该作品折射出来的女性的深邃与高尚的思想品质，反映了文艺复兴时期人们对于女性美的审美理念和审美追求。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415" y="18415"/>
            <a:ext cx="4503420" cy="68497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文艺复兴的作用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冲破了</a:t>
            </a:r>
            <a:r>
              <a:rPr lang="zh-CN" altLang="en-US" sz="3600" b="1" dirty="0"/>
              <a:t>封建制度的禁锢和陈腐的宗教神学的束缚，</a:t>
            </a:r>
            <a:r>
              <a:rPr lang="zh-CN" altLang="en-US" sz="3600" b="1" dirty="0">
                <a:solidFill>
                  <a:srgbClr val="FF0000"/>
                </a:solidFill>
              </a:rPr>
              <a:t>促进了</a:t>
            </a:r>
            <a:r>
              <a:rPr lang="zh-CN" altLang="en-US" sz="3600" b="1" dirty="0"/>
              <a:t>人的思想解放，</a:t>
            </a:r>
            <a:r>
              <a:rPr lang="zh-CN" altLang="en-US" sz="3600" b="1" dirty="0">
                <a:solidFill>
                  <a:srgbClr val="C00000"/>
                </a:solidFill>
              </a:rPr>
              <a:t>为资本主义的发展创造了必要的思想文化前提。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小结：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570" y="1214120"/>
            <a:ext cx="11937365" cy="551370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57655" y="2365375"/>
            <a:ext cx="675005" cy="37477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/>
              <a:t>文艺复兴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2309495" y="1362710"/>
            <a:ext cx="581025" cy="4115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089275" y="1301750"/>
            <a:ext cx="2692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时间、地点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19755" y="3235960"/>
            <a:ext cx="24625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主要思想、性质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19755" y="5111115"/>
            <a:ext cx="23101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影响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 b="1" dirty="0"/>
              <a:t>文艺复兴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en-US" altLang="zh-CN" sz="5400" b="1" dirty="0"/>
              <a:t>Lorem ipsum dolor sit amet, consectetur adipisicing elit.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310719" cy="1325563"/>
          </a:xfrm>
        </p:spPr>
        <p:txBody>
          <a:bodyPr/>
          <a:lstStyle/>
          <a:p>
            <a:r>
              <a:rPr lang="zh-CN" altLang="en-US" b="1" dirty="0"/>
              <a:t>学习目标：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3200" b="1" dirty="0"/>
              <a:t>1.</a:t>
            </a:r>
            <a:r>
              <a:rPr lang="zh-CN" altLang="en-US" sz="3200" b="1" dirty="0"/>
              <a:t>掌握文艺复兴的时间、发源地</a:t>
            </a:r>
            <a:r>
              <a:rPr lang="zh-CN" altLang="en-US" sz="3200" b="1" dirty="0" smtClean="0"/>
              <a:t>、</a:t>
            </a:r>
            <a:endParaRPr lang="en-US" altLang="zh-CN" sz="3200" b="1" dirty="0" smtClean="0"/>
          </a:p>
          <a:p>
            <a:pPr fontAlgn="auto">
              <a:lnSpc>
                <a:spcPct val="200000"/>
              </a:lnSpc>
            </a:pPr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掌握文艺复兴的主要思想</a:t>
            </a:r>
            <a:endParaRPr lang="en-US" altLang="zh-CN" sz="3200" b="1" dirty="0" smtClean="0"/>
          </a:p>
          <a:p>
            <a:pPr fontAlgn="auto">
              <a:lnSpc>
                <a:spcPct val="200000"/>
              </a:lnSpc>
            </a:pPr>
            <a:r>
              <a:rPr lang="en-US" altLang="zh-CN" sz="3200" b="1" dirty="0" smtClean="0"/>
              <a:t>3.</a:t>
            </a:r>
            <a:r>
              <a:rPr lang="zh-CN" altLang="en-US" sz="3200" b="1" dirty="0" smtClean="0"/>
              <a:t>掌握文艺复兴的实质</a:t>
            </a:r>
            <a:r>
              <a:rPr lang="zh-CN" altLang="en-US" sz="3200" b="1" dirty="0"/>
              <a:t>、。</a:t>
            </a:r>
            <a:endParaRPr lang="zh-CN" altLang="en-US" sz="3200" b="1" dirty="0"/>
          </a:p>
          <a:p>
            <a:pPr fontAlgn="auto">
              <a:lnSpc>
                <a:spcPct val="200000"/>
              </a:lnSpc>
            </a:pPr>
            <a:r>
              <a:rPr lang="en-US" altLang="zh-CN" sz="3200" b="1" dirty="0" smtClean="0"/>
              <a:t>4.</a:t>
            </a:r>
            <a:r>
              <a:rPr lang="zh-CN" altLang="en-US" sz="3200" b="1" dirty="0" smtClean="0"/>
              <a:t>认识文艺复兴</a:t>
            </a:r>
            <a:r>
              <a:rPr lang="zh-CN" altLang="en-US" sz="3200" b="1" dirty="0"/>
              <a:t>对资本主义发展的作用。</a:t>
            </a:r>
            <a:endParaRPr lang="en-US" altLang="zh-CN" sz="32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00241" y="245660"/>
            <a:ext cx="4293633" cy="1325563"/>
          </a:xfrm>
        </p:spPr>
        <p:txBody>
          <a:bodyPr/>
          <a:lstStyle/>
          <a:p>
            <a:r>
              <a:rPr lang="zh-CN" altLang="en-US" b="1" dirty="0"/>
              <a:t>文艺复兴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990" y="1094105"/>
            <a:ext cx="12203430" cy="357342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b="1" dirty="0"/>
              <a:t>时间：</a:t>
            </a:r>
            <a:r>
              <a:rPr lang="en-US" altLang="zh-CN" sz="3200" b="1" dirty="0"/>
              <a:t>14-16</a:t>
            </a:r>
            <a:r>
              <a:rPr lang="zh-CN" altLang="en-US" sz="3200" b="1" dirty="0"/>
              <a:t>世纪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/>
              <a:t>发源地：意大利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/>
              <a:t>主要思想：人文主义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/>
              <a:t>实质：一场反</a:t>
            </a:r>
            <a:r>
              <a:rPr lang="zh-CN" altLang="en-US" sz="3200" b="1" dirty="0" smtClean="0"/>
              <a:t>封建的资产阶级思想文化运动</a:t>
            </a:r>
            <a:endParaRPr lang="zh-CN" altLang="en-US" sz="32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4108450" y="2009140"/>
            <a:ext cx="2584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68140" y="2927669"/>
            <a:ext cx="7691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ym typeface="+mn-ea"/>
              </a:rPr>
              <a:t>（“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人被发现”，即以人为中心</a:t>
            </a:r>
            <a:r>
              <a:rPr lang="zh-CN" altLang="en-US" sz="3600" dirty="0" smtClean="0">
                <a:sym typeface="+mn-ea"/>
              </a:rPr>
              <a:t>）</a:t>
            </a:r>
            <a:endParaRPr lang="zh-CN" altLang="en-US" sz="36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6985" y="12700"/>
            <a:ext cx="5044440" cy="6833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51150" y="211597"/>
            <a:ext cx="66408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神曲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 全</a:t>
            </a:r>
            <a:r>
              <a:rPr lang="zh-CN" altLang="en-US" sz="2800" b="1" dirty="0"/>
              <a:t>诗为三部分：《地狱（Inferno）》、《炼狱（Purgatorio）》和</a:t>
            </a:r>
            <a:r>
              <a:rPr lang="zh-CN" altLang="en-US" sz="2800" b="1" dirty="0" smtClean="0"/>
              <a:t>《天堂（Paradiso）》。以</a:t>
            </a:r>
            <a:r>
              <a:rPr lang="zh-CN" altLang="en-US" sz="2800" b="1" dirty="0"/>
              <a:t>长诗的形式，叙述了但丁在“人生的中途”所做的一个梦，以此来谴责教会的统治，但仍然未摆脱基督教神学的观点。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36210" y="4997858"/>
            <a:ext cx="66040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是中世纪的最后一位诗人，同时又是新时代的最初一位诗人。</a:t>
            </a:r>
            <a:r>
              <a:rPr lang="en-US" altLang="zh-CN" sz="3200" b="1" dirty="0">
                <a:solidFill>
                  <a:srgbClr val="FF0000"/>
                </a:solidFill>
              </a:rPr>
              <a:t>-</a:t>
            </a:r>
            <a:r>
              <a:rPr lang="zh-CN" altLang="en-US" sz="3200" b="1" dirty="0">
                <a:solidFill>
                  <a:srgbClr val="FF0000"/>
                </a:solidFill>
              </a:rPr>
              <a:t>恩格斯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55465" y="26036"/>
            <a:ext cx="7793355" cy="6156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 smtClean="0"/>
              <a:t>       达·芬奇  是列奥纳多·迪·皮耶罗</a:t>
            </a:r>
            <a:r>
              <a:rPr lang="zh-CN" altLang="en-US" sz="2800" b="1" dirty="0"/>
              <a:t>·达·芬奇 （意大利文原名：Leonardo di ser Piero da Vinci）的</a:t>
            </a:r>
            <a:r>
              <a:rPr lang="zh-CN" altLang="en-US" sz="2800" b="1" dirty="0" smtClean="0"/>
              <a:t>简称。是</a:t>
            </a:r>
            <a:r>
              <a:rPr lang="zh-CN" altLang="en-US" sz="2800" b="1" dirty="0"/>
              <a:t>意大利学者、艺术家。</a:t>
            </a:r>
          </a:p>
          <a:p>
            <a:pPr>
              <a:lnSpc>
                <a:spcPct val="100000"/>
              </a:lnSpc>
            </a:pPr>
            <a:r>
              <a:rPr lang="zh-CN" altLang="en-US" sz="2800" b="1" dirty="0" smtClean="0"/>
              <a:t>       是欧洲</a:t>
            </a:r>
            <a:r>
              <a:rPr lang="zh-CN" altLang="en-US" sz="2800" b="1" dirty="0"/>
              <a:t>文艺复兴时期的天才科学家、发明家、画家，生物学家。现代学者称他为“文艺复兴时期最完美的代表</a:t>
            </a:r>
            <a:r>
              <a:rPr lang="zh-CN" altLang="en-US" sz="2800" b="1" dirty="0" smtClean="0"/>
              <a:t>”。</a:t>
            </a:r>
            <a:endParaRPr lang="en-US" altLang="zh-CN" sz="2800" b="1" dirty="0" smtClean="0"/>
          </a:p>
          <a:p>
            <a:pPr>
              <a:lnSpc>
                <a:spcPct val="100000"/>
              </a:lnSpc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</a:t>
            </a:r>
            <a:r>
              <a:rPr lang="zh-CN" altLang="en-US" sz="2800" b="1" dirty="0" smtClean="0"/>
              <a:t>是</a:t>
            </a:r>
            <a:r>
              <a:rPr lang="zh-CN" altLang="en-US" sz="2800" b="1" dirty="0"/>
              <a:t>人类历史上绝无仅有的全才，他最大的成就是绘画，他的杰作《蒙娜丽莎》、《最后的晚餐》、《岩间圣母》等作品，体现了他精湛的艺术造诣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>
              <a:lnSpc>
                <a:spcPct val="100000"/>
              </a:lnSpc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      </a:t>
            </a:r>
            <a:r>
              <a:rPr lang="zh-CN" altLang="en-US" sz="2800" b="1" dirty="0" smtClean="0"/>
              <a:t>他</a:t>
            </a:r>
            <a:r>
              <a:rPr lang="zh-CN" altLang="en-US" sz="2800" b="1" dirty="0"/>
              <a:t>认为自然中最美的研究对象是人体，人体是大自然的奇妙之作品，画家应以人为绘画对象的核心。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74845" cy="52292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24736" y="52070"/>
            <a:ext cx="7012940" cy="670623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米开朗基罗·博那罗蒂（外文名：Michelangelo di Lodovico Buonarroti Simoni</a:t>
            </a:r>
            <a:r>
              <a:rPr lang="zh-CN" altLang="en-US" b="1" dirty="0" smtClean="0"/>
              <a:t>）是</a:t>
            </a:r>
            <a:r>
              <a:rPr lang="zh-CN" altLang="en-US" b="1" dirty="0"/>
              <a:t>意大利文艺复兴时期伟大的绘画家、雕塑家、建筑师和诗人，文艺复兴时期雕塑艺术最高峰的代表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   </a:t>
            </a:r>
            <a:r>
              <a:rPr lang="zh-CN" altLang="en-US" b="1" dirty="0" smtClean="0"/>
              <a:t>与</a:t>
            </a:r>
            <a:r>
              <a:rPr lang="zh-CN" altLang="en-US" b="1" dirty="0"/>
              <a:t>拉斐尔和达芬奇并称为文艺复兴后三</a:t>
            </a:r>
            <a:r>
              <a:rPr lang="zh-CN" altLang="en-US" b="1" dirty="0" smtClean="0"/>
              <a:t>杰。</a:t>
            </a:r>
            <a:r>
              <a:rPr lang="zh-CN" altLang="en-US" b="1" dirty="0"/>
              <a:t>他的作品以人物“健美”著称，即使女性的身体也描画的肌肉健壮。他的雕刻作品“大卫像”举世闻名，最著名的绘画作品是梵蒂冈西斯廷礼拜堂的《创世纪》天顶画和壁画《最后的审判》。他于1564年在罗马去世，他的风格影响了几乎三个世纪的艺术家。 小行星3001以他的名字命名来表达后人作为对他的尊敬。</a:t>
            </a:r>
          </a:p>
        </p:txBody>
      </p:sp>
      <p:pic>
        <p:nvPicPr>
          <p:cNvPr id="1028" name="Picture 4" descr="http://n.sinaimg.cn/collect/crawl/20170615/vzyQ-fyhfnrf90364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387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upload.art.ifeng.com/2017/0315/14895415883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964674"/>
            <a:ext cx="5238750" cy="2545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25515" y="279400"/>
            <a:ext cx="6064250" cy="641731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/>
              <a:t>拉斐尔·桑西（1483 —1520），Raffaello Santi全名Raffaello Sanzio da Urbino，常称为拉斐尔（Raphael），意大利著名画家，也是“文艺复兴后三杰”中最年轻的一位，代表了文艺复兴时期艺术家从事理想美的事业所能达到的巅峰。</a:t>
            </a:r>
          </a:p>
          <a:p>
            <a:pPr>
              <a:lnSpc>
                <a:spcPct val="100000"/>
              </a:lnSpc>
            </a:pPr>
            <a:r>
              <a:rPr lang="zh-CN" altLang="en-US" sz="3200" b="1" dirty="0"/>
              <a:t>他的性情平和、文雅，创作了大量的圣母像，他的作品充分体现了安宁、协调、和谐、对称以及完美和恬静的秩序。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9690" y="55245"/>
            <a:ext cx="6085205" cy="67729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7950" y="19050"/>
            <a:ext cx="3346450" cy="39414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09365" y="73642"/>
            <a:ext cx="806069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/>
              <a:t>         威廉·莎士比亚</a:t>
            </a:r>
            <a:r>
              <a:rPr lang="zh-CN" altLang="en-US" sz="2800" b="1" dirty="0"/>
              <a:t>（英语：William Shakespeare，1564年4月23日－1616年4月23日），华人社会常尊称为莎</a:t>
            </a:r>
            <a:r>
              <a:rPr lang="zh-CN" altLang="en-US" sz="2800" b="1" dirty="0" smtClean="0"/>
              <a:t>翁</a:t>
            </a:r>
            <a:r>
              <a:rPr lang="zh-CN" altLang="en-US" sz="2800" b="1" dirty="0"/>
              <a:t>。</a:t>
            </a:r>
            <a:r>
              <a:rPr lang="zh-CN" altLang="en-US" sz="2800" b="1" dirty="0" smtClean="0"/>
              <a:t>是</a:t>
            </a:r>
            <a:r>
              <a:rPr lang="zh-CN" altLang="en-US" sz="2800" b="1" dirty="0"/>
              <a:t>英国文学史上最杰出的戏剧家，也是欧洲文艺复兴时期最重要、最伟大的作家，全世界最卓越的文学家之一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107949" y="4614033"/>
            <a:ext cx="12129135" cy="1481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</a:rPr>
              <a:t>作品：《哈姆雷特》</a:t>
            </a:r>
            <a:r>
              <a:rPr lang="zh-CN" altLang="en-US" sz="3200" b="1" dirty="0">
                <a:solidFill>
                  <a:srgbClr val="FF0000"/>
                </a:solidFill>
              </a:rPr>
              <a:t>、《罗密欧与朱丽叶》、《威尼斯商人》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             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《奥德赛》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</Words>
  <Paragraphs>37</Paragraphs>
  <Slides>11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文艺复兴</vt:lpstr>
      <vt:lpstr>学习目标：</vt:lpstr>
      <vt:lpstr>文艺复兴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文艺复兴的作用</vt:lpstr>
      <vt:lpstr>小结：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dcterms:created xsi:type="dcterms:W3CDTF">2018-03-01T02:03:00Z</dcterms:created>
  <dcterms:modified xsi:type="dcterms:W3CDTF">2018-10-22T01:46:10Z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