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96" r:id="rId2"/>
    <p:sldId id="297" r:id="rId3"/>
    <p:sldId id="298" r:id="rId4"/>
    <p:sldId id="299" r:id="rId5"/>
    <p:sldId id="285" r:id="rId6"/>
    <p:sldId id="283" r:id="rId7"/>
    <p:sldId id="284" r:id="rId8"/>
    <p:sldId id="286" r:id="rId9"/>
    <p:sldId id="287" r:id="rId10"/>
    <p:sldId id="289" r:id="rId11"/>
    <p:sldId id="290" r:id="rId12"/>
    <p:sldId id="291" r:id="rId13"/>
    <p:sldId id="292" r:id="rId14"/>
    <p:sldId id="288" r:id="rId15"/>
    <p:sldId id="293" r:id="rId16"/>
    <p:sldId id="294" r:id="rId17"/>
    <p:sldId id="300" r:id="rId18"/>
    <p:sldId id="295" r:id="rId19"/>
  </p:sldIdLst>
  <p:sldSz cx="13004800" cy="9753600"/>
  <p:notesSz cx="6858000" cy="9144000"/>
  <p:embeddedFontLst>
    <p:embeddedFont>
      <p:font typeface="方正瘦金书简体" panose="03000509000000000000" pitchFamily="65" charset="-122"/>
      <p:regular r:id="rId21"/>
    </p:embeddedFont>
    <p:embeddedFont>
      <p:font typeface="锐字云字库小标宋体1.0" panose="02010604000000000000" pitchFamily="2" charset="-122"/>
      <p:regular r:id="rId22"/>
    </p:embeddedFont>
    <p:embeddedFont>
      <p:font typeface="方正书宋简体" panose="03000509000000000000" pitchFamily="65" charset="-122"/>
      <p:regular r:id="rId23"/>
    </p:embeddedFont>
    <p:embeddedFont>
      <p:font typeface="方正行楷简体" panose="03000509000000000000" pitchFamily="65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林志秀硬笔楷书" panose="02010800040101010101" pitchFamily="2" charset="-122"/>
      <p:regular r:id="rId26"/>
    </p:embeddedFont>
    <p:embeddedFont>
      <p:font typeface="等线" panose="02010600030101010101" pitchFamily="2" charset="-122"/>
      <p:regular r:id="rId27"/>
      <p:bold r:id="rId28"/>
    </p:embeddedFont>
    <p:embeddedFont>
      <p:font typeface="华文隶书" panose="02010800040101010101" pitchFamily="2" charset="-122"/>
      <p:regular r:id="rId29"/>
    </p:embeddedFont>
    <p:embeddedFont>
      <p:font typeface="等线 Light" panose="02010600030101010101" pitchFamily="2" charset="-122"/>
      <p:regular r:id="rId30"/>
    </p:embeddedFont>
    <p:embeddedFont>
      <p:font typeface="方正少儿简体" panose="03000509000000000000" pitchFamily="65" charset="-122"/>
      <p:regular r:id="rId31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1pPr>
    <a:lvl2pPr marL="0" marR="0" indent="228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2pPr>
    <a:lvl3pPr marL="0" marR="0" indent="457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3pPr>
    <a:lvl4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4pPr>
    <a:lvl5pPr marL="0" marR="0" indent="914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5pPr>
    <a:lvl6pPr marL="0" marR="0" indent="11430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6pPr>
    <a:lvl7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7pPr>
    <a:lvl8pPr marL="0" marR="0" indent="1600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8pPr>
    <a:lvl9pPr marL="0" marR="0" indent="1828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4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177780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181100" y="1160942"/>
            <a:ext cx="10642600" cy="5511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81100" y="6794500"/>
            <a:ext cx="10642600" cy="15113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81100" y="8382000"/>
            <a:ext cx="10642600" cy="939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404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972300" y="2984500"/>
            <a:ext cx="4747115" cy="6019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270000" y="2946400"/>
            <a:ext cx="5270500" cy="60960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Blip>
                <a:blip r:embed="rId2"/>
              </a:buBlip>
              <a:defRPr sz="3200"/>
            </a:lvl1pPr>
            <a:lvl2pPr marL="965200" indent="-482600">
              <a:spcBef>
                <a:spcPts val="3200"/>
              </a:spcBef>
              <a:buBlip>
                <a:blip r:embed="rId2"/>
              </a:buBlip>
              <a:defRPr sz="3200"/>
            </a:lvl2pPr>
            <a:lvl3pPr marL="1447800" indent="-482600">
              <a:spcBef>
                <a:spcPts val="3200"/>
              </a:spcBef>
              <a:buBlip>
                <a:blip r:embed="rId2"/>
              </a:buBlip>
              <a:defRPr sz="3200"/>
            </a:lvl3pPr>
            <a:lvl4pPr marL="1930400" indent="-482600">
              <a:spcBef>
                <a:spcPts val="3200"/>
              </a:spcBef>
              <a:buBlip>
                <a:blip r:embed="rId2"/>
              </a:buBlip>
              <a:defRPr sz="3200"/>
            </a:lvl4pPr>
            <a:lvl5pPr marL="2413000" indent="-482600">
              <a:spcBef>
                <a:spcPts val="3200"/>
              </a:spcBef>
              <a:buBlip>
                <a:blip r:embed="rId2"/>
              </a:buBlip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6256723" y="9194800"/>
            <a:ext cx="409839" cy="454169"/>
          </a:xfrm>
          <a:prstGeom prst="rect">
            <a:avLst/>
          </a:prstGeom>
        </p:spPr>
        <p:txBody>
          <a:bodyPr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265488" y="9194800"/>
            <a:ext cx="472886" cy="379591"/>
          </a:xfrm>
        </p:spPr>
        <p:txBody>
          <a:bodyPr/>
          <a:lstStyle>
            <a:lvl1pPr>
              <a:defRPr/>
            </a:lvl1pPr>
          </a:lstStyle>
          <a:p>
            <a:fld id="{4679086B-35A0-4572-A684-16D012537D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083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65488" y="9194800"/>
            <a:ext cx="472886" cy="379591"/>
          </a:xfrm>
        </p:spPr>
        <p:txBody>
          <a:bodyPr/>
          <a:lstStyle>
            <a:lvl1pPr>
              <a:defRPr/>
            </a:lvl1pPr>
          </a:lstStyle>
          <a:p>
            <a:fld id="{556A68D2-0E5C-4D7A-8A45-714DB60794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422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066800"/>
            <a:ext cx="10464800" cy="762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1"/>
              </a:buBlip>
            </a:lvl1pPr>
            <a:lvl2pPr>
              <a:buBlip>
                <a:blip r:embed="rId11"/>
              </a:buBlip>
            </a:lvl2pPr>
            <a:lvl3pPr>
              <a:buBlip>
                <a:blip r:embed="rId11"/>
              </a:buBlip>
            </a:lvl3pPr>
            <a:lvl4pPr>
              <a:buBlip>
                <a:blip r:embed="rId11"/>
              </a:buBlip>
            </a:lvl4pPr>
            <a:lvl5pPr>
              <a:buBlip>
                <a:blip r:embed="rId11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97011" y="9194800"/>
            <a:ext cx="409839" cy="45416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5" r:id="rId4"/>
    <p:sldLayoutId id="2147483656" r:id="rId5"/>
    <p:sldLayoutId id="2147483660" r:id="rId6"/>
    <p:sldLayoutId id="2147483661" r:id="rId7"/>
    <p:sldLayoutId id="2147483662" r:id="rId8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titleStyle>
    <p:bodyStyle>
      <a:lvl1pPr marL="571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1143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1714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2286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2857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3429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4000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4572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5143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1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2823;&#22269;&#23835;&#36215;&#21531;&#20027;&#31435;&#23466;&#21046;.avi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771929"/>
            <a:ext cx="13004800" cy="785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3600" b="1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诺曼王朝、安茹王朝、金雀花王朝、兰开斯特王朝、约克王朝</a:t>
            </a:r>
          </a:p>
          <a:p>
            <a:pPr algn="l"/>
            <a:r>
              <a:rPr lang="zh-CN" altLang="en-US" sz="3600" b="1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都铎王朝（共</a:t>
            </a:r>
            <a:r>
              <a:rPr lang="en-US" altLang="zh-CN" sz="3600" b="1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3600" b="1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位君主）</a:t>
            </a:r>
          </a:p>
          <a:p>
            <a:pPr algn="l"/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第五位也是最后一位君主  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伊丽莎白一世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Elizabeth 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endParaRPr lang="en-US" altLang="zh-CN" sz="3600" dirty="0">
              <a:latin typeface="方正书宋简体" panose="03000509000000000000" pitchFamily="65" charset="-122"/>
              <a:ea typeface="方正书宋简体" panose="03000509000000000000" pitchFamily="65" charset="-122"/>
            </a:endParaRPr>
          </a:p>
          <a:p>
            <a:pPr algn="l"/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七、斯图亚特王朝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詹姆士一世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（英文名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James 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1566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日～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1625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3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27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日），英国国王，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1603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3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24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日到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1625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3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27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日在位，并成为苏格兰国王。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查理一世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，英国斯图亚特王朝的国王（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Charles 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，无头查理，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1600~1649,1625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～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1649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在位）。詹姆斯一世之子。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3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、查理二世 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</a:t>
            </a:r>
            <a:r>
              <a:rPr lang="en-US" altLang="zh-CN" sz="3600" dirty="0" err="1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Chales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 II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，复辟，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1630~1685,1660~1685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)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4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、詹姆斯二世（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JAMES II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1633~1701,1685~1688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在位）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5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、威廉三世和玛丽二世 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William III,1650~1702,1689~1702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, Queen Mary II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1662~1694,1689~1694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)</a:t>
            </a:r>
          </a:p>
          <a:p>
            <a:pPr algn="l"/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、安妮女王 （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Queen Ann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1665~1714,1702~1714</a:t>
            </a:r>
            <a:r>
              <a:rPr lang="zh-CN" altLang="en-US" sz="36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年在位）</a:t>
            </a:r>
          </a:p>
        </p:txBody>
      </p:sp>
    </p:spTree>
    <p:extLst>
      <p:ext uri="{BB962C8B-B14F-4D97-AF65-F5344CB8AC3E}">
        <p14:creationId xmlns:p14="http://schemas.microsoft.com/office/powerpoint/2010/main" val="319862293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80" name="Picture 16" descr="英国资产阶级革命形势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56174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92" name="AutoShape 28"/>
          <p:cNvSpPr>
            <a:spLocks noChangeArrowheads="1"/>
          </p:cNvSpPr>
          <p:nvPr/>
        </p:nvSpPr>
        <p:spPr bwMode="auto">
          <a:xfrm>
            <a:off x="7694507" y="6735342"/>
            <a:ext cx="5093547" cy="975360"/>
          </a:xfrm>
          <a:prstGeom prst="wedgeRoundRectCallout">
            <a:avLst>
              <a:gd name="adj1" fmla="val -104833"/>
              <a:gd name="adj2" fmla="val -135417"/>
              <a:gd name="adj3" fmla="val 1666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551" b="1" dirty="0">
                <a:solidFill>
                  <a:schemeClr val="bg2">
                    <a:lumMod val="50000"/>
                  </a:schemeClr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马斯顿荒原战役</a:t>
            </a:r>
          </a:p>
        </p:txBody>
      </p:sp>
      <p:sp>
        <p:nvSpPr>
          <p:cNvPr id="62493" name="AutoShape 29"/>
          <p:cNvSpPr>
            <a:spLocks noChangeArrowheads="1"/>
          </p:cNvSpPr>
          <p:nvPr/>
        </p:nvSpPr>
        <p:spPr bwMode="auto">
          <a:xfrm>
            <a:off x="7586134" y="8442223"/>
            <a:ext cx="5201920" cy="975360"/>
          </a:xfrm>
          <a:prstGeom prst="wedgeRoundRectCallout">
            <a:avLst>
              <a:gd name="adj1" fmla="val -91449"/>
              <a:gd name="adj2" fmla="val -168519"/>
              <a:gd name="adj3" fmla="val 1666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551" b="1" dirty="0">
                <a:solidFill>
                  <a:schemeClr val="bg2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纳斯比战役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507" y="141454"/>
            <a:ext cx="4630015" cy="562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09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2" grpId="0" animBg="1"/>
      <p:bldP spid="624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3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98712" y="0"/>
            <a:ext cx="7723857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120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查理一世之死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241"/>
            <a:ext cx="12921282" cy="887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7520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 descr="光荣革命Presentation of The Declaration Of Righ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08" y="1844715"/>
            <a:ext cx="10668001" cy="709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1790419" y="9103377"/>
            <a:ext cx="0" cy="1011485"/>
          </a:xfrm>
          <a:prstGeom prst="rect">
            <a:avLst/>
          </a:prstGeom>
          <a:gradFill rotWithShape="0">
            <a:gsLst>
              <a:gs pos="0">
                <a:srgbClr val="CDF0C6"/>
              </a:gs>
              <a:gs pos="50000">
                <a:schemeClr val="bg1"/>
              </a:gs>
              <a:gs pos="100000">
                <a:srgbClr val="CDF0C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5973"/>
          </a:p>
        </p:txBody>
      </p:sp>
      <p:sp>
        <p:nvSpPr>
          <p:cNvPr id="2" name="文本框 1"/>
          <p:cNvSpPr txBox="1"/>
          <p:nvPr/>
        </p:nvSpPr>
        <p:spPr>
          <a:xfrm>
            <a:off x="1490870" y="563995"/>
            <a:ext cx="9681499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6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等线" panose="02010600030101010101" pitchFamily="2" charset="-122"/>
                <a:ea typeface="等线" panose="02010600030101010101" pitchFamily="2" charset="-122"/>
                <a:sym typeface="Chalkduster"/>
              </a:rPr>
              <a:t>光荣革命</a:t>
            </a:r>
          </a:p>
        </p:txBody>
      </p:sp>
    </p:spTree>
    <p:extLst>
      <p:ext uri="{BB962C8B-B14F-4D97-AF65-F5344CB8AC3E}">
        <p14:creationId xmlns:p14="http://schemas.microsoft.com/office/powerpoint/2010/main" val="144656260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5351" y="683463"/>
            <a:ext cx="11162453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689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1689《</a:t>
            </a:r>
            <a:r>
              <a:rPr lang="zh-CN" altLang="en-US" sz="5689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权利法案</a:t>
            </a:r>
            <a:r>
              <a:rPr lang="en-US" altLang="zh-CN" sz="5689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》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434965" y="3581402"/>
            <a:ext cx="866987" cy="429425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ea typeface="华文隶书" panose="02010800040101010101" pitchFamily="2" charset="-122"/>
              </a:rPr>
              <a:t>不经议会批准</a:t>
            </a:r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auto">
          <a:xfrm>
            <a:off x="1612641" y="5728528"/>
            <a:ext cx="2823597" cy="614116"/>
          </a:xfrm>
          <a:prstGeom prst="rightArrow">
            <a:avLst>
              <a:gd name="adj1" fmla="val 50000"/>
              <a:gd name="adj2" fmla="val 13235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5973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116225" y="4282434"/>
            <a:ext cx="1733973" cy="880241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120" b="1" dirty="0">
                <a:solidFill>
                  <a:srgbClr val="FF0000"/>
                </a:solidFill>
                <a:ea typeface="华文隶书" panose="02010800040101010101" pitchFamily="2" charset="-122"/>
              </a:rPr>
              <a:t>国王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611757" y="3958094"/>
            <a:ext cx="8189842" cy="415498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不能</a:t>
            </a:r>
            <a:r>
              <a:rPr lang="zh-CN" altLang="en-US" sz="4800" b="1" dirty="0">
                <a:solidFill>
                  <a:schemeClr val="tx1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征税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不能</a:t>
            </a:r>
            <a:r>
              <a:rPr lang="zh-CN" altLang="en-US" sz="4800" b="1" dirty="0">
                <a:solidFill>
                  <a:schemeClr val="tx1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在和平时期维持常备军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不能</a:t>
            </a:r>
            <a:r>
              <a:rPr lang="zh-CN" altLang="en-US" sz="4800" b="1" dirty="0">
                <a:solidFill>
                  <a:schemeClr val="tx1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随意废除法律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不能</a:t>
            </a:r>
            <a:r>
              <a:rPr lang="zh-CN" altLang="en-US" sz="4800" b="1" dirty="0">
                <a:solidFill>
                  <a:schemeClr val="tx1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停止法律的执行</a:t>
            </a:r>
            <a:endParaRPr lang="zh-CN" altLang="en-US" sz="4551" b="1" dirty="0">
              <a:solidFill>
                <a:schemeClr val="tx1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9640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436238" y="2722080"/>
            <a:ext cx="7206165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限制国王的权利</a:t>
            </a:r>
          </a:p>
        </p:txBody>
      </p:sp>
    </p:spTree>
    <p:extLst>
      <p:ext uri="{BB962C8B-B14F-4D97-AF65-F5344CB8AC3E}">
        <p14:creationId xmlns:p14="http://schemas.microsoft.com/office/powerpoint/2010/main" val="2246565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/>
      <p:bldP spid="69637" grpId="0" animBg="1"/>
      <p:bldP spid="69638" grpId="0" animBg="1"/>
      <p:bldP spid="696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93431" y="-2937"/>
            <a:ext cx="661077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FF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英国资产阶级革命</a:t>
            </a:r>
          </a:p>
        </p:txBody>
      </p:sp>
      <p:graphicFrame>
        <p:nvGraphicFramePr>
          <p:cNvPr id="99608" name="Group 2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861950"/>
              </p:ext>
            </p:extLst>
          </p:nvPr>
        </p:nvGraphicFramePr>
        <p:xfrm>
          <a:off x="17523" y="784593"/>
          <a:ext cx="13004801" cy="8815756"/>
        </p:xfrm>
        <a:graphic>
          <a:graphicData uri="http://schemas.openxmlformats.org/drawingml/2006/table">
            <a:tbl>
              <a:tblPr/>
              <a:tblGrid>
                <a:gridCol w="1842347">
                  <a:extLst>
                    <a:ext uri="{9D8B030D-6E8A-4147-A177-3AD203B41FA5}">
                      <a16:colId xmlns:a16="http://schemas.microsoft.com/office/drawing/2014/main" val="2399400329"/>
                    </a:ext>
                  </a:extLst>
                </a:gridCol>
                <a:gridCol w="4768427">
                  <a:extLst>
                    <a:ext uri="{9D8B030D-6E8A-4147-A177-3AD203B41FA5}">
                      <a16:colId xmlns:a16="http://schemas.microsoft.com/office/drawing/2014/main" val="3473965639"/>
                    </a:ext>
                  </a:extLst>
                </a:gridCol>
                <a:gridCol w="6394027">
                  <a:extLst>
                    <a:ext uri="{9D8B030D-6E8A-4147-A177-3AD203B41FA5}">
                      <a16:colId xmlns:a16="http://schemas.microsoft.com/office/drawing/2014/main" val="2616190575"/>
                    </a:ext>
                  </a:extLst>
                </a:gridCol>
              </a:tblGrid>
              <a:tr h="11480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时    间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事    件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备    注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297254"/>
                  </a:ext>
                </a:extLst>
              </a:tr>
              <a:tr h="6488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标志英国资产阶级革命开始。</a:t>
                      </a: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378718"/>
                  </a:ext>
                </a:extLst>
              </a:tr>
              <a:tr h="1213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anchor="ctr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查理一世向国会宣战，挑起内战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anchor="ctr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kumimoji="0" lang="zh-CN" altLang="en-US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领导下国会大败王党军，取得两次内战的胜利。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072349"/>
                  </a:ext>
                </a:extLst>
              </a:tr>
              <a:tr h="7630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1649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被送上断头台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英国取消</a:t>
                      </a:r>
                      <a:r>
                        <a:rPr kumimoji="0" lang="zh-CN" altLang="en-US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制，成为</a:t>
                      </a:r>
                      <a:r>
                        <a:rPr kumimoji="0" lang="zh-CN" altLang="en-US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589274"/>
                  </a:ext>
                </a:extLst>
              </a:tr>
              <a:tr h="11739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1653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解散国会，就任护国主</a:t>
                      </a:r>
                      <a:r>
                        <a:rPr kumimoji="0" lang="zh-CN" altLang="en-US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英国实行</a:t>
                      </a:r>
                      <a:r>
                        <a:rPr kumimoji="0" lang="zh-CN" altLang="en-US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统治。</a:t>
                      </a: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215987"/>
                  </a:ext>
                </a:extLst>
              </a:tr>
              <a:tr h="11480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查理二世复位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复辟。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6511137"/>
                  </a:ext>
                </a:extLst>
              </a:tr>
              <a:tr h="2720848">
                <a:tc>
                  <a:txBody>
                    <a:bodyPr/>
                    <a:lstStyle>
                      <a:lvl1pPr indent="13335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33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1333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3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kumimoji="0" lang="zh-CN" altLang="en-US" sz="3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资产阶级发动宫廷政变拥立</a:t>
                      </a:r>
                      <a:r>
                        <a:rPr kumimoji="0" lang="zh-CN" altLang="en-US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为国王；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颁布</a:t>
                      </a:r>
                      <a:r>
                        <a:rPr kumimoji="0" lang="en-US" altLang="zh-CN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en-US" altLang="zh-CN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kumimoji="0" lang="en-US" altLang="zh-CN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，英国确立</a:t>
                      </a:r>
                      <a:r>
                        <a:rPr kumimoji="0" lang="zh-CN" altLang="en-US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制度。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该宫廷政变称为“</a:t>
                      </a:r>
                      <a:r>
                        <a:rPr kumimoji="0" lang="zh-CN" altLang="en-US" sz="3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”。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 Light" panose="02010600030101010101" pitchFamily="2" charset="-122"/>
                          <a:ea typeface="等线 Light" panose="02010600030101010101" pitchFamily="2" charset="-122"/>
                          <a:cs typeface="Times New Roman" panose="02020603050405020304" pitchFamily="18" charset="0"/>
                        </a:rPr>
                        <a:t>标志着英国资产阶级革命结束。</a:t>
                      </a:r>
                      <a:endParaRPr kumimoji="0" lang="zh-CN" altLang="en-US" sz="3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 Light" panose="02010600030101010101" pitchFamily="2" charset="-122"/>
                        <a:ea typeface="等线 Light" panose="02010600030101010101" pitchFamily="2" charset="-122"/>
                      </a:endParaRPr>
                    </a:p>
                  </a:txBody>
                  <a:tcPr marL="130048" marR="130048" marT="65024" marB="65024" horzOverflow="overflow">
                    <a:lnL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357004"/>
                  </a:ext>
                </a:extLst>
              </a:tr>
            </a:tbl>
          </a:graphicData>
        </a:graphic>
      </p:graphicFrame>
      <p:sp>
        <p:nvSpPr>
          <p:cNvPr id="99479" name="Text Box 151"/>
          <p:cNvSpPr txBox="1">
            <a:spLocks noChangeArrowheads="1"/>
          </p:cNvSpPr>
          <p:nvPr/>
        </p:nvSpPr>
        <p:spPr bwMode="auto">
          <a:xfrm>
            <a:off x="1733973" y="1835652"/>
            <a:ext cx="5093547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chemeClr val="tx1"/>
                </a:solidFill>
              </a:rPr>
              <a:t>国王查理一世重开国会</a:t>
            </a:r>
          </a:p>
        </p:txBody>
      </p:sp>
      <p:sp>
        <p:nvSpPr>
          <p:cNvPr id="99480" name="Text Box 152"/>
          <p:cNvSpPr txBox="1">
            <a:spLocks noChangeArrowheads="1"/>
          </p:cNvSpPr>
          <p:nvPr/>
        </p:nvSpPr>
        <p:spPr bwMode="auto">
          <a:xfrm>
            <a:off x="-325120" y="1939525"/>
            <a:ext cx="2059093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1640</a:t>
            </a:r>
          </a:p>
        </p:txBody>
      </p:sp>
      <p:sp>
        <p:nvSpPr>
          <p:cNvPr id="99481" name="Text Box 15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8374" y="3028856"/>
            <a:ext cx="1237016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1642</a:t>
            </a:r>
          </a:p>
        </p:txBody>
      </p:sp>
      <p:sp>
        <p:nvSpPr>
          <p:cNvPr id="99482" name="Text Box 15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03607" y="2633090"/>
            <a:ext cx="1985617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克伦威尔</a:t>
            </a:r>
          </a:p>
        </p:txBody>
      </p:sp>
      <p:sp>
        <p:nvSpPr>
          <p:cNvPr id="99484" name="Text Box 15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345390" y="3813379"/>
            <a:ext cx="31428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FF33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查理一世</a:t>
            </a:r>
          </a:p>
        </p:txBody>
      </p:sp>
      <p:sp>
        <p:nvSpPr>
          <p:cNvPr id="99487" name="Text Box 159"/>
          <p:cNvSpPr txBox="1">
            <a:spLocks noChangeArrowheads="1"/>
          </p:cNvSpPr>
          <p:nvPr/>
        </p:nvSpPr>
        <p:spPr bwMode="auto">
          <a:xfrm>
            <a:off x="8453120" y="3796995"/>
            <a:ext cx="1088445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FFFF00"/>
                </a:solidFill>
              </a:rPr>
              <a:t>君主</a:t>
            </a:r>
          </a:p>
        </p:txBody>
      </p:sp>
      <p:sp>
        <p:nvSpPr>
          <p:cNvPr id="99488" name="Text Box 160"/>
          <p:cNvSpPr txBox="1">
            <a:spLocks noChangeArrowheads="1"/>
          </p:cNvSpPr>
          <p:nvPr/>
        </p:nvSpPr>
        <p:spPr bwMode="auto">
          <a:xfrm>
            <a:off x="10402662" y="3813379"/>
            <a:ext cx="3142827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FFFF00"/>
                </a:solidFill>
              </a:rPr>
              <a:t>共和国</a:t>
            </a:r>
          </a:p>
        </p:txBody>
      </p:sp>
      <p:sp>
        <p:nvSpPr>
          <p:cNvPr id="99489" name="Text Box 161"/>
          <p:cNvSpPr txBox="1">
            <a:spLocks noChangeArrowheads="1"/>
          </p:cNvSpPr>
          <p:nvPr/>
        </p:nvSpPr>
        <p:spPr bwMode="auto">
          <a:xfrm>
            <a:off x="1340384" y="4610288"/>
            <a:ext cx="3142827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FFFF00"/>
                </a:solidFill>
              </a:rPr>
              <a:t>克伦威尔</a:t>
            </a:r>
          </a:p>
        </p:txBody>
      </p:sp>
      <p:sp>
        <p:nvSpPr>
          <p:cNvPr id="99490" name="Text Box 162"/>
          <p:cNvSpPr txBox="1">
            <a:spLocks noChangeArrowheads="1"/>
          </p:cNvSpPr>
          <p:nvPr/>
        </p:nvSpPr>
        <p:spPr bwMode="auto">
          <a:xfrm>
            <a:off x="8236373" y="4574930"/>
            <a:ext cx="2438401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FFFF00"/>
                </a:solidFill>
              </a:rPr>
              <a:t>军事独裁</a:t>
            </a:r>
          </a:p>
        </p:txBody>
      </p:sp>
      <p:sp>
        <p:nvSpPr>
          <p:cNvPr id="99491" name="Text Box 163"/>
          <p:cNvSpPr txBox="1">
            <a:spLocks noChangeArrowheads="1"/>
          </p:cNvSpPr>
          <p:nvPr/>
        </p:nvSpPr>
        <p:spPr bwMode="auto">
          <a:xfrm>
            <a:off x="-325121" y="5841122"/>
            <a:ext cx="2059093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1660</a:t>
            </a:r>
          </a:p>
        </p:txBody>
      </p:sp>
      <p:sp>
        <p:nvSpPr>
          <p:cNvPr id="99496" name="Text Box 16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4" y="6948442"/>
            <a:ext cx="1300480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1688</a:t>
            </a:r>
          </a:p>
        </p:txBody>
      </p:sp>
      <p:sp>
        <p:nvSpPr>
          <p:cNvPr id="99497" name="Text Box 16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862986" y="7375219"/>
            <a:ext cx="1356728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CCFF33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威廉</a:t>
            </a:r>
          </a:p>
        </p:txBody>
      </p:sp>
      <p:sp>
        <p:nvSpPr>
          <p:cNvPr id="99498" name="Text Box 170"/>
          <p:cNvSpPr txBox="1">
            <a:spLocks noChangeArrowheads="1"/>
          </p:cNvSpPr>
          <p:nvPr/>
        </p:nvSpPr>
        <p:spPr bwMode="auto">
          <a:xfrm>
            <a:off x="6502400" y="5797359"/>
            <a:ext cx="3467947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斯图亚特王朝</a:t>
            </a:r>
          </a:p>
        </p:txBody>
      </p:sp>
      <p:sp>
        <p:nvSpPr>
          <p:cNvPr id="99500" name="Text Box 172"/>
          <p:cNvSpPr txBox="1">
            <a:spLocks noChangeArrowheads="1"/>
          </p:cNvSpPr>
          <p:nvPr/>
        </p:nvSpPr>
        <p:spPr bwMode="auto">
          <a:xfrm>
            <a:off x="9699414" y="6904679"/>
            <a:ext cx="2492587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CCFF33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光荣革命</a:t>
            </a:r>
          </a:p>
        </p:txBody>
      </p:sp>
      <p:sp>
        <p:nvSpPr>
          <p:cNvPr id="99501" name="Text Box 17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65063" y="8028829"/>
            <a:ext cx="1123637" cy="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44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1689</a:t>
            </a:r>
          </a:p>
        </p:txBody>
      </p:sp>
      <p:sp>
        <p:nvSpPr>
          <p:cNvPr id="99503" name="Text Box 17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312233" y="7870243"/>
            <a:ext cx="1937026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CCFF33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权利法案</a:t>
            </a:r>
          </a:p>
        </p:txBody>
      </p:sp>
      <p:sp>
        <p:nvSpPr>
          <p:cNvPr id="99507" name="Text Box 17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811839" y="8426525"/>
            <a:ext cx="1937026" cy="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13" b="1" dirty="0">
                <a:solidFill>
                  <a:srgbClr val="CCFF33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君主立宪</a:t>
            </a:r>
          </a:p>
        </p:txBody>
      </p:sp>
    </p:spTree>
    <p:extLst>
      <p:ext uri="{BB962C8B-B14F-4D97-AF65-F5344CB8AC3E}">
        <p14:creationId xmlns:p14="http://schemas.microsoft.com/office/powerpoint/2010/main" val="1406416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9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9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9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9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9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9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9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9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9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9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autoUpdateAnimBg="0"/>
      <p:bldP spid="99479" grpId="0" autoUpdateAnimBg="0"/>
      <p:bldP spid="99480" grpId="0" autoUpdateAnimBg="0"/>
      <p:bldP spid="99481" grpId="0" autoUpdateAnimBg="0"/>
      <p:bldP spid="99482" grpId="0" autoUpdateAnimBg="0"/>
      <p:bldP spid="99484" grpId="0" autoUpdateAnimBg="0"/>
      <p:bldP spid="99487" grpId="0" autoUpdateAnimBg="0"/>
      <p:bldP spid="99488" grpId="0" autoUpdateAnimBg="0"/>
      <p:bldP spid="99489" grpId="0" autoUpdateAnimBg="0"/>
      <p:bldP spid="99490" grpId="0" autoUpdateAnimBg="0"/>
      <p:bldP spid="99491" grpId="0" autoUpdateAnimBg="0"/>
      <p:bldP spid="99496" grpId="0" autoUpdateAnimBg="0"/>
      <p:bldP spid="99497" grpId="0" autoUpdateAnimBg="0"/>
      <p:bldP spid="99498" grpId="0" autoUpdateAnimBg="0"/>
      <p:bldP spid="99500" grpId="0" autoUpdateAnimBg="0"/>
      <p:bldP spid="99501" grpId="0" autoUpdateAnimBg="0"/>
      <p:bldP spid="99503" grpId="0" autoUpdateAnimBg="0"/>
      <p:bldP spid="9950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0" name="WordArt 8">
            <a:hlinkClick r:id="rId2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2107093" y="1367773"/>
            <a:ext cx="9092979" cy="153445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>
                  <a:solidFill>
                    <a:schemeClr val="bg2"/>
                  </a:solidFill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君主立宪制</a:t>
            </a:r>
            <a:endParaRPr lang="zh-CN" altLang="en-US" sz="3600" b="1" kern="10" dirty="0">
              <a:ln>
                <a:solidFill>
                  <a:schemeClr val="bg2"/>
                </a:solidFill>
              </a:ln>
              <a:solidFill>
                <a:schemeClr val="tx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林志秀硬笔楷书" panose="02010800040101010101" pitchFamily="2" charset="-122"/>
              <a:ea typeface="林志秀硬笔楷书" panose="02010800040101010101" pitchFamily="2" charset="-122"/>
            </a:endParaRP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530490" y="3647441"/>
            <a:ext cx="12246187" cy="4075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982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君主立宪制亦称“有限君主制”，是资本主义国家君主权力受宪法限制的政权组织形式，是资产阶级同封建势力妥协的产物，是相对于君主独裁制的一种国家体制。</a:t>
            </a:r>
          </a:p>
          <a:p>
            <a:pPr algn="just">
              <a:spcBef>
                <a:spcPct val="50000"/>
              </a:spcBef>
            </a:pPr>
            <a:r>
              <a:rPr lang="zh-CN" altLang="en-US" sz="3982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君主立宪是在保留君主制的前提下，通过立宪，树立人民主权、限制君主权力、实现事实上的共和政体。</a:t>
            </a:r>
          </a:p>
        </p:txBody>
      </p:sp>
    </p:spTree>
    <p:extLst>
      <p:ext uri="{BB962C8B-B14F-4D97-AF65-F5344CB8AC3E}">
        <p14:creationId xmlns:p14="http://schemas.microsoft.com/office/powerpoint/2010/main" val="134264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0" y="1745264"/>
            <a:ext cx="13004800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它推翻了      </a:t>
            </a: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确立了</a:t>
            </a: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为                         扫清了道路</a:t>
            </a:r>
            <a:endParaRPr lang="en-US" altLang="zh-CN" sz="4800" b="1" dirty="0">
              <a:solidFill>
                <a:schemeClr val="tx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为                   奠定了基础</a:t>
            </a:r>
          </a:p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它推动了                     进程</a:t>
            </a:r>
            <a:endParaRPr lang="en-US" altLang="zh-CN" sz="4800" b="1" dirty="0">
              <a:solidFill>
                <a:schemeClr val="tx1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</a:t>
            </a:r>
            <a:r>
              <a:rPr lang="zh-CN" altLang="en-US" sz="4800" b="1" dirty="0">
                <a:solidFill>
                  <a:schemeClr val="tx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世界历史的发展潮流是                            </a:t>
            </a:r>
            <a:endParaRPr lang="en-US" altLang="zh-CN" sz="3982" b="1" dirty="0">
              <a:solidFill>
                <a:schemeClr val="tx1"/>
              </a:solidFill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083734" y="325121"/>
            <a:ext cx="9861973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120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英国资产阶级革命的意义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871893" y="1753989"/>
            <a:ext cx="9211733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封建君主专制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652546" y="2899136"/>
            <a:ext cx="6285653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资产阶级的统治地位</a:t>
            </a: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758613" y="3900507"/>
            <a:ext cx="4226560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发展资本主义</a:t>
            </a:r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2505692" y="6210216"/>
            <a:ext cx="3251200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世界历史</a:t>
            </a:r>
          </a:p>
        </p:txBody>
      </p:sp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6789973" y="7239824"/>
            <a:ext cx="4443307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发展资本主义</a:t>
            </a: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281535" y="5045654"/>
            <a:ext cx="4226560" cy="79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工业革命</a:t>
            </a:r>
          </a:p>
        </p:txBody>
      </p:sp>
    </p:spTree>
    <p:extLst>
      <p:ext uri="{BB962C8B-B14F-4D97-AF65-F5344CB8AC3E}">
        <p14:creationId xmlns:p14="http://schemas.microsoft.com/office/powerpoint/2010/main" val="30317401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4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4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4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4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4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42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94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0" y="2671551"/>
            <a:ext cx="13004800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1640</a:t>
            </a:r>
            <a:r>
              <a:rPr lang="zh-CN" altLang="en-US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－</a:t>
            </a:r>
            <a:r>
              <a:rPr lang="en-US" altLang="zh-CN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1689</a:t>
            </a:r>
            <a:r>
              <a:rPr lang="zh-CN" altLang="en-US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年的中国处于什么时期</a:t>
            </a:r>
            <a:r>
              <a:rPr lang="en-US" altLang="zh-CN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?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29408" y="4044973"/>
            <a:ext cx="9839739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8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锐字云字库小标宋体1.0" panose="02010604000000000000" pitchFamily="2" charset="-122"/>
                <a:ea typeface="锐字云字库小标宋体1.0" panose="02010604000000000000" pitchFamily="2" charset="-122"/>
                <a:sym typeface="Chalkduster"/>
              </a:rPr>
              <a:t>明朝   </a:t>
            </a:r>
            <a:r>
              <a:rPr kumimoji="0" lang="en-US" altLang="zh-CN" sz="8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锐字云字库小标宋体1.0" panose="02010604000000000000" pitchFamily="2" charset="-122"/>
                <a:ea typeface="锐字云字库小标宋体1.0" panose="02010604000000000000" pitchFamily="2" charset="-122"/>
                <a:sym typeface="Chalkduster"/>
              </a:rPr>
              <a:t>1368-1644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8000" dirty="0">
                <a:latin typeface="锐字云字库小标宋体1.0" panose="02010604000000000000" pitchFamily="2" charset="-122"/>
                <a:ea typeface="锐字云字库小标宋体1.0" panose="02010604000000000000" pitchFamily="2" charset="-122"/>
              </a:rPr>
              <a:t>清朝   </a:t>
            </a:r>
            <a:r>
              <a:rPr lang="en-US" altLang="zh-CN" sz="8000" dirty="0">
                <a:latin typeface="锐字云字库小标宋体1.0" panose="02010604000000000000" pitchFamily="2" charset="-122"/>
                <a:ea typeface="锐字云字库小标宋体1.0" panose="02010604000000000000" pitchFamily="2" charset="-122"/>
              </a:rPr>
              <a:t>1636-1911</a:t>
            </a:r>
            <a:endParaRPr kumimoji="0" lang="zh-CN" altLang="en-US" sz="80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锐字云字库小标宋体1.0" panose="02010604000000000000" pitchFamily="2" charset="-122"/>
              <a:ea typeface="锐字云字库小标宋体1.0" panose="02010604000000000000" pitchFamily="2" charset="-122"/>
              <a:sym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5006609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820" y="1878275"/>
            <a:ext cx="12557023" cy="6068907"/>
          </a:xfrm>
          <a:noFill/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康熙皇帝说：“今天下大小事务，皆朕一人亲理，无可旁贷。若将要务分于他人，则断不可行。所以无论巨细，朕必躬自断制。”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乾隆皇帝说：“本朝家法，自皇祖皇考以来，一切用人听言大权，从无旁落，即左右亲信大臣，亦未能有荣辱人、能生死者．”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608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5496" y="384013"/>
            <a:ext cx="11688417" cy="91512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八、汉诺威王朝（共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位）</a:t>
            </a:r>
          </a:p>
          <a:p>
            <a:pPr algn="l"/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第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位  </a:t>
            </a:r>
            <a:r>
              <a:rPr lang="zh-CN" altLang="en-US" sz="28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维多利亚女王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Alexandrina Victoria 1819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5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24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 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- 1901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日，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1830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~1901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年在位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) 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是英国在位时间最长的君主，也是第一个以“大不列颠和爱尔兰联合王国女王”和“印度女皇”名号称呼的英国君主。</a:t>
            </a:r>
          </a:p>
          <a:p>
            <a:pPr algn="l"/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九、萨克森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—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科堡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-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哥达王朝</a:t>
            </a:r>
          </a:p>
          <a:p>
            <a:pPr algn="l"/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、爱德华七世 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Edward VII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1841~1910,1901~1910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在位）</a:t>
            </a:r>
          </a:p>
          <a:p>
            <a:pPr algn="l"/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十、</a:t>
            </a:r>
            <a:r>
              <a:rPr lang="zh-CN" altLang="en-US" sz="28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温莎王朝</a:t>
            </a:r>
          </a:p>
          <a:p>
            <a:pPr algn="l"/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、乔治五世（ 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George V1865~1936,1910~1936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在位）</a:t>
            </a:r>
          </a:p>
          <a:p>
            <a:pPr algn="l"/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、爱德华八世（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Edward VIII1894~1972,1936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年在位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个月）</a:t>
            </a:r>
          </a:p>
          <a:p>
            <a:pPr algn="l"/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3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、乔治六世（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King George VI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1895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14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~1952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日），原名艾伯特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弗雷德里克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阿瑟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乔治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温莎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(1)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Albert Frederick Arthur George Windsor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） 英国国王，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1936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日至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1952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日在位。他是最后一位印度皇帝（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1936-1947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）、最后一位爱尔兰国王（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1936-1949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），以及唯一一位印度自治领国王（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1947-1949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）。</a:t>
            </a:r>
          </a:p>
          <a:p>
            <a:pPr algn="l"/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、伊丽莎白二世女王陛下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Her Majesty Queen Elizabeth II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，生于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1926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,1926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4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21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日即位），全名伊丽莎白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亚历山德拉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玛丽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·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温莎（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Elizabeth Alexandra Mary Windsor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），现任英国君主，是英国和英联邦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15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个成员国的国家元首，同时也是英格兰教会的最高首领。她的头衔全称为“大不列颠及北爱尔兰联合王国与其国土和领地之女王，英联邦元首，信仰的保护者”。她于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1952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年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2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月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6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日加冕，是目前在位时间第三长的国家元首，在她作为国家元首的国度中大约生活着</a:t>
            </a:r>
            <a:r>
              <a:rPr lang="en-US" altLang="zh-CN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1.25</a:t>
            </a:r>
            <a:r>
              <a:rPr lang="zh-CN" altLang="en-US" sz="2800" dirty="0">
                <a:latin typeface="方正书宋简体" panose="03000509000000000000" pitchFamily="65" charset="-122"/>
                <a:ea typeface="方正书宋简体" panose="03000509000000000000" pitchFamily="65" charset="-122"/>
              </a:rPr>
              <a:t>亿人。</a:t>
            </a:r>
          </a:p>
        </p:txBody>
      </p:sp>
    </p:spTree>
    <p:extLst>
      <p:ext uri="{BB962C8B-B14F-4D97-AF65-F5344CB8AC3E}">
        <p14:creationId xmlns:p14="http://schemas.microsoft.com/office/powerpoint/2010/main" val="127456267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9" y="139148"/>
            <a:ext cx="12447372" cy="936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9128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809"/>
            <a:ext cx="13004800" cy="939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6338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6348" y="2765240"/>
            <a:ext cx="1214561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>
                <a:ln w="13462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英国资产阶级革命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19469" y="5996522"/>
            <a:ext cx="9899374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全新硬笔隶书简" panose="02010600040101010101" pitchFamily="2" charset="-122"/>
                <a:ea typeface="全新硬笔隶书简" panose="02010600040101010101" pitchFamily="2" charset="-122"/>
                <a:sym typeface="Chalkduster"/>
              </a:rPr>
              <a:t>华师大版八年级历史第</a:t>
            </a:r>
            <a:r>
              <a:rPr kumimoji="0" lang="en-US" altLang="zh-CN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全新硬笔隶书简" panose="02010600040101010101" pitchFamily="2" charset="-122"/>
                <a:ea typeface="全新硬笔隶书简" panose="02010600040101010101" pitchFamily="2" charset="-122"/>
                <a:sym typeface="Chalkduster"/>
              </a:rPr>
              <a:t>5</a:t>
            </a:r>
            <a:r>
              <a:rPr kumimoji="0" lang="zh-CN" alt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全新硬笔隶书简" panose="02010600040101010101" pitchFamily="2" charset="-122"/>
                <a:ea typeface="全新硬笔隶书简" panose="02010600040101010101" pitchFamily="2" charset="-122"/>
                <a:sym typeface="Chalkduster"/>
              </a:rPr>
              <a:t>单元第</a:t>
            </a:r>
            <a:r>
              <a:rPr kumimoji="0" lang="en-US" altLang="zh-CN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全新硬笔隶书简" panose="02010600040101010101" pitchFamily="2" charset="-122"/>
                <a:ea typeface="全新硬笔隶书简" panose="02010600040101010101" pitchFamily="2" charset="-122"/>
                <a:sym typeface="Chalkduster"/>
              </a:rPr>
              <a:t>18</a:t>
            </a:r>
            <a:r>
              <a:rPr kumimoji="0" lang="zh-CN" altLang="en-US" sz="4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全新硬笔隶书简" panose="02010600040101010101" pitchFamily="2" charset="-122"/>
                <a:ea typeface="全新硬笔隶书简" panose="02010600040101010101" pitchFamily="2" charset="-122"/>
                <a:sym typeface="Chalkduster"/>
              </a:rPr>
              <a:t>课</a:t>
            </a:r>
          </a:p>
        </p:txBody>
      </p:sp>
    </p:spTree>
    <p:extLst>
      <p:ext uri="{BB962C8B-B14F-4D97-AF65-F5344CB8AC3E}">
        <p14:creationId xmlns:p14="http://schemas.microsoft.com/office/powerpoint/2010/main" val="47592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399642"/>
              </p:ext>
            </p:extLst>
          </p:nvPr>
        </p:nvGraphicFramePr>
        <p:xfrm>
          <a:off x="704426" y="6144179"/>
          <a:ext cx="3142827" cy="3282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剪辑" r:id="rId3" imgW="3153960" imgH="4708080" progId="MS_ClipArt_Gallery.2">
                  <p:embed/>
                </p:oleObj>
              </mc:Choice>
              <mc:Fallback>
                <p:oleObj name="剪辑" r:id="rId3" imgW="3153960" imgH="4708080" progId="MS_ClipArt_Gallery.2">
                  <p:embed/>
                  <p:pic>
                    <p:nvPicPr>
                      <p:cNvPr id="1075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426" y="6144179"/>
                        <a:ext cx="3142827" cy="3282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7968975" y="2884942"/>
            <a:ext cx="520899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新航路开辟</a:t>
            </a:r>
          </a:p>
        </p:txBody>
      </p:sp>
      <p:sp>
        <p:nvSpPr>
          <p:cNvPr id="107524" name="AutoShape 4"/>
          <p:cNvSpPr>
            <a:spLocks/>
          </p:cNvSpPr>
          <p:nvPr/>
        </p:nvSpPr>
        <p:spPr bwMode="auto">
          <a:xfrm>
            <a:off x="7101988" y="795131"/>
            <a:ext cx="866987" cy="5287618"/>
          </a:xfrm>
          <a:prstGeom prst="rightBrace">
            <a:avLst>
              <a:gd name="adj1" fmla="val 44792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5973"/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975360" y="2817707"/>
            <a:ext cx="5635413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财富掠夺、殖民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650240" y="541867"/>
            <a:ext cx="6394027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地理大发现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1463039" y="1509696"/>
            <a:ext cx="466005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拓宽眼界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1300480" y="3901441"/>
            <a:ext cx="4660053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改变发展进程</a:t>
            </a: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650240" y="5310294"/>
            <a:ext cx="6719147" cy="96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加强文明间的交流</a:t>
            </a: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433493" y="6981668"/>
            <a:ext cx="12571307" cy="2281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为欧洲资本主义制度的确立</a:t>
            </a:r>
            <a:endParaRPr lang="en-US" altLang="zh-CN" sz="5689" b="1" dirty="0">
              <a:solidFill>
                <a:srgbClr val="FFFF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奠定</a:t>
            </a:r>
            <a:r>
              <a:rPr lang="zh-CN" altLang="en-US" sz="5689" b="1" dirty="0">
                <a:solidFill>
                  <a:schemeClr val="accent5">
                    <a:lumMod val="7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经济基础</a:t>
            </a:r>
          </a:p>
        </p:txBody>
      </p:sp>
    </p:spTree>
    <p:extLst>
      <p:ext uri="{BB962C8B-B14F-4D97-AF65-F5344CB8AC3E}">
        <p14:creationId xmlns:p14="http://schemas.microsoft.com/office/powerpoint/2010/main" val="17144518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5" grpId="0"/>
      <p:bldP spid="107526" grpId="0"/>
      <p:bldP spid="107527" grpId="0"/>
      <p:bldP spid="107528" grpId="0"/>
      <p:bldP spid="107529" grpId="0"/>
      <p:bldP spid="1075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270639" y="1896829"/>
            <a:ext cx="501697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文艺复兴</a:t>
            </a: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宗教改革</a:t>
            </a: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FF00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启蒙运动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6916751" y="2791350"/>
            <a:ext cx="5618920" cy="271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89" b="1" dirty="0">
                <a:solidFill>
                  <a:srgbClr val="FFFF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为欧洲资本主义制度的确立奠定了</a:t>
            </a:r>
            <a:r>
              <a:rPr lang="zh-CN" altLang="en-US" sz="5689" b="1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思想文化基础</a:t>
            </a:r>
          </a:p>
        </p:txBody>
      </p:sp>
      <p:sp>
        <p:nvSpPr>
          <p:cNvPr id="108549" name="AutoShape 5"/>
          <p:cNvSpPr>
            <a:spLocks/>
          </p:cNvSpPr>
          <p:nvPr/>
        </p:nvSpPr>
        <p:spPr bwMode="auto">
          <a:xfrm>
            <a:off x="5610970" y="2111525"/>
            <a:ext cx="650240" cy="4094921"/>
          </a:xfrm>
          <a:prstGeom prst="rightBrace">
            <a:avLst>
              <a:gd name="adj1" fmla="val 37500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5973"/>
          </a:p>
        </p:txBody>
      </p:sp>
    </p:spTree>
    <p:extLst>
      <p:ext uri="{BB962C8B-B14F-4D97-AF65-F5344CB8AC3E}">
        <p14:creationId xmlns:p14="http://schemas.microsoft.com/office/powerpoint/2010/main" val="20014258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41867" y="595064"/>
            <a:ext cx="12137813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120" b="1" dirty="0">
                <a:solidFill>
                  <a:schemeClr val="tx1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资产阶级革命的</a:t>
            </a:r>
            <a:r>
              <a:rPr kumimoji="1" lang="zh-CN" altLang="en-US" sz="5120" b="1" dirty="0">
                <a:solidFill>
                  <a:srgbClr val="FF0000"/>
                </a:solidFill>
                <a:latin typeface="方正书宋简体" panose="03000509000000000000" pitchFamily="65" charset="-122"/>
                <a:ea typeface="方正书宋简体" panose="03000509000000000000" pitchFamily="65" charset="-122"/>
              </a:rPr>
              <a:t>社会背景</a:t>
            </a: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4623291" y="2038278"/>
            <a:ext cx="7911253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120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资本主义经济迅速发展</a:t>
            </a:r>
          </a:p>
        </p:txBody>
      </p: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9428480" y="1083734"/>
            <a:ext cx="3251200" cy="101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5973"/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3251199" y="3190253"/>
            <a:ext cx="9861973" cy="1492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51" b="1" dirty="0"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资本主义工商业有很大发展，</a:t>
            </a:r>
            <a:r>
              <a:rPr lang="zh-CN" altLang="en-US" sz="4551" b="1" u="sng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资产阶级</a:t>
            </a:r>
            <a:r>
              <a:rPr lang="zh-CN" altLang="en-US" sz="4551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成为新兴的社会力量</a:t>
            </a:r>
            <a:r>
              <a:rPr lang="zh-CN" altLang="en-US" sz="4551" b="1" dirty="0">
                <a:solidFill>
                  <a:srgbClr val="FF0000"/>
                </a:solidFill>
              </a:rPr>
              <a:t>；</a:t>
            </a:r>
          </a:p>
        </p:txBody>
      </p:sp>
      <p:grpSp>
        <p:nvGrpSpPr>
          <p:cNvPr id="86051" name="Group 35"/>
          <p:cNvGrpSpPr>
            <a:grpSpLocks/>
          </p:cNvGrpSpPr>
          <p:nvPr/>
        </p:nvGrpSpPr>
        <p:grpSpPr bwMode="auto">
          <a:xfrm>
            <a:off x="325119" y="7581872"/>
            <a:ext cx="4118187" cy="968587"/>
            <a:chOff x="0" y="2726"/>
            <a:chExt cx="1824" cy="429"/>
          </a:xfrm>
        </p:grpSpPr>
        <p:sp>
          <p:nvSpPr>
            <p:cNvPr id="86041" name="Text Box 25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0" y="2726"/>
              <a:ext cx="1680" cy="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689" b="1" dirty="0">
                  <a:solidFill>
                    <a:srgbClr val="FF0000"/>
                  </a:solidFill>
                  <a:latin typeface="林志秀硬笔楷书" panose="02010800040101010101" pitchFamily="2" charset="-122"/>
                  <a:ea typeface="林志秀硬笔楷书" panose="02010800040101010101" pitchFamily="2" charset="-122"/>
                </a:rPr>
                <a:t>阻碍力量</a:t>
              </a:r>
            </a:p>
          </p:txBody>
        </p:sp>
        <p:sp>
          <p:nvSpPr>
            <p:cNvPr id="86042" name="Line 26"/>
            <p:cNvSpPr>
              <a:spLocks noChangeShapeType="1"/>
            </p:cNvSpPr>
            <p:nvPr/>
          </p:nvSpPr>
          <p:spPr bwMode="auto">
            <a:xfrm>
              <a:off x="1296" y="297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5973"/>
            </a:p>
          </p:txBody>
        </p:sp>
      </p:grpSp>
      <p:grpSp>
        <p:nvGrpSpPr>
          <p:cNvPr id="86049" name="Group 33"/>
          <p:cNvGrpSpPr>
            <a:grpSpLocks/>
          </p:cNvGrpSpPr>
          <p:nvPr/>
        </p:nvGrpSpPr>
        <p:grpSpPr bwMode="auto">
          <a:xfrm>
            <a:off x="-109011" y="1987695"/>
            <a:ext cx="4940018" cy="968586"/>
            <a:chOff x="-148" y="839"/>
            <a:chExt cx="2188" cy="429"/>
          </a:xfrm>
        </p:grpSpPr>
        <p:sp>
          <p:nvSpPr>
            <p:cNvPr id="86027" name="Text Box 11"/>
            <p:cNvSpPr txBox="1">
              <a:spLocks noChangeArrowheads="1"/>
            </p:cNvSpPr>
            <p:nvPr/>
          </p:nvSpPr>
          <p:spPr bwMode="auto">
            <a:xfrm>
              <a:off x="-148" y="839"/>
              <a:ext cx="2016" cy="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689" b="1" dirty="0">
                  <a:solidFill>
                    <a:srgbClr val="FF0000"/>
                  </a:solidFill>
                  <a:latin typeface="林志秀硬笔楷书" panose="02010800040101010101" pitchFamily="2" charset="-122"/>
                  <a:ea typeface="林志秀硬笔楷书" panose="02010800040101010101" pitchFamily="2" charset="-122"/>
                </a:rPr>
                <a:t>进步力量</a:t>
              </a:r>
            </a:p>
          </p:txBody>
        </p:sp>
        <p:sp>
          <p:nvSpPr>
            <p:cNvPr id="86043" name="Line 27"/>
            <p:cNvSpPr>
              <a:spLocks noChangeShapeType="1"/>
            </p:cNvSpPr>
            <p:nvPr/>
          </p:nvSpPr>
          <p:spPr bwMode="auto">
            <a:xfrm>
              <a:off x="1512" y="1042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5973"/>
            </a:p>
          </p:txBody>
        </p:sp>
      </p:grpSp>
      <p:sp>
        <p:nvSpPr>
          <p:cNvPr id="86044" name="Text Box 28"/>
          <p:cNvSpPr txBox="1">
            <a:spLocks noChangeArrowheads="1"/>
          </p:cNvSpPr>
          <p:nvPr/>
        </p:nvSpPr>
        <p:spPr bwMode="auto">
          <a:xfrm>
            <a:off x="4768427" y="7626044"/>
            <a:ext cx="7911253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120" b="1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封建专制统治</a:t>
            </a:r>
            <a:r>
              <a:rPr lang="zh-CN" altLang="en-US" sz="5120" b="1" dirty="0">
                <a:solidFill>
                  <a:schemeClr val="tx1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不断强化</a:t>
            </a:r>
          </a:p>
        </p:txBody>
      </p:sp>
      <p:grpSp>
        <p:nvGrpSpPr>
          <p:cNvPr id="86052" name="Group 36"/>
          <p:cNvGrpSpPr>
            <a:grpSpLocks/>
          </p:cNvGrpSpPr>
          <p:nvPr/>
        </p:nvGrpSpPr>
        <p:grpSpPr bwMode="auto">
          <a:xfrm>
            <a:off x="1965445" y="3047708"/>
            <a:ext cx="0" cy="4118187"/>
            <a:chOff x="624" y="960"/>
            <a:chExt cx="0" cy="1824"/>
          </a:xfrm>
        </p:grpSpPr>
        <p:sp>
          <p:nvSpPr>
            <p:cNvPr id="86040" name="Line 24"/>
            <p:cNvSpPr>
              <a:spLocks noChangeShapeType="1"/>
            </p:cNvSpPr>
            <p:nvPr/>
          </p:nvSpPr>
          <p:spPr bwMode="auto">
            <a:xfrm>
              <a:off x="624" y="960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5973"/>
            </a:p>
          </p:txBody>
        </p:sp>
        <p:sp>
          <p:nvSpPr>
            <p:cNvPr id="86047" name="Line 31"/>
            <p:cNvSpPr>
              <a:spLocks noChangeShapeType="1"/>
            </p:cNvSpPr>
            <p:nvPr/>
          </p:nvSpPr>
          <p:spPr bwMode="auto">
            <a:xfrm flipV="1">
              <a:off x="624" y="2208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5973"/>
            </a:p>
          </p:txBody>
        </p:sp>
      </p:grp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-208353" y="4567529"/>
            <a:ext cx="444330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FF0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形成矛盾</a:t>
            </a:r>
          </a:p>
        </p:txBody>
      </p:sp>
      <p:sp>
        <p:nvSpPr>
          <p:cNvPr id="86053" name="Text Box 37"/>
          <p:cNvSpPr txBox="1">
            <a:spLocks noChangeArrowheads="1"/>
          </p:cNvSpPr>
          <p:nvPr/>
        </p:nvSpPr>
        <p:spPr bwMode="auto">
          <a:xfrm>
            <a:off x="3847252" y="4917199"/>
            <a:ext cx="8895644" cy="219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551" b="1" dirty="0"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资本主义方式经营的农牧场出现，还出现了从事资本主义性质经营活动的</a:t>
            </a:r>
            <a:r>
              <a:rPr lang="zh-CN" altLang="en-US" sz="4551" b="1" u="sng" dirty="0">
                <a:solidFill>
                  <a:srgbClr val="FF0000"/>
                </a:solidFill>
                <a:latin typeface="林志秀硬笔楷书" panose="02010800040101010101" pitchFamily="2" charset="-122"/>
                <a:ea typeface="林志秀硬笔楷书" panose="02010800040101010101" pitchFamily="2" charset="-122"/>
              </a:rPr>
              <a:t>新贵族</a:t>
            </a:r>
          </a:p>
        </p:txBody>
      </p:sp>
    </p:spTree>
    <p:extLst>
      <p:ext uri="{BB962C8B-B14F-4D97-AF65-F5344CB8AC3E}">
        <p14:creationId xmlns:p14="http://schemas.microsoft.com/office/powerpoint/2010/main" val="3274270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utoUpdateAnimBg="0"/>
      <p:bldP spid="86028" grpId="0"/>
      <p:bldP spid="86037" grpId="0"/>
      <p:bldP spid="86044" grpId="0"/>
      <p:bldP spid="86048" grpId="0" build="allAtOnce"/>
      <p:bldP spid="860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147931" y="7293200"/>
            <a:ext cx="496956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kumimoji="1" lang="en-US" altLang="zh-CN" sz="36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</a:t>
            </a:r>
            <a:r>
              <a:rPr kumimoji="1" lang="zh-CN" altLang="en-US" sz="36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国王创造法律，而非法律创造国王，国王应居于法律和议会之上。”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7446910" y="7283501"/>
            <a:ext cx="48233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36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查理一世</a:t>
            </a:r>
            <a:endParaRPr kumimoji="1" lang="en-US" altLang="zh-CN" sz="3600" b="1" dirty="0">
              <a:solidFill>
                <a:schemeClr val="tx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just"/>
            <a:r>
              <a:rPr kumimoji="1" lang="en-US" altLang="zh-CN" sz="36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1625</a:t>
            </a:r>
            <a:r>
              <a:rPr kumimoji="1" lang="zh-CN" altLang="en-US" sz="36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年继位，专横有增无减</a:t>
            </a:r>
          </a:p>
        </p:txBody>
      </p:sp>
      <p:sp>
        <p:nvSpPr>
          <p:cNvPr id="2" name="矩形 1"/>
          <p:cNvSpPr/>
          <p:nvPr/>
        </p:nvSpPr>
        <p:spPr>
          <a:xfrm>
            <a:off x="2473935" y="573068"/>
            <a:ext cx="81211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4400" b="1" dirty="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斯图亚特王朝的封建专制统治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392" y="1590457"/>
            <a:ext cx="4636641" cy="52068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910" y="1590457"/>
            <a:ext cx="4559559" cy="532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86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utoUpdateAnimBg="0"/>
      <p:bldP spid="59399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1044</Words>
  <Paragraphs>121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方正瘦金书简体</vt:lpstr>
      <vt:lpstr>锐字云字库小标宋体1.0</vt:lpstr>
      <vt:lpstr>方正书宋简体</vt:lpstr>
      <vt:lpstr>Helvetica Neue</vt:lpstr>
      <vt:lpstr>方正行楷简体</vt:lpstr>
      <vt:lpstr>Chalkduster</vt:lpstr>
      <vt:lpstr>楷体</vt:lpstr>
      <vt:lpstr>林志秀硬笔楷书</vt:lpstr>
      <vt:lpstr>等线</vt:lpstr>
      <vt:lpstr>全新硬笔隶书简</vt:lpstr>
      <vt:lpstr>Times New Roman</vt:lpstr>
      <vt:lpstr>华文隶书</vt:lpstr>
      <vt:lpstr>等线 Light</vt:lpstr>
      <vt:lpstr>方正少儿简体</vt:lpstr>
      <vt:lpstr>Chalkboard</vt:lpstr>
      <vt:lpstr>剪辑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susan</cp:lastModifiedBy>
  <dcterms:modified xsi:type="dcterms:W3CDTF">2018-10-22T01:46:10Z</dcterms:modified>
</cp:coreProperties>
</file>