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31"/>
  </p:notesMasterIdLst>
  <p:sldIdLst>
    <p:sldId id="336" r:id="rId4"/>
    <p:sldId id="324" r:id="rId5"/>
    <p:sldId id="333" r:id="rId6"/>
    <p:sldId id="337" r:id="rId7"/>
    <p:sldId id="331" r:id="rId8"/>
    <p:sldId id="364" r:id="rId9"/>
    <p:sldId id="343" r:id="rId10"/>
    <p:sldId id="344" r:id="rId11"/>
    <p:sldId id="322" r:id="rId12"/>
    <p:sldId id="326" r:id="rId13"/>
    <p:sldId id="305" r:id="rId14"/>
    <p:sldId id="304" r:id="rId15"/>
    <p:sldId id="264" r:id="rId16"/>
    <p:sldId id="298" r:id="rId17"/>
    <p:sldId id="321" r:id="rId18"/>
    <p:sldId id="327" r:id="rId19"/>
    <p:sldId id="289" r:id="rId20"/>
    <p:sldId id="385" r:id="rId21"/>
    <p:sldId id="314" r:id="rId22"/>
    <p:sldId id="328" r:id="rId23"/>
    <p:sldId id="329" r:id="rId24"/>
    <p:sldId id="341" r:id="rId25"/>
    <p:sldId id="342" r:id="rId26"/>
    <p:sldId id="338" r:id="rId27"/>
    <p:sldId id="339" r:id="rId28"/>
    <p:sldId id="340" r:id="rId29"/>
    <p:sldId id="387" r:id="rId30"/>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292929"/>
    <a:srgbClr val="FF0066"/>
    <a:srgbClr val="CC3300"/>
    <a:srgbClr val="FFFF99"/>
    <a:srgbClr val="996633"/>
    <a:srgbClr val="C0C0C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410"/>
    <p:restoredTop sz="89951"/>
  </p:normalViewPr>
  <p:slideViewPr>
    <p:cSldViewPr showGuides="1">
      <p:cViewPr>
        <p:scale>
          <a:sx n="75" d="100"/>
          <a:sy n="75" d="100"/>
        </p:scale>
        <p:origin x="-72"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2226" name="页眉占位符 52225"/>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52227" name="日期占位符 52226"/>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52228" name="幻灯片图像占位符 52227"/>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52229" name="文本占位符 52228"/>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2230" name="页脚占位符 52229"/>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52231" name="灯片编号占位符 52230"/>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xfrm>
            <a:off x="536575" y="503238"/>
            <a:ext cx="3140075" cy="2354262"/>
          </a:xfrm>
          <a:noFill/>
          <a:ln>
            <a:solidFill>
              <a:srgbClr val="000000"/>
            </a:solidFill>
            <a:miter lim="800000"/>
          </a:ln>
        </p:spPr>
      </p:sp>
      <p:sp>
        <p:nvSpPr>
          <p:cNvPr id="90115" name="Notes Placeholder 2"/>
          <p:cNvSpPr>
            <a:spLocks noGrp="1"/>
          </p:cNvSpPr>
          <p:nvPr>
            <p:ph type="body" idx="1"/>
          </p:nvPr>
        </p:nvSpPr>
        <p:spPr bwMode="auto">
          <a:noFill/>
        </p:spPr>
        <p:txBody>
          <a:bodyPr wrap="square" numCol="1" anchor="t" anchorCtr="0" compatLnSpc="1"/>
          <a:lstStyle/>
          <a:p>
            <a:pPr eaLnBrk="1" hangingPunct="1">
              <a:spcBef>
                <a:spcPct val="0"/>
              </a:spcBef>
            </a:pPr>
            <a:r>
              <a:rPr lang="en-US" altLang="zh-CN" sz="1400" b="1" smtClean="0"/>
              <a:t>Spotlight on shaded background picture</a:t>
            </a:r>
            <a:endParaRPr lang="en-US" altLang="zh-CN" sz="1400" b="1" smtClean="0"/>
          </a:p>
          <a:p>
            <a:pPr eaLnBrk="1" hangingPunct="1">
              <a:spcBef>
                <a:spcPct val="0"/>
              </a:spcBef>
            </a:pPr>
            <a:r>
              <a:rPr lang="en-US" altLang="zh-CN" sz="1400" smtClean="0"/>
              <a:t>(Advanced)</a:t>
            </a:r>
            <a:endParaRPr lang="en-US" altLang="zh-CN" sz="1400" smtClean="0"/>
          </a:p>
          <a:p>
            <a:pPr eaLnBrk="1" hangingPunct="1">
              <a:spcBef>
                <a:spcPct val="0"/>
              </a:spcBef>
            </a:pPr>
            <a:endParaRPr lang="en-US" altLang="zh-CN" smtClean="0"/>
          </a:p>
          <a:p>
            <a:pPr eaLnBrk="1" hangingPunct="1">
              <a:spcBef>
                <a:spcPct val="0"/>
              </a:spcBef>
            </a:pPr>
            <a:endParaRPr lang="en-US" altLang="zh-CN" smtClean="0"/>
          </a:p>
          <a:p>
            <a:pPr eaLnBrk="1" hangingPunct="1">
              <a:spcBef>
                <a:spcPct val="0"/>
              </a:spcBef>
            </a:pPr>
            <a:r>
              <a:rPr lang="en-US" altLang="zh-CN" b="1" smtClean="0"/>
              <a:t>Tip</a:t>
            </a:r>
            <a:r>
              <a:rPr lang="en-US" altLang="zh-CN" smtClean="0"/>
              <a:t>: This effect is best used with a picture containing a center focal point.</a:t>
            </a:r>
            <a:endParaRPr lang="en-US" altLang="zh-CN" smtClean="0"/>
          </a:p>
          <a:p>
            <a:pPr eaLnBrk="1" hangingPunct="1">
              <a:spcBef>
                <a:spcPct val="0"/>
              </a:spcBef>
            </a:pPr>
            <a:endParaRPr lang="en-US" altLang="zh-CN" smtClean="0"/>
          </a:p>
          <a:p>
            <a:pPr eaLnBrk="1" hangingPunct="1">
              <a:spcBef>
                <a:spcPct val="0"/>
              </a:spcBef>
            </a:pPr>
            <a:endParaRPr lang="en-US" altLang="zh-CN" smtClean="0"/>
          </a:p>
          <a:p>
            <a:pPr eaLnBrk="1" hangingPunct="1">
              <a:spcBef>
                <a:spcPct val="0"/>
              </a:spcBef>
            </a:pPr>
            <a:r>
              <a:rPr lang="en-US" altLang="zh-CN" smtClean="0"/>
              <a:t>To reproduce the background effects on this slide, do the following:</a:t>
            </a:r>
            <a:endParaRPr lang="en-US" altLang="zh-CN" smtClean="0"/>
          </a:p>
          <a:p>
            <a:pPr eaLnBrk="1" hangingPunct="1">
              <a:spcBef>
                <a:spcPct val="0"/>
              </a:spcBef>
              <a:buFont typeface="Calibri" panose="020F05020202040A0204" pitchFamily="34" charset="0"/>
              <a:buAutoNum type="arabicPeriod"/>
            </a:pPr>
            <a:r>
              <a:rPr lang="en-US" altLang="zh-CN" smtClean="0"/>
              <a:t>On the </a:t>
            </a:r>
            <a:r>
              <a:rPr lang="en-US" altLang="zh-CN" b="1" smtClean="0"/>
              <a:t>Home</a:t>
            </a:r>
            <a:r>
              <a:rPr lang="en-US" altLang="zh-CN" smtClean="0"/>
              <a:t> tab, in the </a:t>
            </a:r>
            <a:r>
              <a:rPr lang="en-US" altLang="zh-CN" b="1" smtClean="0"/>
              <a:t>Slides</a:t>
            </a:r>
            <a:r>
              <a:rPr lang="en-US" altLang="zh-CN" smtClean="0"/>
              <a:t> group, click </a:t>
            </a:r>
            <a:r>
              <a:rPr lang="en-US" altLang="zh-CN" b="1" smtClean="0"/>
              <a:t>Layout</a:t>
            </a:r>
            <a:r>
              <a:rPr lang="en-US" altLang="zh-CN" smtClean="0"/>
              <a:t>, and then click </a:t>
            </a:r>
            <a:r>
              <a:rPr lang="en-US" altLang="zh-CN" b="1" smtClean="0"/>
              <a:t>Blank</a:t>
            </a:r>
            <a:r>
              <a:rPr lang="en-US" altLang="zh-CN" smtClean="0"/>
              <a:t>.</a:t>
            </a:r>
            <a:endParaRPr lang="en-US" altLang="zh-CN" smtClean="0"/>
          </a:p>
          <a:p>
            <a:pPr eaLnBrk="1" hangingPunct="1">
              <a:spcBef>
                <a:spcPct val="0"/>
              </a:spcBef>
              <a:buFont typeface="Calibri" panose="020F05020202040A0204" pitchFamily="34" charset="0"/>
              <a:buAutoNum type="arabicPeriod"/>
            </a:pPr>
            <a:r>
              <a:rPr lang="en-US" altLang="zh-CN" smtClean="0"/>
              <a:t>Right-click the slide and then click </a:t>
            </a:r>
            <a:r>
              <a:rPr lang="en-US" altLang="zh-CN" b="1" smtClean="0"/>
              <a:t>Format Background</a:t>
            </a:r>
            <a:r>
              <a:rPr lang="en-US" altLang="zh-CN" smtClean="0"/>
              <a:t>. In the </a:t>
            </a:r>
            <a:r>
              <a:rPr lang="en-US" altLang="zh-CN" b="1" smtClean="0"/>
              <a:t>Format Background</a:t>
            </a:r>
            <a:r>
              <a:rPr lang="en-US" altLang="zh-CN" smtClean="0"/>
              <a:t> dialog box, click </a:t>
            </a:r>
            <a:r>
              <a:rPr lang="en-US" altLang="zh-CN" b="1" smtClean="0"/>
              <a:t>Fill</a:t>
            </a:r>
            <a:r>
              <a:rPr lang="en-US" altLang="zh-CN" smtClean="0"/>
              <a:t> in the left pane. In the </a:t>
            </a:r>
            <a:r>
              <a:rPr lang="en-US" altLang="zh-CN" b="1" smtClean="0"/>
              <a:t>Fill</a:t>
            </a:r>
            <a:r>
              <a:rPr lang="en-US" altLang="zh-CN" smtClean="0"/>
              <a:t> pane, click </a:t>
            </a:r>
            <a:r>
              <a:rPr lang="en-US" altLang="zh-CN" b="1" smtClean="0"/>
              <a:t>Picture or texture fill</a:t>
            </a:r>
            <a:r>
              <a:rPr lang="en-US" altLang="zh-CN" smtClean="0"/>
              <a:t>, and then under </a:t>
            </a:r>
            <a:r>
              <a:rPr lang="en-US" altLang="zh-CN" b="1" smtClean="0"/>
              <a:t>Insert from</a:t>
            </a:r>
            <a:r>
              <a:rPr lang="en-US" altLang="zh-CN" smtClean="0"/>
              <a:t>, click </a:t>
            </a:r>
            <a:r>
              <a:rPr lang="en-US" altLang="zh-CN" b="1" smtClean="0"/>
              <a:t>File</a:t>
            </a:r>
            <a:r>
              <a:rPr lang="en-US" altLang="zh-CN" smtClean="0"/>
              <a:t>, select a picture, and then click </a:t>
            </a:r>
            <a:r>
              <a:rPr lang="en-US" altLang="zh-CN" b="1" smtClean="0"/>
              <a:t>Insert</a:t>
            </a:r>
            <a:r>
              <a:rPr lang="en-US" altLang="zh-CN" smtClean="0"/>
              <a:t>.</a:t>
            </a:r>
            <a:endParaRPr lang="en-US" altLang="zh-CN" smtClean="0"/>
          </a:p>
          <a:p>
            <a:pPr eaLnBrk="1" hangingPunct="1">
              <a:spcBef>
                <a:spcPct val="0"/>
              </a:spcBef>
              <a:buFont typeface="Calibri" panose="020F05020202040A0204" pitchFamily="34" charset="0"/>
              <a:buAutoNum type="arabicPeriod"/>
            </a:pPr>
            <a:endParaRPr lang="en-US" altLang="zh-CN" b="1" smtClean="0"/>
          </a:p>
          <a:p>
            <a:pPr eaLnBrk="1" hangingPunct="1">
              <a:spcBef>
                <a:spcPct val="0"/>
              </a:spcBef>
              <a:buFont typeface="Calibri" panose="020F05020202040A0204" pitchFamily="34" charset="0"/>
              <a:buAutoNum type="arabicPeriod"/>
            </a:pPr>
            <a:endParaRPr lang="en-US" altLang="zh-CN" b="1" smtClean="0"/>
          </a:p>
          <a:p>
            <a:pPr eaLnBrk="1" hangingPunct="1">
              <a:spcBef>
                <a:spcPct val="0"/>
              </a:spcBef>
              <a:buFont typeface="+mj-lt"/>
              <a:buNone/>
            </a:pPr>
            <a:r>
              <a:rPr lang="en-US" altLang="zh-CN" smtClean="0"/>
              <a:t>To reproduce the shape effects on this slide, do the following:</a:t>
            </a:r>
            <a:endParaRPr lang="en-US" altLang="zh-CN" smtClean="0"/>
          </a:p>
          <a:p>
            <a:pPr eaLnBrk="1" hangingPunct="1">
              <a:spcBef>
                <a:spcPct val="0"/>
              </a:spcBef>
              <a:buFont typeface="Calibri" panose="020F05020202040A0204" pitchFamily="34" charset="0"/>
              <a:buAutoNum type="arabicPeriod"/>
            </a:pPr>
            <a:r>
              <a:rPr lang="en-US" altLang="zh-CN" smtClean="0"/>
              <a:t>On the </a:t>
            </a:r>
            <a:r>
              <a:rPr lang="en-US" altLang="zh-CN" b="1" smtClean="0"/>
              <a:t>Home</a:t>
            </a:r>
            <a:r>
              <a:rPr lang="en-US" altLang="zh-CN" smtClean="0"/>
              <a:t> tab, in the </a:t>
            </a:r>
            <a:r>
              <a:rPr lang="en-US" altLang="zh-CN" b="1" smtClean="0"/>
              <a:t>Drawing</a:t>
            </a:r>
            <a:r>
              <a:rPr lang="en-US" altLang="zh-CN" smtClean="0"/>
              <a:t> group, click </a:t>
            </a:r>
            <a:r>
              <a:rPr lang="en-US" altLang="zh-CN" b="1" smtClean="0"/>
              <a:t>Shapes</a:t>
            </a:r>
            <a:r>
              <a:rPr lang="en-US" altLang="zh-CN" smtClean="0"/>
              <a:t>, and then under</a:t>
            </a:r>
            <a:r>
              <a:rPr lang="en-US" altLang="zh-CN" i="1" smtClean="0"/>
              <a:t> </a:t>
            </a:r>
            <a:r>
              <a:rPr lang="en-US" altLang="zh-CN" b="1" smtClean="0"/>
              <a:t>Rectangles</a:t>
            </a:r>
            <a:r>
              <a:rPr lang="en-US" altLang="zh-CN" smtClean="0"/>
              <a:t>, click </a:t>
            </a:r>
            <a:r>
              <a:rPr lang="en-US" altLang="zh-CN" b="1" smtClean="0"/>
              <a:t>Rectangle</a:t>
            </a:r>
            <a:r>
              <a:rPr lang="en-US" altLang="zh-CN" smtClean="0"/>
              <a:t> (first option from the left). </a:t>
            </a:r>
            <a:endParaRPr lang="en-US" altLang="zh-CN" smtClean="0"/>
          </a:p>
          <a:p>
            <a:pPr eaLnBrk="1" hangingPunct="1">
              <a:spcBef>
                <a:spcPct val="0"/>
              </a:spcBef>
              <a:buFont typeface="Calibri" panose="020F05020202040A0204" pitchFamily="34" charset="0"/>
              <a:buAutoNum type="arabicPeriod"/>
            </a:pPr>
            <a:r>
              <a:rPr lang="en-US" altLang="zh-CN" smtClean="0"/>
              <a:t>On the slide, drag to draw a rectangle that fills the entire slide area.</a:t>
            </a:r>
            <a:endParaRPr lang="en-US" altLang="zh-CN" smtClean="0"/>
          </a:p>
          <a:p>
            <a:pPr eaLnBrk="1" hangingPunct="1">
              <a:spcBef>
                <a:spcPct val="0"/>
              </a:spcBef>
              <a:buFont typeface="Calibri" panose="020F05020202040A0204" pitchFamily="34" charset="0"/>
              <a:buAutoNum type="arabicPeriod"/>
            </a:pPr>
            <a:r>
              <a:rPr lang="en-US" altLang="zh-CN" smtClean="0"/>
              <a:t>On the </a:t>
            </a:r>
            <a:r>
              <a:rPr lang="en-US" altLang="zh-CN" b="1" smtClean="0"/>
              <a:t>Home</a:t>
            </a:r>
            <a:r>
              <a:rPr lang="en-US" altLang="zh-CN" smtClean="0"/>
              <a:t> tab, in the </a:t>
            </a:r>
            <a:r>
              <a:rPr lang="en-US" altLang="zh-CN" b="1" smtClean="0"/>
              <a:t>Drawing</a:t>
            </a:r>
            <a:r>
              <a:rPr lang="en-US" altLang="zh-CN" smtClean="0"/>
              <a:t> group, click the arrow next to </a:t>
            </a:r>
            <a:r>
              <a:rPr lang="en-US" altLang="zh-CN" b="1" smtClean="0"/>
              <a:t>Shape Outline</a:t>
            </a:r>
            <a:r>
              <a:rPr lang="en-US" altLang="zh-CN" smtClean="0"/>
              <a:t>, and then click </a:t>
            </a:r>
            <a:r>
              <a:rPr lang="en-US" altLang="zh-CN" b="1" smtClean="0"/>
              <a:t>No Outline</a:t>
            </a:r>
            <a:r>
              <a:rPr lang="en-US" altLang="zh-CN" smtClean="0"/>
              <a:t>.</a:t>
            </a:r>
            <a:endParaRPr lang="en-US" altLang="zh-CN" smtClean="0"/>
          </a:p>
          <a:p>
            <a:pPr eaLnBrk="1" hangingPunct="1">
              <a:spcBef>
                <a:spcPct val="0"/>
              </a:spcBef>
              <a:buFont typeface="Calibri" panose="020F05020202040A0204" pitchFamily="34" charset="0"/>
              <a:buAutoNum type="arabicPeriod"/>
            </a:pPr>
            <a:r>
              <a:rPr lang="en-US" altLang="zh-CN" smtClean="0"/>
              <a:t>On the </a:t>
            </a:r>
            <a:r>
              <a:rPr lang="en-US" altLang="zh-CN" b="1" smtClean="0"/>
              <a:t>Home</a:t>
            </a:r>
            <a:r>
              <a:rPr lang="en-US" altLang="zh-CN" smtClean="0"/>
              <a:t> tab, in the </a:t>
            </a:r>
            <a:r>
              <a:rPr lang="en-US" altLang="zh-CN" b="1" smtClean="0"/>
              <a:t>Drawing</a:t>
            </a:r>
            <a:r>
              <a:rPr lang="en-US" altLang="zh-CN" smtClean="0"/>
              <a:t> group, click the arrow next to </a:t>
            </a:r>
            <a:r>
              <a:rPr lang="en-US" altLang="zh-CN" b="1" smtClean="0"/>
              <a:t>Shape Fill</a:t>
            </a:r>
            <a:r>
              <a:rPr lang="en-US" altLang="zh-CN" smtClean="0"/>
              <a:t>, point to </a:t>
            </a:r>
            <a:r>
              <a:rPr lang="en-US" altLang="zh-CN" b="1" smtClean="0"/>
              <a:t>Gradient</a:t>
            </a:r>
            <a:r>
              <a:rPr lang="en-US" altLang="zh-CN" smtClean="0"/>
              <a:t>, and then click </a:t>
            </a:r>
            <a:r>
              <a:rPr lang="en-US" altLang="zh-CN" b="1" smtClean="0"/>
              <a:t>More Gradients</a:t>
            </a:r>
            <a:r>
              <a:rPr lang="en-US" altLang="zh-CN" smtClean="0"/>
              <a:t>.</a:t>
            </a:r>
            <a:endParaRPr lang="en-US" altLang="zh-CN" smtClean="0"/>
          </a:p>
          <a:p>
            <a:pPr eaLnBrk="1" hangingPunct="1">
              <a:spcBef>
                <a:spcPct val="0"/>
              </a:spcBef>
              <a:buFont typeface="Calibri" panose="020F05020202040A0204" pitchFamily="34" charset="0"/>
              <a:buAutoNum type="arabicPeriod"/>
            </a:pPr>
            <a:r>
              <a:rPr lang="en-US" altLang="zh-CN" smtClean="0"/>
              <a:t>In the </a:t>
            </a:r>
            <a:r>
              <a:rPr lang="en-US" altLang="zh-CN" b="1" smtClean="0"/>
              <a:t>Format Shape </a:t>
            </a:r>
            <a:r>
              <a:rPr lang="en-US" altLang="zh-CN" smtClean="0"/>
              <a:t>dialog box, click </a:t>
            </a:r>
            <a:r>
              <a:rPr lang="en-US" altLang="zh-CN" b="1" smtClean="0"/>
              <a:t>Fill</a:t>
            </a:r>
            <a:r>
              <a:rPr lang="en-US" altLang="zh-CN" smtClean="0"/>
              <a:t> in the left pane, select </a:t>
            </a:r>
            <a:r>
              <a:rPr lang="en-US" altLang="zh-CN" b="1" smtClean="0"/>
              <a:t>Gradient fill</a:t>
            </a:r>
            <a:r>
              <a:rPr lang="en-US" altLang="zh-CN" smtClean="0"/>
              <a:t> in the </a:t>
            </a:r>
            <a:r>
              <a:rPr lang="en-US" altLang="zh-CN" b="1" smtClean="0"/>
              <a:t>Fill</a:t>
            </a:r>
            <a:r>
              <a:rPr lang="en-US" altLang="zh-CN" smtClean="0"/>
              <a:t> pane, and then do the following:</a:t>
            </a:r>
            <a:endParaRPr lang="en-US" altLang="zh-CN" smtClean="0"/>
          </a:p>
          <a:p>
            <a:pPr marL="685800" lvl="1" indent="-228600" eaLnBrk="1" hangingPunct="1">
              <a:spcBef>
                <a:spcPct val="0"/>
              </a:spcBef>
              <a:buFontTx/>
              <a:buChar char="•"/>
            </a:pPr>
            <a:r>
              <a:rPr lang="en-US" altLang="zh-CN" smtClean="0"/>
              <a:t>In the </a:t>
            </a:r>
            <a:r>
              <a:rPr lang="en-US" altLang="zh-CN" b="1" smtClean="0"/>
              <a:t>Type </a:t>
            </a:r>
            <a:r>
              <a:rPr lang="en-US" altLang="zh-CN" smtClean="0"/>
              <a:t>list, select </a:t>
            </a:r>
            <a:r>
              <a:rPr lang="en-US" altLang="zh-CN" b="1" smtClean="0"/>
              <a:t>Radial</a:t>
            </a:r>
            <a:r>
              <a:rPr lang="en-US" altLang="zh-CN" smtClean="0"/>
              <a:t>.</a:t>
            </a:r>
            <a:endParaRPr lang="en-US" altLang="zh-CN" smtClean="0"/>
          </a:p>
          <a:p>
            <a:pPr marL="685800" lvl="1" indent="-228600" eaLnBrk="1" hangingPunct="1">
              <a:spcBef>
                <a:spcPct val="0"/>
              </a:spcBef>
              <a:buFontTx/>
              <a:buChar char="•"/>
            </a:pPr>
            <a:r>
              <a:rPr lang="en-US" altLang="zh-CN" smtClean="0"/>
              <a:t>Click the button next to </a:t>
            </a:r>
            <a:r>
              <a:rPr lang="en-US" altLang="zh-CN" b="1" smtClean="0"/>
              <a:t>Direction</a:t>
            </a:r>
            <a:r>
              <a:rPr lang="en-US" altLang="zh-CN" smtClean="0"/>
              <a:t>, and then click </a:t>
            </a:r>
            <a:r>
              <a:rPr lang="en-US" altLang="zh-CN" b="1" smtClean="0"/>
              <a:t>From Center </a:t>
            </a:r>
            <a:r>
              <a:rPr lang="en-US" altLang="zh-CN" smtClean="0"/>
              <a:t>(third option from the left).</a:t>
            </a:r>
            <a:endParaRPr lang="en-US" altLang="zh-CN" smtClean="0"/>
          </a:p>
          <a:p>
            <a:pPr marL="685800" lvl="1" indent="-228600" eaLnBrk="1" hangingPunct="1">
              <a:spcBef>
                <a:spcPct val="0"/>
              </a:spcBef>
              <a:buFontTx/>
              <a:buChar char="•"/>
            </a:pPr>
            <a:r>
              <a:rPr lang="en-US" altLang="zh-CN" smtClean="0"/>
              <a:t>Under </a:t>
            </a:r>
            <a:r>
              <a:rPr lang="en-US" altLang="zh-CN" b="1" smtClean="0"/>
              <a:t>Gradient stops</a:t>
            </a:r>
            <a:r>
              <a:rPr lang="en-US" altLang="zh-CN" smtClean="0"/>
              <a:t>, click </a:t>
            </a:r>
            <a:r>
              <a:rPr lang="en-US" altLang="zh-CN" b="1" smtClean="0"/>
              <a:t>Add gradient stops</a:t>
            </a:r>
            <a:r>
              <a:rPr lang="en-US" altLang="zh-CN" smtClean="0"/>
              <a:t> or </a:t>
            </a:r>
            <a:r>
              <a:rPr lang="en-US" altLang="zh-CN" b="1" smtClean="0"/>
              <a:t>Remove gradient stops</a:t>
            </a:r>
            <a:r>
              <a:rPr lang="en-US" altLang="zh-CN" smtClean="0"/>
              <a:t> until three stops appear in the slider.</a:t>
            </a:r>
            <a:endParaRPr lang="en-US" altLang="zh-CN" smtClean="0"/>
          </a:p>
          <a:p>
            <a:pPr marL="685800" lvl="1" indent="-228600" eaLnBrk="1" hangingPunct="1">
              <a:spcBef>
                <a:spcPct val="0"/>
              </a:spcBef>
              <a:buFont typeface="Calibri" panose="020F05020202040A0204" pitchFamily="34" charset="0"/>
              <a:buAutoNum type="arabicPeriod" startAt="6"/>
            </a:pPr>
            <a:r>
              <a:rPr lang="en-US" altLang="zh-CN" smtClean="0"/>
              <a:t>Also under </a:t>
            </a:r>
            <a:r>
              <a:rPr lang="en-US" altLang="zh-CN" b="1" smtClean="0"/>
              <a:t>Gradient stops</a:t>
            </a:r>
            <a:r>
              <a:rPr lang="en-US" altLang="zh-CN" smtClean="0"/>
              <a:t>, customize the gradient stops that you added as follows:</a:t>
            </a:r>
            <a:endParaRPr lang="en-US" altLang="zh-CN" smtClean="0"/>
          </a:p>
          <a:p>
            <a:pPr marL="685800" lvl="2" indent="-228600" eaLnBrk="1" hangingPunct="1">
              <a:spcBef>
                <a:spcPct val="0"/>
              </a:spcBef>
              <a:buFontTx/>
              <a:buChar char="•"/>
            </a:pPr>
            <a:r>
              <a:rPr lang="en-US" altLang="zh-CN" smtClean="0"/>
              <a:t>Select the first stop in the slider, and then do the following:</a:t>
            </a:r>
            <a:endParaRPr lang="en-US" altLang="zh-CN" smtClean="0"/>
          </a:p>
          <a:p>
            <a:pPr marL="1143000" lvl="3" indent="-228600" eaLnBrk="1" hangingPunct="1">
              <a:spcBef>
                <a:spcPct val="0"/>
              </a:spcBef>
              <a:buFontTx/>
              <a:buChar char="•"/>
            </a:pPr>
            <a:r>
              <a:rPr lang="en-US" altLang="zh-CN" smtClean="0"/>
              <a:t>In the </a:t>
            </a:r>
            <a:r>
              <a:rPr lang="en-US" altLang="zh-CN" b="1" smtClean="0"/>
              <a:t>Position</a:t>
            </a:r>
            <a:r>
              <a:rPr lang="en-US" altLang="zh-CN" smtClean="0"/>
              <a:t> box, enter </a:t>
            </a:r>
            <a:r>
              <a:rPr lang="en-US" altLang="zh-CN" b="1" smtClean="0"/>
              <a:t>34%</a:t>
            </a:r>
            <a:r>
              <a:rPr lang="en-US" altLang="zh-CN" smtClean="0"/>
              <a:t>.</a:t>
            </a:r>
            <a:endParaRPr lang="en-US" altLang="zh-CN" smtClean="0"/>
          </a:p>
          <a:p>
            <a:pPr marL="1143000" lvl="3" indent="-228600" eaLnBrk="1" hangingPunct="1">
              <a:spcBef>
                <a:spcPct val="0"/>
              </a:spcBef>
              <a:buFontTx/>
              <a:buChar char="•"/>
            </a:pPr>
            <a:r>
              <a:rPr lang="en-US" altLang="zh-CN" smtClean="0"/>
              <a:t>Click the button next to </a:t>
            </a:r>
            <a:r>
              <a:rPr lang="en-US" altLang="zh-CN" b="1" smtClean="0"/>
              <a:t>Color</a:t>
            </a:r>
            <a:r>
              <a:rPr lang="en-US" altLang="zh-CN" smtClean="0"/>
              <a:t>, and then under </a:t>
            </a:r>
            <a:r>
              <a:rPr lang="en-US" altLang="zh-CN" b="1" smtClean="0"/>
              <a:t>Theme Colors </a:t>
            </a:r>
            <a:r>
              <a:rPr lang="en-US" altLang="zh-CN" smtClean="0"/>
              <a:t>click </a:t>
            </a:r>
            <a:r>
              <a:rPr lang="en-US" altLang="zh-CN" b="1" smtClean="0"/>
              <a:t>Black, Text 1, Lighter 5% </a:t>
            </a:r>
            <a:r>
              <a:rPr lang="en-US" altLang="zh-CN" smtClean="0"/>
              <a:t>(sixth row, second option from the left).</a:t>
            </a:r>
            <a:endParaRPr lang="en-US" altLang="zh-CN" smtClean="0"/>
          </a:p>
          <a:p>
            <a:pPr marL="1143000" lvl="3" indent="-228600" eaLnBrk="1" hangingPunct="1">
              <a:spcBef>
                <a:spcPct val="0"/>
              </a:spcBef>
              <a:buFontTx/>
              <a:buChar char="•"/>
            </a:pPr>
            <a:r>
              <a:rPr lang="en-US" altLang="zh-CN" smtClean="0"/>
              <a:t>In the </a:t>
            </a:r>
            <a:r>
              <a:rPr lang="en-US" altLang="zh-CN" b="1" smtClean="0"/>
              <a:t>Transparency</a:t>
            </a:r>
            <a:r>
              <a:rPr lang="en-US" altLang="zh-CN" smtClean="0"/>
              <a:t> box, enter </a:t>
            </a:r>
            <a:r>
              <a:rPr lang="en-US" altLang="zh-CN" b="1" smtClean="0"/>
              <a:t>100%</a:t>
            </a:r>
            <a:r>
              <a:rPr lang="en-US" altLang="zh-CN" smtClean="0"/>
              <a:t>. </a:t>
            </a:r>
            <a:endParaRPr lang="en-US" altLang="zh-CN" smtClean="0"/>
          </a:p>
          <a:p>
            <a:pPr marL="685800" lvl="2" indent="-228600" eaLnBrk="1" hangingPunct="1">
              <a:spcBef>
                <a:spcPct val="0"/>
              </a:spcBef>
              <a:buFontTx/>
              <a:buChar char="•"/>
            </a:pPr>
            <a:r>
              <a:rPr lang="en-US" altLang="zh-CN" smtClean="0"/>
              <a:t>Select the second stop in the slider, and then do the following:</a:t>
            </a:r>
            <a:endParaRPr lang="en-US" altLang="zh-CN" smtClean="0"/>
          </a:p>
          <a:p>
            <a:pPr marL="1143000" lvl="3" indent="-228600" eaLnBrk="1" hangingPunct="1">
              <a:spcBef>
                <a:spcPct val="0"/>
              </a:spcBef>
              <a:buFontTx/>
              <a:buChar char="•"/>
            </a:pPr>
            <a:r>
              <a:rPr lang="en-US" altLang="zh-CN" smtClean="0"/>
              <a:t>In the </a:t>
            </a:r>
            <a:r>
              <a:rPr lang="en-US" altLang="zh-CN" b="1" smtClean="0"/>
              <a:t>Position</a:t>
            </a:r>
            <a:r>
              <a:rPr lang="en-US" altLang="zh-CN" smtClean="0"/>
              <a:t> box, enter </a:t>
            </a:r>
            <a:r>
              <a:rPr lang="en-US" altLang="zh-CN" b="1" smtClean="0"/>
              <a:t>35%</a:t>
            </a:r>
            <a:r>
              <a:rPr lang="en-US" altLang="zh-CN" smtClean="0"/>
              <a:t>.</a:t>
            </a:r>
            <a:endParaRPr lang="en-US" altLang="zh-CN" smtClean="0"/>
          </a:p>
          <a:p>
            <a:pPr marL="1143000" lvl="3" indent="-228600" eaLnBrk="1" hangingPunct="1">
              <a:spcBef>
                <a:spcPct val="0"/>
              </a:spcBef>
              <a:buFontTx/>
              <a:buChar char="•"/>
            </a:pPr>
            <a:r>
              <a:rPr lang="en-US" altLang="zh-CN" smtClean="0"/>
              <a:t>Click the button next to </a:t>
            </a:r>
            <a:r>
              <a:rPr lang="en-US" altLang="zh-CN" b="1" smtClean="0"/>
              <a:t>Color</a:t>
            </a:r>
            <a:r>
              <a:rPr lang="en-US" altLang="zh-CN" smtClean="0"/>
              <a:t>, and then under </a:t>
            </a:r>
            <a:r>
              <a:rPr lang="en-US" altLang="zh-CN" b="1" smtClean="0"/>
              <a:t>Theme Colors </a:t>
            </a:r>
            <a:r>
              <a:rPr lang="en-US" altLang="zh-CN" smtClean="0"/>
              <a:t>click </a:t>
            </a:r>
            <a:r>
              <a:rPr lang="en-US" altLang="zh-CN" b="1" smtClean="0"/>
              <a:t>Black, Text 1, Lighter 5% </a:t>
            </a:r>
            <a:r>
              <a:rPr lang="en-US" altLang="zh-CN" smtClean="0"/>
              <a:t>(sixth row, second option from the left).</a:t>
            </a:r>
            <a:endParaRPr lang="en-US" altLang="zh-CN" smtClean="0"/>
          </a:p>
          <a:p>
            <a:pPr marL="1143000" lvl="3" indent="-228600" eaLnBrk="1" hangingPunct="1">
              <a:spcBef>
                <a:spcPct val="0"/>
              </a:spcBef>
              <a:buFontTx/>
              <a:buChar char="•"/>
            </a:pPr>
            <a:r>
              <a:rPr lang="en-US" altLang="zh-CN" smtClean="0"/>
              <a:t>In the </a:t>
            </a:r>
            <a:r>
              <a:rPr lang="en-US" altLang="zh-CN" b="1" smtClean="0"/>
              <a:t>Transparency </a:t>
            </a:r>
            <a:r>
              <a:rPr lang="en-US" altLang="zh-CN" smtClean="0"/>
              <a:t>box, enter </a:t>
            </a:r>
            <a:r>
              <a:rPr lang="en-US" altLang="zh-CN" b="1" smtClean="0"/>
              <a:t>20%</a:t>
            </a:r>
            <a:r>
              <a:rPr lang="en-US" altLang="zh-CN" smtClean="0"/>
              <a:t>. </a:t>
            </a:r>
            <a:endParaRPr lang="en-US" altLang="zh-CN" smtClean="0"/>
          </a:p>
          <a:p>
            <a:pPr marL="685800" lvl="2" indent="-228600" eaLnBrk="1" hangingPunct="1">
              <a:spcBef>
                <a:spcPct val="0"/>
              </a:spcBef>
              <a:buFontTx/>
              <a:buChar char="•"/>
            </a:pPr>
            <a:r>
              <a:rPr lang="en-US" altLang="zh-CN" smtClean="0"/>
              <a:t>Select the first stop in the slider, and then do the following:</a:t>
            </a:r>
            <a:endParaRPr lang="en-US" altLang="zh-CN" smtClean="0"/>
          </a:p>
          <a:p>
            <a:pPr marL="1143000" lvl="3" indent="-228600" eaLnBrk="1" hangingPunct="1">
              <a:spcBef>
                <a:spcPct val="0"/>
              </a:spcBef>
              <a:buFontTx/>
              <a:buChar char="•"/>
            </a:pPr>
            <a:r>
              <a:rPr lang="en-US" altLang="zh-CN" smtClean="0"/>
              <a:t>In the </a:t>
            </a:r>
            <a:r>
              <a:rPr lang="en-US" altLang="zh-CN" b="1" smtClean="0"/>
              <a:t>Position</a:t>
            </a:r>
            <a:r>
              <a:rPr lang="en-US" altLang="zh-CN" smtClean="0"/>
              <a:t> box, enter </a:t>
            </a:r>
            <a:r>
              <a:rPr lang="en-US" altLang="zh-CN" b="1" smtClean="0"/>
              <a:t>100%</a:t>
            </a:r>
            <a:r>
              <a:rPr lang="en-US" altLang="zh-CN" smtClean="0"/>
              <a:t>.</a:t>
            </a:r>
            <a:endParaRPr lang="en-US" altLang="zh-CN" smtClean="0"/>
          </a:p>
          <a:p>
            <a:pPr marL="1143000" lvl="3" indent="-228600" eaLnBrk="1" hangingPunct="1">
              <a:spcBef>
                <a:spcPct val="0"/>
              </a:spcBef>
              <a:buFontTx/>
              <a:buChar char="•"/>
            </a:pPr>
            <a:r>
              <a:rPr lang="en-US" altLang="zh-CN" smtClean="0"/>
              <a:t>Click the button next to </a:t>
            </a:r>
            <a:r>
              <a:rPr lang="en-US" altLang="zh-CN" b="1" smtClean="0"/>
              <a:t>Color</a:t>
            </a:r>
            <a:r>
              <a:rPr lang="en-US" altLang="zh-CN" smtClean="0"/>
              <a:t>, and then under </a:t>
            </a:r>
            <a:r>
              <a:rPr lang="en-US" altLang="zh-CN" b="1" smtClean="0"/>
              <a:t>Theme Colors </a:t>
            </a:r>
            <a:r>
              <a:rPr lang="en-US" altLang="zh-CN" smtClean="0"/>
              <a:t>click </a:t>
            </a:r>
            <a:r>
              <a:rPr lang="en-US" altLang="zh-CN" b="1" smtClean="0"/>
              <a:t>Blue, Accent 1, Darker 50% </a:t>
            </a:r>
            <a:r>
              <a:rPr lang="en-US" altLang="zh-CN" smtClean="0"/>
              <a:t>(sixth row, fifth option from the left). </a:t>
            </a:r>
            <a:endParaRPr lang="en-US" altLang="zh-CN" i="1" smtClean="0"/>
          </a:p>
          <a:p>
            <a:pPr marL="1143000" lvl="3" indent="-228600" eaLnBrk="1" hangingPunct="1">
              <a:spcBef>
                <a:spcPct val="0"/>
              </a:spcBef>
              <a:buFontTx/>
              <a:buChar char="•"/>
            </a:pPr>
            <a:r>
              <a:rPr lang="en-US" altLang="zh-CN" smtClean="0"/>
              <a:t>In the </a:t>
            </a:r>
            <a:r>
              <a:rPr lang="en-US" altLang="zh-CN" b="1" smtClean="0"/>
              <a:t>Transparency </a:t>
            </a:r>
            <a:r>
              <a:rPr lang="en-US" altLang="zh-CN" smtClean="0"/>
              <a:t>box, enter </a:t>
            </a:r>
            <a:r>
              <a:rPr lang="en-US" altLang="zh-CN" b="1" smtClean="0"/>
              <a:t>75%</a:t>
            </a:r>
            <a:r>
              <a:rPr lang="en-US" altLang="zh-CN" smtClean="0"/>
              <a:t>. </a:t>
            </a:r>
            <a:endParaRPr lang="en-US" altLang="zh-CN" smtClean="0"/>
          </a:p>
          <a:p>
            <a:pPr eaLnBrk="1" hangingPunct="1">
              <a:spcBef>
                <a:spcPct val="0"/>
              </a:spcBef>
              <a:buFont typeface="Calibri" panose="020F05020202040A0204" pitchFamily="34" charset="0"/>
              <a:buAutoNum type="arabicPeriod" startAt="7"/>
            </a:pPr>
            <a:r>
              <a:rPr lang="en-US" altLang="zh-CN" smtClean="0"/>
              <a:t>On the </a:t>
            </a:r>
            <a:r>
              <a:rPr lang="en-US" altLang="zh-CN" b="1" smtClean="0"/>
              <a:t>Home</a:t>
            </a:r>
            <a:r>
              <a:rPr lang="en-US" altLang="zh-CN" smtClean="0"/>
              <a:t> tab, in the </a:t>
            </a:r>
            <a:r>
              <a:rPr lang="en-US" altLang="zh-CN" b="1" smtClean="0"/>
              <a:t>Drawing</a:t>
            </a:r>
            <a:r>
              <a:rPr lang="en-US" altLang="zh-CN" smtClean="0"/>
              <a:t> group, click </a:t>
            </a:r>
            <a:r>
              <a:rPr lang="en-US" altLang="zh-CN" b="1" smtClean="0"/>
              <a:t>Shapes</a:t>
            </a:r>
            <a:r>
              <a:rPr lang="en-US" altLang="zh-CN" smtClean="0"/>
              <a:t>, and then under</a:t>
            </a:r>
            <a:r>
              <a:rPr lang="en-US" altLang="zh-CN" i="1" smtClean="0"/>
              <a:t> </a:t>
            </a:r>
            <a:r>
              <a:rPr lang="en-US" altLang="zh-CN" b="1" smtClean="0"/>
              <a:t>Basic Shapes</a:t>
            </a:r>
            <a:r>
              <a:rPr lang="en-US" altLang="zh-CN" smtClean="0"/>
              <a:t>, click </a:t>
            </a:r>
            <a:r>
              <a:rPr lang="en-US" altLang="zh-CN" b="1" smtClean="0"/>
              <a:t>Oval</a:t>
            </a:r>
            <a:r>
              <a:rPr lang="en-US" altLang="zh-CN" smtClean="0"/>
              <a:t> (first row, second option from the left). Press and hold SHIFT to constrain the shape to a circle, and then on the slide, drag to draw a circle. </a:t>
            </a:r>
            <a:endParaRPr lang="en-US" altLang="zh-CN" smtClean="0"/>
          </a:p>
          <a:p>
            <a:pPr eaLnBrk="1" hangingPunct="1">
              <a:spcBef>
                <a:spcPct val="0"/>
              </a:spcBef>
              <a:buFont typeface="Calibri" panose="020F05020202040A0204" pitchFamily="34" charset="0"/>
              <a:buAutoNum type="arabicPeriod" startAt="7"/>
            </a:pPr>
            <a:r>
              <a:rPr lang="en-US" altLang="zh-CN" smtClean="0"/>
              <a:t>Select the circle. Under </a:t>
            </a:r>
            <a:r>
              <a:rPr lang="en-US" altLang="zh-CN" b="1" smtClean="0"/>
              <a:t>Drawing Tools</a:t>
            </a:r>
            <a:r>
              <a:rPr lang="en-US" altLang="zh-CN" smtClean="0"/>
              <a:t>, on the </a:t>
            </a:r>
            <a:r>
              <a:rPr lang="en-US" altLang="zh-CN" b="1" smtClean="0"/>
              <a:t>Format</a:t>
            </a:r>
            <a:r>
              <a:rPr lang="en-US" altLang="zh-CN" smtClean="0"/>
              <a:t> tab, in the </a:t>
            </a:r>
            <a:r>
              <a:rPr lang="en-US" altLang="zh-CN" b="1" smtClean="0"/>
              <a:t>Size</a:t>
            </a:r>
            <a:r>
              <a:rPr lang="en-US" altLang="zh-CN" smtClean="0"/>
              <a:t> group, do the following:</a:t>
            </a:r>
            <a:endParaRPr lang="en-US" altLang="zh-CN" smtClean="0"/>
          </a:p>
          <a:p>
            <a:pPr marL="685800" lvl="1" indent="-228600" eaLnBrk="1" hangingPunct="1">
              <a:spcBef>
                <a:spcPct val="0"/>
              </a:spcBef>
              <a:buFontTx/>
              <a:buChar char="•"/>
            </a:pPr>
            <a:r>
              <a:rPr lang="en-US" altLang="zh-CN" smtClean="0"/>
              <a:t>In the </a:t>
            </a:r>
            <a:r>
              <a:rPr lang="en-US" altLang="zh-CN" b="1" smtClean="0"/>
              <a:t>Shape Height</a:t>
            </a:r>
            <a:r>
              <a:rPr lang="en-US" altLang="zh-CN" smtClean="0"/>
              <a:t> box, enter </a:t>
            </a:r>
            <a:r>
              <a:rPr lang="en-US" altLang="zh-CN" b="1" smtClean="0"/>
              <a:t>4.4”</a:t>
            </a:r>
            <a:r>
              <a:rPr lang="en-US" altLang="zh-CN" smtClean="0"/>
              <a:t>.</a:t>
            </a:r>
            <a:endParaRPr lang="en-US" altLang="zh-CN" smtClean="0"/>
          </a:p>
          <a:p>
            <a:pPr marL="685800" lvl="1" indent="-228600" eaLnBrk="1" hangingPunct="1">
              <a:spcBef>
                <a:spcPct val="0"/>
              </a:spcBef>
              <a:buFontTx/>
              <a:buChar char="•"/>
            </a:pPr>
            <a:r>
              <a:rPr lang="en-US" altLang="zh-CN" smtClean="0"/>
              <a:t>In the </a:t>
            </a:r>
            <a:r>
              <a:rPr lang="en-US" altLang="zh-CN" b="1" smtClean="0"/>
              <a:t>Shape Width</a:t>
            </a:r>
            <a:r>
              <a:rPr lang="en-US" altLang="zh-CN" smtClean="0"/>
              <a:t> box, enter </a:t>
            </a:r>
            <a:r>
              <a:rPr lang="en-US" altLang="zh-CN" b="1" smtClean="0"/>
              <a:t>4.4”</a:t>
            </a:r>
            <a:r>
              <a:rPr lang="en-US" altLang="zh-CN" smtClean="0"/>
              <a:t>.</a:t>
            </a:r>
            <a:endParaRPr lang="en-US" altLang="zh-CN" smtClean="0"/>
          </a:p>
          <a:p>
            <a:pPr marL="685800" lvl="1" indent="-228600" eaLnBrk="1" hangingPunct="1">
              <a:spcBef>
                <a:spcPct val="0"/>
              </a:spcBef>
              <a:buFont typeface="Calibri" panose="020F05020202040A0204" pitchFamily="34" charset="0"/>
              <a:buAutoNum type="arabicPeriod" startAt="9"/>
            </a:pPr>
            <a:r>
              <a:rPr lang="en-US" altLang="zh-CN" smtClean="0"/>
              <a:t>On the </a:t>
            </a:r>
            <a:r>
              <a:rPr lang="en-US" altLang="zh-CN" b="1" smtClean="0"/>
              <a:t>Home</a:t>
            </a:r>
            <a:r>
              <a:rPr lang="en-US" altLang="zh-CN" smtClean="0"/>
              <a:t> tab, in the bottom right corner of the </a:t>
            </a:r>
            <a:r>
              <a:rPr lang="en-US" altLang="zh-CN" b="1" smtClean="0"/>
              <a:t>Drawing</a:t>
            </a:r>
            <a:r>
              <a:rPr lang="en-US" altLang="zh-CN" smtClean="0"/>
              <a:t> group, click the </a:t>
            </a:r>
            <a:r>
              <a:rPr lang="en-US" altLang="zh-CN" b="1" smtClean="0"/>
              <a:t>Format Shape</a:t>
            </a:r>
            <a:r>
              <a:rPr lang="en-US" altLang="zh-CN" smtClean="0"/>
              <a:t> dialog box launcher.</a:t>
            </a:r>
            <a:endParaRPr lang="en-US" altLang="zh-CN" smtClean="0"/>
          </a:p>
          <a:p>
            <a:pPr marL="685800" lvl="1" indent="-228600" eaLnBrk="1" hangingPunct="1">
              <a:spcBef>
                <a:spcPct val="0"/>
              </a:spcBef>
              <a:buFont typeface="Calibri" panose="020F05020202040A0204" pitchFamily="34" charset="0"/>
              <a:buAutoNum type="arabicPeriod" startAt="9"/>
            </a:pPr>
            <a:r>
              <a:rPr lang="en-US" altLang="zh-CN" smtClean="0"/>
              <a:t>In the </a:t>
            </a:r>
            <a:r>
              <a:rPr lang="en-US" altLang="zh-CN" b="1" smtClean="0"/>
              <a:t>Format Shape</a:t>
            </a:r>
            <a:r>
              <a:rPr lang="en-US" altLang="zh-CN" smtClean="0"/>
              <a:t> dialog box, click </a:t>
            </a:r>
            <a:r>
              <a:rPr lang="en-US" altLang="zh-CN" b="1" smtClean="0"/>
              <a:t>Fill</a:t>
            </a:r>
            <a:r>
              <a:rPr lang="en-US" altLang="zh-CN" smtClean="0"/>
              <a:t> in the left pane, select </a:t>
            </a:r>
            <a:r>
              <a:rPr lang="en-US" altLang="zh-CN" b="1" smtClean="0"/>
              <a:t>Solid fill</a:t>
            </a:r>
            <a:r>
              <a:rPr lang="en-US" altLang="zh-CN" smtClean="0"/>
              <a:t> in the </a:t>
            </a:r>
            <a:r>
              <a:rPr lang="en-US" altLang="zh-CN" b="1" smtClean="0"/>
              <a:t>Fill</a:t>
            </a:r>
            <a:r>
              <a:rPr lang="en-US" altLang="zh-CN" smtClean="0"/>
              <a:t> pane, click the button next to </a:t>
            </a:r>
            <a:r>
              <a:rPr lang="en-US" altLang="zh-CN" b="1" smtClean="0"/>
              <a:t>Color</a:t>
            </a:r>
            <a:r>
              <a:rPr lang="en-US" altLang="zh-CN" smtClean="0"/>
              <a:t>, and then under </a:t>
            </a:r>
            <a:r>
              <a:rPr lang="en-US" altLang="zh-CN" b="1" smtClean="0"/>
              <a:t>Theme Colors </a:t>
            </a:r>
            <a:r>
              <a:rPr lang="en-US" altLang="zh-CN" smtClean="0"/>
              <a:t>click </a:t>
            </a:r>
            <a:r>
              <a:rPr lang="en-US" altLang="zh-CN" b="1" smtClean="0"/>
              <a:t>White, Background 1 </a:t>
            </a:r>
            <a:r>
              <a:rPr lang="en-US" altLang="zh-CN" smtClean="0"/>
              <a:t>(first row, first option from the left). </a:t>
            </a:r>
            <a:endParaRPr lang="en-US" altLang="zh-CN" smtClean="0"/>
          </a:p>
          <a:p>
            <a:pPr marL="685800" lvl="1" indent="-228600" eaLnBrk="1" hangingPunct="1">
              <a:spcBef>
                <a:spcPct val="0"/>
              </a:spcBef>
              <a:buFont typeface="Calibri" panose="020F05020202040A0204" pitchFamily="34" charset="0"/>
              <a:buAutoNum type="arabicPeriod" startAt="9"/>
            </a:pPr>
            <a:r>
              <a:rPr lang="en-US" altLang="zh-CN" smtClean="0"/>
              <a:t>Also in the </a:t>
            </a:r>
            <a:r>
              <a:rPr lang="en-US" altLang="zh-CN" b="1" smtClean="0"/>
              <a:t>Format Shape</a:t>
            </a:r>
            <a:r>
              <a:rPr lang="en-US" altLang="zh-CN" smtClean="0"/>
              <a:t> dialog box, click </a:t>
            </a:r>
            <a:r>
              <a:rPr lang="en-US" altLang="zh-CN" b="1" smtClean="0"/>
              <a:t>Line Color</a:t>
            </a:r>
            <a:r>
              <a:rPr lang="en-US" altLang="zh-CN" smtClean="0"/>
              <a:t> in the left pane, and then select </a:t>
            </a:r>
            <a:r>
              <a:rPr lang="en-US" altLang="zh-CN" b="1" smtClean="0"/>
              <a:t>No line</a:t>
            </a:r>
            <a:r>
              <a:rPr lang="en-US" altLang="zh-CN" smtClean="0"/>
              <a:t> in the </a:t>
            </a:r>
            <a:r>
              <a:rPr lang="en-US" altLang="zh-CN" b="1" smtClean="0"/>
              <a:t>Line Color</a:t>
            </a:r>
            <a:r>
              <a:rPr lang="en-US" altLang="zh-CN" smtClean="0"/>
              <a:t> pane.</a:t>
            </a:r>
            <a:endParaRPr lang="en-US" altLang="zh-CN" smtClean="0"/>
          </a:p>
          <a:p>
            <a:pPr marL="685800" lvl="1" indent="-228600" eaLnBrk="1" hangingPunct="1">
              <a:spcBef>
                <a:spcPct val="0"/>
              </a:spcBef>
              <a:buFont typeface="Calibri" panose="020F05020202040A0204" pitchFamily="34" charset="0"/>
              <a:buAutoNum type="arabicPeriod" startAt="9"/>
            </a:pPr>
            <a:r>
              <a:rPr lang="en-US" altLang="zh-CN" smtClean="0"/>
              <a:t>Also in the </a:t>
            </a:r>
            <a:r>
              <a:rPr lang="en-US" altLang="zh-CN" b="1" smtClean="0"/>
              <a:t>Format Shape</a:t>
            </a:r>
            <a:r>
              <a:rPr lang="en-US" altLang="zh-CN" smtClean="0"/>
              <a:t> dialog box, click </a:t>
            </a:r>
            <a:r>
              <a:rPr lang="en-US" altLang="zh-CN" b="1" smtClean="0"/>
              <a:t>3-D Format</a:t>
            </a:r>
            <a:r>
              <a:rPr lang="en-US" altLang="zh-CN" smtClean="0"/>
              <a:t> in the left pane, and then do the following in the </a:t>
            </a:r>
            <a:r>
              <a:rPr lang="en-US" altLang="zh-CN" b="1" smtClean="0"/>
              <a:t>3-D Format</a:t>
            </a:r>
            <a:r>
              <a:rPr lang="en-US" altLang="zh-CN" smtClean="0"/>
              <a:t> pane:</a:t>
            </a:r>
            <a:endParaRPr lang="en-US" altLang="zh-CN" smtClean="0"/>
          </a:p>
          <a:p>
            <a:pPr marL="685800" lvl="2" indent="-228600" eaLnBrk="1" hangingPunct="1">
              <a:spcBef>
                <a:spcPct val="0"/>
              </a:spcBef>
              <a:buFontTx/>
              <a:buChar char="•"/>
            </a:pPr>
            <a:r>
              <a:rPr lang="en-US" altLang="zh-CN" smtClean="0"/>
              <a:t>Under </a:t>
            </a:r>
            <a:r>
              <a:rPr lang="en-US" altLang="zh-CN" b="1" smtClean="0"/>
              <a:t>Bevel</a:t>
            </a:r>
            <a:r>
              <a:rPr lang="en-US" altLang="zh-CN" smtClean="0"/>
              <a:t>, click the button next to </a:t>
            </a:r>
            <a:r>
              <a:rPr lang="en-US" altLang="zh-CN" b="1" smtClean="0"/>
              <a:t>Top</a:t>
            </a:r>
            <a:r>
              <a:rPr lang="en-US" altLang="zh-CN" smtClean="0"/>
              <a:t>,  and then under </a:t>
            </a:r>
            <a:r>
              <a:rPr lang="en-US" altLang="zh-CN" b="1" smtClean="0"/>
              <a:t>Bevel</a:t>
            </a:r>
            <a:r>
              <a:rPr lang="en-US" altLang="zh-CN" smtClean="0"/>
              <a:t>, click </a:t>
            </a:r>
            <a:r>
              <a:rPr lang="en-US" altLang="zh-CN" b="1" smtClean="0"/>
              <a:t>Soft Round</a:t>
            </a:r>
            <a:r>
              <a:rPr lang="en-US" altLang="zh-CN" smtClean="0"/>
              <a:t> (second row, second option from the left). Next to </a:t>
            </a:r>
            <a:r>
              <a:rPr lang="en-US" altLang="zh-CN" b="1" smtClean="0"/>
              <a:t>Top</a:t>
            </a:r>
            <a:r>
              <a:rPr lang="en-US" altLang="zh-CN" smtClean="0"/>
              <a:t>, in the </a:t>
            </a:r>
            <a:r>
              <a:rPr lang="en-US" altLang="zh-CN" b="1" smtClean="0"/>
              <a:t>Width</a:t>
            </a:r>
            <a:r>
              <a:rPr lang="en-US" altLang="zh-CN" smtClean="0"/>
              <a:t> box, enter </a:t>
            </a:r>
            <a:r>
              <a:rPr lang="en-US" altLang="zh-CN" b="1" smtClean="0"/>
              <a:t>30 pt</a:t>
            </a:r>
            <a:r>
              <a:rPr lang="en-US" altLang="zh-CN" smtClean="0"/>
              <a:t>, and in the </a:t>
            </a:r>
            <a:r>
              <a:rPr lang="en-US" altLang="zh-CN" b="1" smtClean="0"/>
              <a:t>Height</a:t>
            </a:r>
            <a:r>
              <a:rPr lang="en-US" altLang="zh-CN" smtClean="0"/>
              <a:t> box, enter </a:t>
            </a:r>
            <a:r>
              <a:rPr lang="en-US" altLang="zh-CN" b="1" smtClean="0"/>
              <a:t>15 pt</a:t>
            </a:r>
            <a:r>
              <a:rPr lang="en-US" altLang="zh-CN" smtClean="0"/>
              <a:t>. Click the button next to </a:t>
            </a:r>
            <a:r>
              <a:rPr lang="en-US" altLang="zh-CN" b="1" smtClean="0"/>
              <a:t>Bottom</a:t>
            </a:r>
            <a:r>
              <a:rPr lang="en-US" altLang="zh-CN" smtClean="0"/>
              <a:t>, and then under </a:t>
            </a:r>
            <a:r>
              <a:rPr lang="en-US" altLang="zh-CN" b="1" smtClean="0"/>
              <a:t>Bevel</a:t>
            </a:r>
            <a:r>
              <a:rPr lang="en-US" altLang="zh-CN" smtClean="0"/>
              <a:t>, click </a:t>
            </a:r>
            <a:r>
              <a:rPr lang="en-US" altLang="zh-CN" b="1" smtClean="0"/>
              <a:t>Circle</a:t>
            </a:r>
            <a:r>
              <a:rPr lang="en-US" altLang="zh-CN" smtClean="0"/>
              <a:t> (first row, first option from the left). Next to </a:t>
            </a:r>
            <a:r>
              <a:rPr lang="en-US" altLang="zh-CN" b="1" smtClean="0"/>
              <a:t>Bottom</a:t>
            </a:r>
            <a:r>
              <a:rPr lang="en-US" altLang="zh-CN" smtClean="0"/>
              <a:t>, in the </a:t>
            </a:r>
            <a:r>
              <a:rPr lang="en-US" altLang="zh-CN" b="1" smtClean="0"/>
              <a:t>Width</a:t>
            </a:r>
            <a:r>
              <a:rPr lang="en-US" altLang="zh-CN" smtClean="0"/>
              <a:t> box, enter </a:t>
            </a:r>
            <a:r>
              <a:rPr lang="en-US" altLang="zh-CN" b="1" smtClean="0"/>
              <a:t>6 pt</a:t>
            </a:r>
            <a:r>
              <a:rPr lang="en-US" altLang="zh-CN" smtClean="0"/>
              <a:t>, and in the </a:t>
            </a:r>
            <a:r>
              <a:rPr lang="en-US" altLang="zh-CN" b="1" smtClean="0"/>
              <a:t>Height</a:t>
            </a:r>
            <a:r>
              <a:rPr lang="en-US" altLang="zh-CN" smtClean="0"/>
              <a:t> box, enter </a:t>
            </a:r>
            <a:r>
              <a:rPr lang="en-US" altLang="zh-CN" b="1" smtClean="0"/>
              <a:t>6 pt</a:t>
            </a:r>
            <a:r>
              <a:rPr lang="en-US" altLang="zh-CN" smtClean="0"/>
              <a:t>.</a:t>
            </a:r>
            <a:endParaRPr lang="en-US" altLang="zh-CN" smtClean="0"/>
          </a:p>
          <a:p>
            <a:pPr marL="685800" lvl="2" indent="-228600" eaLnBrk="1" hangingPunct="1">
              <a:spcBef>
                <a:spcPct val="0"/>
              </a:spcBef>
              <a:buFontTx/>
              <a:buChar char="•"/>
            </a:pPr>
            <a:r>
              <a:rPr lang="en-US" altLang="zh-CN" smtClean="0"/>
              <a:t>Under </a:t>
            </a:r>
            <a:r>
              <a:rPr lang="en-US" altLang="zh-CN" b="1" smtClean="0"/>
              <a:t>Surface</a:t>
            </a:r>
            <a:r>
              <a:rPr lang="en-US" altLang="zh-CN" smtClean="0"/>
              <a:t>, click the button next to </a:t>
            </a:r>
            <a:r>
              <a:rPr lang="en-US" altLang="zh-CN" b="1" smtClean="0"/>
              <a:t>Material</a:t>
            </a:r>
            <a:r>
              <a:rPr lang="en-US" altLang="zh-CN" smtClean="0"/>
              <a:t>, and then under </a:t>
            </a:r>
            <a:r>
              <a:rPr lang="en-US" altLang="zh-CN" b="1" smtClean="0"/>
              <a:t>Translucent</a:t>
            </a:r>
            <a:r>
              <a:rPr lang="en-US" altLang="zh-CN" smtClean="0"/>
              <a:t>, click </a:t>
            </a:r>
            <a:r>
              <a:rPr lang="en-US" altLang="zh-CN" b="1" smtClean="0"/>
              <a:t>Clear</a:t>
            </a:r>
            <a:r>
              <a:rPr lang="en-US" altLang="zh-CN" smtClean="0"/>
              <a:t> (third option from the left). Click the button next to </a:t>
            </a:r>
            <a:r>
              <a:rPr lang="en-US" altLang="zh-CN" b="1" smtClean="0"/>
              <a:t>Lighting</a:t>
            </a:r>
            <a:r>
              <a:rPr lang="en-US" altLang="zh-CN" smtClean="0"/>
              <a:t>, and then under </a:t>
            </a:r>
            <a:r>
              <a:rPr lang="en-US" altLang="zh-CN" b="1" smtClean="0"/>
              <a:t>Special</a:t>
            </a:r>
            <a:r>
              <a:rPr lang="en-US" altLang="zh-CN" smtClean="0"/>
              <a:t>, click </a:t>
            </a:r>
            <a:r>
              <a:rPr lang="en-US" altLang="zh-CN" b="1" smtClean="0"/>
              <a:t>Two Point</a:t>
            </a:r>
            <a:r>
              <a:rPr lang="en-US" altLang="zh-CN" smtClean="0"/>
              <a:t> (second option from the left).</a:t>
            </a:r>
            <a:endParaRPr lang="en-US" altLang="zh-CN" smtClean="0"/>
          </a:p>
          <a:p>
            <a:pPr eaLnBrk="1" hangingPunct="1">
              <a:spcBef>
                <a:spcPct val="0"/>
              </a:spcBef>
              <a:buFont typeface="Calibri" panose="020F05020202040A0204" pitchFamily="34" charset="0"/>
              <a:buAutoNum type="arabicPeriod" startAt="13"/>
            </a:pPr>
            <a:r>
              <a:rPr lang="en-US" altLang="zh-CN" smtClean="0"/>
              <a:t>Select the circle. On the </a:t>
            </a:r>
            <a:r>
              <a:rPr lang="en-US" altLang="zh-CN" b="1" smtClean="0"/>
              <a:t>Home</a:t>
            </a:r>
            <a:r>
              <a:rPr lang="en-US" altLang="zh-CN" smtClean="0"/>
              <a:t> tab, in the </a:t>
            </a:r>
            <a:r>
              <a:rPr lang="en-US" altLang="zh-CN" b="1" smtClean="0"/>
              <a:t>Drawing</a:t>
            </a:r>
            <a:r>
              <a:rPr lang="en-US" altLang="zh-CN" smtClean="0"/>
              <a:t> group, click </a:t>
            </a:r>
            <a:r>
              <a:rPr lang="en-US" altLang="zh-CN" b="1" smtClean="0"/>
              <a:t>Arrange</a:t>
            </a:r>
            <a:r>
              <a:rPr lang="en-US" altLang="zh-CN" smtClean="0"/>
              <a:t>, point to </a:t>
            </a:r>
            <a:r>
              <a:rPr lang="en-US" altLang="zh-CN" b="1" smtClean="0"/>
              <a:t>Align</a:t>
            </a:r>
            <a:r>
              <a:rPr lang="en-US" altLang="zh-CN" smtClean="0"/>
              <a:t>, and then do the following:</a:t>
            </a:r>
            <a:endParaRPr lang="en-US" altLang="zh-CN" smtClean="0"/>
          </a:p>
          <a:p>
            <a:pPr marL="685800" lvl="1" indent="-228600" eaLnBrk="1" hangingPunct="1">
              <a:spcBef>
                <a:spcPct val="0"/>
              </a:spcBef>
              <a:buFont typeface="Calibri" panose="020F05020202040A0204" pitchFamily="34" charset="0"/>
              <a:buAutoNum type="arabicPeriod"/>
            </a:pPr>
            <a:r>
              <a:rPr lang="en-US" altLang="zh-CN" smtClean="0"/>
              <a:t>Click </a:t>
            </a:r>
            <a:r>
              <a:rPr lang="en-US" altLang="zh-CN" b="1" smtClean="0"/>
              <a:t>Align to Slide</a:t>
            </a:r>
            <a:r>
              <a:rPr lang="en-US" altLang="zh-CN" smtClean="0"/>
              <a:t>.</a:t>
            </a:r>
            <a:endParaRPr lang="en-US" altLang="zh-CN" smtClean="0"/>
          </a:p>
          <a:p>
            <a:pPr marL="685800" lvl="1" indent="-228600" eaLnBrk="1" hangingPunct="1">
              <a:spcBef>
                <a:spcPct val="0"/>
              </a:spcBef>
              <a:buFont typeface="Calibri" panose="020F05020202040A0204" pitchFamily="34" charset="0"/>
              <a:buAutoNum type="arabicPeriod"/>
            </a:pPr>
            <a:r>
              <a:rPr lang="en-US" altLang="zh-CN" smtClean="0"/>
              <a:t>Click </a:t>
            </a:r>
            <a:r>
              <a:rPr lang="en-US" altLang="zh-CN" b="1" smtClean="0"/>
              <a:t>Align Middle</a:t>
            </a:r>
            <a:r>
              <a:rPr lang="en-US" altLang="zh-CN" smtClean="0"/>
              <a:t>. </a:t>
            </a:r>
            <a:endParaRPr lang="en-US" altLang="zh-CN" smtClean="0"/>
          </a:p>
          <a:p>
            <a:pPr marL="685800" lvl="1" indent="-228600" eaLnBrk="1" hangingPunct="1">
              <a:spcBef>
                <a:spcPct val="0"/>
              </a:spcBef>
              <a:buFont typeface="Calibri" panose="020F05020202040A0204" pitchFamily="34" charset="0"/>
              <a:buAutoNum type="arabicPeriod"/>
            </a:pPr>
            <a:r>
              <a:rPr lang="en-US" altLang="zh-CN" smtClean="0"/>
              <a:t>Click </a:t>
            </a:r>
            <a:r>
              <a:rPr lang="en-US" altLang="zh-CN" b="1" smtClean="0"/>
              <a:t>Align Center</a:t>
            </a:r>
            <a:r>
              <a:rPr lang="en-US" altLang="zh-CN" smtClean="0"/>
              <a:t>. </a:t>
            </a:r>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lvl1pPr>
              <a:defRPr/>
            </a:lvl1pPr>
          </a:lstStyle>
          <a:p>
            <a:pPr>
              <a:defRPr/>
            </a:pPr>
            <a:fld id="{5E5FC909-2C2A-41C5-8A63-4154F06CB469}" type="datetimeFigureOut">
              <a:rPr lang="en-US" altLang="zh-CN"/>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70094044-3125-4372-A33E-D8914B1C7DA7}" type="slidenum">
              <a:rPr lang="en-US" altLang="zh-CN"/>
            </a:fld>
            <a:endParaRPr lang="en-US" altLang="zh-CN"/>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42907A39-9816-441A-9940-A78FFDDDB86E}" type="datetimeFigureOut">
              <a:rPr lang="en-US" altLang="zh-CN"/>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CDAA5F5C-93D1-41AA-ABE1-AC186FFF831F}" type="slidenum">
              <a:rPr lang="en-US" altLang="zh-CN"/>
            </a:fld>
            <a:endParaRPr lang="en-US" altLang="zh-CN"/>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lvl1pPr>
              <a:defRPr/>
            </a:lvl1pPr>
          </a:lstStyle>
          <a:p>
            <a:pPr>
              <a:defRPr/>
            </a:pPr>
            <a:fld id="{25AB818E-4453-4EA5-91D5-2BBBC738E7B8}" type="datetimeFigureOut">
              <a:rPr lang="en-US" altLang="zh-CN"/>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6702E34C-FB34-4BD0-830F-D7F1CE5C7C42}" type="slidenum">
              <a:rPr lang="en-US" altLang="zh-CN"/>
            </a:fld>
            <a:endParaRPr lang="en-US" altLang="zh-CN"/>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9DFA7858-04DA-49D7-9C31-9E3BABEB8AAD}" type="datetimeFigureOut">
              <a:rPr lang="en-US" altLang="zh-CN"/>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E5D482ED-5AD7-4927-9AA1-30317D05D4BE}" type="slidenum">
              <a:rPr lang="en-US" altLang="zh-CN"/>
            </a:fld>
            <a:endParaRPr lang="en-US" altLang="zh-CN"/>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3"/>
          <p:cNvSpPr>
            <a:spLocks noGrp="1"/>
          </p:cNvSpPr>
          <p:nvPr>
            <p:ph type="dt" sz="half" idx="10"/>
          </p:nvPr>
        </p:nvSpPr>
        <p:spPr/>
        <p:txBody>
          <a:bodyPr/>
          <a:lstStyle>
            <a:lvl1pPr>
              <a:defRPr/>
            </a:lvl1pPr>
          </a:lstStyle>
          <a:p>
            <a:pPr>
              <a:defRPr/>
            </a:pPr>
            <a:fld id="{1F8887FC-1063-4901-918A-591D1D2DE2EC}" type="datetimeFigureOut">
              <a:rPr lang="en-US" altLang="zh-CN"/>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en-US" altLang="zh-CN"/>
          </a:p>
        </p:txBody>
      </p:sp>
      <p:sp>
        <p:nvSpPr>
          <p:cNvPr id="9" name="Slide Number Placeholder 5"/>
          <p:cNvSpPr>
            <a:spLocks noGrp="1"/>
          </p:cNvSpPr>
          <p:nvPr>
            <p:ph type="sldNum" sz="quarter" idx="12"/>
          </p:nvPr>
        </p:nvSpPr>
        <p:spPr/>
        <p:txBody>
          <a:bodyPr/>
          <a:lstStyle>
            <a:lvl1pPr>
              <a:defRPr/>
            </a:lvl1pPr>
          </a:lstStyle>
          <a:p>
            <a:pPr>
              <a:defRPr/>
            </a:pPr>
            <a:fld id="{511A3C5C-C44B-433D-94EA-56042AB8F15E}" type="slidenum">
              <a:rPr lang="en-US" altLang="zh-CN"/>
            </a:fld>
            <a:endParaRPr lang="en-US" altLang="zh-CN"/>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92939229-485C-4A83-AD7A-2B62A99AAF04}" type="datetimeFigureOut">
              <a:rPr lang="en-US" altLang="zh-CN"/>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en-US" altLang="zh-CN"/>
          </a:p>
        </p:txBody>
      </p:sp>
      <p:sp>
        <p:nvSpPr>
          <p:cNvPr id="5" name="Slide Number Placeholder 5"/>
          <p:cNvSpPr>
            <a:spLocks noGrp="1"/>
          </p:cNvSpPr>
          <p:nvPr>
            <p:ph type="sldNum" sz="quarter" idx="12"/>
          </p:nvPr>
        </p:nvSpPr>
        <p:spPr/>
        <p:txBody>
          <a:bodyPr/>
          <a:lstStyle>
            <a:lvl1pPr>
              <a:defRPr/>
            </a:lvl1pPr>
          </a:lstStyle>
          <a:p>
            <a:pPr>
              <a:defRPr/>
            </a:pPr>
            <a:fld id="{6BA66394-708C-4DB4-806B-B391A07561BD}" type="slidenum">
              <a:rPr lang="en-US" altLang="zh-CN"/>
            </a:fld>
            <a:endParaRPr lang="en-US" altLang="zh-CN"/>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B4D8A19-0F68-4E99-87F6-FB6C3C480084}" type="datetimeFigureOut">
              <a:rPr lang="en-US" altLang="zh-CN"/>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en-US" altLang="zh-CN"/>
          </a:p>
        </p:txBody>
      </p:sp>
      <p:sp>
        <p:nvSpPr>
          <p:cNvPr id="4" name="Slide Number Placeholder 5"/>
          <p:cNvSpPr>
            <a:spLocks noGrp="1"/>
          </p:cNvSpPr>
          <p:nvPr>
            <p:ph type="sldNum" sz="quarter" idx="12"/>
          </p:nvPr>
        </p:nvSpPr>
        <p:spPr/>
        <p:txBody>
          <a:bodyPr/>
          <a:lstStyle>
            <a:lvl1pPr>
              <a:defRPr/>
            </a:lvl1pPr>
          </a:lstStyle>
          <a:p>
            <a:pPr>
              <a:defRPr/>
            </a:pPr>
            <a:fld id="{59EA618C-9ACB-4E36-A55C-11E568E6CBE0}" type="slidenum">
              <a:rPr lang="en-US" altLang="zh-CN"/>
            </a:fld>
            <a:endParaRPr lang="en-US" altLang="zh-CN"/>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3"/>
          <p:cNvSpPr>
            <a:spLocks noGrp="1"/>
          </p:cNvSpPr>
          <p:nvPr>
            <p:ph type="dt" sz="half" idx="10"/>
          </p:nvPr>
        </p:nvSpPr>
        <p:spPr/>
        <p:txBody>
          <a:bodyPr/>
          <a:lstStyle>
            <a:lvl1pPr>
              <a:defRPr/>
            </a:lvl1pPr>
          </a:lstStyle>
          <a:p>
            <a:pPr>
              <a:defRPr/>
            </a:pPr>
            <a:fld id="{1F71E76A-4568-40FD-B4D1-E0F04CC069D0}" type="datetimeFigureOut">
              <a:rPr lang="en-US" altLang="zh-CN"/>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20E8FB46-87B7-43A7-A037-BB8A2C396A34}" type="slidenum">
              <a:rPr lang="en-US" altLang="zh-CN"/>
            </a:fld>
            <a:endParaRPr lang="en-US" altLang="zh-CN"/>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3"/>
          <p:cNvSpPr>
            <a:spLocks noGrp="1"/>
          </p:cNvSpPr>
          <p:nvPr>
            <p:ph type="dt" sz="half" idx="10"/>
          </p:nvPr>
        </p:nvSpPr>
        <p:spPr/>
        <p:txBody>
          <a:bodyPr/>
          <a:lstStyle>
            <a:lvl1pPr>
              <a:defRPr/>
            </a:lvl1pPr>
          </a:lstStyle>
          <a:p>
            <a:pPr>
              <a:defRPr/>
            </a:pPr>
            <a:fld id="{3F0AB9D4-83FB-4256-B4EF-E31C8EC41401}" type="datetimeFigureOut">
              <a:rPr lang="en-US" altLang="zh-CN"/>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en-US" altLang="zh-CN"/>
          </a:p>
        </p:txBody>
      </p:sp>
      <p:sp>
        <p:nvSpPr>
          <p:cNvPr id="7" name="Slide Number Placeholder 5"/>
          <p:cNvSpPr>
            <a:spLocks noGrp="1"/>
          </p:cNvSpPr>
          <p:nvPr>
            <p:ph type="sldNum" sz="quarter" idx="12"/>
          </p:nvPr>
        </p:nvSpPr>
        <p:spPr/>
        <p:txBody>
          <a:bodyPr/>
          <a:lstStyle>
            <a:lvl1pPr>
              <a:defRPr/>
            </a:lvl1pPr>
          </a:lstStyle>
          <a:p>
            <a:pPr>
              <a:defRPr/>
            </a:pPr>
            <a:fld id="{4AEAA2EC-06E9-4C71-8CFB-F241C92A61E5}" type="slidenum">
              <a:rPr lang="en-US" altLang="zh-CN"/>
            </a:fld>
            <a:endParaRPr lang="en-US" altLang="zh-CN"/>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105C8E54-9FD9-4FE8-87CE-752E0347356A}" type="datetimeFigureOut">
              <a:rPr lang="en-US" altLang="zh-CN"/>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133CFB9D-F865-4F4B-9B01-A7DC52ACCDA5}" type="slidenum">
              <a:rPr lang="en-US" altLang="zh-CN"/>
            </a:fld>
            <a:endParaRPr lang="en-US" altLang="zh-CN"/>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B49B6D41-1508-4EC9-8B95-7E91DA803B75}" type="datetimeFigureOut">
              <a:rPr lang="en-US" altLang="zh-CN"/>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en-US" altLang="zh-CN"/>
          </a:p>
        </p:txBody>
      </p:sp>
      <p:sp>
        <p:nvSpPr>
          <p:cNvPr id="6" name="Slide Number Placeholder 5"/>
          <p:cNvSpPr>
            <a:spLocks noGrp="1"/>
          </p:cNvSpPr>
          <p:nvPr>
            <p:ph type="sldNum" sz="quarter" idx="12"/>
          </p:nvPr>
        </p:nvSpPr>
        <p:spPr/>
        <p:txBody>
          <a:bodyPr/>
          <a:lstStyle>
            <a:lvl1pPr>
              <a:defRPr/>
            </a:lvl1pPr>
          </a:lstStyle>
          <a:p>
            <a:pPr>
              <a:defRPr/>
            </a:pPr>
            <a:fld id="{7C88DCD2-E69B-4318-8165-33DD28399D13}" type="slidenum">
              <a:rPr lang="en-US" altLang="zh-CN"/>
            </a:fld>
            <a:endParaRPr lang="en-US" altLang="zh-CN"/>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a:defRPr sz="1200" smtClean="0">
                <a:solidFill>
                  <a:srgbClr val="898989"/>
                </a:solidFill>
                <a:latin typeface="Calibri" panose="020F05020202040A0204" pitchFamily="34" charset="0"/>
              </a:defRPr>
            </a:lvl1pPr>
          </a:lstStyle>
          <a:p>
            <a:pPr>
              <a:defRPr/>
            </a:pPr>
            <a:fld id="{37797545-15C0-429E-87DB-A4CCA488755C}" type="datetimeFigureOut">
              <a:rPr lang="en-US" altLang="zh-CN"/>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a:defRPr sz="1200" smtClean="0">
                <a:solidFill>
                  <a:srgbClr val="898989"/>
                </a:solidFill>
                <a:latin typeface="Calibri" panose="020F05020202040A0204" pitchFamily="34" charset="0"/>
              </a:defRPr>
            </a:lvl1pPr>
          </a:lstStyle>
          <a:p>
            <a:pPr>
              <a:defRPr/>
            </a:pPr>
            <a:endParaRPr lang="en-US"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smtClean="0">
                <a:solidFill>
                  <a:srgbClr val="898989"/>
                </a:solidFill>
                <a:latin typeface="Calibri" panose="020F05020202040A0204" pitchFamily="34" charset="0"/>
              </a:defRPr>
            </a:lvl1pPr>
          </a:lstStyle>
          <a:p>
            <a:pPr>
              <a:defRPr/>
            </a:pPr>
            <a:fld id="{17B4BF18-0F07-4CB5-9FE1-EBF7A4755291}"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A0204" pitchFamily="34" charset="0"/>
        </a:defRPr>
      </a:lvl2pPr>
      <a:lvl3pPr algn="ctr" rtl="0" eaLnBrk="0" fontAlgn="base" hangingPunct="0">
        <a:spcBef>
          <a:spcPct val="0"/>
        </a:spcBef>
        <a:spcAft>
          <a:spcPct val="0"/>
        </a:spcAft>
        <a:defRPr sz="4400">
          <a:solidFill>
            <a:schemeClr val="tx1"/>
          </a:solidFill>
          <a:latin typeface="Calibri" panose="020F05020202040A0204" pitchFamily="34" charset="0"/>
        </a:defRPr>
      </a:lvl3pPr>
      <a:lvl4pPr algn="ctr" rtl="0" eaLnBrk="0" fontAlgn="base" hangingPunct="0">
        <a:spcBef>
          <a:spcPct val="0"/>
        </a:spcBef>
        <a:spcAft>
          <a:spcPct val="0"/>
        </a:spcAft>
        <a:defRPr sz="4400">
          <a:solidFill>
            <a:schemeClr val="tx1"/>
          </a:solidFill>
          <a:latin typeface="Calibri" panose="020F05020202040A0204" pitchFamily="34" charset="0"/>
        </a:defRPr>
      </a:lvl4pPr>
      <a:lvl5pPr algn="ctr" rtl="0" eaLnBrk="0" fontAlgn="base" hangingPunct="0">
        <a:spcBef>
          <a:spcPct val="0"/>
        </a:spcBef>
        <a:spcAft>
          <a:spcPct val="0"/>
        </a:spcAft>
        <a:defRPr sz="4400">
          <a:solidFill>
            <a:schemeClr val="tx1"/>
          </a:solidFill>
          <a:latin typeface="Calibri" panose="020F05020202040A0204" pitchFamily="34" charset="0"/>
        </a:defRPr>
      </a:lvl5pPr>
      <a:lvl6pPr marL="457200" algn="ctr" rtl="0" fontAlgn="base">
        <a:spcBef>
          <a:spcPct val="0"/>
        </a:spcBef>
        <a:spcAft>
          <a:spcPct val="0"/>
        </a:spcAft>
        <a:defRPr sz="4400">
          <a:solidFill>
            <a:schemeClr val="tx1"/>
          </a:solidFill>
          <a:latin typeface="Calibri" panose="020F05020202040A0204" pitchFamily="34" charset="0"/>
        </a:defRPr>
      </a:lvl6pPr>
      <a:lvl7pPr marL="914400" algn="ctr" rtl="0" fontAlgn="base">
        <a:spcBef>
          <a:spcPct val="0"/>
        </a:spcBef>
        <a:spcAft>
          <a:spcPct val="0"/>
        </a:spcAft>
        <a:defRPr sz="4400">
          <a:solidFill>
            <a:schemeClr val="tx1"/>
          </a:solidFill>
          <a:latin typeface="Calibri" panose="020F05020202040A0204" pitchFamily="34" charset="0"/>
        </a:defRPr>
      </a:lvl7pPr>
      <a:lvl8pPr marL="1371600" algn="ctr" rtl="0" fontAlgn="base">
        <a:spcBef>
          <a:spcPct val="0"/>
        </a:spcBef>
        <a:spcAft>
          <a:spcPct val="0"/>
        </a:spcAft>
        <a:defRPr sz="4400">
          <a:solidFill>
            <a:schemeClr val="tx1"/>
          </a:solidFill>
          <a:latin typeface="Calibri" panose="020F05020202040A0204" pitchFamily="34" charset="0"/>
        </a:defRPr>
      </a:lvl8pPr>
      <a:lvl9pPr marL="1828800" algn="ctr" rtl="0" fontAlgn="base">
        <a:spcBef>
          <a:spcPct val="0"/>
        </a:spcBef>
        <a:spcAft>
          <a:spcPct val="0"/>
        </a:spcAft>
        <a:defRPr sz="4400">
          <a:solidFill>
            <a:schemeClr val="tx1"/>
          </a:solidFill>
          <a:latin typeface="Calibri" panose="020F05020202040A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GIF"/><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0.xml"/><Relationship Id="rId2" Type="http://schemas.openxmlformats.org/officeDocument/2006/relationships/hyperlink" Target="http://item.taobao.com/item.htm?id=5646597107" TargetMode="Externa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9.emf"/><Relationship Id="rId2" Type="http://schemas.openxmlformats.org/officeDocument/2006/relationships/oleObject" Target="../embeddings/oleObject1.bin"/><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1209675" y="5627688"/>
            <a:ext cx="8229600" cy="1143000"/>
          </a:xfrm>
        </p:spPr>
        <p:txBody>
          <a:bodyPr/>
          <a:p>
            <a:r>
              <a:rPr lang="zh-CN" altLang="en-US">
                <a:solidFill>
                  <a:srgbClr val="FF0000"/>
                </a:solidFill>
              </a:rPr>
              <a:t>秦关中学    </a:t>
            </a:r>
            <a:r>
              <a:rPr lang="zh-CN" altLang="en-US">
                <a:solidFill>
                  <a:srgbClr val="FFFF00"/>
                </a:solidFill>
              </a:rPr>
              <a:t>苏兴辉</a:t>
            </a:r>
            <a:endParaRPr lang="zh-CN" altLang="en-US">
              <a:solidFill>
                <a:srgbClr val="FFFF00"/>
              </a:solidFill>
            </a:endParaRPr>
          </a:p>
        </p:txBody>
      </p:sp>
      <p:sp>
        <p:nvSpPr>
          <p:cNvPr id="128002" name="矩形 128001"/>
          <p:cNvSpPr/>
          <p:nvPr/>
        </p:nvSpPr>
        <p:spPr>
          <a:xfrm>
            <a:off x="539750" y="2886710"/>
            <a:ext cx="6061075" cy="2633345"/>
          </a:xfrm>
          <a:prstGeom prst="rect">
            <a:avLst/>
          </a:prstGeom>
        </p:spPr>
        <p:txBody>
          <a:bodyPr wrap="none" fromWordArt="1">
            <a:prstTxWarp prst="textFadeUp">
              <a:avLst>
                <a:gd name="adj" fmla="val 9991"/>
              </a:avLst>
            </a:prstTxWarp>
            <a:normAutofit/>
          </a:bodyPr>
          <a:p>
            <a:pPr algn="ctr"/>
            <a:r>
              <a:rPr lang="zh-CN" altLang="en-US" sz="3600" b="1">
                <a:ln w="12700" cap="flat" cmpd="sng">
                  <a:solidFill>
                    <a:srgbClr val="FFFF00"/>
                  </a:solidFill>
                  <a:prstDash val="soli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俄国农奴制改革</a:t>
            </a:r>
            <a:endParaRPr lang="zh-CN" altLang="en-US" sz="3600" b="1">
              <a:ln w="12700" cap="flat" cmpd="sng">
                <a:solidFill>
                  <a:srgbClr val="FFFF00"/>
                </a:solidFill>
                <a:prstDash val="soli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endParaRPr>
          </a:p>
        </p:txBody>
      </p:sp>
      <p:sp>
        <p:nvSpPr>
          <p:cNvPr id="128003" name="矩形 128002"/>
          <p:cNvSpPr/>
          <p:nvPr/>
        </p:nvSpPr>
        <p:spPr>
          <a:xfrm>
            <a:off x="539750" y="908050"/>
            <a:ext cx="2736850" cy="1655763"/>
          </a:xfrm>
          <a:prstGeom prst="rect">
            <a:avLst/>
          </a:prstGeom>
        </p:spPr>
        <p:txBody>
          <a:bodyPr wrap="none" fromWordArt="1">
            <a:prstTxWarp prst="textFadeUp">
              <a:avLst>
                <a:gd name="adj" fmla="val 9991"/>
              </a:avLst>
            </a:prstTxWarp>
            <a:normAutofit/>
          </a:bodyPr>
          <a:p>
            <a:pPr algn="ctr"/>
            <a:r>
              <a:rPr lang="zh-CN" altLang="en-US" sz="3600" b="1">
                <a:ln w="12700" cap="flat" cmpd="sng">
                  <a:solidFill>
                    <a:srgbClr val="FFFF00"/>
                  </a:solidFill>
                  <a:prstDash val="soli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第</a:t>
            </a:r>
            <a:r>
              <a:rPr lang="en-US" altLang="zh-CN" sz="3600" b="1">
                <a:ln w="12700" cap="flat" cmpd="sng">
                  <a:solidFill>
                    <a:srgbClr val="FFFF00"/>
                  </a:solidFill>
                  <a:prstDash val="soli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23</a:t>
            </a:r>
            <a:r>
              <a:rPr lang="zh-CN" altLang="en-US" sz="3600" b="1">
                <a:ln w="12700" cap="flat" cmpd="sng">
                  <a:solidFill>
                    <a:srgbClr val="FFFF00"/>
                  </a:solidFill>
                  <a:prstDash val="soli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课</a:t>
            </a:r>
            <a:endParaRPr lang="zh-CN" altLang="en-US" sz="3600" b="1">
              <a:ln w="12700" cap="flat" cmpd="sng">
                <a:solidFill>
                  <a:srgbClr val="FFFF00"/>
                </a:solidFill>
                <a:prstDash val="solid"/>
                <a:headEnd type="none" w="med" len="med"/>
                <a:tailEnd type="none" w="med" len="med"/>
              </a:ln>
              <a:solidFill>
                <a:srgbClr val="FF0000"/>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endParaRPr>
          </a:p>
        </p:txBody>
      </p:sp>
      <p:pic>
        <p:nvPicPr>
          <p:cNvPr id="128004" name="图片 128003" descr="亚历山大二世"/>
          <p:cNvPicPr>
            <a:picLocks noChangeAspect="1"/>
          </p:cNvPicPr>
          <p:nvPr/>
        </p:nvPicPr>
        <p:blipFill>
          <a:blip r:embed="rId2"/>
          <a:stretch>
            <a:fillRect/>
          </a:stretch>
        </p:blipFill>
        <p:spPr>
          <a:xfrm>
            <a:off x="6659563" y="333375"/>
            <a:ext cx="2017712" cy="30956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文本占位符 114689"/>
          <p:cNvSpPr>
            <a:spLocks noGrp="1"/>
          </p:cNvSpPr>
          <p:nvPr>
            <p:ph type="body" sz="half" idx="1"/>
          </p:nvPr>
        </p:nvSpPr>
        <p:spPr>
          <a:xfrm>
            <a:off x="0" y="981075"/>
            <a:ext cx="3810000" cy="4114800"/>
          </a:xfrm>
        </p:spPr>
        <p:txBody>
          <a:bodyPr/>
          <a:p>
            <a:pPr>
              <a:buNone/>
            </a:pPr>
            <a:r>
              <a:rPr lang="en-US" altLang="zh-CN" sz="2800" b="1" dirty="0"/>
              <a:t>   </a:t>
            </a:r>
            <a:r>
              <a:rPr lang="zh-CN" altLang="en-US" sz="3600" b="1" dirty="0">
                <a:solidFill>
                  <a:srgbClr val="800000"/>
                </a:solidFill>
                <a:latin typeface="黑体" panose="02010609060101010101" pitchFamily="2" charset="-122"/>
                <a:ea typeface="黑体" panose="02010609060101010101" pitchFamily="2" charset="-122"/>
              </a:rPr>
              <a:t>时间：</a:t>
            </a:r>
            <a:endParaRPr lang="zh-CN" altLang="en-US" sz="3600" b="1" dirty="0">
              <a:solidFill>
                <a:srgbClr val="800000"/>
              </a:solidFill>
              <a:latin typeface="黑体" panose="02010609060101010101" pitchFamily="2" charset="-122"/>
              <a:ea typeface="黑体" panose="02010609060101010101" pitchFamily="2" charset="-122"/>
            </a:endParaRPr>
          </a:p>
          <a:p>
            <a:pPr>
              <a:buNone/>
            </a:pPr>
            <a:r>
              <a:rPr lang="zh-CN" altLang="en-US" sz="3600" b="1" dirty="0">
                <a:solidFill>
                  <a:srgbClr val="800000"/>
                </a:solidFill>
                <a:latin typeface="黑体" panose="02010609060101010101" pitchFamily="2" charset="-122"/>
                <a:ea typeface="黑体" panose="02010609060101010101" pitchFamily="2" charset="-122"/>
              </a:rPr>
              <a:t> 双方：</a:t>
            </a:r>
            <a:endParaRPr lang="zh-CN" altLang="en-US" sz="3600" b="1" dirty="0">
              <a:solidFill>
                <a:srgbClr val="800000"/>
              </a:solidFill>
              <a:latin typeface="黑体" panose="02010609060101010101" pitchFamily="2" charset="-122"/>
              <a:ea typeface="黑体" panose="02010609060101010101" pitchFamily="2" charset="-122"/>
            </a:endParaRPr>
          </a:p>
          <a:p>
            <a:pPr>
              <a:buNone/>
            </a:pPr>
            <a:r>
              <a:rPr lang="zh-CN" altLang="en-US" sz="3600" b="1" dirty="0">
                <a:solidFill>
                  <a:srgbClr val="800000"/>
                </a:solidFill>
                <a:latin typeface="黑体" panose="02010609060101010101" pitchFamily="2" charset="-122"/>
                <a:ea typeface="黑体" panose="02010609060101010101" pitchFamily="2" charset="-122"/>
              </a:rPr>
              <a:t> 目的：</a:t>
            </a:r>
            <a:endParaRPr lang="zh-CN" altLang="en-US" sz="3600" b="1" dirty="0">
              <a:solidFill>
                <a:srgbClr val="800000"/>
              </a:solidFill>
              <a:latin typeface="黑体" panose="02010609060101010101" pitchFamily="2" charset="-122"/>
              <a:ea typeface="黑体" panose="02010609060101010101" pitchFamily="2" charset="-122"/>
            </a:endParaRPr>
          </a:p>
          <a:p>
            <a:pPr>
              <a:buNone/>
            </a:pPr>
            <a:r>
              <a:rPr lang="zh-CN" altLang="en-US" sz="3600" b="1" dirty="0">
                <a:solidFill>
                  <a:srgbClr val="FF0000"/>
                </a:solidFill>
              </a:rPr>
              <a:t>  </a:t>
            </a:r>
            <a:r>
              <a:rPr lang="zh-CN" altLang="en-US" sz="3600" b="1" dirty="0">
                <a:solidFill>
                  <a:srgbClr val="800000"/>
                </a:solidFill>
                <a:ea typeface="黑体" panose="02010609060101010101" pitchFamily="2" charset="-122"/>
              </a:rPr>
              <a:t>力量对比：</a:t>
            </a:r>
            <a:endParaRPr lang="zh-CN" altLang="en-US" sz="3600" b="1" dirty="0">
              <a:solidFill>
                <a:srgbClr val="800000"/>
              </a:solidFill>
              <a:ea typeface="黑体" panose="02010609060101010101" pitchFamily="2" charset="-122"/>
            </a:endParaRPr>
          </a:p>
        </p:txBody>
      </p:sp>
      <p:sp>
        <p:nvSpPr>
          <p:cNvPr id="114691" name="文本框 114690"/>
          <p:cNvSpPr txBox="1"/>
          <p:nvPr/>
        </p:nvSpPr>
        <p:spPr>
          <a:xfrm>
            <a:off x="1619250" y="981075"/>
            <a:ext cx="2230438" cy="579438"/>
          </a:xfrm>
          <a:prstGeom prst="rect">
            <a:avLst/>
          </a:prstGeom>
          <a:noFill/>
          <a:ln w="9525">
            <a:noFill/>
          </a:ln>
        </p:spPr>
        <p:txBody>
          <a:bodyPr wrap="none" anchor="t">
            <a:spAutoFit/>
          </a:bodyPr>
          <a:p>
            <a:pPr algn="l">
              <a:buClr>
                <a:schemeClr val="bg1"/>
              </a:buClr>
            </a:pPr>
            <a:r>
              <a:rPr lang="en-US" altLang="zh-CN" sz="3200" b="1" dirty="0">
                <a:solidFill>
                  <a:srgbClr val="000000"/>
                </a:solidFill>
                <a:latin typeface="黑体" panose="02010609060101010101" pitchFamily="2" charset="-122"/>
                <a:ea typeface="黑体" panose="02010609060101010101" pitchFamily="2" charset="-122"/>
              </a:rPr>
              <a:t>1853</a:t>
            </a:r>
            <a:r>
              <a:rPr lang="zh-CN" altLang="en-US" sz="3200" b="1" dirty="0">
                <a:solidFill>
                  <a:srgbClr val="000000"/>
                </a:solidFill>
                <a:latin typeface="黑体" panose="02010609060101010101" pitchFamily="2" charset="-122"/>
                <a:ea typeface="黑体" panose="02010609060101010101" pitchFamily="2" charset="-122"/>
              </a:rPr>
              <a:t>－</a:t>
            </a:r>
            <a:r>
              <a:rPr lang="en-US" altLang="zh-CN" sz="3200" b="1">
                <a:solidFill>
                  <a:srgbClr val="000000"/>
                </a:solidFill>
                <a:latin typeface="黑体" panose="02010609060101010101" pitchFamily="2" charset="-122"/>
                <a:ea typeface="黑体" panose="02010609060101010101" pitchFamily="2" charset="-122"/>
              </a:rPr>
              <a:t>1856</a:t>
            </a:r>
            <a:endParaRPr lang="en-US" altLang="zh-CN" sz="3200" b="1">
              <a:solidFill>
                <a:srgbClr val="000000"/>
              </a:solidFill>
              <a:latin typeface="黑体" panose="02010609060101010101" pitchFamily="2" charset="-122"/>
              <a:ea typeface="黑体" panose="02010609060101010101" pitchFamily="2" charset="-122"/>
            </a:endParaRPr>
          </a:p>
        </p:txBody>
      </p:sp>
      <p:sp>
        <p:nvSpPr>
          <p:cNvPr id="114692" name="文本框 114691"/>
          <p:cNvSpPr txBox="1"/>
          <p:nvPr/>
        </p:nvSpPr>
        <p:spPr>
          <a:xfrm>
            <a:off x="1619250" y="1773238"/>
            <a:ext cx="7308850" cy="579437"/>
          </a:xfrm>
          <a:prstGeom prst="rect">
            <a:avLst/>
          </a:prstGeom>
          <a:noFill/>
          <a:ln w="9525">
            <a:noFill/>
          </a:ln>
        </p:spPr>
        <p:txBody>
          <a:bodyPr>
            <a:spAutoFit/>
          </a:bodyPr>
          <a:p>
            <a:pPr algn="l">
              <a:buClr>
                <a:schemeClr val="bg1"/>
              </a:buClr>
            </a:pPr>
            <a:r>
              <a:rPr lang="zh-CN" altLang="en-US" sz="3200" b="1" dirty="0">
                <a:solidFill>
                  <a:srgbClr val="000000"/>
                </a:solidFill>
                <a:latin typeface="黑体" panose="02010609060101010101" pitchFamily="2" charset="-122"/>
                <a:ea typeface="黑体" panose="02010609060101010101" pitchFamily="2" charset="-122"/>
              </a:rPr>
              <a:t>俄</a:t>
            </a:r>
            <a:r>
              <a:rPr lang="en-US" altLang="zh-CN" sz="3200" b="1" dirty="0">
                <a:solidFill>
                  <a:srgbClr val="000000"/>
                </a:solidFill>
                <a:latin typeface="黑体" panose="02010609060101010101" pitchFamily="2" charset="-122"/>
                <a:ea typeface="黑体" panose="02010609060101010101" pitchFamily="2" charset="-122"/>
              </a:rPr>
              <a:t>VS</a:t>
            </a:r>
            <a:r>
              <a:rPr lang="zh-CN" altLang="en-US" sz="3200" b="1" dirty="0">
                <a:solidFill>
                  <a:srgbClr val="000000"/>
                </a:solidFill>
                <a:latin typeface="黑体" panose="02010609060101010101" pitchFamily="2" charset="-122"/>
                <a:ea typeface="黑体" panose="02010609060101010101" pitchFamily="2" charset="-122"/>
              </a:rPr>
              <a:t>英、法、土</a:t>
            </a:r>
            <a:r>
              <a:rPr lang="en-US" altLang="zh-CN" sz="3200" b="1">
                <a:solidFill>
                  <a:srgbClr val="000000"/>
                </a:solidFill>
                <a:latin typeface="Times New Roman" panose="02020603050405020304" pitchFamily="18" charset="0"/>
                <a:ea typeface="黑体" panose="02010609060101010101" pitchFamily="2" charset="-122"/>
              </a:rPr>
              <a:t>——</a:t>
            </a:r>
            <a:r>
              <a:rPr lang="zh-CN" altLang="en-US" sz="3200" b="1" dirty="0">
                <a:solidFill>
                  <a:srgbClr val="000000"/>
                </a:solidFill>
                <a:latin typeface="黑体" panose="02010609060101010101" pitchFamily="2" charset="-122"/>
                <a:ea typeface="黑体" panose="02010609060101010101" pitchFamily="2" charset="-122"/>
              </a:rPr>
              <a:t>非正义的侵略战争</a:t>
            </a:r>
            <a:endParaRPr lang="zh-CN" altLang="en-US" sz="3200" b="1" dirty="0">
              <a:solidFill>
                <a:srgbClr val="000000"/>
              </a:solidFill>
              <a:latin typeface="黑体" panose="02010609060101010101" pitchFamily="2" charset="-122"/>
              <a:ea typeface="黑体" panose="02010609060101010101" pitchFamily="2" charset="-122"/>
            </a:endParaRPr>
          </a:p>
        </p:txBody>
      </p:sp>
      <p:sp>
        <p:nvSpPr>
          <p:cNvPr id="114693" name="文本框 114692"/>
          <p:cNvSpPr txBox="1"/>
          <p:nvPr/>
        </p:nvSpPr>
        <p:spPr>
          <a:xfrm>
            <a:off x="1403350" y="2349500"/>
            <a:ext cx="7740650" cy="519113"/>
          </a:xfrm>
          <a:prstGeom prst="rect">
            <a:avLst/>
          </a:prstGeom>
          <a:noFill/>
          <a:ln w="9525">
            <a:noFill/>
          </a:ln>
        </p:spPr>
        <p:txBody>
          <a:bodyPr>
            <a:spAutoFit/>
          </a:bodyPr>
          <a:p>
            <a:pPr algn="l">
              <a:buClr>
                <a:schemeClr val="bg1"/>
              </a:buClr>
            </a:pPr>
            <a:r>
              <a:rPr lang="zh-CN" altLang="en-US" sz="2800" b="1" dirty="0">
                <a:solidFill>
                  <a:srgbClr val="000000"/>
                </a:solidFill>
                <a:latin typeface="Times New Roman" panose="02020603050405020304" pitchFamily="18" charset="0"/>
                <a:ea typeface="黑体" panose="02010609060101010101" pitchFamily="2" charset="-122"/>
              </a:rPr>
              <a:t>转移国内的矛盾；扩大地中海和西亚等地的势力</a:t>
            </a:r>
            <a:endParaRPr lang="zh-CN" altLang="en-US" sz="2800" b="1" dirty="0">
              <a:solidFill>
                <a:srgbClr val="000000"/>
              </a:solidFill>
              <a:latin typeface="Times New Roman" panose="02020603050405020304" pitchFamily="18" charset="0"/>
              <a:ea typeface="黑体" panose="02010609060101010101" pitchFamily="2" charset="-122"/>
            </a:endParaRPr>
          </a:p>
        </p:txBody>
      </p:sp>
      <p:sp>
        <p:nvSpPr>
          <p:cNvPr id="114694" name="文本框 114693"/>
          <p:cNvSpPr txBox="1"/>
          <p:nvPr/>
        </p:nvSpPr>
        <p:spPr>
          <a:xfrm>
            <a:off x="1692275" y="5876925"/>
            <a:ext cx="7451725" cy="579438"/>
          </a:xfrm>
          <a:prstGeom prst="rect">
            <a:avLst/>
          </a:prstGeom>
          <a:noFill/>
          <a:ln w="9525">
            <a:noFill/>
          </a:ln>
        </p:spPr>
        <p:txBody>
          <a:bodyPr>
            <a:spAutoFit/>
          </a:bodyPr>
          <a:p>
            <a:pPr algn="l">
              <a:buClr>
                <a:schemeClr val="bg1"/>
              </a:buClr>
            </a:pPr>
            <a:r>
              <a:rPr lang="zh-CN" altLang="en-US" sz="3200" b="1" dirty="0">
                <a:solidFill>
                  <a:srgbClr val="000000"/>
                </a:solidFill>
                <a:latin typeface="Times New Roman" panose="02020603050405020304" pitchFamily="18" charset="0"/>
              </a:rPr>
              <a:t>俄国战败，激化了国内矛盾</a:t>
            </a:r>
            <a:endParaRPr lang="zh-CN" altLang="en-US" sz="4000" b="1">
              <a:solidFill>
                <a:srgbClr val="FF0000"/>
              </a:solidFill>
              <a:latin typeface="Times New Roman" panose="02020603050405020304" pitchFamily="18" charset="0"/>
            </a:endParaRPr>
          </a:p>
        </p:txBody>
      </p:sp>
      <p:sp>
        <p:nvSpPr>
          <p:cNvPr id="114695" name="矩形 114694"/>
          <p:cNvSpPr/>
          <p:nvPr/>
        </p:nvSpPr>
        <p:spPr>
          <a:xfrm>
            <a:off x="323850" y="765175"/>
            <a:ext cx="8424863" cy="1511300"/>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p>
            <a:pPr algn="l">
              <a:buClr>
                <a:schemeClr val="bg1"/>
              </a:buClr>
            </a:pPr>
            <a:endParaRPr sz="3600" b="1" dirty="0">
              <a:solidFill>
                <a:srgbClr val="FFFF00"/>
              </a:solidFill>
              <a:latin typeface="Times New Roman" panose="02020603050405020304" pitchFamily="18" charset="0"/>
            </a:endParaRPr>
          </a:p>
        </p:txBody>
      </p:sp>
      <p:sp>
        <p:nvSpPr>
          <p:cNvPr id="114696" name="文本框 114695"/>
          <p:cNvSpPr txBox="1"/>
          <p:nvPr/>
        </p:nvSpPr>
        <p:spPr>
          <a:xfrm>
            <a:off x="2362200" y="3429000"/>
            <a:ext cx="184150" cy="366713"/>
          </a:xfrm>
          <a:prstGeom prst="rect">
            <a:avLst/>
          </a:prstGeom>
          <a:noFill/>
          <a:ln w="9525">
            <a:noFill/>
          </a:ln>
        </p:spPr>
        <p:txBody>
          <a:bodyPr wrap="none" anchor="t">
            <a:spAutoFit/>
          </a:bodyPr>
          <a:p>
            <a:pPr algn="l"/>
            <a:endParaRPr dirty="0">
              <a:latin typeface="Tahoma" panose="020B0604030504040204" pitchFamily="34" charset="0"/>
            </a:endParaRPr>
          </a:p>
        </p:txBody>
      </p:sp>
      <p:sp>
        <p:nvSpPr>
          <p:cNvPr id="114697" name="矩形 114696"/>
          <p:cNvSpPr/>
          <p:nvPr/>
        </p:nvSpPr>
        <p:spPr>
          <a:xfrm>
            <a:off x="250825" y="5851525"/>
            <a:ext cx="1730375" cy="1006475"/>
          </a:xfrm>
          <a:prstGeom prst="rect">
            <a:avLst/>
          </a:prstGeom>
          <a:noFill/>
          <a:ln w="9525">
            <a:noFill/>
          </a:ln>
        </p:spPr>
        <p:txBody>
          <a:bodyPr>
            <a:spAutoFit/>
          </a:bodyPr>
          <a:p>
            <a:pPr algn="l"/>
            <a:r>
              <a:rPr lang="en-US" altLang="zh-CN" sz="2400" b="1" dirty="0">
                <a:latin typeface="Tahoma" panose="020B0604030504040204" pitchFamily="34" charset="0"/>
              </a:rPr>
              <a:t> </a:t>
            </a:r>
            <a:r>
              <a:rPr lang="zh-CN" altLang="en-US" sz="3600" b="1" dirty="0">
                <a:solidFill>
                  <a:srgbClr val="800000"/>
                </a:solidFill>
                <a:latin typeface="Tahoma" panose="020B0604030504040204" pitchFamily="34" charset="0"/>
                <a:ea typeface="黑体" panose="02010609060101010101" pitchFamily="2" charset="-122"/>
              </a:rPr>
              <a:t>结果：</a:t>
            </a:r>
            <a:endParaRPr lang="zh-CN" altLang="en-US" sz="3600" b="1" dirty="0">
              <a:solidFill>
                <a:srgbClr val="800000"/>
              </a:solidFill>
              <a:latin typeface="Tahoma" panose="020B0604030504040204" pitchFamily="34" charset="0"/>
              <a:ea typeface="黑体" panose="02010609060101010101" pitchFamily="2" charset="-122"/>
            </a:endParaRPr>
          </a:p>
          <a:p>
            <a:pPr algn="l"/>
            <a:r>
              <a:rPr lang="zh-CN" altLang="en-US" sz="2400" b="1" dirty="0">
                <a:latin typeface="Tahoma" panose="020B0604030504040204" pitchFamily="34" charset="0"/>
              </a:rPr>
              <a:t> </a:t>
            </a:r>
            <a:endParaRPr lang="zh-CN" altLang="en-US" sz="2400" b="1" dirty="0">
              <a:latin typeface="Tahoma" panose="020B0604030504040204" pitchFamily="34" charset="0"/>
            </a:endParaRPr>
          </a:p>
        </p:txBody>
      </p:sp>
      <p:sp>
        <p:nvSpPr>
          <p:cNvPr id="114698" name="矩形 114697"/>
          <p:cNvSpPr/>
          <p:nvPr/>
        </p:nvSpPr>
        <p:spPr>
          <a:xfrm>
            <a:off x="468313" y="188913"/>
            <a:ext cx="4679950" cy="579437"/>
          </a:xfrm>
          <a:prstGeom prst="rect">
            <a:avLst/>
          </a:prstGeom>
          <a:noFill/>
          <a:ln w="9525">
            <a:noFill/>
          </a:ln>
        </p:spPr>
        <p:txBody>
          <a:bodyPr>
            <a:spAutoFit/>
          </a:bodyPr>
          <a:p>
            <a:pPr algn="l">
              <a:lnSpc>
                <a:spcPct val="80000"/>
              </a:lnSpc>
              <a:spcBef>
                <a:spcPct val="20000"/>
              </a:spcBef>
              <a:buClr>
                <a:schemeClr val="folHlink"/>
              </a:buClr>
              <a:buSzPct val="60000"/>
              <a:buFont typeface="Wingdings" panose="05000000000000000000" pitchFamily="2" charset="2"/>
              <a:buNone/>
            </a:pPr>
            <a:r>
              <a:rPr lang="en-US" altLang="zh-CN" sz="3200">
                <a:latin typeface="黑体" panose="02010609060101010101" pitchFamily="2" charset="-122"/>
                <a:ea typeface="黑体" panose="02010609060101010101" pitchFamily="2" charset="-122"/>
              </a:rPr>
              <a:t> </a:t>
            </a:r>
            <a:r>
              <a:rPr lang="zh-CN" altLang="en-US" sz="4000" b="1" dirty="0">
                <a:solidFill>
                  <a:srgbClr val="CC3399"/>
                </a:solidFill>
                <a:latin typeface="黑体" panose="02010609060101010101" pitchFamily="2" charset="-122"/>
                <a:ea typeface="黑体" panose="02010609060101010101" pitchFamily="2" charset="-122"/>
              </a:rPr>
              <a:t>克里木战争</a:t>
            </a:r>
            <a:endParaRPr lang="zh-CN" altLang="en-US" sz="4000" b="1" dirty="0">
              <a:solidFill>
                <a:srgbClr val="CC3399"/>
              </a:solidFill>
              <a:latin typeface="黑体" panose="02010609060101010101" pitchFamily="2" charset="-122"/>
              <a:ea typeface="黑体" panose="02010609060101010101" pitchFamily="2" charset="-122"/>
            </a:endParaRPr>
          </a:p>
        </p:txBody>
      </p:sp>
      <p:sp>
        <p:nvSpPr>
          <p:cNvPr id="114699" name="文本框 114698"/>
          <p:cNvSpPr txBox="1"/>
          <p:nvPr/>
        </p:nvSpPr>
        <p:spPr>
          <a:xfrm>
            <a:off x="1143000" y="3810000"/>
            <a:ext cx="184150" cy="366713"/>
          </a:xfrm>
          <a:prstGeom prst="rect">
            <a:avLst/>
          </a:prstGeom>
          <a:noFill/>
          <a:ln w="9525">
            <a:noFill/>
          </a:ln>
        </p:spPr>
        <p:txBody>
          <a:bodyPr wrap="none" anchor="t">
            <a:spAutoFit/>
          </a:bodyPr>
          <a:p>
            <a:pPr algn="l"/>
            <a:endParaRPr dirty="0">
              <a:latin typeface="Tahoma" panose="020B0604030504040204" pitchFamily="34" charset="0"/>
            </a:endParaRPr>
          </a:p>
        </p:txBody>
      </p:sp>
      <p:graphicFrame>
        <p:nvGraphicFramePr>
          <p:cNvPr id="114700" name="内容占位符 114699"/>
          <p:cNvGraphicFramePr/>
          <p:nvPr>
            <p:ph sz="half" idx="2"/>
          </p:nvPr>
        </p:nvGraphicFramePr>
        <p:xfrm>
          <a:off x="476250" y="3621088"/>
          <a:ext cx="7839075" cy="2097087"/>
        </p:xfrm>
        <a:graphic>
          <a:graphicData uri="http://schemas.openxmlformats.org/drawingml/2006/table">
            <a:tbl>
              <a:tblPr/>
              <a:tblGrid>
                <a:gridCol w="922338"/>
                <a:gridCol w="1198562"/>
                <a:gridCol w="1198563"/>
                <a:gridCol w="1568450"/>
                <a:gridCol w="1474787"/>
                <a:gridCol w="1476375"/>
              </a:tblGrid>
              <a:tr h="64452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国家</a:t>
                      </a:r>
                      <a:endParaRPr lang="zh-CN" altLang="en-US" sz="2400" b="1" dirty="0">
                        <a:solidFill>
                          <a:srgbClr val="000000"/>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枪支</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战舰</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运输工具</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运输通道</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军用物资</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03263">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俄国</a:t>
                      </a:r>
                      <a:endParaRPr lang="zh-CN" altLang="en-US" sz="2400" b="1" dirty="0">
                        <a:solidFill>
                          <a:srgbClr val="000000"/>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滑膛枪</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木帆船</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牛车马车</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泥路</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缺乏</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93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英法</a:t>
                      </a:r>
                      <a:endParaRPr lang="zh-CN" altLang="en-US" sz="2400" b="1" dirty="0">
                        <a:solidFill>
                          <a:srgbClr val="000000"/>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来复枪</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汽船</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火车</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铁路</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400" b="1" dirty="0">
                          <a:solidFill>
                            <a:srgbClr val="000000"/>
                          </a:solidFill>
                          <a:ea typeface="黑体" panose="02010609060101010101" pitchFamily="2" charset="-122"/>
                        </a:rPr>
                        <a:t>充足</a:t>
                      </a:r>
                      <a:endParaRPr lang="zh-CN" altLang="en-US" sz="2400" b="1" dirty="0">
                        <a:solidFill>
                          <a:srgbClr val="000000"/>
                        </a:solidFill>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14730" name="矩形 114729"/>
          <p:cNvSpPr/>
          <p:nvPr/>
        </p:nvSpPr>
        <p:spPr>
          <a:xfrm>
            <a:off x="395288" y="836613"/>
            <a:ext cx="8243887" cy="1190625"/>
          </a:xfrm>
          <a:prstGeom prst="rect">
            <a:avLst/>
          </a:prstGeom>
          <a:noFill/>
          <a:ln w="9525">
            <a:noFill/>
          </a:ln>
        </p:spPr>
        <p:txBody>
          <a:bodyPr>
            <a:spAutoFit/>
          </a:bodyPr>
          <a:p>
            <a:pPr algn="l"/>
            <a:r>
              <a:rPr lang="zh-CN" altLang="en-US" sz="3600" b="1" dirty="0">
                <a:solidFill>
                  <a:srgbClr val="292929"/>
                </a:solidFill>
                <a:latin typeface="黑体" panose="02010609060101010101" pitchFamily="2" charset="-122"/>
                <a:ea typeface="黑体" panose="02010609060101010101" pitchFamily="2" charset="-122"/>
              </a:rPr>
              <a:t>实质</a:t>
            </a:r>
            <a:r>
              <a:rPr lang="en-US" altLang="zh-CN" sz="3600" b="1">
                <a:solidFill>
                  <a:srgbClr val="292929"/>
                </a:solidFill>
                <a:latin typeface="黑体" panose="02010609060101010101" pitchFamily="2" charset="-122"/>
                <a:ea typeface="黑体" panose="02010609060101010101" pitchFamily="2" charset="-122"/>
              </a:rPr>
              <a:t>:</a:t>
            </a:r>
            <a:r>
              <a:rPr lang="zh-CN" altLang="en-US" sz="3600" b="1" dirty="0">
                <a:solidFill>
                  <a:schemeClr val="accent2"/>
                </a:solidFill>
                <a:latin typeface="黑体" panose="02010609060101010101" pitchFamily="2" charset="-122"/>
                <a:ea typeface="黑体" panose="02010609060101010101" pitchFamily="2" charset="-122"/>
              </a:rPr>
              <a:t>落后农奴制的俄国同工业高度发达的资本主义英、法之间的殖民争霸战争</a:t>
            </a:r>
            <a:endParaRPr lang="zh-CN" altLang="en-US" sz="3600" b="1" dirty="0">
              <a:solidFill>
                <a:schemeClr val="accent2"/>
              </a:solidFill>
              <a:latin typeface="黑体" panose="02010609060101010101" pitchFamily="2" charset="-122"/>
              <a:ea typeface="黑体" panose="0201060906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4690">
                                            <p:txEl>
                                              <p:charRg st="0" end="7"/>
                                            </p:txEl>
                                          </p:spTgt>
                                        </p:tgtEl>
                                        <p:attrNameLst>
                                          <p:attrName>style.visibility</p:attrName>
                                        </p:attrNameLst>
                                      </p:cBhvr>
                                      <p:to>
                                        <p:strVal val="visible"/>
                                      </p:to>
                                    </p:set>
                                    <p:animEffect transition="in" filter="blinds(horizontal)">
                                      <p:cBhvr>
                                        <p:cTn id="7" dur="500"/>
                                        <p:tgtEl>
                                          <p:spTgt spid="114690">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4690">
                                            <p:txEl>
                                              <p:charRg st="7" end="12"/>
                                            </p:txEl>
                                          </p:spTgt>
                                        </p:tgtEl>
                                        <p:attrNameLst>
                                          <p:attrName>style.visibility</p:attrName>
                                        </p:attrNameLst>
                                      </p:cBhvr>
                                      <p:to>
                                        <p:strVal val="visible"/>
                                      </p:to>
                                    </p:set>
                                    <p:animEffect transition="in" filter="blinds(horizontal)">
                                      <p:cBhvr>
                                        <p:cTn id="12" dur="500"/>
                                        <p:tgtEl>
                                          <p:spTgt spid="114690">
                                            <p:txEl>
                                              <p:charRg st="7"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4690">
                                            <p:txEl>
                                              <p:charRg st="12" end="17"/>
                                            </p:txEl>
                                          </p:spTgt>
                                        </p:tgtEl>
                                        <p:attrNameLst>
                                          <p:attrName>style.visibility</p:attrName>
                                        </p:attrNameLst>
                                      </p:cBhvr>
                                      <p:to>
                                        <p:strVal val="visible"/>
                                      </p:to>
                                    </p:set>
                                    <p:animEffect transition="in" filter="blinds(horizontal)">
                                      <p:cBhvr>
                                        <p:cTn id="17" dur="500"/>
                                        <p:tgtEl>
                                          <p:spTgt spid="114690">
                                            <p:txEl>
                                              <p:charRg st="12" end="1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4691"/>
                                        </p:tgtEl>
                                        <p:attrNameLst>
                                          <p:attrName>style.visibility</p:attrName>
                                        </p:attrNameLst>
                                      </p:cBhvr>
                                      <p:to>
                                        <p:strVal val="visible"/>
                                      </p:to>
                                    </p:set>
                                    <p:animEffect transition="in" filter="checkerboard(across)">
                                      <p:cBhvr>
                                        <p:cTn id="22" dur="500"/>
                                        <p:tgtEl>
                                          <p:spTgt spid="11469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4692"/>
                                        </p:tgtEl>
                                        <p:attrNameLst>
                                          <p:attrName>style.visibility</p:attrName>
                                        </p:attrNameLst>
                                      </p:cBhvr>
                                      <p:to>
                                        <p:strVal val="visible"/>
                                      </p:to>
                                    </p:set>
                                    <p:animEffect transition="in" filter="checkerboard(across)">
                                      <p:cBhvr>
                                        <p:cTn id="27" dur="500"/>
                                        <p:tgtEl>
                                          <p:spTgt spid="11469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4693"/>
                                        </p:tgtEl>
                                        <p:attrNameLst>
                                          <p:attrName>style.visibility</p:attrName>
                                        </p:attrNameLst>
                                      </p:cBhvr>
                                      <p:to>
                                        <p:strVal val="visible"/>
                                      </p:to>
                                    </p:set>
                                    <p:animEffect transition="in" filter="checkerboard(across)">
                                      <p:cBhvr>
                                        <p:cTn id="32" dur="500"/>
                                        <p:tgtEl>
                                          <p:spTgt spid="11469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4690">
                                            <p:txEl>
                                              <p:charRg st="17" end="25"/>
                                            </p:txEl>
                                          </p:spTgt>
                                        </p:tgtEl>
                                        <p:attrNameLst>
                                          <p:attrName>style.visibility</p:attrName>
                                        </p:attrNameLst>
                                      </p:cBhvr>
                                      <p:to>
                                        <p:strVal val="visible"/>
                                      </p:to>
                                    </p:set>
                                    <p:animEffect transition="in" filter="blinds(horizontal)">
                                      <p:cBhvr>
                                        <p:cTn id="37" dur="500"/>
                                        <p:tgtEl>
                                          <p:spTgt spid="114690">
                                            <p:txEl>
                                              <p:charRg st="17" end="2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1470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14697"/>
                                        </p:tgtEl>
                                        <p:attrNameLst>
                                          <p:attrName>style.visibility</p:attrName>
                                        </p:attrNameLst>
                                      </p:cBhvr>
                                      <p:to>
                                        <p:strVal val="visible"/>
                                      </p:to>
                                    </p:set>
                                    <p:anim calcmode="lin" valueType="num">
                                      <p:cBhvr additive="base">
                                        <p:cTn id="46" dur="500" fill="hold"/>
                                        <p:tgtEl>
                                          <p:spTgt spid="114697"/>
                                        </p:tgtEl>
                                        <p:attrNameLst>
                                          <p:attrName>ppt_x</p:attrName>
                                        </p:attrNameLst>
                                      </p:cBhvr>
                                      <p:tavLst>
                                        <p:tav tm="0">
                                          <p:val>
                                            <p:strVal val="#ppt_x"/>
                                          </p:val>
                                        </p:tav>
                                        <p:tav tm="100000">
                                          <p:val>
                                            <p:strVal val="#ppt_x"/>
                                          </p:val>
                                        </p:tav>
                                      </p:tavLst>
                                    </p:anim>
                                    <p:anim calcmode="lin" valueType="num">
                                      <p:cBhvr additive="base">
                                        <p:cTn id="47" dur="500" fill="hold"/>
                                        <p:tgtEl>
                                          <p:spTgt spid="11469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4694"/>
                                        </p:tgtEl>
                                        <p:attrNameLst>
                                          <p:attrName>style.visibility</p:attrName>
                                        </p:attrNameLst>
                                      </p:cBhvr>
                                      <p:to>
                                        <p:strVal val="visible"/>
                                      </p:to>
                                    </p:set>
                                    <p:anim calcmode="lin" valueType="num">
                                      <p:cBhvr>
                                        <p:cTn id="52" dur="1" fill="hold"/>
                                        <p:tgtEl>
                                          <p:spTgt spid="114694"/>
                                        </p:tgtEl>
                                      </p:cBhvr>
                                    </p:anim>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114695"/>
                                        </p:tgtEl>
                                        <p:attrNameLst>
                                          <p:attrName>style.visibility</p:attrName>
                                        </p:attrNameLst>
                                      </p:cBhvr>
                                      <p:to>
                                        <p:strVal val="visible"/>
                                      </p:to>
                                    </p:set>
                                    <p:animEffect transition="in" filter="wheel(4)">
                                      <p:cBhvr>
                                        <p:cTn id="57" dur="2000"/>
                                        <p:tgtEl>
                                          <p:spTgt spid="114695"/>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14730"/>
                                        </p:tgtEl>
                                        <p:attrNameLst>
                                          <p:attrName>style.visibility</p:attrName>
                                        </p:attrNameLst>
                                      </p:cBhvr>
                                      <p:to>
                                        <p:strVal val="visible"/>
                                      </p:to>
                                    </p:set>
                                    <p:animEffect transition="in" filter="box(in)">
                                      <p:cBhvr>
                                        <p:cTn id="62" dur="500"/>
                                        <p:tgtEl>
                                          <p:spTgt spid="114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build="p"/>
      <p:bldP spid="114691" grpId="0"/>
      <p:bldP spid="114692" grpId="0"/>
      <p:bldP spid="114693" grpId="0"/>
      <p:bldP spid="114694" grpId="0"/>
      <p:bldP spid="114695" grpId="0" animBg="1"/>
      <p:bldP spid="114697" grpId="0"/>
      <p:bldP spid="11473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88066" name="Rectangle 2"/>
          <p:cNvSpPr>
            <a:spLocks noGrp="1"/>
          </p:cNvSpPr>
          <p:nvPr>
            <p:ph type="title" idx="4294967295"/>
          </p:nvPr>
        </p:nvSpPr>
        <p:spPr>
          <a:xfrm>
            <a:off x="0" y="1409065"/>
            <a:ext cx="8229600" cy="1143000"/>
          </a:xfrm>
        </p:spPr>
        <p:txBody>
          <a:bodyPr vert="horz" wrap="square" lIns="91440" tIns="45720" rIns="91440" bIns="45720" anchor="ctr"/>
          <a:p>
            <a:r>
              <a:rPr lang="zh-CN" altLang="en-US" sz="4800" dirty="0">
                <a:ea typeface="黑体" panose="02010609060101010101" pitchFamily="2" charset="-122"/>
              </a:rPr>
              <a:t>两种可能</a:t>
            </a:r>
            <a:endParaRPr lang="zh-CN" altLang="en-US" sz="4800" dirty="0">
              <a:ea typeface="黑体" panose="02010609060101010101" pitchFamily="2" charset="-122"/>
            </a:endParaRPr>
          </a:p>
        </p:txBody>
      </p:sp>
      <p:sp>
        <p:nvSpPr>
          <p:cNvPr id="13317" name="AutoShape 5"/>
          <p:cNvSpPr/>
          <p:nvPr/>
        </p:nvSpPr>
        <p:spPr>
          <a:xfrm>
            <a:off x="925513" y="2657793"/>
            <a:ext cx="3097212" cy="3743325"/>
          </a:xfrm>
          <a:prstGeom prst="upArrow">
            <a:avLst>
              <a:gd name="adj1" fmla="val 50000"/>
              <a:gd name="adj2" fmla="val 30215"/>
            </a:avLst>
          </a:prstGeom>
          <a:solidFill>
            <a:srgbClr val="FF9900"/>
          </a:solidFill>
          <a:ln w="9525" cap="flat" cmpd="sng">
            <a:solidFill>
              <a:schemeClr val="tx1"/>
            </a:solidFill>
            <a:prstDash val="solid"/>
            <a:miter/>
            <a:headEnd type="none" w="med" len="med"/>
            <a:tailEnd type="none" w="med" len="med"/>
          </a:ln>
        </p:spPr>
        <p:txBody>
          <a:bodyPr vert="eaVert" wrap="none" anchor="ctr"/>
          <a:p>
            <a:r>
              <a:rPr lang="zh-CN" altLang="en-US" sz="7200" dirty="0">
                <a:latin typeface="Times New Roman" panose="02020603050405020304" pitchFamily="18" charset="0"/>
                <a:ea typeface="隶书" pitchFamily="49" charset="-122"/>
              </a:rPr>
              <a:t>革命</a:t>
            </a:r>
            <a:endParaRPr lang="zh-CN" altLang="en-US" sz="7200" dirty="0">
              <a:latin typeface="Times New Roman" panose="02020603050405020304" pitchFamily="18" charset="0"/>
              <a:ea typeface="隶书" pitchFamily="49" charset="-122"/>
            </a:endParaRPr>
          </a:p>
        </p:txBody>
      </p:sp>
      <p:sp>
        <p:nvSpPr>
          <p:cNvPr id="13318" name="AutoShape 6"/>
          <p:cNvSpPr/>
          <p:nvPr/>
        </p:nvSpPr>
        <p:spPr>
          <a:xfrm>
            <a:off x="5583555" y="2692718"/>
            <a:ext cx="2881313" cy="3673475"/>
          </a:xfrm>
          <a:prstGeom prst="downArrow">
            <a:avLst>
              <a:gd name="adj1" fmla="val 50000"/>
              <a:gd name="adj2" fmla="val 31873"/>
            </a:avLst>
          </a:prstGeom>
          <a:solidFill>
            <a:schemeClr val="accent1"/>
          </a:solidFill>
          <a:ln w="9525" cap="flat" cmpd="sng">
            <a:solidFill>
              <a:schemeClr val="tx1"/>
            </a:solidFill>
            <a:prstDash val="solid"/>
            <a:miter/>
            <a:headEnd type="none" w="med" len="med"/>
            <a:tailEnd type="none" w="med" len="med"/>
          </a:ln>
        </p:spPr>
        <p:txBody>
          <a:bodyPr vert="eaVert" wrap="none" anchor="ctr"/>
          <a:p>
            <a:r>
              <a:rPr lang="zh-CN" altLang="en-US" sz="7200" dirty="0">
                <a:latin typeface="Times New Roman" panose="02020603050405020304" pitchFamily="18" charset="0"/>
                <a:ea typeface="隶书" pitchFamily="49" charset="-122"/>
              </a:rPr>
              <a:t>改革</a:t>
            </a:r>
            <a:endParaRPr lang="zh-CN" altLang="en-US" sz="7200" dirty="0">
              <a:latin typeface="Times New Roman" panose="02020603050405020304" pitchFamily="18" charset="0"/>
              <a:ea typeface="隶书" pitchFamily="49" charset="-122"/>
            </a:endParaRPr>
          </a:p>
        </p:txBody>
      </p:sp>
      <p:sp>
        <p:nvSpPr>
          <p:cNvPr id="88069" name="文本框 88068"/>
          <p:cNvSpPr txBox="1"/>
          <p:nvPr/>
        </p:nvSpPr>
        <p:spPr>
          <a:xfrm>
            <a:off x="1222058" y="1080135"/>
            <a:ext cx="4968875" cy="583565"/>
          </a:xfrm>
          <a:prstGeom prst="rect">
            <a:avLst/>
          </a:prstGeom>
          <a:noFill/>
          <a:ln w="9525">
            <a:noFill/>
          </a:ln>
        </p:spPr>
        <p:txBody>
          <a:bodyPr>
            <a:spAutoFit/>
          </a:bodyPr>
          <a:p>
            <a:pPr algn="l">
              <a:buClr>
                <a:schemeClr val="bg1"/>
              </a:buClr>
            </a:pPr>
            <a:r>
              <a:rPr lang="zh-CN" altLang="en-US" sz="3200" b="1" dirty="0">
                <a:latin typeface="Times New Roman" panose="02020603050405020304" pitchFamily="18" charset="0"/>
                <a:ea typeface="楷体_GB2312" pitchFamily="49" charset="-122"/>
              </a:rPr>
              <a:t>为了挽救统治危机</a:t>
            </a:r>
            <a:endParaRPr lang="zh-CN" altLang="en-US" sz="3200" b="1" dirty="0">
              <a:latin typeface="Times New Roman" panose="02020603050405020304" pitchFamily="18" charset="0"/>
              <a:ea typeface="楷体_GB2312" pitchFamily="49" charset="-122"/>
            </a:endParaRPr>
          </a:p>
        </p:txBody>
      </p:sp>
      <p:sp>
        <p:nvSpPr>
          <p:cNvPr id="88071" name="文本框 88070"/>
          <p:cNvSpPr txBox="1"/>
          <p:nvPr/>
        </p:nvSpPr>
        <p:spPr>
          <a:xfrm>
            <a:off x="447675" y="5810250"/>
            <a:ext cx="4052888" cy="368300"/>
          </a:xfrm>
          <a:prstGeom prst="rect">
            <a:avLst/>
          </a:prstGeom>
          <a:noFill/>
          <a:ln w="9525">
            <a:noFill/>
          </a:ln>
        </p:spPr>
        <p:txBody>
          <a:bodyPr>
            <a:spAutoFit/>
          </a:bodyPr>
          <a:p>
            <a:endParaRPr dirty="0">
              <a:latin typeface="Arial" panose="020B0604020202020204" pitchFamily="34" charset="0"/>
            </a:endParaRPr>
          </a:p>
        </p:txBody>
      </p:sp>
      <p:sp>
        <p:nvSpPr>
          <p:cNvPr id="88072" name="文本框 88071"/>
          <p:cNvSpPr txBox="1"/>
          <p:nvPr/>
        </p:nvSpPr>
        <p:spPr>
          <a:xfrm>
            <a:off x="1010920" y="6276975"/>
            <a:ext cx="2927350" cy="460375"/>
          </a:xfrm>
          <a:prstGeom prst="rect">
            <a:avLst/>
          </a:prstGeom>
          <a:noFill/>
          <a:ln w="9525">
            <a:noFill/>
          </a:ln>
        </p:spPr>
        <p:txBody>
          <a:bodyPr>
            <a:spAutoFit/>
          </a:bodyPr>
          <a:p>
            <a:r>
              <a:rPr lang="zh-CN" altLang="en-US" sz="2400" dirty="0">
                <a:latin typeface="Arial" panose="020B0604020202020204" pitchFamily="34" charset="0"/>
                <a:ea typeface="黑体" panose="02010609060101010101" pitchFamily="2" charset="-122"/>
              </a:rPr>
              <a:t>自下而上，农民暴动</a:t>
            </a:r>
            <a:endParaRPr lang="zh-CN" altLang="en-US" sz="2400" dirty="0">
              <a:latin typeface="Arial" panose="020B0604020202020204" pitchFamily="34" charset="0"/>
              <a:ea typeface="黑体" panose="02010609060101010101" pitchFamily="2" charset="-122"/>
            </a:endParaRPr>
          </a:p>
        </p:txBody>
      </p:sp>
      <p:sp>
        <p:nvSpPr>
          <p:cNvPr id="88073" name="文本框 88072"/>
          <p:cNvSpPr txBox="1"/>
          <p:nvPr/>
        </p:nvSpPr>
        <p:spPr>
          <a:xfrm>
            <a:off x="5086350" y="6276975"/>
            <a:ext cx="3600450" cy="460375"/>
          </a:xfrm>
          <a:prstGeom prst="rect">
            <a:avLst/>
          </a:prstGeom>
          <a:noFill/>
          <a:ln w="9525">
            <a:noFill/>
          </a:ln>
        </p:spPr>
        <p:txBody>
          <a:bodyPr>
            <a:spAutoFit/>
          </a:bodyPr>
          <a:p>
            <a:r>
              <a:rPr lang="zh-CN" altLang="en-US" sz="2400" dirty="0">
                <a:latin typeface="Arial" panose="020B0604020202020204" pitchFamily="34" charset="0"/>
                <a:ea typeface="黑体" panose="02010609060101010101" pitchFamily="2" charset="-122"/>
              </a:rPr>
              <a:t>自上而下，农奴制改革</a:t>
            </a:r>
            <a:endParaRPr lang="zh-CN" altLang="en-US" sz="2400" dirty="0">
              <a:latin typeface="Arial" panose="020B0604020202020204" pitchFamily="34" charset="0"/>
              <a:ea typeface="黑体" panose="02010609060101010101" pitchFamily="2" charset="-122"/>
            </a:endParaRPr>
          </a:p>
        </p:txBody>
      </p:sp>
      <p:sp>
        <p:nvSpPr>
          <p:cNvPr id="2" name="矩形 1"/>
          <p:cNvSpPr/>
          <p:nvPr/>
        </p:nvSpPr>
        <p:spPr>
          <a:xfrm>
            <a:off x="1136015" y="191135"/>
            <a:ext cx="4696460" cy="975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C00000"/>
                </a:solidFill>
              </a:rPr>
              <a:t>二 、</a:t>
            </a:r>
            <a:r>
              <a:rPr lang="en-US" altLang="zh-CN" sz="2800">
                <a:solidFill>
                  <a:srgbClr val="C00000"/>
                </a:solidFill>
              </a:rPr>
              <a:t>1861</a:t>
            </a:r>
            <a:r>
              <a:rPr lang="zh-CN" altLang="en-US" sz="2800">
                <a:solidFill>
                  <a:srgbClr val="C00000"/>
                </a:solidFill>
              </a:rPr>
              <a:t>年改革</a:t>
            </a:r>
            <a:endParaRPr lang="zh-CN" altLang="en-US" sz="28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wipe(down)">
                                      <p:cBhvr>
                                        <p:cTn id="7" dur="500"/>
                                        <p:tgtEl>
                                          <p:spTgt spid="13317"/>
                                        </p:tgtEl>
                                      </p:cBhvr>
                                    </p:animEffect>
                                  </p:childTnLst>
                                </p:cTn>
                              </p:par>
                              <p:par>
                                <p:cTn id="8" presetID="22" presetClass="entr" presetSubtype="4" fill="hold" grpId="1" nodeType="withEffect">
                                  <p:stCondLst>
                                    <p:cond delay="0"/>
                                  </p:stCondLst>
                                  <p:childTnLst>
                                    <p:set>
                                      <p:cBhvr>
                                        <p:cTn id="9" dur="1" fill="hold">
                                          <p:stCondLst>
                                            <p:cond delay="0"/>
                                          </p:stCondLst>
                                        </p:cTn>
                                        <p:tgtEl>
                                          <p:spTgt spid="88072"/>
                                        </p:tgtEl>
                                        <p:attrNameLst>
                                          <p:attrName>style.visibility</p:attrName>
                                        </p:attrNameLst>
                                      </p:cBhvr>
                                      <p:to>
                                        <p:strVal val="visible"/>
                                      </p:to>
                                    </p:set>
                                    <p:animEffect transition="in" filter="wipe(down)">
                                      <p:cBhvr>
                                        <p:cTn id="10" dur="500"/>
                                        <p:tgtEl>
                                          <p:spTgt spid="8807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3318"/>
                                        </p:tgtEl>
                                        <p:attrNameLst>
                                          <p:attrName>style.visibility</p:attrName>
                                        </p:attrNameLst>
                                      </p:cBhvr>
                                      <p:to>
                                        <p:strVal val="visible"/>
                                      </p:to>
                                    </p:set>
                                    <p:animEffect transition="in" filter="wipe(up)">
                                      <p:cBhvr>
                                        <p:cTn id="15" dur="500"/>
                                        <p:tgtEl>
                                          <p:spTgt spid="1331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88073"/>
                                        </p:tgtEl>
                                        <p:attrNameLst>
                                          <p:attrName>style.visibility</p:attrName>
                                        </p:attrNameLst>
                                      </p:cBhvr>
                                      <p:to>
                                        <p:strVal val="visible"/>
                                      </p:to>
                                    </p:set>
                                    <p:animEffect transition="in" filter="wipe(up)">
                                      <p:cBhvr>
                                        <p:cTn id="18" dur="500"/>
                                        <p:tgtEl>
                                          <p:spTgt spid="88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1" bldLvl="0" animBg="1"/>
      <p:bldP spid="13318" grpId="0" bldLvl="0" animBg="1"/>
      <p:bldP spid="88072" grpId="1"/>
      <p:bldP spid="8807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01379" name="Text Box 3"/>
          <p:cNvSpPr txBox="1"/>
          <p:nvPr/>
        </p:nvSpPr>
        <p:spPr>
          <a:xfrm>
            <a:off x="395288" y="333375"/>
            <a:ext cx="4608512" cy="2103438"/>
          </a:xfrm>
          <a:prstGeom prst="rect">
            <a:avLst/>
          </a:prstGeom>
          <a:noFill/>
          <a:ln w="9525">
            <a:noFill/>
          </a:ln>
        </p:spPr>
        <p:txBody>
          <a:bodyPr>
            <a:spAutoFit/>
          </a:bodyPr>
          <a:p>
            <a:pPr algn="l"/>
            <a:r>
              <a:rPr lang="en-US" altLang="zh-CN" sz="3600" b="1" dirty="0">
                <a:solidFill>
                  <a:srgbClr val="FF0066"/>
                </a:solidFill>
                <a:latin typeface="Times New Roman" panose="02020603050405020304" pitchFamily="18" charset="0"/>
              </a:rPr>
              <a:t>       </a:t>
            </a:r>
            <a:r>
              <a:rPr lang="en-US" altLang="zh-CN" sz="3600" b="1" dirty="0">
                <a:latin typeface="Times New Roman" panose="02020603050405020304" pitchFamily="18" charset="0"/>
              </a:rPr>
              <a:t> “</a:t>
            </a:r>
            <a:r>
              <a:rPr lang="zh-CN" altLang="en-US" sz="3200" b="1" dirty="0">
                <a:latin typeface="Times New Roman" panose="02020603050405020304" pitchFamily="18" charset="0"/>
              </a:rPr>
              <a:t>与其等农民自下而上起来解放自己，不如自上而下解放农民。”</a:t>
            </a:r>
            <a:endParaRPr lang="zh-CN" altLang="en-US" sz="3200" b="1" dirty="0">
              <a:latin typeface="Times New Roman" panose="02020603050405020304" pitchFamily="18" charset="0"/>
            </a:endParaRPr>
          </a:p>
          <a:p>
            <a:pPr algn="r"/>
            <a:endParaRPr lang="zh-CN" altLang="en-US" sz="3200" b="1" dirty="0">
              <a:latin typeface="Times New Roman" panose="02020603050405020304" pitchFamily="18" charset="0"/>
            </a:endParaRPr>
          </a:p>
        </p:txBody>
      </p:sp>
      <p:sp>
        <p:nvSpPr>
          <p:cNvPr id="87045" name="Text Box 5"/>
          <p:cNvSpPr txBox="1"/>
          <p:nvPr/>
        </p:nvSpPr>
        <p:spPr>
          <a:xfrm>
            <a:off x="669925" y="6643688"/>
            <a:ext cx="7864475" cy="457200"/>
          </a:xfrm>
          <a:prstGeom prst="rect">
            <a:avLst/>
          </a:prstGeom>
          <a:noFill/>
          <a:ln w="9525">
            <a:noFill/>
          </a:ln>
        </p:spPr>
        <p:txBody>
          <a:bodyPr>
            <a:spAutoFit/>
          </a:bodyPr>
          <a:p>
            <a:pPr algn="l"/>
            <a:endParaRPr lang="zh-CN" altLang="zh-CN" sz="2400" dirty="0">
              <a:latin typeface="Times New Roman" panose="02020603050405020304" pitchFamily="18" charset="0"/>
            </a:endParaRPr>
          </a:p>
        </p:txBody>
      </p:sp>
      <p:sp>
        <p:nvSpPr>
          <p:cNvPr id="87047" name="Text Box 7"/>
          <p:cNvSpPr txBox="1"/>
          <p:nvPr/>
        </p:nvSpPr>
        <p:spPr>
          <a:xfrm>
            <a:off x="1908175" y="5078413"/>
            <a:ext cx="1219200" cy="457200"/>
          </a:xfrm>
          <a:prstGeom prst="rect">
            <a:avLst/>
          </a:prstGeom>
          <a:noFill/>
          <a:ln w="9525">
            <a:noFill/>
          </a:ln>
        </p:spPr>
        <p:txBody>
          <a:bodyPr>
            <a:spAutoFit/>
          </a:bodyPr>
          <a:p>
            <a:pPr algn="l">
              <a:spcBef>
                <a:spcPct val="50000"/>
              </a:spcBef>
            </a:pPr>
            <a:endParaRPr lang="zh-CN" altLang="zh-CN" sz="2400" dirty="0">
              <a:latin typeface="Times New Roman" panose="02020603050405020304" pitchFamily="18" charset="0"/>
            </a:endParaRPr>
          </a:p>
        </p:txBody>
      </p:sp>
      <p:pic>
        <p:nvPicPr>
          <p:cNvPr id="87053" name="图片 87052" descr="06俄皇亚历山大二世画像"/>
          <p:cNvPicPr>
            <a:picLocks noChangeAspect="1"/>
          </p:cNvPicPr>
          <p:nvPr/>
        </p:nvPicPr>
        <p:blipFill>
          <a:blip r:embed="rId2"/>
          <a:stretch>
            <a:fillRect/>
          </a:stretch>
        </p:blipFill>
        <p:spPr>
          <a:xfrm>
            <a:off x="6084888" y="0"/>
            <a:ext cx="2790825" cy="3600450"/>
          </a:xfrm>
          <a:prstGeom prst="rect">
            <a:avLst/>
          </a:prstGeom>
          <a:noFill/>
          <a:ln w="9525">
            <a:noFill/>
          </a:ln>
        </p:spPr>
      </p:pic>
      <p:sp>
        <p:nvSpPr>
          <p:cNvPr id="87055" name="矩形 87054"/>
          <p:cNvSpPr/>
          <p:nvPr/>
        </p:nvSpPr>
        <p:spPr>
          <a:xfrm>
            <a:off x="6443663" y="3716338"/>
            <a:ext cx="2389187" cy="457200"/>
          </a:xfrm>
          <a:prstGeom prst="rect">
            <a:avLst/>
          </a:prstGeom>
          <a:noFill/>
          <a:ln w="9525">
            <a:noFill/>
          </a:ln>
        </p:spPr>
        <p:txBody>
          <a:bodyPr>
            <a:spAutoFit/>
          </a:bodyPr>
          <a:p>
            <a:r>
              <a:rPr lang="zh-CN" altLang="en-US" sz="2400" b="1" dirty="0">
                <a:latin typeface="Arial" panose="020B0604020202020204" pitchFamily="34" charset="0"/>
              </a:rPr>
              <a:t>亚历山大二世</a:t>
            </a:r>
            <a:endParaRPr lang="zh-CN" altLang="en-US" sz="2400" b="1" dirty="0">
              <a:latin typeface="Arial" panose="020B0604020202020204" pitchFamily="34" charset="0"/>
            </a:endParaRPr>
          </a:p>
        </p:txBody>
      </p:sp>
      <p:sp>
        <p:nvSpPr>
          <p:cNvPr id="87057" name="矩形 87056">
            <a:hlinkClick r:id="" action="ppaction://noaction"/>
          </p:cNvPr>
          <p:cNvSpPr/>
          <p:nvPr/>
        </p:nvSpPr>
        <p:spPr>
          <a:xfrm>
            <a:off x="0" y="2565400"/>
            <a:ext cx="2339975" cy="645160"/>
          </a:xfrm>
          <a:prstGeom prst="rect">
            <a:avLst/>
          </a:prstGeom>
          <a:noFill/>
          <a:ln w="9525">
            <a:noFill/>
          </a:ln>
        </p:spPr>
        <p:txBody>
          <a:bodyPr>
            <a:spAutoFit/>
          </a:bodyPr>
          <a:p>
            <a:pPr algn="l"/>
            <a:r>
              <a:rPr lang="en-US" altLang="zh-CN" sz="3600" b="1" dirty="0">
                <a:solidFill>
                  <a:srgbClr val="FF0000"/>
                </a:solidFill>
                <a:latin typeface="Arial" panose="020B0604020202020204" pitchFamily="34" charset="0"/>
              </a:rPr>
              <a:t>1.</a:t>
            </a:r>
            <a:r>
              <a:rPr lang="zh-CN" altLang="en-US" sz="3600" b="1" dirty="0">
                <a:solidFill>
                  <a:srgbClr val="FF0000"/>
                </a:solidFill>
                <a:latin typeface="Arial" panose="020B0604020202020204" pitchFamily="34" charset="0"/>
              </a:rPr>
              <a:t>目的</a:t>
            </a:r>
            <a:r>
              <a:rPr lang="zh-CN" altLang="en-US" sz="3200" b="1" dirty="0">
                <a:latin typeface="Arial" panose="020B0604020202020204" pitchFamily="34" charset="0"/>
              </a:rPr>
              <a:t>：</a:t>
            </a:r>
            <a:endParaRPr lang="zh-CN" altLang="en-US" sz="3200" b="1" dirty="0">
              <a:latin typeface="Arial" panose="020B0604020202020204" pitchFamily="34" charset="0"/>
            </a:endParaRPr>
          </a:p>
        </p:txBody>
      </p:sp>
      <p:sp>
        <p:nvSpPr>
          <p:cNvPr id="87058" name="矩形 87057"/>
          <p:cNvSpPr/>
          <p:nvPr/>
        </p:nvSpPr>
        <p:spPr>
          <a:xfrm>
            <a:off x="1692275" y="2492375"/>
            <a:ext cx="4462463" cy="1066800"/>
          </a:xfrm>
          <a:prstGeom prst="rect">
            <a:avLst/>
          </a:prstGeom>
          <a:noFill/>
          <a:ln w="9525">
            <a:noFill/>
          </a:ln>
        </p:spPr>
        <p:txBody>
          <a:bodyPr>
            <a:spAutoFit/>
          </a:bodyPr>
          <a:p>
            <a:pPr algn="l"/>
            <a:r>
              <a:rPr lang="zh-CN" altLang="en-US" sz="3200" b="1" dirty="0">
                <a:solidFill>
                  <a:srgbClr val="0066FF"/>
                </a:solidFill>
                <a:latin typeface="Arial" panose="020B0604020202020204" pitchFamily="34" charset="0"/>
              </a:rPr>
              <a:t>为了摆脱农奴制危机，</a:t>
            </a:r>
            <a:endParaRPr lang="zh-CN" altLang="en-US" sz="3200" b="1" dirty="0">
              <a:solidFill>
                <a:srgbClr val="0066FF"/>
              </a:solidFill>
              <a:latin typeface="Arial" panose="020B0604020202020204" pitchFamily="34" charset="0"/>
            </a:endParaRPr>
          </a:p>
          <a:p>
            <a:pPr algn="l"/>
            <a:r>
              <a:rPr lang="zh-CN" altLang="en-US" sz="3200" b="1" dirty="0">
                <a:solidFill>
                  <a:srgbClr val="0066FF"/>
                </a:solidFill>
                <a:latin typeface="Arial" panose="020B0604020202020204" pitchFamily="34" charset="0"/>
              </a:rPr>
              <a:t>维护沙皇的统治。</a:t>
            </a:r>
            <a:endParaRPr lang="zh-CN" altLang="en-US" sz="3200" b="1" dirty="0">
              <a:solidFill>
                <a:srgbClr val="0066FF"/>
              </a:solidFill>
              <a:latin typeface="Arial" panose="020B0604020202020204" pitchFamily="34" charset="0"/>
            </a:endParaRPr>
          </a:p>
        </p:txBody>
      </p:sp>
      <p:sp>
        <p:nvSpPr>
          <p:cNvPr id="87068" name="文本框 87067"/>
          <p:cNvSpPr txBox="1"/>
          <p:nvPr/>
        </p:nvSpPr>
        <p:spPr>
          <a:xfrm>
            <a:off x="447675" y="5594350"/>
            <a:ext cx="184150" cy="366713"/>
          </a:xfrm>
          <a:prstGeom prst="rect">
            <a:avLst/>
          </a:prstGeom>
          <a:noFill/>
          <a:ln w="9525">
            <a:noFill/>
          </a:ln>
        </p:spPr>
        <p:txBody>
          <a:bodyPr wrap="none" anchor="t">
            <a:spAutoFit/>
          </a:bodyPr>
          <a:p>
            <a:endParaRPr dirty="0">
              <a:latin typeface="Arial" panose="020B0604020202020204" pitchFamily="34" charset="0"/>
            </a:endParaRPr>
          </a:p>
        </p:txBody>
      </p:sp>
      <p:sp>
        <p:nvSpPr>
          <p:cNvPr id="87075" name="文本框 87074"/>
          <p:cNvSpPr txBox="1"/>
          <p:nvPr/>
        </p:nvSpPr>
        <p:spPr>
          <a:xfrm>
            <a:off x="-1784350" y="1274763"/>
            <a:ext cx="184150" cy="366712"/>
          </a:xfrm>
          <a:prstGeom prst="rect">
            <a:avLst/>
          </a:prstGeom>
          <a:noFill/>
          <a:ln w="9525">
            <a:noFill/>
          </a:ln>
        </p:spPr>
        <p:txBody>
          <a:bodyPr wrap="none" anchor="t">
            <a:spAutoFit/>
          </a:bodyPr>
          <a:p>
            <a:endParaRPr dirty="0">
              <a:latin typeface="Arial" panose="020B0604020202020204" pitchFamily="34" charset="0"/>
            </a:endParaRPr>
          </a:p>
        </p:txBody>
      </p:sp>
      <p:sp>
        <p:nvSpPr>
          <p:cNvPr id="87076" name="文本框 87075"/>
          <p:cNvSpPr txBox="1"/>
          <p:nvPr/>
        </p:nvSpPr>
        <p:spPr>
          <a:xfrm>
            <a:off x="-323850" y="4221163"/>
            <a:ext cx="5580063" cy="1322070"/>
          </a:xfrm>
          <a:prstGeom prst="rect">
            <a:avLst/>
          </a:prstGeom>
          <a:noFill/>
          <a:ln w="9525">
            <a:noFill/>
          </a:ln>
        </p:spPr>
        <p:txBody>
          <a:bodyPr>
            <a:spAutoFit/>
          </a:bodyPr>
          <a:p>
            <a:pPr>
              <a:spcBef>
                <a:spcPct val="50000"/>
              </a:spcBef>
            </a:pPr>
            <a:r>
              <a:rPr lang="en-US" altLang="zh-CN" sz="3200" b="1" dirty="0">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、领导者：</a:t>
            </a:r>
            <a:r>
              <a:rPr lang="zh-CN" altLang="en-US" sz="3200" b="1" dirty="0">
                <a:solidFill>
                  <a:srgbClr val="0066FF"/>
                </a:solidFill>
                <a:latin typeface="Arial" panose="020B0604020202020204" pitchFamily="34" charset="0"/>
              </a:rPr>
              <a:t>亚历山大二世</a:t>
            </a:r>
            <a:endParaRPr lang="zh-CN" altLang="en-US" sz="3200" b="1" dirty="0">
              <a:solidFill>
                <a:srgbClr val="0066FF"/>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anim calcmode="lin" valueType="num">
                                      <p:cBhvr additive="base">
                                        <p:cTn id="7" dur="500" fill="hold"/>
                                        <p:tgtEl>
                                          <p:spTgt spid="101379"/>
                                        </p:tgtEl>
                                        <p:attrNameLst>
                                          <p:attrName>ppt_x</p:attrName>
                                        </p:attrNameLst>
                                      </p:cBhvr>
                                      <p:tavLst>
                                        <p:tav tm="0">
                                          <p:val>
                                            <p:strVal val="#ppt_x"/>
                                          </p:val>
                                        </p:tav>
                                        <p:tav tm="100000">
                                          <p:val>
                                            <p:strVal val="#ppt_x"/>
                                          </p:val>
                                        </p:tav>
                                      </p:tavLst>
                                    </p:anim>
                                    <p:anim calcmode="lin" valueType="num">
                                      <p:cBhvr additive="base">
                                        <p:cTn id="8" dur="500" fill="hold"/>
                                        <p:tgtEl>
                                          <p:spTgt spid="10137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7057"/>
                                        </p:tgtEl>
                                        <p:attrNameLst>
                                          <p:attrName>style.visibility</p:attrName>
                                        </p:attrNameLst>
                                      </p:cBhvr>
                                      <p:to>
                                        <p:strVal val="visible"/>
                                      </p:to>
                                    </p:set>
                                    <p:animEffect transition="in" filter="wipe(down)">
                                      <p:cBhvr>
                                        <p:cTn id="13" dur="500"/>
                                        <p:tgtEl>
                                          <p:spTgt spid="87057"/>
                                        </p:tgtEl>
                                      </p:cBhvr>
                                    </p:animEffect>
                                  </p:childTnLst>
                                </p:cTn>
                              </p:par>
                              <p:par>
                                <p:cTn id="14" presetID="22" presetClass="entr" presetSubtype="4" fill="hold" grpId="1" nodeType="withEffect">
                                  <p:stCondLst>
                                    <p:cond delay="0"/>
                                  </p:stCondLst>
                                  <p:childTnLst>
                                    <p:set>
                                      <p:cBhvr>
                                        <p:cTn id="15" dur="1" fill="hold">
                                          <p:stCondLst>
                                            <p:cond delay="0"/>
                                          </p:stCondLst>
                                        </p:cTn>
                                        <p:tgtEl>
                                          <p:spTgt spid="87058"/>
                                        </p:tgtEl>
                                        <p:attrNameLst>
                                          <p:attrName>style.visibility</p:attrName>
                                        </p:attrNameLst>
                                      </p:cBhvr>
                                      <p:to>
                                        <p:strVal val="visible"/>
                                      </p:to>
                                    </p:set>
                                    <p:animEffect transition="in" filter="wipe(down)">
                                      <p:cBhvr>
                                        <p:cTn id="16" dur="500"/>
                                        <p:tgtEl>
                                          <p:spTgt spid="8705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7076">
                                            <p:txEl>
                                              <p:charRg st="0" end="13"/>
                                            </p:txEl>
                                          </p:spTgt>
                                        </p:tgtEl>
                                        <p:attrNameLst>
                                          <p:attrName>style.visibility</p:attrName>
                                        </p:attrNameLst>
                                      </p:cBhvr>
                                      <p:to>
                                        <p:strVal val="visible"/>
                                      </p:to>
                                    </p:set>
                                    <p:animEffect transition="in" filter="blinds(horizontal)">
                                      <p:cBhvr>
                                        <p:cTn id="21" dur="500"/>
                                        <p:tgtEl>
                                          <p:spTgt spid="87076">
                                            <p:txEl>
                                              <p:charRg st="0"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P spid="87057" grpId="1"/>
      <p:bldP spid="87058"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p:sp>
        <p:nvSpPr>
          <p:cNvPr id="14338" name="直接连接符 14337"/>
          <p:cNvSpPr/>
          <p:nvPr/>
        </p:nvSpPr>
        <p:spPr>
          <a:xfrm>
            <a:off x="0" y="765175"/>
            <a:ext cx="9144000" cy="0"/>
          </a:xfrm>
          <a:prstGeom prst="line">
            <a:avLst/>
          </a:prstGeom>
          <a:ln w="38100" cap="flat" cmpd="sng">
            <a:pattFill prst="pct5">
              <a:fgClr>
                <a:schemeClr val="accent2"/>
              </a:fgClr>
              <a:bgClr>
                <a:schemeClr val="hlink"/>
              </a:bgClr>
            </a:pattFill>
            <a:prstDash val="solid"/>
            <a:headEnd type="none" w="med" len="med"/>
            <a:tailEnd type="none" w="med" len="med"/>
          </a:ln>
        </p:spPr>
      </p:sp>
      <p:sp>
        <p:nvSpPr>
          <p:cNvPr id="14344" name="矩形 14343"/>
          <p:cNvSpPr/>
          <p:nvPr/>
        </p:nvSpPr>
        <p:spPr>
          <a:xfrm>
            <a:off x="900113" y="5013325"/>
            <a:ext cx="7200900" cy="457200"/>
          </a:xfrm>
          <a:prstGeom prst="rect">
            <a:avLst/>
          </a:prstGeom>
          <a:noFill/>
          <a:ln w="9525">
            <a:noFill/>
          </a:ln>
        </p:spPr>
        <p:txBody>
          <a:bodyPr>
            <a:spAutoFit/>
          </a:bodyPr>
          <a:p>
            <a:pPr algn="l"/>
            <a:r>
              <a:rPr lang="en-US" altLang="zh-CN" sz="2400" b="1" dirty="0">
                <a:solidFill>
                  <a:schemeClr val="accent2"/>
                </a:solidFill>
                <a:latin typeface="Arial" panose="020B0604020202020204" pitchFamily="34" charset="0"/>
              </a:rPr>
              <a:t>1861</a:t>
            </a:r>
            <a:r>
              <a:rPr lang="zh-CN" altLang="en-US" sz="2400" b="1" dirty="0">
                <a:solidFill>
                  <a:schemeClr val="accent2"/>
                </a:solidFill>
                <a:latin typeface="Arial" panose="020B0604020202020204" pitchFamily="34" charset="0"/>
              </a:rPr>
              <a:t>年沙皇亚历山大二世签署了废除农奴制的法令</a:t>
            </a:r>
            <a:endParaRPr lang="zh-CN" altLang="en-US" b="1" dirty="0">
              <a:solidFill>
                <a:schemeClr val="accent2"/>
              </a:solidFill>
              <a:latin typeface="Arial" panose="020B0604020202020204" pitchFamily="34" charset="0"/>
            </a:endParaRPr>
          </a:p>
        </p:txBody>
      </p:sp>
      <p:pic>
        <p:nvPicPr>
          <p:cNvPr id="14345" name="图片 14344" descr="07解放农奴"/>
          <p:cNvPicPr>
            <a:picLocks noChangeAspect="1"/>
          </p:cNvPicPr>
          <p:nvPr/>
        </p:nvPicPr>
        <p:blipFill>
          <a:blip r:embed="rId1"/>
          <a:stretch>
            <a:fillRect/>
          </a:stretch>
        </p:blipFill>
        <p:spPr>
          <a:xfrm>
            <a:off x="971550" y="836613"/>
            <a:ext cx="6842125" cy="40719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45"/>
                                        </p:tgtEl>
                                        <p:attrNameLst>
                                          <p:attrName>style.visibility</p:attrName>
                                        </p:attrNameLst>
                                      </p:cBhvr>
                                      <p:to>
                                        <p:strVal val="visible"/>
                                      </p:to>
                                    </p:set>
                                    <p:animEffect transition="in" filter="blinds(horizontal)">
                                      <p:cBhvr>
                                        <p:cTn id="7" dur="500"/>
                                        <p:tgtEl>
                                          <p:spTgt spid="143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blinds(horizontal)">
                                      <p:cBhvr>
                                        <p:cTn id="12"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76803" name="文本占位符 76802"/>
          <p:cNvSpPr>
            <a:spLocks noGrp="1"/>
          </p:cNvSpPr>
          <p:nvPr>
            <p:ph type="body" idx="1"/>
          </p:nvPr>
        </p:nvSpPr>
        <p:spPr>
          <a:xfrm>
            <a:off x="179388" y="2060575"/>
            <a:ext cx="8229600" cy="3141663"/>
          </a:xfrm>
        </p:spPr>
        <p:txBody>
          <a:bodyPr/>
          <a:p>
            <a:pPr>
              <a:buNone/>
            </a:pPr>
            <a:r>
              <a:rPr lang="en-US" altLang="zh-CN" sz="3600" dirty="0">
                <a:solidFill>
                  <a:srgbClr val="FF0000"/>
                </a:solidFill>
                <a:ea typeface="黑体" panose="02010609060101010101" pitchFamily="2" charset="-122"/>
              </a:rPr>
              <a:t>4</a:t>
            </a:r>
            <a:r>
              <a:rPr lang="zh-CN" altLang="en-US" sz="3600" dirty="0">
                <a:solidFill>
                  <a:srgbClr val="FF0000"/>
                </a:solidFill>
                <a:ea typeface="黑体" panose="02010609060101010101" pitchFamily="2" charset="-122"/>
              </a:rPr>
              <a:t>、内容</a:t>
            </a:r>
            <a:r>
              <a:rPr lang="zh-CN" altLang="en-US" sz="4000" dirty="0">
                <a:solidFill>
                  <a:srgbClr val="FF0000"/>
                </a:solidFill>
                <a:ea typeface="黑体" panose="02010609060101010101" pitchFamily="2" charset="-122"/>
              </a:rPr>
              <a:t>：</a:t>
            </a:r>
            <a:endParaRPr lang="zh-CN" altLang="en-US" sz="4000" dirty="0">
              <a:solidFill>
                <a:srgbClr val="FF0000"/>
              </a:solidFill>
              <a:ea typeface="黑体" panose="02010609060101010101" pitchFamily="2" charset="-122"/>
            </a:endParaRPr>
          </a:p>
          <a:p>
            <a:pPr>
              <a:buNone/>
            </a:pPr>
            <a:r>
              <a:rPr lang="zh-CN" altLang="en-US" sz="2800" b="1" dirty="0">
                <a:solidFill>
                  <a:schemeClr val="accent2"/>
                </a:solidFill>
                <a:ea typeface="黑体" panose="02010609060101010101" pitchFamily="2" charset="-122"/>
              </a:rPr>
              <a:t>（</a:t>
            </a:r>
            <a:r>
              <a:rPr lang="en-US" altLang="zh-CN" sz="2800" b="1" dirty="0">
                <a:solidFill>
                  <a:schemeClr val="accent2"/>
                </a:solidFill>
                <a:ea typeface="黑体" panose="02010609060101010101" pitchFamily="2" charset="-122"/>
              </a:rPr>
              <a:t>1</a:t>
            </a:r>
            <a:r>
              <a:rPr lang="zh-CN" altLang="en-US" sz="2800" b="1" dirty="0">
                <a:solidFill>
                  <a:schemeClr val="accent2"/>
                </a:solidFill>
                <a:ea typeface="黑体" panose="02010609060101010101" pitchFamily="2" charset="-122"/>
              </a:rPr>
              <a:t>）农奴在法律上是“自由人” ；</a:t>
            </a:r>
            <a:endParaRPr lang="zh-CN" altLang="en-US" sz="2800" b="1" dirty="0">
              <a:solidFill>
                <a:schemeClr val="accent2"/>
              </a:solidFill>
              <a:ea typeface="黑体" panose="02010609060101010101" pitchFamily="2" charset="-122"/>
            </a:endParaRPr>
          </a:p>
          <a:p>
            <a:pPr>
              <a:buNone/>
            </a:pPr>
            <a:r>
              <a:rPr lang="zh-CN" altLang="en-US" sz="2800" b="1" dirty="0">
                <a:solidFill>
                  <a:schemeClr val="accent2"/>
                </a:solidFill>
                <a:ea typeface="黑体" panose="02010609060101010101" pitchFamily="2" charset="-122"/>
              </a:rPr>
              <a:t>（</a:t>
            </a:r>
            <a:r>
              <a:rPr lang="en-US" altLang="zh-CN" sz="2800" b="1" dirty="0">
                <a:solidFill>
                  <a:schemeClr val="accent2"/>
                </a:solidFill>
                <a:ea typeface="黑体" panose="02010609060101010101" pitchFamily="2" charset="-122"/>
              </a:rPr>
              <a:t>2</a:t>
            </a:r>
            <a:r>
              <a:rPr lang="zh-CN" altLang="en-US" sz="2800" b="1" dirty="0">
                <a:solidFill>
                  <a:schemeClr val="accent2"/>
                </a:solidFill>
                <a:ea typeface="黑体" panose="02010609060101010101" pitchFamily="2" charset="-122"/>
              </a:rPr>
              <a:t>）地主再也不许买卖农奴和干涉他们的生活；</a:t>
            </a:r>
            <a:endParaRPr lang="zh-CN" altLang="en-US" sz="2800" b="1" dirty="0">
              <a:solidFill>
                <a:schemeClr val="accent2"/>
              </a:solidFill>
              <a:ea typeface="黑体" panose="02010609060101010101" pitchFamily="2" charset="-122"/>
            </a:endParaRPr>
          </a:p>
          <a:p>
            <a:pPr>
              <a:buNone/>
            </a:pPr>
            <a:r>
              <a:rPr lang="zh-CN" altLang="en-US" sz="2800" b="1" dirty="0">
                <a:solidFill>
                  <a:schemeClr val="accent2"/>
                </a:solidFill>
                <a:ea typeface="黑体" panose="02010609060101010101" pitchFamily="2" charset="-122"/>
              </a:rPr>
              <a:t>（</a:t>
            </a:r>
            <a:r>
              <a:rPr lang="en-US" altLang="zh-CN" sz="2800" b="1" dirty="0">
                <a:solidFill>
                  <a:schemeClr val="accent2"/>
                </a:solidFill>
                <a:ea typeface="黑体" panose="02010609060101010101" pitchFamily="2" charset="-122"/>
              </a:rPr>
              <a:t>3</a:t>
            </a:r>
            <a:r>
              <a:rPr lang="zh-CN" altLang="en-US" sz="2800" b="1" dirty="0">
                <a:solidFill>
                  <a:schemeClr val="accent2"/>
                </a:solidFill>
                <a:ea typeface="黑体" panose="02010609060101010101" pitchFamily="2" charset="-122"/>
              </a:rPr>
              <a:t>）农奴在获得“解放”时，可以得到一块份地，但他们必须出钱赎买这块份地。</a:t>
            </a:r>
            <a:endParaRPr lang="zh-CN" altLang="en-US" sz="2800" b="1" dirty="0">
              <a:solidFill>
                <a:schemeClr val="accent2"/>
              </a:solidFill>
              <a:ea typeface="黑体" panose="02010609060101010101" pitchFamily="2" charset="-122"/>
            </a:endParaRPr>
          </a:p>
        </p:txBody>
      </p:sp>
      <p:sp>
        <p:nvSpPr>
          <p:cNvPr id="76805" name="矩形 76804"/>
          <p:cNvSpPr/>
          <p:nvPr/>
        </p:nvSpPr>
        <p:spPr>
          <a:xfrm>
            <a:off x="250825" y="188913"/>
            <a:ext cx="6921500" cy="946150"/>
          </a:xfrm>
          <a:prstGeom prst="rect">
            <a:avLst/>
          </a:prstGeom>
          <a:noFill/>
          <a:ln w="9525">
            <a:noFill/>
          </a:ln>
        </p:spPr>
        <p:txBody>
          <a:bodyPr>
            <a:spAutoFit/>
          </a:bodyPr>
          <a:p>
            <a:r>
              <a:rPr lang="en-US" altLang="zh-CN" sz="2800" b="1" dirty="0">
                <a:latin typeface="Arial" panose="020B0604020202020204" pitchFamily="34" charset="0"/>
              </a:rPr>
              <a:t>“</a:t>
            </a:r>
            <a:r>
              <a:rPr lang="zh-CN" altLang="en-US" sz="2800" b="1" dirty="0">
                <a:latin typeface="Arial" panose="020B0604020202020204" pitchFamily="34" charset="0"/>
              </a:rPr>
              <a:t>诸位会深信，凡是能够维护地主利益的措施都已一一地做到了。”</a:t>
            </a:r>
            <a:r>
              <a:rPr lang="zh-CN" altLang="en-US" sz="2800" dirty="0">
                <a:latin typeface="Arial" panose="020B0604020202020204" pitchFamily="34" charset="0"/>
              </a:rPr>
              <a:t> </a:t>
            </a:r>
            <a:endParaRPr lang="zh-CN" altLang="en-US" sz="2800" dirty="0">
              <a:latin typeface="Arial" panose="020B0604020202020204" pitchFamily="34" charset="0"/>
            </a:endParaRPr>
          </a:p>
        </p:txBody>
      </p:sp>
      <p:sp>
        <p:nvSpPr>
          <p:cNvPr id="76807" name="文本框 76806"/>
          <p:cNvSpPr txBox="1"/>
          <p:nvPr/>
        </p:nvSpPr>
        <p:spPr>
          <a:xfrm>
            <a:off x="-323850" y="1268413"/>
            <a:ext cx="6769100" cy="645160"/>
          </a:xfrm>
          <a:prstGeom prst="rect">
            <a:avLst/>
          </a:prstGeom>
          <a:noFill/>
          <a:ln w="9525">
            <a:noFill/>
          </a:ln>
        </p:spPr>
        <p:txBody>
          <a:bodyPr>
            <a:spAutoFit/>
          </a:bodyPr>
          <a:p>
            <a:pPr>
              <a:spcBef>
                <a:spcPct val="50000"/>
              </a:spcBef>
            </a:pPr>
            <a:r>
              <a:rPr lang="en-US" altLang="zh-CN" sz="3600" dirty="0">
                <a:solidFill>
                  <a:srgbClr val="FF0000"/>
                </a:solidFill>
                <a:latin typeface="Arial" panose="020B0604020202020204" pitchFamily="34" charset="0"/>
                <a:ea typeface="黑体" panose="02010609060101010101" pitchFamily="2" charset="-122"/>
              </a:rPr>
              <a:t>3</a:t>
            </a:r>
            <a:r>
              <a:rPr lang="zh-CN" altLang="en-US" sz="3600" dirty="0">
                <a:solidFill>
                  <a:srgbClr val="FF0000"/>
                </a:solidFill>
                <a:latin typeface="Arial" panose="020B0604020202020204" pitchFamily="34" charset="0"/>
                <a:ea typeface="黑体" panose="02010609060101010101" pitchFamily="2" charset="-122"/>
              </a:rPr>
              <a:t>、前提：</a:t>
            </a:r>
            <a:r>
              <a:rPr lang="zh-CN" altLang="en-US" sz="2800" dirty="0">
                <a:solidFill>
                  <a:schemeClr val="accent2"/>
                </a:solidFill>
                <a:latin typeface="Arial" panose="020B0604020202020204" pitchFamily="34" charset="0"/>
                <a:ea typeface="黑体" panose="02010609060101010101" pitchFamily="2" charset="-122"/>
              </a:rPr>
              <a:t>维护贵族地主的利益</a:t>
            </a:r>
            <a:endParaRPr lang="zh-CN" altLang="en-US" sz="2800" dirty="0">
              <a:solidFill>
                <a:schemeClr val="accent2"/>
              </a:solidFill>
              <a:latin typeface="Arial" panose="020B0604020202020204" pitchFamily="34" charset="0"/>
              <a:ea typeface="黑体" panose="02010609060101010101" pitchFamily="2" charset="-122"/>
            </a:endParaRPr>
          </a:p>
        </p:txBody>
      </p:sp>
      <p:sp>
        <p:nvSpPr>
          <p:cNvPr id="76808" name="文本框 76807"/>
          <p:cNvSpPr txBox="1"/>
          <p:nvPr/>
        </p:nvSpPr>
        <p:spPr>
          <a:xfrm>
            <a:off x="395288" y="5300663"/>
            <a:ext cx="8064500" cy="822325"/>
          </a:xfrm>
          <a:prstGeom prst="rect">
            <a:avLst/>
          </a:prstGeom>
          <a:noFill/>
          <a:ln w="9525">
            <a:noFill/>
          </a:ln>
        </p:spPr>
        <p:txBody>
          <a:bodyPr>
            <a:spAutoFit/>
          </a:bodyPr>
          <a:p>
            <a:pPr algn="l">
              <a:buClr>
                <a:schemeClr val="bg1"/>
              </a:buClr>
            </a:pPr>
            <a:r>
              <a:rPr lang="en-US" altLang="zh-CN" sz="2400" b="1" dirty="0">
                <a:latin typeface="黑体" panose="02010609060101010101" pitchFamily="2" charset="-122"/>
                <a:ea typeface="黑体" panose="02010609060101010101" pitchFamily="2" charset="-122"/>
              </a:rPr>
              <a:t>1</a:t>
            </a:r>
            <a:r>
              <a:rPr lang="zh-CN" altLang="en-US" sz="2400" b="1" dirty="0">
                <a:latin typeface="黑体" panose="02010609060101010101" pitchFamily="2" charset="-122"/>
                <a:ea typeface="黑体" panose="02010609060101010101" pitchFamily="2" charset="-122"/>
              </a:rPr>
              <a:t>、“解放”法令在哪些方面具有进步性？</a:t>
            </a:r>
            <a:endParaRPr lang="zh-CN" altLang="en-US" sz="2400" dirty="0">
              <a:latin typeface="黑体" panose="02010609060101010101" pitchFamily="2" charset="-122"/>
              <a:ea typeface="黑体" panose="02010609060101010101" pitchFamily="2" charset="-122"/>
            </a:endParaRPr>
          </a:p>
          <a:p>
            <a:pPr algn="l">
              <a:buClr>
                <a:schemeClr val="bg1"/>
              </a:buClr>
            </a:pPr>
            <a:r>
              <a:rPr lang="en-US" altLang="zh-CN" sz="2400" b="1" dirty="0">
                <a:latin typeface="黑体" panose="02010609060101010101" pitchFamily="2" charset="-122"/>
                <a:ea typeface="黑体" panose="02010609060101010101" pitchFamily="2" charset="-122"/>
              </a:rPr>
              <a:t>2</a:t>
            </a:r>
            <a:r>
              <a:rPr lang="zh-CN" altLang="en-US" sz="2400" b="1" dirty="0">
                <a:latin typeface="黑体" panose="02010609060101010101" pitchFamily="2" charset="-122"/>
                <a:ea typeface="黑体" panose="02010609060101010101" pitchFamily="2" charset="-122"/>
              </a:rPr>
              <a:t>、“解放”法令是否彻底？存在哪些局限性？</a:t>
            </a:r>
            <a:endParaRPr lang="zh-CN" altLang="en-US" sz="24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805">
                                            <p:txEl>
                                              <p:charRg st="0" end="32"/>
                                            </p:txEl>
                                          </p:spTgt>
                                        </p:tgtEl>
                                        <p:attrNameLst>
                                          <p:attrName>style.visibility</p:attrName>
                                        </p:attrNameLst>
                                      </p:cBhvr>
                                      <p:to>
                                        <p:strVal val="visible"/>
                                      </p:to>
                                    </p:set>
                                    <p:animEffect transition="in" filter="blinds(horizontal)">
                                      <p:cBhvr>
                                        <p:cTn id="7" dur="500"/>
                                        <p:tgtEl>
                                          <p:spTgt spid="76805">
                                            <p:txEl>
                                              <p:charRg st="0" end="3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6807">
                                            <p:txEl>
                                              <p:charRg st="0" end="15"/>
                                            </p:txEl>
                                          </p:spTgt>
                                        </p:tgtEl>
                                        <p:attrNameLst>
                                          <p:attrName>style.visibility</p:attrName>
                                        </p:attrNameLst>
                                      </p:cBhvr>
                                      <p:to>
                                        <p:strVal val="visible"/>
                                      </p:to>
                                    </p:set>
                                    <p:animEffect transition="in" filter="blinds(horizontal)">
                                      <p:cBhvr>
                                        <p:cTn id="12" dur="500"/>
                                        <p:tgtEl>
                                          <p:spTgt spid="76807">
                                            <p:txEl>
                                              <p:charRg st="0" end="1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6803">
                                            <p:txEl>
                                              <p:charRg st="0" end="6"/>
                                            </p:txEl>
                                          </p:spTgt>
                                        </p:tgtEl>
                                        <p:attrNameLst>
                                          <p:attrName>style.visibility</p:attrName>
                                        </p:attrNameLst>
                                      </p:cBhvr>
                                      <p:to>
                                        <p:strVal val="visible"/>
                                      </p:to>
                                    </p:set>
                                    <p:animEffect transition="in" filter="blinds(horizontal)">
                                      <p:cBhvr>
                                        <p:cTn id="17" dur="500"/>
                                        <p:tgtEl>
                                          <p:spTgt spid="76803">
                                            <p:txEl>
                                              <p:charRg st="0"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6803">
                                            <p:txEl>
                                              <p:charRg st="6" end="24"/>
                                            </p:txEl>
                                          </p:spTgt>
                                        </p:tgtEl>
                                        <p:attrNameLst>
                                          <p:attrName>style.visibility</p:attrName>
                                        </p:attrNameLst>
                                      </p:cBhvr>
                                      <p:to>
                                        <p:strVal val="visible"/>
                                      </p:to>
                                    </p:set>
                                    <p:animEffect transition="in" filter="blinds(horizontal)">
                                      <p:cBhvr>
                                        <p:cTn id="22" dur="500"/>
                                        <p:tgtEl>
                                          <p:spTgt spid="76803">
                                            <p:txEl>
                                              <p:charRg st="6" end="2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6803">
                                            <p:txEl>
                                              <p:charRg st="24" end="47"/>
                                            </p:txEl>
                                          </p:spTgt>
                                        </p:tgtEl>
                                        <p:attrNameLst>
                                          <p:attrName>style.visibility</p:attrName>
                                        </p:attrNameLst>
                                      </p:cBhvr>
                                      <p:to>
                                        <p:strVal val="visible"/>
                                      </p:to>
                                    </p:set>
                                    <p:animEffect transition="in" filter="blinds(horizontal)">
                                      <p:cBhvr>
                                        <p:cTn id="25" dur="500"/>
                                        <p:tgtEl>
                                          <p:spTgt spid="76803">
                                            <p:txEl>
                                              <p:charRg st="24" end="4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76803">
                                            <p:txEl>
                                              <p:charRg st="47" end="85"/>
                                            </p:txEl>
                                          </p:spTgt>
                                        </p:tgtEl>
                                        <p:attrNameLst>
                                          <p:attrName>style.visibility</p:attrName>
                                        </p:attrNameLst>
                                      </p:cBhvr>
                                      <p:to>
                                        <p:strVal val="visible"/>
                                      </p:to>
                                    </p:set>
                                    <p:animEffect transition="in" filter="blinds(horizontal)">
                                      <p:cBhvr>
                                        <p:cTn id="28" dur="500"/>
                                        <p:tgtEl>
                                          <p:spTgt spid="76803">
                                            <p:txEl>
                                              <p:charRg st="47" end="8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76808">
                                            <p:txEl>
                                              <p:charRg st="0" end="20"/>
                                            </p:txEl>
                                          </p:spTgt>
                                        </p:tgtEl>
                                        <p:attrNameLst>
                                          <p:attrName>style.visibility</p:attrName>
                                        </p:attrNameLst>
                                      </p:cBhvr>
                                      <p:to>
                                        <p:strVal val="visible"/>
                                      </p:to>
                                    </p:set>
                                    <p:animEffect transition="in" filter="blinds(horizontal)">
                                      <p:cBhvr>
                                        <p:cTn id="33" dur="500"/>
                                        <p:tgtEl>
                                          <p:spTgt spid="76808">
                                            <p:txEl>
                                              <p:charRg st="0" end="20"/>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76808">
                                            <p:txEl>
                                              <p:charRg st="20" end="42"/>
                                            </p:txEl>
                                          </p:spTgt>
                                        </p:tgtEl>
                                        <p:attrNameLst>
                                          <p:attrName>style.visibility</p:attrName>
                                        </p:attrNameLst>
                                      </p:cBhvr>
                                      <p:to>
                                        <p:strVal val="visible"/>
                                      </p:to>
                                    </p:set>
                                    <p:animEffect transition="in" filter="blinds(horizontal)">
                                      <p:cBhvr>
                                        <p:cTn id="36" dur="500"/>
                                        <p:tgtEl>
                                          <p:spTgt spid="76808">
                                            <p:txEl>
                                              <p:charRg st="20"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07523" name="Text Box 5"/>
          <p:cNvSpPr txBox="1"/>
          <p:nvPr/>
        </p:nvSpPr>
        <p:spPr>
          <a:xfrm>
            <a:off x="669925" y="6643688"/>
            <a:ext cx="7864475" cy="457200"/>
          </a:xfrm>
          <a:prstGeom prst="rect">
            <a:avLst/>
          </a:prstGeom>
          <a:noFill/>
          <a:ln w="9525">
            <a:noFill/>
          </a:ln>
        </p:spPr>
        <p:txBody>
          <a:bodyPr>
            <a:spAutoFit/>
          </a:bodyPr>
          <a:p>
            <a:pPr algn="l"/>
            <a:endParaRPr lang="zh-CN" altLang="zh-CN" sz="2400" dirty="0">
              <a:latin typeface="Times New Roman" panose="02020603050405020304" pitchFamily="18" charset="0"/>
            </a:endParaRPr>
          </a:p>
        </p:txBody>
      </p:sp>
      <p:sp>
        <p:nvSpPr>
          <p:cNvPr id="107531" name="文本框 107530"/>
          <p:cNvSpPr txBox="1"/>
          <p:nvPr/>
        </p:nvSpPr>
        <p:spPr>
          <a:xfrm>
            <a:off x="280988" y="1412875"/>
            <a:ext cx="2273300" cy="645160"/>
          </a:xfrm>
          <a:prstGeom prst="rect">
            <a:avLst/>
          </a:prstGeom>
          <a:noFill/>
          <a:ln w="9525">
            <a:noFill/>
          </a:ln>
        </p:spPr>
        <p:txBody>
          <a:bodyPr wrap="none" anchor="t">
            <a:spAutoFit/>
          </a:bodyPr>
          <a:p>
            <a:r>
              <a:rPr lang="en-US" altLang="zh-CN" sz="3600" b="1" dirty="0">
                <a:solidFill>
                  <a:srgbClr val="FF0000"/>
                </a:solidFill>
                <a:latin typeface="Arial" panose="020B0604020202020204" pitchFamily="34" charset="0"/>
              </a:rPr>
              <a:t>5</a:t>
            </a:r>
            <a:r>
              <a:rPr lang="zh-CN" altLang="en-US" sz="3600" b="1" dirty="0">
                <a:solidFill>
                  <a:srgbClr val="FF0000"/>
                </a:solidFill>
                <a:latin typeface="Arial" panose="020B0604020202020204" pitchFamily="34" charset="0"/>
              </a:rPr>
              <a:t>、实质：</a:t>
            </a:r>
            <a:endParaRPr lang="zh-CN" altLang="en-US" sz="3600" b="1" dirty="0">
              <a:solidFill>
                <a:srgbClr val="FF0000"/>
              </a:solidFill>
              <a:latin typeface="Arial" panose="020B0604020202020204" pitchFamily="34" charset="0"/>
            </a:endParaRPr>
          </a:p>
        </p:txBody>
      </p:sp>
      <p:sp>
        <p:nvSpPr>
          <p:cNvPr id="107532" name="文本框 107531"/>
          <p:cNvSpPr txBox="1"/>
          <p:nvPr/>
        </p:nvSpPr>
        <p:spPr>
          <a:xfrm>
            <a:off x="2411413" y="1341438"/>
            <a:ext cx="6553200" cy="1066800"/>
          </a:xfrm>
          <a:prstGeom prst="rect">
            <a:avLst/>
          </a:prstGeom>
          <a:noFill/>
          <a:ln w="9525">
            <a:noFill/>
          </a:ln>
        </p:spPr>
        <p:txBody>
          <a:bodyPr>
            <a:spAutoFit/>
          </a:bodyPr>
          <a:p>
            <a:r>
              <a:rPr lang="zh-CN" altLang="en-US" sz="3200" b="1" dirty="0">
                <a:solidFill>
                  <a:srgbClr val="CC3300"/>
                </a:solidFill>
                <a:latin typeface="Arial" panose="020B0604020202020204" pitchFamily="34" charset="0"/>
              </a:rPr>
              <a:t>是沙皇政府和地主阶级勾结起来对农民进行的双重敲诈与掠夺。</a:t>
            </a:r>
            <a:endParaRPr lang="zh-CN" altLang="en-US" sz="3200" b="1" dirty="0">
              <a:solidFill>
                <a:srgbClr val="CC3300"/>
              </a:solidFill>
              <a:latin typeface="Arial" panose="020B0604020202020204" pitchFamily="34" charset="0"/>
            </a:endParaRPr>
          </a:p>
        </p:txBody>
      </p:sp>
      <p:sp>
        <p:nvSpPr>
          <p:cNvPr id="107533" name="文本框 107532"/>
          <p:cNvSpPr txBox="1"/>
          <p:nvPr/>
        </p:nvSpPr>
        <p:spPr>
          <a:xfrm>
            <a:off x="447675" y="5594350"/>
            <a:ext cx="184150" cy="366713"/>
          </a:xfrm>
          <a:prstGeom prst="rect">
            <a:avLst/>
          </a:prstGeom>
          <a:noFill/>
          <a:ln w="9525">
            <a:noFill/>
          </a:ln>
        </p:spPr>
        <p:txBody>
          <a:bodyPr wrap="none" anchor="t">
            <a:spAutoFit/>
          </a:bodyPr>
          <a:p>
            <a:endParaRPr dirty="0">
              <a:latin typeface="Arial" panose="020B0604020202020204" pitchFamily="34" charset="0"/>
            </a:endParaRPr>
          </a:p>
        </p:txBody>
      </p:sp>
      <p:sp>
        <p:nvSpPr>
          <p:cNvPr id="107534" name="文本框 107533"/>
          <p:cNvSpPr txBox="1"/>
          <p:nvPr/>
        </p:nvSpPr>
        <p:spPr>
          <a:xfrm>
            <a:off x="-1784350" y="1274763"/>
            <a:ext cx="184150" cy="366712"/>
          </a:xfrm>
          <a:prstGeom prst="rect">
            <a:avLst/>
          </a:prstGeom>
          <a:noFill/>
          <a:ln w="9525">
            <a:noFill/>
          </a:ln>
        </p:spPr>
        <p:txBody>
          <a:bodyPr wrap="none" anchor="t">
            <a:spAutoFit/>
          </a:bodyPr>
          <a:p>
            <a:endParaRPr dirty="0">
              <a:latin typeface="Arial" panose="020B0604020202020204" pitchFamily="34" charset="0"/>
            </a:endParaRPr>
          </a:p>
        </p:txBody>
      </p:sp>
      <p:sp>
        <p:nvSpPr>
          <p:cNvPr id="107537" name="矩形 107536"/>
          <p:cNvSpPr/>
          <p:nvPr/>
        </p:nvSpPr>
        <p:spPr>
          <a:xfrm>
            <a:off x="179388" y="496888"/>
            <a:ext cx="8713787" cy="519112"/>
          </a:xfrm>
          <a:prstGeom prst="rect">
            <a:avLst/>
          </a:prstGeom>
          <a:noFill/>
          <a:ln w="9525">
            <a:noFill/>
          </a:ln>
        </p:spPr>
        <p:txBody>
          <a:bodyPr>
            <a:spAutoFit/>
          </a:bodyPr>
          <a:p>
            <a:r>
              <a:rPr lang="en-US" altLang="zh-CN" sz="2800" b="1" dirty="0">
                <a:latin typeface="Arial" panose="020B0604020202020204" pitchFamily="34" charset="0"/>
              </a:rPr>
              <a:t>“</a:t>
            </a:r>
            <a:r>
              <a:rPr lang="zh-CN" altLang="en-US" sz="2800" b="1" dirty="0">
                <a:latin typeface="Arial" panose="020B0604020202020204" pitchFamily="34" charset="0"/>
              </a:rPr>
              <a:t>农民在获得解放的时候，已经被剥夺的一干二净”。</a:t>
            </a:r>
            <a:endParaRPr lang="zh-CN" altLang="en-US" sz="2800" b="1" dirty="0">
              <a:latin typeface="Arial" panose="020B0604020202020204" pitchFamily="34" charset="0"/>
            </a:endParaRPr>
          </a:p>
        </p:txBody>
      </p:sp>
      <p:sp>
        <p:nvSpPr>
          <p:cNvPr id="107538" name="文本框 107537"/>
          <p:cNvSpPr txBox="1"/>
          <p:nvPr/>
        </p:nvSpPr>
        <p:spPr>
          <a:xfrm>
            <a:off x="0" y="2997200"/>
            <a:ext cx="7920038" cy="1066800"/>
          </a:xfrm>
          <a:prstGeom prst="rect">
            <a:avLst/>
          </a:prstGeom>
          <a:noFill/>
          <a:ln w="9525">
            <a:noFill/>
          </a:ln>
        </p:spPr>
        <p:txBody>
          <a:bodyPr>
            <a:spAutoFit/>
          </a:bodyPr>
          <a:p>
            <a:pPr>
              <a:spcBef>
                <a:spcPct val="50000"/>
              </a:spcBef>
            </a:pPr>
            <a:r>
              <a:rPr lang="en-US" altLang="zh-CN" sz="3200" b="1" dirty="0">
                <a:solidFill>
                  <a:srgbClr val="000000"/>
                </a:solidFill>
                <a:latin typeface="Arial" panose="020B0604020202020204" pitchFamily="34" charset="0"/>
              </a:rPr>
              <a:t>          </a:t>
            </a:r>
            <a:r>
              <a:rPr lang="zh-CN" altLang="en-US" sz="3200" b="1" dirty="0">
                <a:solidFill>
                  <a:srgbClr val="000000"/>
                </a:solidFill>
                <a:latin typeface="Arial" panose="020B0604020202020204" pitchFamily="34" charset="0"/>
              </a:rPr>
              <a:t>改革与农民所要求的有很大差距，有很大的</a:t>
            </a:r>
            <a:r>
              <a:rPr lang="zh-CN" altLang="en-US" sz="3200" b="1" dirty="0">
                <a:solidFill>
                  <a:srgbClr val="800000"/>
                </a:solidFill>
                <a:latin typeface="Arial" panose="020B0604020202020204" pitchFamily="34" charset="0"/>
              </a:rPr>
              <a:t>掠夺性和欺骗性</a:t>
            </a:r>
            <a:r>
              <a:rPr lang="zh-CN" altLang="en-US" sz="3200" b="1" dirty="0">
                <a:solidFill>
                  <a:srgbClr val="000000"/>
                </a:solidFill>
                <a:latin typeface="Arial" panose="020B0604020202020204" pitchFamily="34" charset="0"/>
              </a:rPr>
              <a:t>，各地暴动频仍</a:t>
            </a:r>
            <a:endParaRPr lang="zh-CN" altLang="en-US" sz="3200" b="1" dirty="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537">
                                            <p:txEl>
                                              <p:charRg st="0" end="25"/>
                                            </p:txEl>
                                          </p:spTgt>
                                        </p:tgtEl>
                                        <p:attrNameLst>
                                          <p:attrName>style.visibility</p:attrName>
                                        </p:attrNameLst>
                                      </p:cBhvr>
                                      <p:to>
                                        <p:strVal val="visible"/>
                                      </p:to>
                                    </p:set>
                                    <p:animEffect transition="in" filter="blinds(horizontal)">
                                      <p:cBhvr>
                                        <p:cTn id="7" dur="500"/>
                                        <p:tgtEl>
                                          <p:spTgt spid="107537">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7531">
                                            <p:txEl>
                                              <p:charRg st="0" end="6"/>
                                            </p:txEl>
                                          </p:spTgt>
                                        </p:tgtEl>
                                        <p:attrNameLst>
                                          <p:attrName>style.visibility</p:attrName>
                                        </p:attrNameLst>
                                      </p:cBhvr>
                                      <p:to>
                                        <p:strVal val="visible"/>
                                      </p:to>
                                    </p:set>
                                    <p:animEffect transition="in" filter="blinds(horizontal)">
                                      <p:cBhvr>
                                        <p:cTn id="12" dur="500"/>
                                        <p:tgtEl>
                                          <p:spTgt spid="107531">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7532">
                                            <p:txEl>
                                              <p:charRg st="0" end="29"/>
                                            </p:txEl>
                                          </p:spTgt>
                                        </p:tgtEl>
                                        <p:attrNameLst>
                                          <p:attrName>style.visibility</p:attrName>
                                        </p:attrNameLst>
                                      </p:cBhvr>
                                      <p:to>
                                        <p:strVal val="visible"/>
                                      </p:to>
                                    </p:set>
                                    <p:animEffect transition="in" filter="blinds(horizontal)">
                                      <p:cBhvr>
                                        <p:cTn id="17" dur="500"/>
                                        <p:tgtEl>
                                          <p:spTgt spid="107532">
                                            <p:txEl>
                                              <p:charRg st="0"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7538">
                                            <p:txEl>
                                              <p:charRg st="0" end="44"/>
                                            </p:txEl>
                                          </p:spTgt>
                                        </p:tgtEl>
                                        <p:attrNameLst>
                                          <p:attrName>style.visibility</p:attrName>
                                        </p:attrNameLst>
                                      </p:cBhvr>
                                      <p:to>
                                        <p:strVal val="visible"/>
                                      </p:to>
                                    </p:set>
                                    <p:animEffect transition="in" filter="blinds(horizontal)">
                                      <p:cBhvr>
                                        <p:cTn id="22" dur="500"/>
                                        <p:tgtEl>
                                          <p:spTgt spid="107538">
                                            <p:txEl>
                                              <p:charRg st="0" end="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文本框 116737"/>
          <p:cNvSpPr txBox="1"/>
          <p:nvPr/>
        </p:nvSpPr>
        <p:spPr>
          <a:xfrm>
            <a:off x="250825" y="333375"/>
            <a:ext cx="8389938" cy="5454650"/>
          </a:xfrm>
          <a:prstGeom prst="rect">
            <a:avLst/>
          </a:prstGeom>
          <a:noFill/>
          <a:ln w="31750">
            <a:noFill/>
          </a:ln>
        </p:spPr>
        <p:txBody>
          <a:bodyPr>
            <a:spAutoFit/>
          </a:bodyPr>
          <a:p>
            <a:pPr algn="l">
              <a:spcBef>
                <a:spcPct val="50000"/>
              </a:spcBef>
            </a:pPr>
            <a:r>
              <a:rPr lang="zh-CN" altLang="en-US" sz="3200" b="1" dirty="0">
                <a:latin typeface="黑体" panose="02010609060101010101" pitchFamily="2" charset="-122"/>
                <a:ea typeface="黑体" panose="02010609060101010101" pitchFamily="2" charset="-122"/>
              </a:rPr>
              <a:t>实际情况：</a:t>
            </a:r>
            <a:endParaRPr lang="zh-CN" altLang="en-US" sz="3200" b="1" dirty="0">
              <a:latin typeface="黑体" panose="02010609060101010101" pitchFamily="2" charset="-122"/>
              <a:ea typeface="黑体" panose="02010609060101010101" pitchFamily="2" charset="-122"/>
            </a:endParaRPr>
          </a:p>
          <a:p>
            <a:pPr algn="l">
              <a:spcBef>
                <a:spcPct val="50000"/>
              </a:spcBef>
            </a:pPr>
            <a:r>
              <a:rPr lang="en-US" altLang="zh-CN" sz="3200" b="1" dirty="0">
                <a:latin typeface="黑体" panose="02010609060101010101" pitchFamily="2" charset="-122"/>
                <a:ea typeface="黑体" panose="02010609060101010101" pitchFamily="2" charset="-122"/>
              </a:rPr>
              <a:t>1877</a:t>
            </a:r>
            <a:r>
              <a:rPr lang="zh-CN" altLang="en-US" sz="3200" b="1" dirty="0">
                <a:latin typeface="黑体" panose="02010609060101010101" pitchFamily="2" charset="-122"/>
                <a:ea typeface="黑体" panose="02010609060101010101" pitchFamily="2" charset="-122"/>
              </a:rPr>
              <a:t>～</a:t>
            </a:r>
            <a:r>
              <a:rPr lang="en-US" altLang="zh-CN" sz="3200" b="1" dirty="0">
                <a:latin typeface="黑体" panose="02010609060101010101" pitchFamily="2" charset="-122"/>
                <a:ea typeface="黑体" panose="02010609060101010101" pitchFamily="2" charset="-122"/>
              </a:rPr>
              <a:t>1878</a:t>
            </a:r>
            <a:r>
              <a:rPr lang="zh-CN" altLang="en-US" sz="3200" b="1" dirty="0">
                <a:latin typeface="黑体" panose="02010609060101010101" pitchFamily="2" charset="-122"/>
                <a:ea typeface="黑体" panose="02010609060101010101" pitchFamily="2" charset="-122"/>
              </a:rPr>
              <a:t>年欧俄部分的</a:t>
            </a:r>
            <a:r>
              <a:rPr lang="en-US" altLang="zh-CN" sz="3200" b="1" u="sng" dirty="0">
                <a:solidFill>
                  <a:srgbClr val="FF0000"/>
                </a:solidFill>
                <a:latin typeface="黑体" panose="02010609060101010101" pitchFamily="2" charset="-122"/>
                <a:ea typeface="黑体" panose="02010609060101010101" pitchFamily="2" charset="-122"/>
              </a:rPr>
              <a:t>9 150</a:t>
            </a:r>
            <a:r>
              <a:rPr lang="zh-CN" altLang="en-US" sz="3200" b="1" u="sng" dirty="0">
                <a:solidFill>
                  <a:srgbClr val="FF0000"/>
                </a:solidFill>
                <a:latin typeface="黑体" panose="02010609060101010101" pitchFamily="2" charset="-122"/>
                <a:ea typeface="黑体" panose="02010609060101010101" pitchFamily="2" charset="-122"/>
              </a:rPr>
              <a:t>万</a:t>
            </a:r>
            <a:r>
              <a:rPr lang="zh-CN" altLang="en-US" sz="3200" b="1" dirty="0">
                <a:latin typeface="黑体" panose="02010609060101010101" pitchFamily="2" charset="-122"/>
                <a:ea typeface="黑体" panose="02010609060101010101" pitchFamily="2" charset="-122"/>
              </a:rPr>
              <a:t>俄亩的私有土地中，有</a:t>
            </a:r>
            <a:r>
              <a:rPr lang="en-US" altLang="zh-CN" sz="3200" b="1" u="sng" dirty="0">
                <a:solidFill>
                  <a:srgbClr val="FF0000"/>
                </a:solidFill>
                <a:latin typeface="黑体" panose="02010609060101010101" pitchFamily="2" charset="-122"/>
                <a:ea typeface="黑体" panose="02010609060101010101" pitchFamily="2" charset="-122"/>
              </a:rPr>
              <a:t>7 300</a:t>
            </a:r>
            <a:r>
              <a:rPr lang="zh-CN" altLang="en-US" sz="3200" b="1" u="sng" dirty="0">
                <a:solidFill>
                  <a:srgbClr val="FF0000"/>
                </a:solidFill>
                <a:latin typeface="黑体" panose="02010609060101010101" pitchFamily="2" charset="-122"/>
                <a:ea typeface="黑体" panose="02010609060101010101" pitchFamily="2" charset="-122"/>
              </a:rPr>
              <a:t>万</a:t>
            </a:r>
            <a:r>
              <a:rPr lang="zh-CN" altLang="en-US" sz="3200" b="1" dirty="0">
                <a:latin typeface="黑体" panose="02010609060101010101" pitchFamily="2" charset="-122"/>
                <a:ea typeface="黑体" panose="02010609060101010101" pitchFamily="2" charset="-122"/>
              </a:rPr>
              <a:t>俄亩</a:t>
            </a:r>
            <a:r>
              <a:rPr lang="zh-CN" altLang="en-US" sz="3200" b="1" u="sng" dirty="0">
                <a:solidFill>
                  <a:srgbClr val="FF0000"/>
                </a:solidFill>
                <a:latin typeface="黑体" panose="02010609060101010101" pitchFamily="2" charset="-122"/>
                <a:ea typeface="黑体" panose="02010609060101010101" pitchFamily="2" charset="-122"/>
              </a:rPr>
              <a:t>属于封建地主</a:t>
            </a:r>
            <a:r>
              <a:rPr lang="zh-CN" altLang="en-US" sz="3200" b="1" dirty="0">
                <a:latin typeface="黑体" panose="02010609060101010101" pitchFamily="2" charset="-122"/>
                <a:ea typeface="黑体" panose="02010609060101010101" pitchFamily="2" charset="-122"/>
              </a:rPr>
              <a:t>，占了</a:t>
            </a:r>
            <a:r>
              <a:rPr lang="en-US" altLang="zh-CN" sz="3200" b="1" u="sng" dirty="0">
                <a:solidFill>
                  <a:srgbClr val="FF0000"/>
                </a:solidFill>
                <a:latin typeface="黑体" panose="02010609060101010101" pitchFamily="2" charset="-122"/>
                <a:ea typeface="黑体" panose="02010609060101010101" pitchFamily="2" charset="-122"/>
              </a:rPr>
              <a:t>80%</a:t>
            </a:r>
            <a:r>
              <a:rPr lang="zh-CN" altLang="en-US" sz="3200" b="1" u="sng" dirty="0">
                <a:solidFill>
                  <a:srgbClr val="FF0000"/>
                </a:solidFill>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部分劳动力仍被束缚在封建经济活动中，依靠封建地租进行生产。农民在改革中得到的土地，按</a:t>
            </a:r>
            <a:r>
              <a:rPr lang="en-US" altLang="zh-CN" sz="3200" b="1" dirty="0">
                <a:latin typeface="黑体" panose="02010609060101010101" pitchFamily="2" charset="-122"/>
                <a:ea typeface="黑体" panose="02010609060101010101" pitchFamily="2" charset="-122"/>
              </a:rPr>
              <a:t>1861</a:t>
            </a:r>
            <a:r>
              <a:rPr lang="zh-CN" altLang="en-US" sz="3200" b="1" dirty="0">
                <a:latin typeface="黑体" panose="02010609060101010101" pitchFamily="2" charset="-122"/>
                <a:ea typeface="黑体" panose="02010609060101010101" pitchFamily="2" charset="-122"/>
              </a:rPr>
              <a:t>年的土地市价计算仅</a:t>
            </a:r>
            <a:r>
              <a:rPr lang="zh-CN" altLang="en-US" sz="3200" b="1" u="sng" dirty="0">
                <a:solidFill>
                  <a:srgbClr val="FF0000"/>
                </a:solidFill>
                <a:latin typeface="黑体" panose="02010609060101010101" pitchFamily="2" charset="-122"/>
                <a:ea typeface="黑体" panose="02010609060101010101" pitchFamily="2" charset="-122"/>
              </a:rPr>
              <a:t>值</a:t>
            </a:r>
            <a:r>
              <a:rPr lang="en-US" altLang="zh-CN" sz="3200" b="1" u="sng" dirty="0">
                <a:solidFill>
                  <a:srgbClr val="FF0000"/>
                </a:solidFill>
                <a:latin typeface="黑体" panose="02010609060101010101" pitchFamily="2" charset="-122"/>
                <a:ea typeface="黑体" panose="02010609060101010101" pitchFamily="2" charset="-122"/>
              </a:rPr>
              <a:t>5</a:t>
            </a:r>
            <a:r>
              <a:rPr lang="zh-CN" altLang="en-US" sz="3200" b="1" u="sng" dirty="0">
                <a:solidFill>
                  <a:srgbClr val="FF0000"/>
                </a:solidFill>
                <a:latin typeface="黑体" panose="02010609060101010101" pitchFamily="2" charset="-122"/>
                <a:ea typeface="黑体" panose="02010609060101010101" pitchFamily="2" charset="-122"/>
              </a:rPr>
              <a:t>亿</a:t>
            </a:r>
            <a:r>
              <a:rPr lang="zh-CN" altLang="en-US" sz="3200" b="1" dirty="0">
                <a:latin typeface="黑体" panose="02010609060101010101" pitchFamily="2" charset="-122"/>
                <a:ea typeface="黑体" panose="02010609060101010101" pitchFamily="2" charset="-122"/>
              </a:rPr>
              <a:t>多卢布，但到</a:t>
            </a:r>
            <a:r>
              <a:rPr lang="en-US" altLang="zh-CN" sz="3200" b="1" dirty="0">
                <a:latin typeface="黑体" panose="02010609060101010101" pitchFamily="2" charset="-122"/>
                <a:ea typeface="黑体" panose="02010609060101010101" pitchFamily="2" charset="-122"/>
              </a:rPr>
              <a:t>1905</a:t>
            </a:r>
            <a:r>
              <a:rPr lang="zh-CN" altLang="en-US" sz="3200" b="1" dirty="0">
                <a:latin typeface="黑体" panose="02010609060101010101" pitchFamily="2" charset="-122"/>
                <a:ea typeface="黑体" panose="02010609060101010101" pitchFamily="2" charset="-122"/>
              </a:rPr>
              <a:t>年为止，</a:t>
            </a:r>
            <a:r>
              <a:rPr lang="zh-CN" altLang="en-US" sz="3200" b="1" u="sng" dirty="0">
                <a:solidFill>
                  <a:srgbClr val="FF0000"/>
                </a:solidFill>
                <a:latin typeface="黑体" panose="02010609060101010101" pitchFamily="2" charset="-122"/>
                <a:ea typeface="黑体" panose="02010609060101010101" pitchFamily="2" charset="-122"/>
              </a:rPr>
              <a:t>农民共付出</a:t>
            </a:r>
            <a:r>
              <a:rPr lang="en-US" altLang="zh-CN" sz="3200" b="1" u="sng" dirty="0">
                <a:solidFill>
                  <a:srgbClr val="FF0000"/>
                </a:solidFill>
                <a:latin typeface="黑体" panose="02010609060101010101" pitchFamily="2" charset="-122"/>
                <a:ea typeface="黑体" panose="02010609060101010101" pitchFamily="2" charset="-122"/>
              </a:rPr>
              <a:t>20</a:t>
            </a:r>
            <a:r>
              <a:rPr lang="zh-CN" altLang="en-US" sz="3200" b="1" u="sng" dirty="0">
                <a:solidFill>
                  <a:srgbClr val="FF0000"/>
                </a:solidFill>
                <a:latin typeface="黑体" panose="02010609060101010101" pitchFamily="2" charset="-122"/>
                <a:ea typeface="黑体" panose="02010609060101010101" pitchFamily="2" charset="-122"/>
              </a:rPr>
              <a:t>亿卢布</a:t>
            </a:r>
            <a:r>
              <a:rPr lang="zh-CN" altLang="en-US" sz="3200" b="1" dirty="0">
                <a:latin typeface="黑体" panose="02010609060101010101" pitchFamily="2" charset="-122"/>
                <a:ea typeface="黑体" panose="02010609060101010101" pitchFamily="2" charset="-122"/>
              </a:rPr>
              <a:t>赎金。农民虽付出了高昂的赎金，但得到的</a:t>
            </a:r>
            <a:r>
              <a:rPr lang="zh-CN" altLang="en-US" sz="3200" b="1" u="sng" dirty="0">
                <a:solidFill>
                  <a:srgbClr val="FF0000"/>
                </a:solidFill>
                <a:latin typeface="黑体" panose="02010609060101010101" pitchFamily="2" charset="-122"/>
                <a:ea typeface="黑体" panose="02010609060101010101" pitchFamily="2" charset="-122"/>
              </a:rPr>
              <a:t>土地比改革前少了，质量也更差了</a:t>
            </a:r>
            <a:r>
              <a:rPr lang="zh-CN" altLang="en-US" sz="3200" b="1" dirty="0">
                <a:latin typeface="黑体" panose="02010609060101010101" pitchFamily="2" charset="-122"/>
                <a:ea typeface="黑体" panose="02010609060101010101" pitchFamily="2" charset="-122"/>
              </a:rPr>
              <a:t>。</a:t>
            </a:r>
            <a:endParaRPr lang="zh-CN" altLang="en-US" sz="3200" b="1" dirty="0">
              <a:latin typeface="黑体" panose="02010609060101010101" pitchFamily="2" charset="-122"/>
              <a:ea typeface="黑体" panose="02010609060101010101" pitchFamily="2" charset="-122"/>
            </a:endParaRPr>
          </a:p>
          <a:p>
            <a:pPr algn="l">
              <a:spcBef>
                <a:spcPct val="50000"/>
              </a:spcBef>
            </a:pPr>
            <a:r>
              <a:rPr lang="en-US" altLang="zh-CN" sz="3200" b="1" dirty="0">
                <a:solidFill>
                  <a:srgbClr val="000000"/>
                </a:solidFill>
                <a:latin typeface="黑体" panose="02010609060101010101" pitchFamily="2" charset="-122"/>
                <a:ea typeface="黑体" panose="02010609060101010101" pitchFamily="2" charset="-122"/>
              </a:rPr>
              <a:t>1881</a:t>
            </a:r>
            <a:r>
              <a:rPr lang="zh-CN" altLang="en-US" sz="3200" b="1" dirty="0">
                <a:solidFill>
                  <a:srgbClr val="000000"/>
                </a:solidFill>
                <a:latin typeface="黑体" panose="02010609060101010101" pitchFamily="2" charset="-122"/>
                <a:ea typeface="黑体" panose="02010609060101010101" pitchFamily="2" charset="-122"/>
              </a:rPr>
              <a:t>年，亚历山大二世被刺杀。</a:t>
            </a:r>
            <a:r>
              <a:rPr lang="zh-CN" altLang="en-US" sz="3200" dirty="0">
                <a:latin typeface="楷体_GB2312" pitchFamily="49" charset="-122"/>
                <a:ea typeface="楷体_GB2312" pitchFamily="49" charset="-122"/>
              </a:rPr>
              <a:t> </a:t>
            </a:r>
            <a:endParaRPr lang="zh-CN" altLang="en-US" sz="3200" dirty="0">
              <a:latin typeface="楷体_GB2312" pitchFamily="49" charset="-122"/>
              <a:ea typeface="楷体_GB2312" pitchFamily="49" charset="-122"/>
            </a:endParaRPr>
          </a:p>
        </p:txBody>
      </p:sp>
      <p:sp>
        <p:nvSpPr>
          <p:cNvPr id="116739" name="动作按钮: 上一张 116738">
            <a:hlinkClick r:id="" action="ppaction://noaction"/>
          </p:cNvPr>
          <p:cNvSpPr/>
          <p:nvPr/>
        </p:nvSpPr>
        <p:spPr>
          <a:xfrm>
            <a:off x="8675688" y="6524625"/>
            <a:ext cx="468312" cy="333375"/>
          </a:xfrm>
          <a:prstGeom prst="actionButtonReturn">
            <a:avLst/>
          </a:prstGeom>
          <a:solidFill>
            <a:schemeClr val="accent1"/>
          </a:solidFill>
          <a:ln w="9525">
            <a:noFill/>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16738"/>
                                        </p:tgtEl>
                                        <p:attrNameLst>
                                          <p:attrName>style.visibility</p:attrName>
                                        </p:attrNameLst>
                                      </p:cBhvr>
                                      <p:to>
                                        <p:strVal val="visible"/>
                                      </p:to>
                                    </p:set>
                                    <p:animEffect transition="in" filter="fade">
                                      <p:cBhvr>
                                        <p:cTn id="7" dur="800" decel="100000"/>
                                        <p:tgtEl>
                                          <p:spTgt spid="116738"/>
                                        </p:tgtEl>
                                      </p:cBhvr>
                                    </p:animEffect>
                                    <p:anim calcmode="lin" valueType="num">
                                      <p:cBhvr>
                                        <p:cTn id="8" dur="800" decel="100000" fill="hold"/>
                                        <p:tgtEl>
                                          <p:spTgt spid="116738"/>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16738"/>
                                        </p:tgtEl>
                                        <p:attrNameLst>
                                          <p:attrName>ppt_x</p:attrName>
                                        </p:attrNameLst>
                                      </p:cBhvr>
                                      <p:tavLst>
                                        <p:tav tm="0">
                                          <p:val>
                                            <p:strVal val="#ppt_x+0.4"/>
                                          </p:val>
                                        </p:tav>
                                        <p:tav tm="100000">
                                          <p:val>
                                            <p:strVal val="#ppt_x-0.05"/>
                                          </p:val>
                                        </p:tav>
                                      </p:tavLst>
                                    </p:anim>
                                    <p:anim calcmode="lin" valueType="num">
                                      <p:cBhvr>
                                        <p:cTn id="10" dur="800" decel="100000" fill="hold"/>
                                        <p:tgtEl>
                                          <p:spTgt spid="11673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673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67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57346" name="标题 57345"/>
          <p:cNvSpPr>
            <a:spLocks noGrp="1"/>
          </p:cNvSpPr>
          <p:nvPr>
            <p:ph type="title"/>
          </p:nvPr>
        </p:nvSpPr>
        <p:spPr>
          <a:xfrm>
            <a:off x="179705" y="4454525"/>
            <a:ext cx="7437438" cy="1143000"/>
          </a:xfrm>
        </p:spPr>
        <p:txBody>
          <a:bodyPr anchor="ctr"/>
          <a:p>
            <a:r>
              <a:rPr lang="en-US" altLang="zh-CN" sz="4000" dirty="0">
                <a:solidFill>
                  <a:srgbClr val="FF0000"/>
                </a:solidFill>
                <a:latin typeface="黑体" panose="02010609060101010101" pitchFamily="2" charset="-122"/>
                <a:ea typeface="黑体" panose="02010609060101010101" pitchFamily="2" charset="-122"/>
              </a:rPr>
              <a:t>7</a:t>
            </a:r>
            <a:r>
              <a:rPr lang="zh-CN" altLang="en-US" sz="4000" dirty="0">
                <a:solidFill>
                  <a:srgbClr val="FF0000"/>
                </a:solidFill>
                <a:latin typeface="黑体" panose="02010609060101010101" pitchFamily="2" charset="-122"/>
                <a:ea typeface="黑体" panose="02010609060101010101" pitchFamily="2" charset="-122"/>
              </a:rPr>
              <a:t>、如何评价俄国</a:t>
            </a:r>
            <a:r>
              <a:rPr lang="en-US" altLang="zh-CN" sz="4000" dirty="0">
                <a:solidFill>
                  <a:srgbClr val="FF0000"/>
                </a:solidFill>
                <a:latin typeface="黑体" panose="02010609060101010101" pitchFamily="2" charset="-122"/>
                <a:ea typeface="黑体" panose="02010609060101010101" pitchFamily="2" charset="-122"/>
              </a:rPr>
              <a:t>1861</a:t>
            </a:r>
            <a:r>
              <a:rPr lang="zh-CN" altLang="en-US" sz="4000" dirty="0">
                <a:solidFill>
                  <a:srgbClr val="FF0000"/>
                </a:solidFill>
                <a:latin typeface="黑体" panose="02010609060101010101" pitchFamily="2" charset="-122"/>
                <a:ea typeface="黑体" panose="02010609060101010101" pitchFamily="2" charset="-122"/>
              </a:rPr>
              <a:t>年改革？</a:t>
            </a:r>
            <a:br>
              <a:rPr lang="zh-CN" altLang="en-US" sz="4000" dirty="0">
                <a:solidFill>
                  <a:srgbClr val="FF0000"/>
                </a:solidFill>
                <a:latin typeface="黑体" panose="02010609060101010101" pitchFamily="2" charset="-122"/>
                <a:ea typeface="黑体" panose="02010609060101010101" pitchFamily="2" charset="-122"/>
              </a:rPr>
            </a:br>
            <a:r>
              <a:rPr lang="zh-CN" altLang="en-US" sz="4000" b="1" dirty="0">
                <a:solidFill>
                  <a:schemeClr val="accent2"/>
                </a:solidFill>
                <a:latin typeface="Arial" panose="020B0604020202020204" pitchFamily="34" charset="0"/>
                <a:sym typeface="+mn-ea"/>
              </a:rPr>
              <a:t>积极影响</a:t>
            </a:r>
            <a:r>
              <a:rPr lang="en-US" altLang="zh-CN" sz="4000" b="1">
                <a:solidFill>
                  <a:schemeClr val="accent2"/>
                </a:solidFill>
                <a:latin typeface="Arial" panose="020B0604020202020204" pitchFamily="34" charset="0"/>
                <a:sym typeface="+mn-ea"/>
              </a:rPr>
              <a:t>:</a:t>
            </a:r>
            <a:r>
              <a:rPr lang="zh-CN" altLang="en-US" sz="4000" b="1" dirty="0">
                <a:latin typeface="Arial" panose="020B0604020202020204" pitchFamily="34" charset="0"/>
                <a:sym typeface="+mn-ea"/>
              </a:rPr>
              <a:t>有利于俄国资本主义的发展，是俄国近代历史上的</a:t>
            </a:r>
            <a:r>
              <a:rPr lang="zh-CN" altLang="en-US" sz="4000" b="1" dirty="0">
                <a:solidFill>
                  <a:srgbClr val="CC3300"/>
                </a:solidFill>
                <a:latin typeface="Arial" panose="020B0604020202020204" pitchFamily="34" charset="0"/>
                <a:sym typeface="+mn-ea"/>
              </a:rPr>
              <a:t>重大转折点</a:t>
            </a:r>
            <a:r>
              <a:rPr lang="zh-CN" altLang="en-US" sz="4000" b="1" dirty="0">
                <a:latin typeface="Arial" panose="020B0604020202020204" pitchFamily="34" charset="0"/>
                <a:sym typeface="+mn-ea"/>
              </a:rPr>
              <a:t>。</a:t>
            </a:r>
            <a:br>
              <a:rPr lang="zh-CN" altLang="en-US" sz="4000" b="1" dirty="0">
                <a:latin typeface="Arial" panose="020B0604020202020204" pitchFamily="34" charset="0"/>
              </a:rPr>
            </a:br>
            <a:r>
              <a:rPr lang="zh-CN" altLang="en-US" sz="4000" b="1" dirty="0">
                <a:solidFill>
                  <a:schemeClr val="accent2"/>
                </a:solidFill>
                <a:latin typeface="Arial" panose="020B0604020202020204" pitchFamily="34" charset="0"/>
                <a:sym typeface="+mn-ea"/>
              </a:rPr>
              <a:t>消极影响</a:t>
            </a:r>
            <a:r>
              <a:rPr lang="en-US" altLang="zh-CN" sz="4000" b="1">
                <a:solidFill>
                  <a:schemeClr val="accent2"/>
                </a:solidFill>
                <a:latin typeface="Arial" panose="020B0604020202020204" pitchFamily="34" charset="0"/>
                <a:sym typeface="+mn-ea"/>
              </a:rPr>
              <a:t>:</a:t>
            </a:r>
            <a:r>
              <a:rPr lang="zh-CN" altLang="en-US" sz="4000" b="1" dirty="0">
                <a:latin typeface="Arial" panose="020B0604020202020204" pitchFamily="34" charset="0"/>
                <a:sym typeface="+mn-ea"/>
              </a:rPr>
              <a:t>这次改革不彻底，遗留了大量的封建残余；农民背上了沉重的经济包袱。</a:t>
            </a:r>
            <a:br>
              <a:rPr lang="zh-CN" altLang="en-US" sz="4000" b="1" dirty="0">
                <a:latin typeface="Arial" panose="020B0604020202020204" pitchFamily="34" charset="0"/>
              </a:rPr>
            </a:br>
            <a:endParaRPr lang="zh-CN" altLang="en-US" sz="4000" dirty="0">
              <a:solidFill>
                <a:srgbClr val="FF0000"/>
              </a:solidFill>
              <a:latin typeface="黑体" panose="02010609060101010101" pitchFamily="2" charset="-122"/>
              <a:ea typeface="黑体" panose="02010609060101010101" pitchFamily="2" charset="-122"/>
            </a:endParaRPr>
          </a:p>
        </p:txBody>
      </p:sp>
      <p:sp>
        <p:nvSpPr>
          <p:cNvPr id="57350" name="矩形 57349"/>
          <p:cNvSpPr/>
          <p:nvPr/>
        </p:nvSpPr>
        <p:spPr>
          <a:xfrm>
            <a:off x="353060" y="1989138"/>
            <a:ext cx="5008880" cy="645160"/>
          </a:xfrm>
          <a:prstGeom prst="rect">
            <a:avLst/>
          </a:prstGeom>
          <a:noFill/>
          <a:ln w="9525">
            <a:noFill/>
          </a:ln>
        </p:spPr>
        <p:txBody>
          <a:bodyPr wrap="none" anchor="t">
            <a:spAutoFit/>
          </a:bodyPr>
          <a:p>
            <a:pPr>
              <a:spcBef>
                <a:spcPct val="50000"/>
              </a:spcBef>
            </a:pPr>
            <a:r>
              <a:rPr lang="en-US" altLang="zh-CN" sz="3600" dirty="0">
                <a:solidFill>
                  <a:srgbClr val="FF0000"/>
                </a:solidFill>
                <a:latin typeface="Arial" panose="020B0604020202020204" pitchFamily="34" charset="0"/>
                <a:ea typeface="黑体" panose="02010609060101010101" pitchFamily="2" charset="-122"/>
              </a:rPr>
              <a:t>6</a:t>
            </a:r>
            <a:r>
              <a:rPr lang="zh-CN" altLang="en-US" sz="3600" dirty="0">
                <a:solidFill>
                  <a:srgbClr val="FF0000"/>
                </a:solidFill>
                <a:latin typeface="Arial" panose="020B0604020202020204" pitchFamily="34" charset="0"/>
                <a:ea typeface="黑体" panose="02010609060101010101" pitchFamily="2" charset="-122"/>
              </a:rPr>
              <a:t>、性质</a:t>
            </a:r>
            <a:r>
              <a:rPr lang="zh-CN" altLang="en-US" sz="3600" dirty="0">
                <a:latin typeface="Arial" panose="020B0604020202020204" pitchFamily="34" charset="0"/>
                <a:ea typeface="黑体" panose="02010609060101010101" pitchFamily="2" charset="-122"/>
              </a:rPr>
              <a:t>：资产阶级改革</a:t>
            </a:r>
            <a:endParaRPr lang="zh-CN" altLang="en-US" sz="3600" dirty="0">
              <a:latin typeface="Arial" panose="020B0604020202020204" pitchFamily="34" charset="0"/>
              <a:ea typeface="黑体" panose="02010609060101010101" pitchFamily="2" charset="-122"/>
            </a:endParaRPr>
          </a:p>
        </p:txBody>
      </p:sp>
      <p:sp>
        <p:nvSpPr>
          <p:cNvPr id="57351" name="文本框 57350"/>
          <p:cNvSpPr txBox="1"/>
          <p:nvPr/>
        </p:nvSpPr>
        <p:spPr>
          <a:xfrm>
            <a:off x="179388" y="908050"/>
            <a:ext cx="1944687" cy="457200"/>
          </a:xfrm>
          <a:prstGeom prst="rect">
            <a:avLst/>
          </a:prstGeom>
          <a:noFill/>
          <a:ln w="9525">
            <a:noFill/>
          </a:ln>
        </p:spPr>
        <p:txBody>
          <a:bodyPr>
            <a:spAutoFit/>
          </a:bodyPr>
          <a:p>
            <a:pPr>
              <a:spcBef>
                <a:spcPct val="50000"/>
              </a:spcBef>
            </a:pPr>
            <a:r>
              <a:rPr lang="zh-CN" altLang="en-US" sz="2400" dirty="0">
                <a:latin typeface="Arial" panose="020B0604020202020204" pitchFamily="34" charset="0"/>
                <a:ea typeface="黑体" panose="02010609060101010101" pitchFamily="2" charset="-122"/>
              </a:rPr>
              <a:t>农奴制改革</a:t>
            </a:r>
            <a:endParaRPr lang="zh-CN" altLang="en-US" sz="2400" dirty="0">
              <a:latin typeface="Arial" panose="020B0604020202020204" pitchFamily="34" charset="0"/>
              <a:ea typeface="黑体" panose="02010609060101010101" pitchFamily="2" charset="-122"/>
            </a:endParaRPr>
          </a:p>
        </p:txBody>
      </p:sp>
      <p:sp>
        <p:nvSpPr>
          <p:cNvPr id="57352" name="左大括号 57351"/>
          <p:cNvSpPr/>
          <p:nvPr/>
        </p:nvSpPr>
        <p:spPr>
          <a:xfrm>
            <a:off x="1835150" y="476250"/>
            <a:ext cx="360363" cy="1203325"/>
          </a:xfrm>
          <a:prstGeom prst="leftBrace">
            <a:avLst>
              <a:gd name="adj1" fmla="val 27826"/>
              <a:gd name="adj2" fmla="val 50000"/>
            </a:avLst>
          </a:prstGeom>
          <a:noFill/>
          <a:ln w="9525" cap="flat" cmpd="sng">
            <a:solidFill>
              <a:srgbClr val="000000"/>
            </a:solidFill>
            <a:prstDash val="solid"/>
            <a:headEnd type="none" w="med" len="med"/>
            <a:tailEnd type="none" w="med" len="med"/>
          </a:ln>
        </p:spPr>
        <p:txBody>
          <a:bodyPr/>
          <a:p>
            <a:endParaRPr lang="zh-CN" altLang="en-US"/>
          </a:p>
        </p:txBody>
      </p:sp>
      <p:sp>
        <p:nvSpPr>
          <p:cNvPr id="57353" name="文本框 57352"/>
          <p:cNvSpPr txBox="1"/>
          <p:nvPr/>
        </p:nvSpPr>
        <p:spPr>
          <a:xfrm>
            <a:off x="1763713" y="404813"/>
            <a:ext cx="2808287"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农奴获得人身自由</a:t>
            </a:r>
            <a:endParaRPr lang="zh-CN" altLang="en-US" sz="2000" b="1" dirty="0">
              <a:latin typeface="Arial" panose="020B0604020202020204" pitchFamily="34" charset="0"/>
            </a:endParaRPr>
          </a:p>
        </p:txBody>
      </p:sp>
      <p:sp>
        <p:nvSpPr>
          <p:cNvPr id="57354" name="文本框 57353"/>
          <p:cNvSpPr txBox="1"/>
          <p:nvPr/>
        </p:nvSpPr>
        <p:spPr>
          <a:xfrm>
            <a:off x="1979613" y="836613"/>
            <a:ext cx="2374900"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农奴自由支配财产</a:t>
            </a:r>
            <a:endParaRPr lang="zh-CN" altLang="en-US" sz="2000" b="1" dirty="0">
              <a:latin typeface="Arial" panose="020B0604020202020204" pitchFamily="34" charset="0"/>
            </a:endParaRPr>
          </a:p>
        </p:txBody>
      </p:sp>
      <p:sp>
        <p:nvSpPr>
          <p:cNvPr id="57355" name="文本框 57354"/>
          <p:cNvSpPr txBox="1"/>
          <p:nvPr/>
        </p:nvSpPr>
        <p:spPr>
          <a:xfrm>
            <a:off x="2124075" y="1341438"/>
            <a:ext cx="1727200"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农奴缴纳赎金</a:t>
            </a:r>
            <a:endParaRPr lang="zh-CN" altLang="en-US" sz="2000" b="1" dirty="0">
              <a:latin typeface="Arial" panose="020B0604020202020204" pitchFamily="34" charset="0"/>
            </a:endParaRPr>
          </a:p>
        </p:txBody>
      </p:sp>
      <p:sp>
        <p:nvSpPr>
          <p:cNvPr id="57356" name="直接连接符 57355"/>
          <p:cNvSpPr/>
          <p:nvPr/>
        </p:nvSpPr>
        <p:spPr>
          <a:xfrm>
            <a:off x="4284663" y="692150"/>
            <a:ext cx="792162" cy="0"/>
          </a:xfrm>
          <a:prstGeom prst="line">
            <a:avLst/>
          </a:prstGeom>
          <a:ln w="25400" cap="flat" cmpd="sng">
            <a:solidFill>
              <a:srgbClr val="FF0000"/>
            </a:solidFill>
            <a:prstDash val="solid"/>
            <a:headEnd type="none" w="med" len="med"/>
            <a:tailEnd type="triangle" w="med" len="med"/>
          </a:ln>
        </p:spPr>
      </p:sp>
      <p:sp>
        <p:nvSpPr>
          <p:cNvPr id="57358" name="直接连接符 57357"/>
          <p:cNvSpPr/>
          <p:nvPr/>
        </p:nvSpPr>
        <p:spPr>
          <a:xfrm>
            <a:off x="4211638" y="1052513"/>
            <a:ext cx="792162" cy="0"/>
          </a:xfrm>
          <a:prstGeom prst="line">
            <a:avLst/>
          </a:prstGeom>
          <a:ln w="25400" cap="flat" cmpd="sng">
            <a:solidFill>
              <a:srgbClr val="FF0000"/>
            </a:solidFill>
            <a:prstDash val="solid"/>
            <a:headEnd type="none" w="med" len="med"/>
            <a:tailEnd type="triangle" w="med" len="med"/>
          </a:ln>
        </p:spPr>
      </p:sp>
      <p:sp>
        <p:nvSpPr>
          <p:cNvPr id="57359" name="直接连接符 57358"/>
          <p:cNvSpPr/>
          <p:nvPr/>
        </p:nvSpPr>
        <p:spPr>
          <a:xfrm>
            <a:off x="3995738" y="1557338"/>
            <a:ext cx="792162" cy="0"/>
          </a:xfrm>
          <a:prstGeom prst="line">
            <a:avLst/>
          </a:prstGeom>
          <a:ln w="25400" cap="flat" cmpd="sng">
            <a:solidFill>
              <a:srgbClr val="FF0000"/>
            </a:solidFill>
            <a:prstDash val="solid"/>
            <a:headEnd type="none" w="med" len="med"/>
            <a:tailEnd type="triangle" w="med" len="med"/>
          </a:ln>
        </p:spPr>
      </p:sp>
      <p:sp>
        <p:nvSpPr>
          <p:cNvPr id="57360" name="文本框 57359"/>
          <p:cNvSpPr txBox="1"/>
          <p:nvPr/>
        </p:nvSpPr>
        <p:spPr>
          <a:xfrm>
            <a:off x="4716463" y="476250"/>
            <a:ext cx="2160587"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自由劳动力</a:t>
            </a:r>
            <a:endParaRPr lang="zh-CN" altLang="en-US" sz="2000" b="1" dirty="0">
              <a:latin typeface="Arial" panose="020B0604020202020204" pitchFamily="34" charset="0"/>
            </a:endParaRPr>
          </a:p>
        </p:txBody>
      </p:sp>
      <p:sp>
        <p:nvSpPr>
          <p:cNvPr id="57361" name="文本框 57360"/>
          <p:cNvSpPr txBox="1"/>
          <p:nvPr/>
        </p:nvSpPr>
        <p:spPr>
          <a:xfrm>
            <a:off x="4787900" y="908050"/>
            <a:ext cx="1584325"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市场</a:t>
            </a:r>
            <a:endParaRPr lang="zh-CN" altLang="en-US" sz="2000" b="1" dirty="0">
              <a:latin typeface="Arial" panose="020B0604020202020204" pitchFamily="34" charset="0"/>
            </a:endParaRPr>
          </a:p>
        </p:txBody>
      </p:sp>
      <p:sp>
        <p:nvSpPr>
          <p:cNvPr id="57362" name="文本框 57361"/>
          <p:cNvSpPr txBox="1"/>
          <p:nvPr/>
        </p:nvSpPr>
        <p:spPr>
          <a:xfrm>
            <a:off x="4716463" y="1412875"/>
            <a:ext cx="1727200" cy="396875"/>
          </a:xfrm>
          <a:prstGeom prst="rect">
            <a:avLst/>
          </a:prstGeom>
          <a:noFill/>
          <a:ln w="9525">
            <a:noFill/>
          </a:ln>
        </p:spPr>
        <p:txBody>
          <a:bodyPr>
            <a:spAutoFit/>
          </a:bodyPr>
          <a:p>
            <a:pPr>
              <a:spcBef>
                <a:spcPct val="50000"/>
              </a:spcBef>
            </a:pPr>
            <a:r>
              <a:rPr lang="zh-CN" altLang="en-US" sz="2000" b="1" dirty="0">
                <a:latin typeface="Arial" panose="020B0604020202020204" pitchFamily="34" charset="0"/>
              </a:rPr>
              <a:t>资金</a:t>
            </a:r>
            <a:endParaRPr lang="zh-CN" altLang="en-US" sz="2000" b="1" dirty="0">
              <a:latin typeface="Arial" panose="020B0604020202020204" pitchFamily="34" charset="0"/>
            </a:endParaRPr>
          </a:p>
        </p:txBody>
      </p:sp>
      <p:sp>
        <p:nvSpPr>
          <p:cNvPr id="57363" name="左大括号 57362"/>
          <p:cNvSpPr/>
          <p:nvPr/>
        </p:nvSpPr>
        <p:spPr>
          <a:xfrm flipH="1">
            <a:off x="6372225" y="549275"/>
            <a:ext cx="503238" cy="1203325"/>
          </a:xfrm>
          <a:prstGeom prst="leftBrace">
            <a:avLst>
              <a:gd name="adj1" fmla="val 19926"/>
              <a:gd name="adj2" fmla="val 50000"/>
            </a:avLst>
          </a:prstGeom>
          <a:noFill/>
          <a:ln w="9525" cap="flat" cmpd="sng">
            <a:solidFill>
              <a:srgbClr val="000000"/>
            </a:solidFill>
            <a:prstDash val="solid"/>
            <a:headEnd type="none" w="med" len="med"/>
            <a:tailEnd type="none" w="med" len="med"/>
          </a:ln>
        </p:spPr>
        <p:txBody>
          <a:bodyPr/>
          <a:p>
            <a:endParaRPr lang="zh-CN" altLang="en-US"/>
          </a:p>
        </p:txBody>
      </p:sp>
      <p:sp>
        <p:nvSpPr>
          <p:cNvPr id="57364" name="文本框 57363"/>
          <p:cNvSpPr txBox="1"/>
          <p:nvPr/>
        </p:nvSpPr>
        <p:spPr>
          <a:xfrm>
            <a:off x="6732588" y="765175"/>
            <a:ext cx="2411412" cy="946150"/>
          </a:xfrm>
          <a:prstGeom prst="rect">
            <a:avLst/>
          </a:prstGeom>
          <a:noFill/>
          <a:ln w="9525">
            <a:noFill/>
          </a:ln>
        </p:spPr>
        <p:txBody>
          <a:bodyPr>
            <a:spAutoFit/>
          </a:bodyPr>
          <a:p>
            <a:pPr>
              <a:spcBef>
                <a:spcPct val="50000"/>
              </a:spcBef>
            </a:pPr>
            <a:r>
              <a:rPr lang="zh-CN" altLang="en-US" sz="2800" dirty="0">
                <a:solidFill>
                  <a:srgbClr val="FF0000"/>
                </a:solidFill>
                <a:latin typeface="Arial" panose="020B0604020202020204" pitchFamily="34" charset="0"/>
                <a:ea typeface="黑体" panose="02010609060101010101" pitchFamily="2" charset="-122"/>
              </a:rPr>
              <a:t>促进了资本主义发展</a:t>
            </a:r>
            <a:endParaRPr lang="zh-CN" altLang="en-US" sz="2800" dirty="0">
              <a:solidFill>
                <a:srgbClr val="FF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7351"/>
                                        </p:tgtEl>
                                        <p:attrNameLst>
                                          <p:attrName>style.visibility</p:attrName>
                                        </p:attrNameLst>
                                      </p:cBhvr>
                                      <p:to>
                                        <p:strVal val="visible"/>
                                      </p:to>
                                    </p:set>
                                    <p:animEffect transition="in" filter="blinds(horizontal)">
                                      <p:cBhvr>
                                        <p:cTn id="7" dur="500"/>
                                        <p:tgtEl>
                                          <p:spTgt spid="57351"/>
                                        </p:tgtEl>
                                      </p:cBhvr>
                                    </p:animEffect>
                                  </p:childTnLst>
                                </p:cTn>
                              </p:par>
                              <p:par>
                                <p:cTn id="8" presetID="3" presetClass="entr" presetSubtype="10" fill="hold" nodeType="withEffect">
                                  <p:stCondLst>
                                    <p:cond delay="0"/>
                                  </p:stCondLst>
                                  <p:childTnLst>
                                    <p:set>
                                      <p:cBhvr>
                                        <p:cTn id="9" dur="1" fill="hold">
                                          <p:stCondLst>
                                            <p:cond delay="0"/>
                                          </p:stCondLst>
                                        </p:cTn>
                                        <p:tgtEl>
                                          <p:spTgt spid="57352"/>
                                        </p:tgtEl>
                                        <p:attrNameLst>
                                          <p:attrName>style.visibility</p:attrName>
                                        </p:attrNameLst>
                                      </p:cBhvr>
                                      <p:to>
                                        <p:strVal val="visible"/>
                                      </p:to>
                                    </p:set>
                                    <p:animEffect transition="in" filter="blinds(horizontal)">
                                      <p:cBhvr>
                                        <p:cTn id="10" dur="500"/>
                                        <p:tgtEl>
                                          <p:spTgt spid="5735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7353"/>
                                        </p:tgtEl>
                                        <p:attrNameLst>
                                          <p:attrName>style.visibility</p:attrName>
                                        </p:attrNameLst>
                                      </p:cBhvr>
                                      <p:to>
                                        <p:strVal val="visible"/>
                                      </p:to>
                                    </p:set>
                                    <p:animEffect transition="in" filter="blinds(horizontal)">
                                      <p:cBhvr>
                                        <p:cTn id="13" dur="500"/>
                                        <p:tgtEl>
                                          <p:spTgt spid="5735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7354"/>
                                        </p:tgtEl>
                                        <p:attrNameLst>
                                          <p:attrName>style.visibility</p:attrName>
                                        </p:attrNameLst>
                                      </p:cBhvr>
                                      <p:to>
                                        <p:strVal val="visible"/>
                                      </p:to>
                                    </p:set>
                                    <p:animEffect transition="in" filter="blinds(horizontal)">
                                      <p:cBhvr>
                                        <p:cTn id="16" dur="500"/>
                                        <p:tgtEl>
                                          <p:spTgt spid="5735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7355"/>
                                        </p:tgtEl>
                                        <p:attrNameLst>
                                          <p:attrName>style.visibility</p:attrName>
                                        </p:attrNameLst>
                                      </p:cBhvr>
                                      <p:to>
                                        <p:strVal val="visible"/>
                                      </p:to>
                                    </p:set>
                                    <p:animEffect transition="in" filter="blinds(horizontal)">
                                      <p:cBhvr>
                                        <p:cTn id="19" dur="500"/>
                                        <p:tgtEl>
                                          <p:spTgt spid="57355"/>
                                        </p:tgtEl>
                                      </p:cBhvr>
                                    </p:animEffect>
                                  </p:childTnLst>
                                </p:cTn>
                              </p:par>
                              <p:par>
                                <p:cTn id="20" presetID="3" presetClass="entr" presetSubtype="10" fill="hold" nodeType="withEffect">
                                  <p:stCondLst>
                                    <p:cond delay="0"/>
                                  </p:stCondLst>
                                  <p:childTnLst>
                                    <p:set>
                                      <p:cBhvr>
                                        <p:cTn id="21" dur="1" fill="hold">
                                          <p:stCondLst>
                                            <p:cond delay="0"/>
                                          </p:stCondLst>
                                        </p:cTn>
                                        <p:tgtEl>
                                          <p:spTgt spid="57356"/>
                                        </p:tgtEl>
                                        <p:attrNameLst>
                                          <p:attrName>style.visibility</p:attrName>
                                        </p:attrNameLst>
                                      </p:cBhvr>
                                      <p:to>
                                        <p:strVal val="visible"/>
                                      </p:to>
                                    </p:set>
                                    <p:animEffect transition="in" filter="blinds(horizontal)">
                                      <p:cBhvr>
                                        <p:cTn id="22" dur="500"/>
                                        <p:tgtEl>
                                          <p:spTgt spid="57356"/>
                                        </p:tgtEl>
                                      </p:cBhvr>
                                    </p:animEffect>
                                  </p:childTnLst>
                                </p:cTn>
                              </p:par>
                              <p:par>
                                <p:cTn id="23" presetID="3" presetClass="entr" presetSubtype="10" fill="hold" nodeType="withEffect">
                                  <p:stCondLst>
                                    <p:cond delay="0"/>
                                  </p:stCondLst>
                                  <p:childTnLst>
                                    <p:set>
                                      <p:cBhvr>
                                        <p:cTn id="24" dur="1" fill="hold">
                                          <p:stCondLst>
                                            <p:cond delay="0"/>
                                          </p:stCondLst>
                                        </p:cTn>
                                        <p:tgtEl>
                                          <p:spTgt spid="57358"/>
                                        </p:tgtEl>
                                        <p:attrNameLst>
                                          <p:attrName>style.visibility</p:attrName>
                                        </p:attrNameLst>
                                      </p:cBhvr>
                                      <p:to>
                                        <p:strVal val="visible"/>
                                      </p:to>
                                    </p:set>
                                    <p:animEffect transition="in" filter="blinds(horizontal)">
                                      <p:cBhvr>
                                        <p:cTn id="25" dur="500"/>
                                        <p:tgtEl>
                                          <p:spTgt spid="57358"/>
                                        </p:tgtEl>
                                      </p:cBhvr>
                                    </p:animEffect>
                                  </p:childTnLst>
                                </p:cTn>
                              </p:par>
                              <p:par>
                                <p:cTn id="26" presetID="3" presetClass="entr" presetSubtype="10" fill="hold" nodeType="withEffect">
                                  <p:stCondLst>
                                    <p:cond delay="0"/>
                                  </p:stCondLst>
                                  <p:childTnLst>
                                    <p:set>
                                      <p:cBhvr>
                                        <p:cTn id="27" dur="1" fill="hold">
                                          <p:stCondLst>
                                            <p:cond delay="0"/>
                                          </p:stCondLst>
                                        </p:cTn>
                                        <p:tgtEl>
                                          <p:spTgt spid="57359"/>
                                        </p:tgtEl>
                                        <p:attrNameLst>
                                          <p:attrName>style.visibility</p:attrName>
                                        </p:attrNameLst>
                                      </p:cBhvr>
                                      <p:to>
                                        <p:strVal val="visible"/>
                                      </p:to>
                                    </p:set>
                                    <p:animEffect transition="in" filter="blinds(horizontal)">
                                      <p:cBhvr>
                                        <p:cTn id="28" dur="500"/>
                                        <p:tgtEl>
                                          <p:spTgt spid="5735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7361"/>
                                        </p:tgtEl>
                                        <p:attrNameLst>
                                          <p:attrName>style.visibility</p:attrName>
                                        </p:attrNameLst>
                                      </p:cBhvr>
                                      <p:to>
                                        <p:strVal val="visible"/>
                                      </p:to>
                                    </p:set>
                                    <p:animEffect transition="in" filter="blinds(horizontal)">
                                      <p:cBhvr>
                                        <p:cTn id="31" dur="500"/>
                                        <p:tgtEl>
                                          <p:spTgt spid="5736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7360"/>
                                        </p:tgtEl>
                                        <p:attrNameLst>
                                          <p:attrName>style.visibility</p:attrName>
                                        </p:attrNameLst>
                                      </p:cBhvr>
                                      <p:to>
                                        <p:strVal val="visible"/>
                                      </p:to>
                                    </p:set>
                                    <p:animEffect transition="in" filter="blinds(horizontal)">
                                      <p:cBhvr>
                                        <p:cTn id="34" dur="500"/>
                                        <p:tgtEl>
                                          <p:spTgt spid="5736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57362"/>
                                        </p:tgtEl>
                                        <p:attrNameLst>
                                          <p:attrName>style.visibility</p:attrName>
                                        </p:attrNameLst>
                                      </p:cBhvr>
                                      <p:to>
                                        <p:strVal val="visible"/>
                                      </p:to>
                                    </p:set>
                                    <p:animEffect transition="in" filter="blinds(horizontal)">
                                      <p:cBhvr>
                                        <p:cTn id="37" dur="500"/>
                                        <p:tgtEl>
                                          <p:spTgt spid="57362"/>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57364"/>
                                        </p:tgtEl>
                                        <p:attrNameLst>
                                          <p:attrName>style.visibility</p:attrName>
                                        </p:attrNameLst>
                                      </p:cBhvr>
                                      <p:to>
                                        <p:strVal val="visible"/>
                                      </p:to>
                                    </p:set>
                                    <p:animEffect transition="in" filter="blinds(horizontal)">
                                      <p:cBhvr>
                                        <p:cTn id="40" dur="500"/>
                                        <p:tgtEl>
                                          <p:spTgt spid="57364"/>
                                        </p:tgtEl>
                                      </p:cBhvr>
                                    </p:animEffect>
                                  </p:childTnLst>
                                </p:cTn>
                              </p:par>
                              <p:par>
                                <p:cTn id="41" presetID="3" presetClass="entr" presetSubtype="10" fill="hold" nodeType="withEffect">
                                  <p:stCondLst>
                                    <p:cond delay="0"/>
                                  </p:stCondLst>
                                  <p:childTnLst>
                                    <p:set>
                                      <p:cBhvr>
                                        <p:cTn id="42" dur="1" fill="hold">
                                          <p:stCondLst>
                                            <p:cond delay="0"/>
                                          </p:stCondLst>
                                        </p:cTn>
                                        <p:tgtEl>
                                          <p:spTgt spid="57363"/>
                                        </p:tgtEl>
                                        <p:attrNameLst>
                                          <p:attrName>style.visibility</p:attrName>
                                        </p:attrNameLst>
                                      </p:cBhvr>
                                      <p:to>
                                        <p:strVal val="visible"/>
                                      </p:to>
                                    </p:set>
                                    <p:animEffect transition="in" filter="blinds(horizontal)">
                                      <p:cBhvr>
                                        <p:cTn id="43" dur="500"/>
                                        <p:tgtEl>
                                          <p:spTgt spid="57363"/>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57350">
                                            <p:txEl>
                                              <p:charRg st="0" end="12"/>
                                            </p:txEl>
                                          </p:spTgt>
                                        </p:tgtEl>
                                        <p:attrNameLst>
                                          <p:attrName>style.visibility</p:attrName>
                                        </p:attrNameLst>
                                      </p:cBhvr>
                                      <p:to>
                                        <p:strVal val="visible"/>
                                      </p:to>
                                    </p:set>
                                    <p:animEffect transition="in" filter="blinds(horizontal)">
                                      <p:cBhvr>
                                        <p:cTn id="48" dur="500"/>
                                        <p:tgtEl>
                                          <p:spTgt spid="57350">
                                            <p:txEl>
                                              <p:charRg st="0" end="1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57346"/>
                                        </p:tgtEl>
                                        <p:attrNameLst>
                                          <p:attrName>style.visibility</p:attrName>
                                        </p:attrNameLst>
                                      </p:cBhvr>
                                      <p:to>
                                        <p:strVal val="visible"/>
                                      </p:to>
                                    </p:set>
                                    <p:animEffect transition="in" filter="blinds(horizontal)">
                                      <p:cBhvr>
                                        <p:cTn id="53" dur="5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51" grpId="0"/>
      <p:bldP spid="57353" grpId="0"/>
      <p:bldP spid="57354" grpId="0"/>
      <p:bldP spid="57355" grpId="0"/>
      <p:bldP spid="57360" grpId="0"/>
      <p:bldP spid="57361" grpId="0"/>
      <p:bldP spid="57362" grpId="0"/>
      <p:bldP spid="5736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2" name="标题 1"/>
          <p:cNvSpPr>
            <a:spLocks noGrp="1"/>
          </p:cNvSpPr>
          <p:nvPr>
            <p:ph type="title"/>
          </p:nvPr>
        </p:nvSpPr>
        <p:spPr/>
        <p:txBody>
          <a:bodyPr/>
          <a:p>
            <a:r>
              <a:rPr lang="en-US" altLang="zh-CN">
                <a:solidFill>
                  <a:srgbClr val="FF0000"/>
                </a:solidFill>
              </a:rPr>
              <a:t>8</a:t>
            </a:r>
            <a:r>
              <a:rPr lang="zh-CN" altLang="en-US">
                <a:solidFill>
                  <a:srgbClr val="FF0000"/>
                </a:solidFill>
              </a:rPr>
              <a:t>、</a:t>
            </a:r>
            <a:r>
              <a:rPr lang="en-US" altLang="zh-CN">
                <a:solidFill>
                  <a:srgbClr val="FF0000"/>
                </a:solidFill>
              </a:rPr>
              <a:t>1861</a:t>
            </a:r>
            <a:r>
              <a:rPr lang="zh-CN" altLang="en-US">
                <a:solidFill>
                  <a:srgbClr val="FF0000"/>
                </a:solidFill>
              </a:rPr>
              <a:t>年改革的意义</a:t>
            </a:r>
            <a:endParaRPr lang="zh-CN" altLang="en-US">
              <a:solidFill>
                <a:srgbClr val="FF0000"/>
              </a:solidFill>
            </a:endParaRPr>
          </a:p>
        </p:txBody>
      </p:sp>
      <p:sp>
        <p:nvSpPr>
          <p:cNvPr id="3" name="内容占位符 2"/>
          <p:cNvSpPr>
            <a:spLocks noGrp="1"/>
          </p:cNvSpPr>
          <p:nvPr>
            <p:ph idx="1"/>
          </p:nvPr>
        </p:nvSpPr>
        <p:spPr/>
        <p:txBody>
          <a:bodyPr/>
          <a:p>
            <a:r>
              <a:rPr lang="en-US" altLang="zh-CN"/>
              <a:t>1861</a:t>
            </a:r>
            <a:r>
              <a:rPr lang="zh-CN" altLang="en-US"/>
              <a:t>年改革是自上而下的资产阶级改革，他废除了农奴制，为资本主义发展提供了必要的雇佣劳动力、国内、市场、资金以及相对未定的社会环境，加快了俄国工业化的历史进程。从此俄国从一个农奴制时代进入了崭新的历史发展阶段。</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7390" name="内容占位符 97389"/>
          <p:cNvGraphicFramePr/>
          <p:nvPr>
            <p:ph/>
          </p:nvPr>
        </p:nvGraphicFramePr>
        <p:xfrm>
          <a:off x="250825" y="188913"/>
          <a:ext cx="8893175" cy="5864225"/>
        </p:xfrm>
        <a:graphic>
          <a:graphicData uri="http://schemas.openxmlformats.org/drawingml/2006/table">
            <a:tbl>
              <a:tblPr/>
              <a:tblGrid>
                <a:gridCol w="1985963"/>
                <a:gridCol w="6907212"/>
              </a:tblGrid>
              <a:tr h="77787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3200" dirty="0">
                          <a:solidFill>
                            <a:schemeClr val="accent2"/>
                          </a:solidFill>
                          <a:ea typeface="黑体" panose="02010609060101010101" pitchFamily="2" charset="-122"/>
                        </a:rPr>
                        <a:t>         </a:t>
                      </a:r>
                      <a:r>
                        <a:rPr lang="zh-CN" altLang="en-US" sz="3200" dirty="0">
                          <a:solidFill>
                            <a:schemeClr val="accent2"/>
                          </a:solidFill>
                          <a:ea typeface="黑体" panose="02010609060101010101" pitchFamily="2" charset="-122"/>
                        </a:rPr>
                        <a:t>俄国农奴制改革</a:t>
                      </a:r>
                      <a:endParaRPr lang="zh-CN" altLang="en-US" sz="3200" dirty="0">
                        <a:solidFill>
                          <a:schemeClr val="accent2"/>
                        </a:solidFill>
                        <a:ea typeface="黑体" panose="0201060906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20713">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根本原因</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77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目的</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785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前提</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3500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内容</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88962">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性质</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08063">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实质</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08062">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3200" dirty="0">
                          <a:solidFill>
                            <a:schemeClr val="accent2"/>
                          </a:solidFill>
                          <a:ea typeface="黑体" panose="02010609060101010101" pitchFamily="2" charset="-122"/>
                        </a:rPr>
                        <a:t>评价</a:t>
                      </a:r>
                      <a:endParaRPr lang="zh-CN" altLang="en-US" sz="3200" dirty="0">
                        <a:solidFill>
                          <a:schemeClr val="accent2"/>
                        </a:solidFill>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0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1618" name="矩形 111617"/>
          <p:cNvSpPr/>
          <p:nvPr/>
        </p:nvSpPr>
        <p:spPr>
          <a:xfrm>
            <a:off x="250825" y="1052513"/>
            <a:ext cx="8604250" cy="645160"/>
          </a:xfrm>
          <a:prstGeom prst="rect">
            <a:avLst/>
          </a:prstGeom>
          <a:solidFill>
            <a:srgbClr val="99FF33"/>
          </a:solidFill>
          <a:ln w="22225" cap="rnd" cmpd="sng">
            <a:solidFill>
              <a:srgbClr val="FFFF00"/>
            </a:solidFill>
            <a:prstDash val="sysDot"/>
            <a:miter/>
            <a:headEnd type="none" w="med" len="med"/>
            <a:tailEnd type="none" w="med" len="med"/>
          </a:ln>
        </p:spPr>
        <p:txBody>
          <a:bodyPr>
            <a:spAutoFit/>
          </a:bodyPr>
          <a:p>
            <a:pPr>
              <a:buClr>
                <a:schemeClr val="bg1"/>
              </a:buClr>
            </a:pPr>
            <a:r>
              <a:rPr lang="zh-CN" altLang="en-US" sz="3600" dirty="0">
                <a:latin typeface="黑体" panose="02010609060101010101" pitchFamily="2" charset="-122"/>
                <a:ea typeface="黑体" panose="02010609060101010101" pitchFamily="2" charset="-122"/>
              </a:rPr>
              <a:t>一、俄国的历史发展的概况</a:t>
            </a:r>
            <a:endParaRPr lang="zh-CN" altLang="en-US" sz="3600" dirty="0">
              <a:latin typeface="黑体" panose="02010609060101010101" pitchFamily="2" charset="-122"/>
              <a:ea typeface="黑体" panose="02010609060101010101" pitchFamily="2" charset="-122"/>
            </a:endParaRPr>
          </a:p>
        </p:txBody>
      </p:sp>
      <p:sp>
        <p:nvSpPr>
          <p:cNvPr id="111619" name="文本框 111618"/>
          <p:cNvSpPr txBox="1"/>
          <p:nvPr/>
        </p:nvSpPr>
        <p:spPr>
          <a:xfrm>
            <a:off x="323850" y="1844675"/>
            <a:ext cx="1008063" cy="3127375"/>
          </a:xfrm>
          <a:prstGeom prst="rect">
            <a:avLst/>
          </a:prstGeom>
          <a:solidFill>
            <a:srgbClr val="000000"/>
          </a:solidFill>
          <a:ln w="15875" cap="rnd" cmpd="sng">
            <a:solidFill>
              <a:srgbClr val="FFFF00"/>
            </a:solidFill>
            <a:prstDash val="sysDot"/>
            <a:miter/>
            <a:headEnd type="none" w="med" len="med"/>
            <a:tailEnd type="none" w="med" len="med"/>
          </a:ln>
        </p:spPr>
        <p:txBody>
          <a:bodyPr>
            <a:spAutoFit/>
          </a:bodyPr>
          <a:p>
            <a:pPr algn="l">
              <a:spcBef>
                <a:spcPct val="50000"/>
              </a:spcBef>
            </a:pPr>
            <a:r>
              <a:rPr lang="zh-CN" altLang="en-US" sz="6600" dirty="0">
                <a:solidFill>
                  <a:schemeClr val="bg1"/>
                </a:solidFill>
                <a:latin typeface="Times New Roman" panose="02020603050405020304" pitchFamily="18" charset="0"/>
                <a:ea typeface="华文中宋" pitchFamily="2" charset="-122"/>
              </a:rPr>
              <a:t>说一说</a:t>
            </a:r>
            <a:endParaRPr lang="zh-CN" altLang="en-US" sz="6600" dirty="0">
              <a:solidFill>
                <a:schemeClr val="bg1"/>
              </a:solidFill>
              <a:latin typeface="Times New Roman" panose="02020603050405020304" pitchFamily="18" charset="0"/>
              <a:ea typeface="华文中宋" pitchFamily="2" charset="-122"/>
            </a:endParaRPr>
          </a:p>
        </p:txBody>
      </p:sp>
      <p:pic>
        <p:nvPicPr>
          <p:cNvPr id="111620" name="图片 111619" descr="20050201102150139"/>
          <p:cNvPicPr>
            <a:picLocks noChangeAspect="1"/>
          </p:cNvPicPr>
          <p:nvPr/>
        </p:nvPicPr>
        <p:blipFill>
          <a:blip r:embed="rId2"/>
          <a:stretch>
            <a:fillRect/>
          </a:stretch>
        </p:blipFill>
        <p:spPr>
          <a:xfrm>
            <a:off x="1763713" y="1844675"/>
            <a:ext cx="6081712" cy="4121150"/>
          </a:xfrm>
          <a:prstGeom prst="rect">
            <a:avLst/>
          </a:prstGeom>
          <a:noFill/>
          <a:ln w="9525">
            <a:no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17764" name="矩形 117763"/>
          <p:cNvSpPr/>
          <p:nvPr/>
        </p:nvSpPr>
        <p:spPr>
          <a:xfrm>
            <a:off x="469265" y="569913"/>
            <a:ext cx="8496300" cy="5203825"/>
          </a:xfrm>
          <a:prstGeom prst="rect">
            <a:avLst/>
          </a:prstGeom>
          <a:noFill/>
          <a:ln w="9525">
            <a:noFill/>
          </a:ln>
        </p:spPr>
        <p:txBody>
          <a:bodyPr anchor="ctr">
            <a:spAutoFit/>
          </a:bodyPr>
          <a:p>
            <a:pPr indent="266700"/>
            <a:r>
              <a:rPr lang="en-US" altLang="zh-CN" sz="2400" dirty="0">
                <a:solidFill>
                  <a:srgbClr val="FF0000"/>
                </a:solidFill>
                <a:latin typeface="黑体" panose="02010609060101010101" pitchFamily="2" charset="-122"/>
                <a:ea typeface="黑体" panose="02010609060101010101" pitchFamily="2" charset="-122"/>
              </a:rPr>
              <a:t>1.</a:t>
            </a:r>
            <a:r>
              <a:rPr lang="zh-CN" altLang="en-US" sz="2400" dirty="0">
                <a:solidFill>
                  <a:srgbClr val="FF0000"/>
                </a:solidFill>
                <a:latin typeface="黑体" panose="02010609060101010101" pitchFamily="2" charset="-122"/>
                <a:ea typeface="黑体" panose="02010609060101010101" pitchFamily="2" charset="-122"/>
              </a:rPr>
              <a:t>在一次历史活动课上</a:t>
            </a:r>
            <a:r>
              <a:rPr lang="en-US" altLang="zh-CN" sz="2400" dirty="0">
                <a:solidFill>
                  <a:srgbClr val="FF0000"/>
                </a:solidFill>
                <a:latin typeface="黑体" panose="02010609060101010101" pitchFamily="2" charset="-122"/>
                <a:ea typeface="黑体" panose="02010609060101010101" pitchFamily="2" charset="-122"/>
              </a:rPr>
              <a:t>,</a:t>
            </a:r>
            <a:r>
              <a:rPr lang="zh-CN" altLang="en-US" sz="2400" dirty="0">
                <a:solidFill>
                  <a:srgbClr val="FF0000"/>
                </a:solidFill>
                <a:latin typeface="黑体" panose="02010609060101010101" pitchFamily="2" charset="-122"/>
                <a:ea typeface="黑体" panose="02010609060101010101" pitchFamily="2" charset="-122"/>
              </a:rPr>
              <a:t>王慧同学向全班同学介绍了俄国</a:t>
            </a:r>
            <a:r>
              <a:rPr lang="en-US" altLang="zh-CN" sz="2400" dirty="0">
                <a:solidFill>
                  <a:srgbClr val="FF0000"/>
                </a:solidFill>
                <a:latin typeface="黑体" panose="02010609060101010101" pitchFamily="2" charset="-122"/>
                <a:ea typeface="黑体" panose="02010609060101010101" pitchFamily="2" charset="-122"/>
              </a:rPr>
              <a:t>1861</a:t>
            </a:r>
            <a:r>
              <a:rPr lang="zh-CN" altLang="en-US" sz="2400" dirty="0">
                <a:solidFill>
                  <a:srgbClr val="FF0000"/>
                </a:solidFill>
                <a:latin typeface="黑体" panose="02010609060101010101" pitchFamily="2" charset="-122"/>
                <a:ea typeface="黑体" panose="02010609060101010101" pitchFamily="2" charset="-122"/>
              </a:rPr>
              <a:t>年改革。你认为她的表述哪一项不正确（　　）</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A</a:t>
            </a:r>
            <a:r>
              <a:rPr lang="zh-CN" altLang="en-US" sz="2400" dirty="0">
                <a:solidFill>
                  <a:srgbClr val="FF0000"/>
                </a:solidFill>
                <a:latin typeface="黑体" panose="02010609060101010101" pitchFamily="2" charset="-122"/>
                <a:ea typeface="黑体" panose="02010609060101010101" pitchFamily="2" charset="-122"/>
              </a:rPr>
              <a:t>．改革的目的是巩固统治，缓和阶级矛盾</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B</a:t>
            </a:r>
            <a:r>
              <a:rPr lang="zh-CN" altLang="en-US" sz="2400" dirty="0">
                <a:solidFill>
                  <a:srgbClr val="FF0000"/>
                </a:solidFill>
                <a:latin typeface="黑体" panose="02010609060101010101" pitchFamily="2" charset="-122"/>
                <a:ea typeface="黑体" panose="02010609060101010101" pitchFamily="2" charset="-122"/>
              </a:rPr>
              <a:t>．它是沙皇实行的一次自上而下的改革</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C</a:t>
            </a:r>
            <a:r>
              <a:rPr lang="zh-CN" altLang="en-US" sz="2400" dirty="0">
                <a:solidFill>
                  <a:srgbClr val="FF0000"/>
                </a:solidFill>
                <a:latin typeface="黑体" panose="02010609060101010101" pitchFamily="2" charset="-122"/>
                <a:ea typeface="黑体" panose="02010609060101010101" pitchFamily="2" charset="-122"/>
              </a:rPr>
              <a:t>．改革使俄国走上了资本主义发展道路</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Arial" panose="020B0604020202020204" pitchFamily="34" charset="0"/>
              </a:rPr>
              <a:t>D</a:t>
            </a:r>
            <a:r>
              <a:rPr lang="zh-CN" altLang="en-US" sz="2400" dirty="0">
                <a:solidFill>
                  <a:srgbClr val="FF0000"/>
                </a:solidFill>
                <a:latin typeface="Arial" panose="020B0604020202020204" pitchFamily="34" charset="0"/>
              </a:rPr>
              <a:t>．</a:t>
            </a:r>
            <a:r>
              <a:rPr lang="zh-CN" altLang="en-US" sz="2400" dirty="0">
                <a:solidFill>
                  <a:srgbClr val="FF0000"/>
                </a:solidFill>
                <a:latin typeface="Arial" panose="020B0604020202020204" pitchFamily="34" charset="0"/>
                <a:ea typeface="黑体" panose="02010609060101010101" pitchFamily="2" charset="-122"/>
              </a:rPr>
              <a:t>它是一场彻底的资产阶级性质的革命</a:t>
            </a:r>
            <a:endParaRPr lang="zh-CN" altLang="en-US" sz="2400" dirty="0">
              <a:solidFill>
                <a:srgbClr val="FF0000"/>
              </a:solidFill>
              <a:latin typeface="Arial" panose="020B0604020202020204" pitchFamily="34" charset="0"/>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2.1861</a:t>
            </a:r>
            <a:r>
              <a:rPr lang="zh-CN" altLang="en-US" sz="2400" dirty="0">
                <a:solidFill>
                  <a:srgbClr val="FF0000"/>
                </a:solidFill>
                <a:latin typeface="黑体" panose="02010609060101010101" pitchFamily="2" charset="-122"/>
                <a:ea typeface="黑体" panose="02010609060101010101" pitchFamily="2" charset="-122"/>
              </a:rPr>
              <a:t>年实行改革的俄国沙皇是（　　）</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A</a:t>
            </a:r>
            <a:r>
              <a:rPr lang="zh-CN" altLang="en-US" sz="2400" dirty="0">
                <a:solidFill>
                  <a:srgbClr val="FF0000"/>
                </a:solidFill>
                <a:latin typeface="黑体" panose="02010609060101010101" pitchFamily="2" charset="-122"/>
                <a:ea typeface="黑体" panose="02010609060101010101" pitchFamily="2" charset="-122"/>
              </a:rPr>
              <a:t>．伊凡四世　　</a:t>
            </a:r>
            <a:r>
              <a:rPr lang="en-US" altLang="zh-CN" sz="2400" dirty="0">
                <a:solidFill>
                  <a:srgbClr val="FF0000"/>
                </a:solidFill>
                <a:latin typeface="黑体" panose="02010609060101010101" pitchFamily="2" charset="-122"/>
                <a:ea typeface="黑体" panose="02010609060101010101" pitchFamily="2" charset="-122"/>
              </a:rPr>
              <a:t>B</a:t>
            </a:r>
            <a:r>
              <a:rPr lang="zh-CN" altLang="en-US" sz="2400" dirty="0">
                <a:solidFill>
                  <a:srgbClr val="FF0000"/>
                </a:solidFill>
                <a:latin typeface="黑体" panose="02010609060101010101" pitchFamily="2" charset="-122"/>
                <a:ea typeface="黑体" panose="02010609060101010101" pitchFamily="2" charset="-122"/>
              </a:rPr>
              <a:t>．彼得一世　　</a:t>
            </a:r>
            <a:r>
              <a:rPr lang="en-US" altLang="zh-CN" sz="2400" dirty="0">
                <a:solidFill>
                  <a:srgbClr val="FF0000"/>
                </a:solidFill>
                <a:latin typeface="黑体" panose="02010609060101010101" pitchFamily="2" charset="-122"/>
                <a:ea typeface="黑体" panose="02010609060101010101" pitchFamily="2" charset="-122"/>
              </a:rPr>
              <a:t>C</a:t>
            </a:r>
            <a:r>
              <a:rPr lang="zh-CN" altLang="en-US" sz="2400" dirty="0">
                <a:solidFill>
                  <a:srgbClr val="FF0000"/>
                </a:solidFill>
                <a:latin typeface="黑体" panose="02010609060101010101" pitchFamily="2" charset="-122"/>
                <a:ea typeface="黑体" panose="02010609060101010101" pitchFamily="2" charset="-122"/>
              </a:rPr>
              <a:t>．尼古拉二世　</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zh-CN" altLang="en-US" sz="2400" dirty="0">
                <a:solidFill>
                  <a:srgbClr val="FF0000"/>
                </a:solidFill>
                <a:latin typeface="黑体" panose="02010609060101010101" pitchFamily="2" charset="-122"/>
                <a:ea typeface="黑体" panose="02010609060101010101" pitchFamily="2" charset="-122"/>
              </a:rPr>
              <a:t>　</a:t>
            </a:r>
            <a:r>
              <a:rPr lang="en-US" altLang="zh-CN" sz="2400" dirty="0">
                <a:solidFill>
                  <a:srgbClr val="FF0000"/>
                </a:solidFill>
                <a:latin typeface="黑体" panose="02010609060101010101" pitchFamily="2" charset="-122"/>
                <a:ea typeface="黑体" panose="02010609060101010101" pitchFamily="2" charset="-122"/>
              </a:rPr>
              <a:t>D</a:t>
            </a:r>
            <a:r>
              <a:rPr lang="zh-CN" altLang="en-US" sz="2400" dirty="0">
                <a:solidFill>
                  <a:srgbClr val="FF0000"/>
                </a:solidFill>
                <a:latin typeface="黑体" panose="02010609060101010101" pitchFamily="2" charset="-122"/>
                <a:ea typeface="黑体" panose="02010609060101010101" pitchFamily="2" charset="-122"/>
              </a:rPr>
              <a:t>．亚</a:t>
            </a:r>
            <a:r>
              <a:rPr lang="en-US" altLang="zh-CN" sz="2400" dirty="0">
                <a:solidFill>
                  <a:srgbClr val="FF0000"/>
                </a:solidFill>
                <a:latin typeface="黑体" panose="02010609060101010101" pitchFamily="2" charset="-122"/>
                <a:ea typeface="黑体" panose="02010609060101010101" pitchFamily="2" charset="-122"/>
              </a:rPr>
              <a:t> </a:t>
            </a:r>
            <a:r>
              <a:rPr lang="zh-CN" altLang="en-US" sz="2400" dirty="0">
                <a:solidFill>
                  <a:srgbClr val="FF0000"/>
                </a:solidFill>
                <a:latin typeface="黑体" panose="02010609060101010101" pitchFamily="2" charset="-122"/>
                <a:ea typeface="黑体" panose="02010609060101010101" pitchFamily="2" charset="-122"/>
              </a:rPr>
              <a:t>力山大二世</a:t>
            </a:r>
            <a:endParaRPr lang="zh-CN" altLang="en-US" sz="2400"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18788" name="矩形 118787"/>
          <p:cNvSpPr/>
          <p:nvPr/>
        </p:nvSpPr>
        <p:spPr>
          <a:xfrm>
            <a:off x="-72390" y="428625"/>
            <a:ext cx="9288780" cy="6000750"/>
          </a:xfrm>
          <a:prstGeom prst="rect">
            <a:avLst/>
          </a:prstGeom>
          <a:noFill/>
          <a:ln w="9525">
            <a:noFill/>
          </a:ln>
        </p:spPr>
        <p:txBody>
          <a:bodyPr wrap="none" anchor="ctr">
            <a:spAutoFit/>
          </a:bodyPr>
          <a:p>
            <a:pPr indent="266700"/>
            <a:r>
              <a:rPr lang="en-US" altLang="zh-CN" sz="2400" dirty="0">
                <a:solidFill>
                  <a:srgbClr val="FF0000"/>
                </a:solidFill>
                <a:latin typeface="黑体" panose="02010609060101010101" pitchFamily="2" charset="-122"/>
                <a:ea typeface="黑体" panose="02010609060101010101" pitchFamily="2" charset="-122"/>
              </a:rPr>
              <a:t>3.19</a:t>
            </a:r>
            <a:r>
              <a:rPr lang="zh-CN" altLang="en-US" sz="2400" dirty="0">
                <a:solidFill>
                  <a:srgbClr val="FF0000"/>
                </a:solidFill>
                <a:latin typeface="黑体" panose="02010609060101010101" pitchFamily="2" charset="-122"/>
                <a:ea typeface="黑体" panose="02010609060101010101" pitchFamily="2" charset="-122"/>
              </a:rPr>
              <a:t>世纪中期，造成俄国资本主义发展缓慢的主要原因是（　　）</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A</a:t>
            </a:r>
            <a:r>
              <a:rPr lang="zh-CN" altLang="en-US" sz="2400" dirty="0">
                <a:solidFill>
                  <a:srgbClr val="FF0000"/>
                </a:solidFill>
                <a:latin typeface="黑体" panose="02010609060101010101" pitchFamily="2" charset="-122"/>
                <a:ea typeface="黑体" panose="02010609060101010101" pitchFamily="2" charset="-122"/>
              </a:rPr>
              <a:t>．俄国农业发达，农民富有，不愿从事工业生产</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B</a:t>
            </a:r>
            <a:r>
              <a:rPr lang="zh-CN" altLang="en-US" sz="2400" dirty="0">
                <a:solidFill>
                  <a:srgbClr val="FF0000"/>
                </a:solidFill>
                <a:latin typeface="黑体" panose="02010609060101010101" pitchFamily="2" charset="-122"/>
                <a:ea typeface="黑体" panose="02010609060101010101" pitchFamily="2" charset="-122"/>
              </a:rPr>
              <a:t>．国家处于四分五裂，未形成统一的市场</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C</a:t>
            </a:r>
            <a:r>
              <a:rPr lang="zh-CN" altLang="en-US" sz="2400" dirty="0">
                <a:solidFill>
                  <a:srgbClr val="FF0000"/>
                </a:solidFill>
                <a:latin typeface="黑体" panose="02010609060101010101" pitchFamily="2" charset="-122"/>
                <a:ea typeface="黑体" panose="02010609060101010101" pitchFamily="2" charset="-122"/>
              </a:rPr>
              <a:t>．外族入侵，无暇顾及本国资本主义的发展</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D</a:t>
            </a:r>
            <a:r>
              <a:rPr lang="zh-CN" altLang="en-US" sz="2400" dirty="0">
                <a:solidFill>
                  <a:srgbClr val="FF0000"/>
                </a:solidFill>
                <a:latin typeface="黑体" panose="02010609060101010101" pitchFamily="2" charset="-122"/>
                <a:ea typeface="黑体" panose="02010609060101010101" pitchFamily="2" charset="-122"/>
              </a:rPr>
              <a:t>．农奴制的阻碍</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4.</a:t>
            </a:r>
            <a:r>
              <a:rPr lang="zh-CN" altLang="en-US" sz="2400" dirty="0">
                <a:solidFill>
                  <a:srgbClr val="FF0000"/>
                </a:solidFill>
                <a:latin typeface="黑体" panose="02010609060101010101" pitchFamily="2" charset="-122"/>
                <a:ea typeface="黑体" panose="02010609060101010101" pitchFamily="2" charset="-122"/>
              </a:rPr>
              <a:t>．使俄国走上资本主义发展道路的重大历史事件是（　　）</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A</a:t>
            </a:r>
            <a:r>
              <a:rPr lang="zh-CN" altLang="en-US" sz="2400" dirty="0">
                <a:solidFill>
                  <a:srgbClr val="FF0000"/>
                </a:solidFill>
                <a:latin typeface="黑体" panose="02010609060101010101" pitchFamily="2" charset="-122"/>
                <a:ea typeface="黑体" panose="02010609060101010101" pitchFamily="2" charset="-122"/>
              </a:rPr>
              <a:t>．彼得一世改革　　</a:t>
            </a:r>
            <a:r>
              <a:rPr lang="en-US" altLang="zh-CN" sz="2400" dirty="0">
                <a:solidFill>
                  <a:srgbClr val="FF0000"/>
                </a:solidFill>
                <a:latin typeface="黑体" panose="02010609060101010101" pitchFamily="2" charset="-122"/>
                <a:ea typeface="黑体" panose="02010609060101010101" pitchFamily="2" charset="-122"/>
              </a:rPr>
              <a:t>B</a:t>
            </a:r>
            <a:r>
              <a:rPr lang="zh-CN" altLang="en-US" sz="2400" dirty="0">
                <a:solidFill>
                  <a:srgbClr val="FF0000"/>
                </a:solidFill>
                <a:latin typeface="黑体" panose="02010609060101010101" pitchFamily="2" charset="-122"/>
                <a:ea typeface="黑体" panose="02010609060101010101" pitchFamily="2" charset="-122"/>
              </a:rPr>
              <a:t>．伊凡四世称沙皇</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C</a:t>
            </a:r>
            <a:r>
              <a:rPr lang="zh-CN" altLang="en-US" sz="2400" dirty="0">
                <a:solidFill>
                  <a:srgbClr val="FF0000"/>
                </a:solidFill>
                <a:latin typeface="黑体" panose="02010609060101010101" pitchFamily="2" charset="-122"/>
                <a:ea typeface="黑体" panose="02010609060101010101" pitchFamily="2" charset="-122"/>
              </a:rPr>
              <a:t>．</a:t>
            </a:r>
            <a:r>
              <a:rPr lang="en-US" altLang="zh-CN" sz="2400" dirty="0">
                <a:solidFill>
                  <a:srgbClr val="FF0000"/>
                </a:solidFill>
                <a:latin typeface="黑体" panose="02010609060101010101" pitchFamily="2" charset="-122"/>
                <a:ea typeface="黑体" panose="02010609060101010101" pitchFamily="2" charset="-122"/>
              </a:rPr>
              <a:t>1861</a:t>
            </a:r>
            <a:r>
              <a:rPr lang="zh-CN" altLang="en-US" sz="2400" dirty="0">
                <a:solidFill>
                  <a:srgbClr val="FF0000"/>
                </a:solidFill>
                <a:latin typeface="黑体" panose="02010609060101010101" pitchFamily="2" charset="-122"/>
                <a:ea typeface="黑体" panose="02010609060101010101" pitchFamily="2" charset="-122"/>
              </a:rPr>
              <a:t>年俄国农奴制改革　　</a:t>
            </a:r>
            <a:r>
              <a:rPr lang="en-US" altLang="zh-CN" sz="2400" dirty="0">
                <a:solidFill>
                  <a:srgbClr val="FF0000"/>
                </a:solidFill>
                <a:latin typeface="黑体" panose="02010609060101010101" pitchFamily="2" charset="-122"/>
                <a:ea typeface="黑体" panose="02010609060101010101" pitchFamily="2" charset="-122"/>
              </a:rPr>
              <a:t>D</a:t>
            </a:r>
            <a:r>
              <a:rPr lang="zh-CN" altLang="en-US" sz="2400" dirty="0">
                <a:solidFill>
                  <a:srgbClr val="FF0000"/>
                </a:solidFill>
                <a:latin typeface="黑体" panose="02010609060101010101" pitchFamily="2" charset="-122"/>
                <a:ea typeface="黑体" panose="02010609060101010101" pitchFamily="2" charset="-122"/>
              </a:rPr>
              <a:t>．俄罗斯帝国建立</a:t>
            </a:r>
            <a:endParaRPr lang="zh-CN" altLang="en-US" sz="2400" dirty="0">
              <a:solidFill>
                <a:srgbClr val="FF0000"/>
              </a:solidFill>
              <a:latin typeface="黑体" panose="02010609060101010101" pitchFamily="2" charset="-122"/>
              <a:ea typeface="黑体" panose="02010609060101010101" pitchFamily="2" charset="-122"/>
            </a:endParaRPr>
          </a:p>
          <a:p>
            <a:pPr indent="266700"/>
            <a:r>
              <a:rPr lang="en-US" altLang="zh-CN" sz="2400" dirty="0">
                <a:solidFill>
                  <a:srgbClr val="FF0000"/>
                </a:solidFill>
                <a:latin typeface="黑体" panose="02010609060101010101" pitchFamily="2" charset="-122"/>
                <a:ea typeface="黑体" panose="02010609060101010101" pitchFamily="2" charset="-122"/>
              </a:rPr>
              <a:t> </a:t>
            </a:r>
            <a:endParaRPr lang="en-US" altLang="zh-CN" sz="2400" dirty="0">
              <a:solidFill>
                <a:srgbClr val="FF0000"/>
              </a:solidFill>
              <a:latin typeface="黑体" panose="02010609060101010101" pitchFamily="2" charset="-122"/>
              <a:ea typeface="黑体" panose="02010609060101010101" pitchFamily="2" charset="-122"/>
            </a:endParaRPr>
          </a:p>
          <a:p>
            <a:pPr indent="266700"/>
            <a:endParaRPr lang="en-US" altLang="zh-CN" sz="2400"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34146" name="文本框 134145"/>
          <p:cNvSpPr txBox="1"/>
          <p:nvPr/>
        </p:nvSpPr>
        <p:spPr>
          <a:xfrm>
            <a:off x="0" y="0"/>
            <a:ext cx="9144000" cy="3387725"/>
          </a:xfrm>
          <a:prstGeom prst="rect">
            <a:avLst/>
          </a:prstGeom>
          <a:noFill/>
          <a:ln w="9525">
            <a:noFill/>
          </a:ln>
        </p:spPr>
        <p:txBody>
          <a:bodyPr>
            <a:spAutoFit/>
          </a:bodyPr>
          <a:p>
            <a:pPr algn="l">
              <a:buClr>
                <a:schemeClr val="bg1"/>
              </a:buClr>
            </a:pPr>
            <a:r>
              <a:rPr lang="en-US" altLang="zh-CN" sz="3600" b="1" dirty="0">
                <a:solidFill>
                  <a:srgbClr val="FF0066"/>
                </a:solidFill>
                <a:latin typeface="黑体" panose="02010609060101010101" pitchFamily="2" charset="-122"/>
                <a:ea typeface="黑体" panose="02010609060101010101" pitchFamily="2" charset="-122"/>
              </a:rPr>
              <a:t>5.</a:t>
            </a:r>
            <a:r>
              <a:rPr lang="zh-CN" altLang="en-US" sz="3600" b="1" dirty="0">
                <a:solidFill>
                  <a:srgbClr val="FF0066"/>
                </a:solidFill>
                <a:latin typeface="黑体" panose="02010609060101010101" pitchFamily="2" charset="-122"/>
                <a:ea typeface="黑体" panose="02010609060101010101" pitchFamily="2" charset="-122"/>
              </a:rPr>
              <a:t>美国南北战争和俄国亚历山大二世改革前两国经济发展的共同障碍是：</a:t>
            </a:r>
            <a:endParaRPr lang="zh-CN" altLang="en-US" sz="3600" b="1" dirty="0">
              <a:solidFill>
                <a:srgbClr val="FF0066"/>
              </a:solidFill>
              <a:latin typeface="黑体" panose="02010609060101010101" pitchFamily="2" charset="-122"/>
              <a:ea typeface="黑体" panose="02010609060101010101" pitchFamily="2" charset="-122"/>
            </a:endParaRPr>
          </a:p>
          <a:p>
            <a:pPr algn="l">
              <a:buClr>
                <a:schemeClr val="bg1"/>
              </a:buClr>
            </a:pPr>
            <a:r>
              <a:rPr lang="en-US" altLang="zh-CN" sz="3600" b="1" dirty="0">
                <a:solidFill>
                  <a:srgbClr val="FF0066"/>
                </a:solidFill>
                <a:latin typeface="黑体" panose="02010609060101010101" pitchFamily="2" charset="-122"/>
                <a:ea typeface="黑体" panose="02010609060101010101" pitchFamily="2" charset="-122"/>
              </a:rPr>
              <a:t>A.</a:t>
            </a:r>
            <a:r>
              <a:rPr lang="zh-CN" altLang="en-US" sz="3600" b="1" dirty="0">
                <a:solidFill>
                  <a:srgbClr val="FF0066"/>
                </a:solidFill>
                <a:latin typeface="黑体" panose="02010609060101010101" pitchFamily="2" charset="-122"/>
                <a:ea typeface="黑体" panose="02010609060101010101" pitchFamily="2" charset="-122"/>
              </a:rPr>
              <a:t>资金不足    </a:t>
            </a:r>
            <a:endParaRPr lang="zh-CN" altLang="en-US" sz="3600" b="1" dirty="0">
              <a:solidFill>
                <a:srgbClr val="FF0066"/>
              </a:solidFill>
              <a:latin typeface="黑体" panose="02010609060101010101" pitchFamily="2" charset="-122"/>
              <a:ea typeface="黑体" panose="02010609060101010101" pitchFamily="2" charset="-122"/>
            </a:endParaRPr>
          </a:p>
          <a:p>
            <a:pPr algn="l">
              <a:buClr>
                <a:schemeClr val="bg1"/>
              </a:buClr>
            </a:pPr>
            <a:r>
              <a:rPr lang="en-US" altLang="zh-CN" sz="3600" b="1" dirty="0">
                <a:solidFill>
                  <a:srgbClr val="FF0066"/>
                </a:solidFill>
                <a:latin typeface="黑体" panose="02010609060101010101" pitchFamily="2" charset="-122"/>
                <a:ea typeface="黑体" panose="02010609060101010101" pitchFamily="2" charset="-122"/>
              </a:rPr>
              <a:t>B.</a:t>
            </a:r>
            <a:r>
              <a:rPr lang="zh-CN" altLang="en-US" sz="3600" b="1" dirty="0">
                <a:solidFill>
                  <a:srgbClr val="FF0066"/>
                </a:solidFill>
                <a:latin typeface="黑体" panose="02010609060101010101" pitchFamily="2" charset="-122"/>
                <a:ea typeface="黑体" panose="02010609060101010101" pitchFamily="2" charset="-122"/>
              </a:rPr>
              <a:t>企业设备陈旧</a:t>
            </a:r>
            <a:endParaRPr lang="zh-CN" altLang="en-US" sz="3600" b="1" dirty="0">
              <a:solidFill>
                <a:srgbClr val="FF0066"/>
              </a:solidFill>
              <a:latin typeface="黑体" panose="02010609060101010101" pitchFamily="2" charset="-122"/>
              <a:ea typeface="黑体" panose="02010609060101010101" pitchFamily="2" charset="-122"/>
            </a:endParaRPr>
          </a:p>
          <a:p>
            <a:pPr algn="l">
              <a:buClr>
                <a:schemeClr val="bg1"/>
              </a:buClr>
            </a:pPr>
            <a:r>
              <a:rPr lang="en-US" altLang="zh-CN" sz="3600" b="1" dirty="0">
                <a:solidFill>
                  <a:srgbClr val="FF0066"/>
                </a:solidFill>
                <a:latin typeface="黑体" panose="02010609060101010101" pitchFamily="2" charset="-122"/>
                <a:ea typeface="黑体" panose="02010609060101010101" pitchFamily="2" charset="-122"/>
              </a:rPr>
              <a:t>C.</a:t>
            </a:r>
            <a:r>
              <a:rPr lang="zh-CN" altLang="en-US" sz="3600" b="1" dirty="0">
                <a:solidFill>
                  <a:srgbClr val="FF0066"/>
                </a:solidFill>
                <a:latin typeface="黑体" panose="02010609060101010101" pitchFamily="2" charset="-122"/>
                <a:ea typeface="黑体" panose="02010609060101010101" pitchFamily="2" charset="-122"/>
              </a:rPr>
              <a:t>缺乏技术人才</a:t>
            </a:r>
            <a:endParaRPr lang="zh-CN" altLang="en-US" sz="3600" b="1" dirty="0">
              <a:solidFill>
                <a:srgbClr val="FF0066"/>
              </a:solidFill>
              <a:latin typeface="黑体" panose="02010609060101010101" pitchFamily="2" charset="-122"/>
              <a:ea typeface="黑体" panose="02010609060101010101" pitchFamily="2" charset="-122"/>
            </a:endParaRPr>
          </a:p>
          <a:p>
            <a:pPr algn="l">
              <a:buClr>
                <a:schemeClr val="bg1"/>
              </a:buClr>
            </a:pPr>
            <a:r>
              <a:rPr lang="en-US" altLang="zh-CN" sz="3600" b="1" dirty="0">
                <a:solidFill>
                  <a:srgbClr val="FF0066"/>
                </a:solidFill>
                <a:latin typeface="黑体" panose="02010609060101010101" pitchFamily="2" charset="-122"/>
                <a:ea typeface="黑体" panose="02010609060101010101" pitchFamily="2" charset="-122"/>
              </a:rPr>
              <a:t>D.</a:t>
            </a:r>
            <a:r>
              <a:rPr lang="zh-CN" altLang="en-US" sz="3600" b="1" dirty="0">
                <a:solidFill>
                  <a:srgbClr val="FF0066"/>
                </a:solidFill>
                <a:latin typeface="黑体" panose="02010609060101010101" pitchFamily="2" charset="-122"/>
                <a:ea typeface="黑体" panose="02010609060101010101" pitchFamily="2" charset="-122"/>
              </a:rPr>
              <a:t>缺乏自由的劳动力</a:t>
            </a:r>
            <a:endParaRPr lang="zh-CN" altLang="en-US" sz="3600" b="1" dirty="0">
              <a:solidFill>
                <a:srgbClr val="FF0066"/>
              </a:solidFill>
              <a:latin typeface="黑体" panose="02010609060101010101" pitchFamily="2" charset="-122"/>
              <a:ea typeface="黑体" panose="02010609060101010101" pitchFamily="2" charset="-122"/>
            </a:endParaRPr>
          </a:p>
        </p:txBody>
      </p:sp>
      <p:sp>
        <p:nvSpPr>
          <p:cNvPr id="134147" name="文本框 134146"/>
          <p:cNvSpPr txBox="1"/>
          <p:nvPr/>
        </p:nvSpPr>
        <p:spPr>
          <a:xfrm>
            <a:off x="6858000" y="1600200"/>
            <a:ext cx="679450" cy="914400"/>
          </a:xfrm>
          <a:prstGeom prst="rect">
            <a:avLst/>
          </a:prstGeom>
          <a:solidFill>
            <a:srgbClr val="FFFFCC"/>
          </a:solidFill>
          <a:ln w="9525">
            <a:noFill/>
          </a:ln>
        </p:spPr>
        <p:txBody>
          <a:bodyPr wrap="none" anchor="t">
            <a:spAutoFit/>
          </a:bodyPr>
          <a:p>
            <a:pPr algn="l">
              <a:buClr>
                <a:schemeClr val="bg1"/>
              </a:buClr>
            </a:pPr>
            <a:r>
              <a:rPr lang="en-US" altLang="zh-CN" sz="5400">
                <a:solidFill>
                  <a:srgbClr val="FF5050"/>
                </a:solidFill>
                <a:latin typeface="Times New Roman" panose="02020603050405020304" pitchFamily="18" charset="0"/>
              </a:rPr>
              <a:t>D</a:t>
            </a:r>
            <a:endParaRPr lang="en-US" altLang="zh-CN" sz="5400">
              <a:solidFill>
                <a:srgbClr val="FF5050"/>
              </a:solidFill>
              <a:latin typeface="Times New Roman" panose="02020603050405020304" pitchFamily="18" charset="0"/>
            </a:endParaRPr>
          </a:p>
        </p:txBody>
      </p:sp>
      <p:sp>
        <p:nvSpPr>
          <p:cNvPr id="134148" name="矩形 134147"/>
          <p:cNvSpPr/>
          <p:nvPr/>
        </p:nvSpPr>
        <p:spPr>
          <a:xfrm>
            <a:off x="383858" y="3531235"/>
            <a:ext cx="8064500" cy="3107690"/>
          </a:xfrm>
          <a:prstGeom prst="rect">
            <a:avLst/>
          </a:prstGeom>
          <a:noFill/>
          <a:ln w="9525">
            <a:noFill/>
          </a:ln>
        </p:spPr>
        <p:txBody>
          <a:bodyPr>
            <a:spAutoFit/>
          </a:bodyPr>
          <a:p>
            <a:r>
              <a:rPr lang="en-US" altLang="zh-CN" sz="2800" b="1" dirty="0">
                <a:solidFill>
                  <a:srgbClr val="FF0066"/>
                </a:solidFill>
                <a:latin typeface="Arial" panose="020B0604020202020204" pitchFamily="34" charset="0"/>
              </a:rPr>
              <a:t>6.</a:t>
            </a:r>
            <a:r>
              <a:rPr lang="zh-CN" altLang="en-US" sz="2800" b="1" dirty="0">
                <a:solidFill>
                  <a:srgbClr val="FF0066"/>
                </a:solidFill>
                <a:latin typeface="Arial" panose="020B0604020202020204" pitchFamily="34" charset="0"/>
              </a:rPr>
              <a:t>史学界普遍认为：</a:t>
            </a:r>
            <a:r>
              <a:rPr lang="en-US" altLang="zh-CN" sz="2800" b="1" dirty="0">
                <a:solidFill>
                  <a:srgbClr val="FF0066"/>
                </a:solidFill>
                <a:latin typeface="Arial" panose="020B0604020202020204" pitchFamily="34" charset="0"/>
              </a:rPr>
              <a:t>1861</a:t>
            </a:r>
            <a:r>
              <a:rPr lang="zh-CN" altLang="en-US" sz="2800" b="1" dirty="0">
                <a:solidFill>
                  <a:srgbClr val="FF0066"/>
                </a:solidFill>
                <a:latin typeface="Arial" panose="020B0604020202020204" pitchFamily="34" charset="0"/>
              </a:rPr>
              <a:t>年改革是俄国历史上的重要转折点。得出这一认识的主要依据是  （ </a:t>
            </a:r>
            <a:r>
              <a:rPr lang="zh-CN" altLang="en-US" sz="2800" b="1" dirty="0">
                <a:solidFill>
                  <a:srgbClr val="292929"/>
                </a:solidFill>
                <a:latin typeface="Arial" panose="020B0604020202020204" pitchFamily="34" charset="0"/>
              </a:rPr>
              <a:t>   </a:t>
            </a:r>
            <a:r>
              <a:rPr lang="zh-CN" altLang="en-US" sz="2800" b="1" dirty="0">
                <a:solidFill>
                  <a:srgbClr val="FF0066"/>
                </a:solidFill>
                <a:latin typeface="Arial" panose="020B0604020202020204" pitchFamily="34" charset="0"/>
              </a:rPr>
              <a:t> ）</a:t>
            </a:r>
            <a:br>
              <a:rPr lang="zh-CN" altLang="en-US" sz="2800" dirty="0">
                <a:solidFill>
                  <a:srgbClr val="FF0066"/>
                </a:solidFill>
                <a:latin typeface="Arial" panose="020B0604020202020204" pitchFamily="34" charset="0"/>
              </a:rPr>
            </a:br>
            <a:r>
              <a:rPr lang="zh-CN" altLang="en-US" sz="2800" dirty="0">
                <a:solidFill>
                  <a:srgbClr val="FF0066"/>
                </a:solidFill>
                <a:latin typeface="Arial" panose="020B0604020202020204" pitchFamily="34" charset="0"/>
              </a:rPr>
              <a:t>        </a:t>
            </a:r>
            <a:endParaRPr lang="zh-CN" altLang="en-US" sz="2800" dirty="0">
              <a:solidFill>
                <a:srgbClr val="FF0066"/>
              </a:solidFill>
              <a:latin typeface="Arial" panose="020B0604020202020204" pitchFamily="34" charset="0"/>
            </a:endParaRPr>
          </a:p>
          <a:p>
            <a:r>
              <a:rPr lang="zh-CN" altLang="en-US" sz="2800" dirty="0">
                <a:solidFill>
                  <a:srgbClr val="FF0066"/>
                </a:solidFill>
                <a:latin typeface="Arial" panose="020B0604020202020204" pitchFamily="34" charset="0"/>
              </a:rPr>
              <a:t>                    </a:t>
            </a:r>
            <a:r>
              <a:rPr lang="en-US" altLang="zh-CN" sz="2800" dirty="0">
                <a:solidFill>
                  <a:srgbClr val="FF0066"/>
                </a:solidFill>
                <a:latin typeface="Arial" panose="020B0604020202020204" pitchFamily="34" charset="0"/>
              </a:rPr>
              <a:t>A</a:t>
            </a:r>
            <a:r>
              <a:rPr lang="zh-CN" altLang="en-US" sz="2800" dirty="0">
                <a:solidFill>
                  <a:srgbClr val="FF0066"/>
                </a:solidFill>
                <a:latin typeface="Arial" panose="020B0604020202020204" pitchFamily="34" charset="0"/>
              </a:rPr>
              <a:t>、改革使俄国摆脱了民族危机</a:t>
            </a:r>
            <a:r>
              <a:rPr lang="en-US" altLang="zh-CN" sz="2800" dirty="0">
                <a:solidFill>
                  <a:srgbClr val="FF0066"/>
                </a:solidFill>
                <a:latin typeface="Arial" panose="020B0604020202020204" pitchFamily="34" charset="0"/>
              </a:rPr>
              <a:t>         </a:t>
            </a:r>
            <a:endParaRPr lang="en-US" altLang="zh-CN" sz="2800" dirty="0">
              <a:solidFill>
                <a:srgbClr val="FF0066"/>
              </a:solidFill>
              <a:latin typeface="Arial" panose="020B0604020202020204" pitchFamily="34" charset="0"/>
            </a:endParaRPr>
          </a:p>
          <a:p>
            <a:r>
              <a:rPr lang="en-US" altLang="zh-CN" sz="2800" dirty="0">
                <a:solidFill>
                  <a:srgbClr val="FF0066"/>
                </a:solidFill>
                <a:latin typeface="Arial" panose="020B0604020202020204" pitchFamily="34" charset="0"/>
              </a:rPr>
              <a:t>            B</a:t>
            </a:r>
            <a:r>
              <a:rPr lang="zh-CN" altLang="en-US" sz="2800" dirty="0">
                <a:solidFill>
                  <a:srgbClr val="FF0066"/>
                </a:solidFill>
                <a:latin typeface="Arial" panose="020B0604020202020204" pitchFamily="34" charset="0"/>
              </a:rPr>
              <a:t>、改革使农奴无偿获得了土地</a:t>
            </a:r>
            <a:br>
              <a:rPr lang="zh-CN" altLang="en-US" sz="2800" dirty="0">
                <a:solidFill>
                  <a:srgbClr val="FF0066"/>
                </a:solidFill>
                <a:latin typeface="Arial" panose="020B0604020202020204" pitchFamily="34" charset="0"/>
              </a:rPr>
            </a:br>
            <a:r>
              <a:rPr lang="zh-CN" altLang="en-US" sz="2800" dirty="0">
                <a:solidFill>
                  <a:srgbClr val="FF0066"/>
                </a:solidFill>
                <a:latin typeface="Arial" panose="020B0604020202020204" pitchFamily="34" charset="0"/>
              </a:rPr>
              <a:t>            </a:t>
            </a:r>
            <a:r>
              <a:rPr lang="en-US" altLang="zh-CN" sz="2800" dirty="0">
                <a:solidFill>
                  <a:srgbClr val="FF0066"/>
                </a:solidFill>
                <a:latin typeface="Arial" panose="020B0604020202020204" pitchFamily="34" charset="0"/>
              </a:rPr>
              <a:t>C</a:t>
            </a:r>
            <a:r>
              <a:rPr lang="zh-CN" altLang="en-US" sz="2800" dirty="0">
                <a:solidFill>
                  <a:srgbClr val="FF0066"/>
                </a:solidFill>
                <a:latin typeface="Arial" panose="020B0604020202020204" pitchFamily="34" charset="0"/>
              </a:rPr>
              <a:t>、改革有利于资本主义的发展</a:t>
            </a:r>
            <a:r>
              <a:rPr lang="en-US" altLang="zh-CN" sz="2800" dirty="0">
                <a:solidFill>
                  <a:srgbClr val="FF0066"/>
                </a:solidFill>
                <a:latin typeface="Arial" panose="020B0604020202020204" pitchFamily="34" charset="0"/>
              </a:rPr>
              <a:t>  </a:t>
            </a:r>
            <a:endParaRPr lang="en-US" altLang="zh-CN" sz="2800" dirty="0">
              <a:solidFill>
                <a:srgbClr val="FF0066"/>
              </a:solidFill>
              <a:latin typeface="Arial" panose="020B0604020202020204" pitchFamily="34" charset="0"/>
            </a:endParaRPr>
          </a:p>
          <a:p>
            <a:r>
              <a:rPr lang="en-US" altLang="zh-CN" sz="2800" dirty="0">
                <a:solidFill>
                  <a:srgbClr val="FF0066"/>
                </a:solidFill>
                <a:latin typeface="Arial" panose="020B0604020202020204" pitchFamily="34" charset="0"/>
              </a:rPr>
              <a:t> D</a:t>
            </a:r>
            <a:r>
              <a:rPr lang="zh-CN" altLang="en-US" sz="2800" dirty="0">
                <a:solidFill>
                  <a:srgbClr val="FF0066"/>
                </a:solidFill>
                <a:latin typeface="Arial" panose="020B0604020202020204" pitchFamily="34" charset="0"/>
              </a:rPr>
              <a:t>、改革废除了沙皇统治</a:t>
            </a:r>
            <a:r>
              <a:rPr lang="zh-CN" altLang="en-US" sz="2800" dirty="0">
                <a:latin typeface="Arial" panose="020B0604020202020204" pitchFamily="34" charset="0"/>
              </a:rPr>
              <a:t> </a:t>
            </a:r>
            <a:endParaRPr lang="zh-CN" altLang="en-US"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checkerboard(across)">
                                      <p:cBhvr>
                                        <p:cTn id="7" dur="500"/>
                                        <p:tgtEl>
                                          <p:spTgt spid="1341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4147"/>
                                        </p:tgtEl>
                                        <p:attrNameLst>
                                          <p:attrName>style.visibility</p:attrName>
                                        </p:attrNameLst>
                                      </p:cBhvr>
                                      <p:to>
                                        <p:strVal val="visible"/>
                                      </p:to>
                                    </p:set>
                                    <p:animEffect transition="in" filter="checkerboard(across)">
                                      <p:cBhvr>
                                        <p:cTn id="12" dur="500"/>
                                        <p:tgtEl>
                                          <p:spTgt spid="134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35170" name="矩形 135169"/>
          <p:cNvSpPr/>
          <p:nvPr/>
        </p:nvSpPr>
        <p:spPr>
          <a:xfrm>
            <a:off x="179388" y="333375"/>
            <a:ext cx="9144000" cy="3017838"/>
          </a:xfrm>
          <a:prstGeom prst="rect">
            <a:avLst/>
          </a:prstGeom>
          <a:noFill/>
          <a:ln w="9525">
            <a:noFill/>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anchor="ctr">
            <a:spAutoFit/>
            <a:flatTx/>
          </a:bodyPr>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6.</a:t>
            </a:r>
            <a:r>
              <a:rPr lang="zh-CN" altLang="en-US" sz="3200" b="1" dirty="0">
                <a:solidFill>
                  <a:srgbClr val="FF0000"/>
                </a:solidFill>
                <a:latin typeface="仿宋_GB2312" pitchFamily="49" charset="-122"/>
                <a:ea typeface="仿宋_GB2312" pitchFamily="49" charset="-122"/>
              </a:rPr>
              <a:t>俄国</a:t>
            </a:r>
            <a:r>
              <a:rPr lang="en-US" altLang="zh-CN" sz="3200" b="1" dirty="0">
                <a:solidFill>
                  <a:srgbClr val="FF0000"/>
                </a:solidFill>
                <a:latin typeface="仿宋_GB2312" pitchFamily="49" charset="-122"/>
                <a:ea typeface="仿宋_GB2312" pitchFamily="49" charset="-122"/>
              </a:rPr>
              <a:t>1861</a:t>
            </a:r>
            <a:r>
              <a:rPr lang="zh-CN" altLang="en-US" sz="3200" b="1" dirty="0">
                <a:solidFill>
                  <a:srgbClr val="FF0000"/>
                </a:solidFill>
                <a:latin typeface="仿宋_GB2312" pitchFamily="49" charset="-122"/>
                <a:ea typeface="仿宋_GB2312" pitchFamily="49" charset="-122"/>
              </a:rPr>
              <a:t>年改革废除了农奴制，这次改革的直接作用是　　（  ） </a:t>
            </a:r>
            <a:endParaRPr lang="zh-CN" altLang="en-US" sz="3200" b="1" dirty="0">
              <a:solidFill>
                <a:srgbClr val="FF0000"/>
              </a:solidFill>
              <a:latin typeface="仿宋_GB2312" pitchFamily="49" charset="-122"/>
              <a:ea typeface="仿宋_GB2312" pitchFamily="49" charset="-122"/>
            </a:endParaRPr>
          </a:p>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A</a:t>
            </a:r>
            <a:r>
              <a:rPr lang="zh-CN" altLang="en-US" sz="3200" b="1" dirty="0">
                <a:solidFill>
                  <a:srgbClr val="FF0000"/>
                </a:solidFill>
                <a:latin typeface="仿宋_GB2312" pitchFamily="49" charset="-122"/>
                <a:ea typeface="仿宋_GB2312" pitchFamily="49" charset="-122"/>
              </a:rPr>
              <a:t>、加强了俄国的中央集权           </a:t>
            </a:r>
            <a:endParaRPr lang="zh-CN" altLang="en-US" sz="3200" b="1" dirty="0">
              <a:solidFill>
                <a:srgbClr val="FF0000"/>
              </a:solidFill>
              <a:latin typeface="仿宋_GB2312" pitchFamily="49" charset="-122"/>
              <a:ea typeface="仿宋_GB2312" pitchFamily="49" charset="-122"/>
            </a:endParaRPr>
          </a:p>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B</a:t>
            </a:r>
            <a:r>
              <a:rPr lang="zh-CN" altLang="en-US" sz="3200" b="1" dirty="0">
                <a:solidFill>
                  <a:srgbClr val="FF0000"/>
                </a:solidFill>
                <a:latin typeface="仿宋_GB2312" pitchFamily="49" charset="-122"/>
                <a:ea typeface="仿宋_GB2312" pitchFamily="49" charset="-122"/>
              </a:rPr>
              <a:t>、发展了俄国的资本主义经济</a:t>
            </a:r>
            <a:endParaRPr lang="zh-CN" altLang="en-US" sz="3200" b="1" dirty="0">
              <a:solidFill>
                <a:srgbClr val="FF0000"/>
              </a:solidFill>
              <a:latin typeface="仿宋_GB2312" pitchFamily="49" charset="-122"/>
              <a:ea typeface="仿宋_GB2312" pitchFamily="49" charset="-122"/>
            </a:endParaRPr>
          </a:p>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C</a:t>
            </a:r>
            <a:r>
              <a:rPr lang="zh-CN" altLang="en-US" sz="3200" b="1" dirty="0">
                <a:solidFill>
                  <a:srgbClr val="FF0000"/>
                </a:solidFill>
                <a:latin typeface="仿宋_GB2312" pitchFamily="49" charset="-122"/>
                <a:ea typeface="仿宋_GB2312" pitchFamily="49" charset="-122"/>
              </a:rPr>
              <a:t>、增强了俄国的军事力量            </a:t>
            </a:r>
            <a:endParaRPr lang="zh-CN" altLang="en-US" sz="3200" b="1" dirty="0">
              <a:solidFill>
                <a:srgbClr val="FF0000"/>
              </a:solidFill>
              <a:latin typeface="仿宋_GB2312" pitchFamily="49" charset="-122"/>
              <a:ea typeface="仿宋_GB2312" pitchFamily="49" charset="-122"/>
            </a:endParaRPr>
          </a:p>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D</a:t>
            </a:r>
            <a:r>
              <a:rPr lang="zh-CN" altLang="en-US" sz="3200" b="1" dirty="0">
                <a:solidFill>
                  <a:srgbClr val="FF0000"/>
                </a:solidFill>
                <a:latin typeface="仿宋_GB2312" pitchFamily="49" charset="-122"/>
                <a:ea typeface="仿宋_GB2312" pitchFamily="49" charset="-122"/>
              </a:rPr>
              <a:t>、为俄国对外扩张准备了条件</a:t>
            </a:r>
            <a:endParaRPr lang="zh-CN" altLang="en-US" sz="3200" b="1" dirty="0">
              <a:solidFill>
                <a:srgbClr val="FF0000"/>
              </a:solidFill>
              <a:latin typeface="仿宋_GB2312" pitchFamily="49" charset="-122"/>
              <a:ea typeface="仿宋_GB2312" pitchFamily="49" charset="-122"/>
            </a:endParaRPr>
          </a:p>
        </p:txBody>
      </p:sp>
      <p:sp>
        <p:nvSpPr>
          <p:cNvPr id="135171" name="矩形 135170"/>
          <p:cNvSpPr/>
          <p:nvPr/>
        </p:nvSpPr>
        <p:spPr>
          <a:xfrm>
            <a:off x="0" y="3716338"/>
            <a:ext cx="9144000" cy="2041525"/>
          </a:xfrm>
          <a:prstGeom prst="rect">
            <a:avLst/>
          </a:prstGeom>
          <a:noFill/>
          <a:ln w="9525">
            <a:noFill/>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anchor="ctr">
            <a:spAutoFit/>
            <a:flatTx/>
          </a:bodyPr>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7.1861</a:t>
            </a:r>
            <a:r>
              <a:rPr lang="zh-CN" altLang="en-US" sz="3200" b="1" dirty="0">
                <a:solidFill>
                  <a:srgbClr val="FF0000"/>
                </a:solidFill>
                <a:latin typeface="仿宋_GB2312" pitchFamily="49" charset="-122"/>
                <a:ea typeface="仿宋_GB2312" pitchFamily="49" charset="-122"/>
              </a:rPr>
              <a:t>年改革从客观上说使俄国走上了发展资本主义的道路，但是它没有改变　　（   ）</a:t>
            </a:r>
            <a:endParaRPr lang="zh-CN" altLang="en-US" sz="3200" b="1" dirty="0">
              <a:solidFill>
                <a:srgbClr val="FF0000"/>
              </a:solidFill>
              <a:latin typeface="仿宋_GB2312" pitchFamily="49" charset="-122"/>
              <a:ea typeface="仿宋_GB2312" pitchFamily="49" charset="-122"/>
            </a:endParaRPr>
          </a:p>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A</a:t>
            </a:r>
            <a:r>
              <a:rPr lang="zh-CN" altLang="en-US" sz="3200" b="1" dirty="0">
                <a:solidFill>
                  <a:srgbClr val="FF0000"/>
                </a:solidFill>
                <a:latin typeface="仿宋_GB2312" pitchFamily="49" charset="-122"/>
                <a:ea typeface="仿宋_GB2312" pitchFamily="49" charset="-122"/>
              </a:rPr>
              <a:t>、封建生产关系        </a:t>
            </a:r>
            <a:r>
              <a:rPr lang="en-US" altLang="zh-CN" sz="3200" b="1" dirty="0">
                <a:solidFill>
                  <a:srgbClr val="FF0000"/>
                </a:solidFill>
                <a:latin typeface="仿宋_GB2312" pitchFamily="49" charset="-122"/>
                <a:ea typeface="仿宋_GB2312" pitchFamily="49" charset="-122"/>
              </a:rPr>
              <a:t>B</a:t>
            </a:r>
            <a:r>
              <a:rPr lang="zh-CN" altLang="en-US" sz="3200" b="1" dirty="0">
                <a:solidFill>
                  <a:srgbClr val="FF0000"/>
                </a:solidFill>
                <a:latin typeface="仿宋_GB2312" pitchFamily="49" charset="-122"/>
                <a:ea typeface="仿宋_GB2312" pitchFamily="49" charset="-122"/>
              </a:rPr>
              <a:t>、俄国社会性质</a:t>
            </a:r>
            <a:endParaRPr lang="zh-CN" altLang="en-US" sz="3200" b="1" dirty="0">
              <a:solidFill>
                <a:srgbClr val="FF0000"/>
              </a:solidFill>
              <a:latin typeface="仿宋_GB2312" pitchFamily="49" charset="-122"/>
              <a:ea typeface="仿宋_GB2312" pitchFamily="49" charset="-122"/>
            </a:endParaRPr>
          </a:p>
          <a:p>
            <a:pPr algn="l">
              <a:buFont typeface="Times New Roman" panose="02020603050405020304" pitchFamily="18" charset="0"/>
              <a:buNone/>
            </a:pPr>
            <a:r>
              <a:rPr lang="en-US" altLang="zh-CN" sz="3200" b="1" dirty="0">
                <a:solidFill>
                  <a:srgbClr val="FF0000"/>
                </a:solidFill>
                <a:latin typeface="仿宋_GB2312" pitchFamily="49" charset="-122"/>
                <a:ea typeface="仿宋_GB2312" pitchFamily="49" charset="-122"/>
              </a:rPr>
              <a:t>C</a:t>
            </a:r>
            <a:r>
              <a:rPr lang="zh-CN" altLang="en-US" sz="3200" b="1" dirty="0">
                <a:solidFill>
                  <a:srgbClr val="FF0000"/>
                </a:solidFill>
                <a:latin typeface="仿宋_GB2312" pitchFamily="49" charset="-122"/>
                <a:ea typeface="仿宋_GB2312" pitchFamily="49" charset="-122"/>
              </a:rPr>
              <a:t>、农奴的法律地位      </a:t>
            </a:r>
            <a:r>
              <a:rPr lang="en-US" altLang="zh-CN" sz="3200" b="1" dirty="0">
                <a:solidFill>
                  <a:srgbClr val="FF0000"/>
                </a:solidFill>
                <a:latin typeface="仿宋_GB2312" pitchFamily="49" charset="-122"/>
                <a:ea typeface="仿宋_GB2312" pitchFamily="49" charset="-122"/>
              </a:rPr>
              <a:t>D</a:t>
            </a:r>
            <a:r>
              <a:rPr lang="zh-CN" altLang="en-US" sz="3200" b="1" dirty="0">
                <a:solidFill>
                  <a:srgbClr val="FF0000"/>
                </a:solidFill>
                <a:latin typeface="仿宋_GB2312" pitchFamily="49" charset="-122"/>
                <a:ea typeface="仿宋_GB2312" pitchFamily="49" charset="-122"/>
              </a:rPr>
              <a:t>、沙皇的专制统治</a:t>
            </a:r>
            <a:endParaRPr lang="zh-CN" altLang="en-US" sz="3200" b="1" dirty="0">
              <a:solidFill>
                <a:srgbClr val="FF0000"/>
              </a:solidFill>
              <a:latin typeface="仿宋_GB2312" pitchFamily="49" charset="-122"/>
              <a:ea typeface="仿宋_GB2312" pitchFamily="49" charset="-122"/>
            </a:endParaRPr>
          </a:p>
        </p:txBody>
      </p:sp>
      <p:sp>
        <p:nvSpPr>
          <p:cNvPr id="135173" name="文本框 135172"/>
          <p:cNvSpPr txBox="1"/>
          <p:nvPr/>
        </p:nvSpPr>
        <p:spPr>
          <a:xfrm>
            <a:off x="4156075" y="1809750"/>
            <a:ext cx="509588" cy="366713"/>
          </a:xfrm>
          <a:prstGeom prst="rect">
            <a:avLst/>
          </a:prstGeom>
          <a:noFill/>
          <a:ln w="9525">
            <a:noFill/>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a:spAutoFit/>
            <a:flatTx/>
          </a:bodyPr>
          <a:p>
            <a:pPr>
              <a:buFont typeface="Times New Roman" panose="02020603050405020304" pitchFamily="18" charset="0"/>
              <a:buNone/>
            </a:pPr>
            <a:endParaRPr dirty="0">
              <a:latin typeface="Arial" panose="020B0604020202020204" pitchFamily="34" charset="0"/>
            </a:endParaRPr>
          </a:p>
        </p:txBody>
      </p:sp>
      <p:sp>
        <p:nvSpPr>
          <p:cNvPr id="135174" name="文本框 135173"/>
          <p:cNvSpPr txBox="1"/>
          <p:nvPr/>
        </p:nvSpPr>
        <p:spPr>
          <a:xfrm>
            <a:off x="3132138" y="908050"/>
            <a:ext cx="550862" cy="701675"/>
          </a:xfrm>
          <a:prstGeom prst="rect">
            <a:avLst/>
          </a:prstGeom>
          <a:noFill/>
          <a:ln w="9525">
            <a:noFill/>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a:spAutoFit/>
            <a:flatTx/>
          </a:bodyPr>
          <a:p>
            <a:pPr>
              <a:buFont typeface="Times New Roman" panose="02020603050405020304" pitchFamily="18" charset="0"/>
              <a:buNone/>
            </a:pPr>
            <a:r>
              <a:rPr lang="en-US" altLang="zh-CN" sz="4000" b="1">
                <a:solidFill>
                  <a:srgbClr val="5757FF"/>
                </a:solidFill>
                <a:latin typeface="Arial" panose="020B0604020202020204" pitchFamily="34" charset="0"/>
              </a:rPr>
              <a:t>B</a:t>
            </a:r>
            <a:endParaRPr lang="en-US" altLang="zh-CN" sz="4000" b="1">
              <a:solidFill>
                <a:srgbClr val="5757FF"/>
              </a:solidFill>
              <a:latin typeface="Arial" panose="020B0604020202020204" pitchFamily="34" charset="0"/>
            </a:endParaRPr>
          </a:p>
        </p:txBody>
      </p:sp>
      <p:sp>
        <p:nvSpPr>
          <p:cNvPr id="135175" name="文本框 135174"/>
          <p:cNvSpPr txBox="1"/>
          <p:nvPr/>
        </p:nvSpPr>
        <p:spPr>
          <a:xfrm>
            <a:off x="6202363" y="4733925"/>
            <a:ext cx="728662" cy="762000"/>
          </a:xfrm>
          <a:prstGeom prst="rect">
            <a:avLst/>
          </a:prstGeom>
          <a:noFill/>
          <a:ln w="9525">
            <a:noFill/>
          </a:ln>
          <a:scene3d>
            <a:camera prst="legacyObliqueTopLeft">
              <a:rot lat="0" lon="0" rev="0"/>
            </a:camera>
            <a:lightRig rig="legacyNormal3" dir="r"/>
          </a:scene3d>
          <a:sp3d extrusionH="201600" prstMaterial="legacyMatte">
            <a:bevelT w="13500" h="13500" prst="angle"/>
            <a:bevelB w="13500" h="13500" prst="angle"/>
            <a:extrusionClr>
              <a:srgbClr val="0066CC"/>
            </a:extrusionClr>
          </a:sp3d>
        </p:spPr>
        <p:txBody>
          <a:bodyPr wrap="none" anchor="t">
            <a:spAutoFit/>
            <a:flatTx/>
          </a:bodyPr>
          <a:p>
            <a:pPr>
              <a:buFont typeface="Times New Roman" panose="02020603050405020304" pitchFamily="18" charset="0"/>
              <a:buNone/>
            </a:pPr>
            <a:r>
              <a:rPr lang="en-US" altLang="zh-CN" sz="4400" b="1">
                <a:solidFill>
                  <a:srgbClr val="5757FF"/>
                </a:solidFill>
                <a:latin typeface="Arial" panose="020B0604020202020204" pitchFamily="34" charset="0"/>
              </a:rPr>
              <a:t>D</a:t>
            </a:r>
            <a:r>
              <a:rPr lang="en-US" altLang="zh-CN" sz="4000" b="1" dirty="0">
                <a:solidFill>
                  <a:srgbClr val="5757FF"/>
                </a:solidFill>
                <a:latin typeface="Arial" panose="020B0604020202020204" pitchFamily="34" charset="0"/>
              </a:rPr>
              <a:t> </a:t>
            </a:r>
            <a:endParaRPr lang="en-US" altLang="zh-CN" sz="4000" b="1" dirty="0">
              <a:solidFill>
                <a:srgbClr val="5757FF"/>
              </a:solidFill>
              <a:latin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iterate type="lt">
                                    <p:tmPct val="0"/>
                                  </p:iterate>
                                  <p:childTnLst>
                                    <p:set>
                                      <p:cBhvr>
                                        <p:cTn id="6" dur="1" fill="hold">
                                          <p:stCondLst>
                                            <p:cond delay="0"/>
                                          </p:stCondLst>
                                        </p:cTn>
                                        <p:tgtEl>
                                          <p:spTgt spid="135170">
                                            <p:txEl>
                                              <p:charRg st="0" end="36"/>
                                            </p:txEl>
                                          </p:spTgt>
                                        </p:tgtEl>
                                        <p:attrNameLst>
                                          <p:attrName>style.visibility</p:attrName>
                                        </p:attrNameLst>
                                      </p:cBhvr>
                                      <p:to>
                                        <p:strVal val="visible"/>
                                      </p:to>
                                    </p:set>
                                    <p:animEffect transition="in" filter="blinds(horizontal)">
                                      <p:cBhvr>
                                        <p:cTn id="7" dur="500"/>
                                        <p:tgtEl>
                                          <p:spTgt spid="135170">
                                            <p:txEl>
                                              <p:charRg st="0" end="36"/>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5170">
                                            <p:txEl>
                                              <p:charRg st="36" end="60"/>
                                            </p:txEl>
                                          </p:spTgt>
                                        </p:tgtEl>
                                        <p:attrNameLst>
                                          <p:attrName>style.visibility</p:attrName>
                                        </p:attrNameLst>
                                      </p:cBhvr>
                                      <p:to>
                                        <p:strVal val="visible"/>
                                      </p:to>
                                    </p:set>
                                    <p:animEffect transition="in" filter="blinds(horizontal)">
                                      <p:cBhvr>
                                        <p:cTn id="10" dur="500"/>
                                        <p:tgtEl>
                                          <p:spTgt spid="135170">
                                            <p:txEl>
                                              <p:charRg st="36" end="6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5170">
                                            <p:txEl>
                                              <p:charRg st="60" end="75"/>
                                            </p:txEl>
                                          </p:spTgt>
                                        </p:tgtEl>
                                        <p:attrNameLst>
                                          <p:attrName>style.visibility</p:attrName>
                                        </p:attrNameLst>
                                      </p:cBhvr>
                                      <p:to>
                                        <p:strVal val="visible"/>
                                      </p:to>
                                    </p:set>
                                    <p:animEffect transition="in" filter="blinds(horizontal)">
                                      <p:cBhvr>
                                        <p:cTn id="13" dur="500"/>
                                        <p:tgtEl>
                                          <p:spTgt spid="135170">
                                            <p:txEl>
                                              <p:charRg st="60" end="75"/>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5170">
                                            <p:txEl>
                                              <p:charRg st="75" end="100"/>
                                            </p:txEl>
                                          </p:spTgt>
                                        </p:tgtEl>
                                        <p:attrNameLst>
                                          <p:attrName>style.visibility</p:attrName>
                                        </p:attrNameLst>
                                      </p:cBhvr>
                                      <p:to>
                                        <p:strVal val="visible"/>
                                      </p:to>
                                    </p:set>
                                    <p:animEffect transition="in" filter="blinds(horizontal)">
                                      <p:cBhvr>
                                        <p:cTn id="16" dur="500"/>
                                        <p:tgtEl>
                                          <p:spTgt spid="135170">
                                            <p:txEl>
                                              <p:charRg st="75" end="100"/>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5170">
                                            <p:txEl>
                                              <p:charRg st="100" end="115"/>
                                            </p:txEl>
                                          </p:spTgt>
                                        </p:tgtEl>
                                        <p:attrNameLst>
                                          <p:attrName>style.visibility</p:attrName>
                                        </p:attrNameLst>
                                      </p:cBhvr>
                                      <p:to>
                                        <p:strVal val="visible"/>
                                      </p:to>
                                    </p:set>
                                    <p:animEffect transition="in" filter="blinds(horizontal)">
                                      <p:cBhvr>
                                        <p:cTn id="19" dur="500"/>
                                        <p:tgtEl>
                                          <p:spTgt spid="135170">
                                            <p:txEl>
                                              <p:charRg st="100" end="11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135174">
                                            <p:txEl>
                                              <p:charRg st="0" end="2"/>
                                            </p:txEl>
                                          </p:spTgt>
                                        </p:tgtEl>
                                        <p:attrNameLst>
                                          <p:attrName>style.visibility</p:attrName>
                                        </p:attrNameLst>
                                      </p:cBhvr>
                                      <p:to>
                                        <p:strVal val="visible"/>
                                      </p:to>
                                    </p:set>
                                    <p:anim by="(-#ppt_w*2)" calcmode="lin" valueType="num">
                                      <p:cBhvr rctx="PPT">
                                        <p:cTn id="24" dur="500" autoRev="1" fill="hold">
                                          <p:stCondLst>
                                            <p:cond delay="0"/>
                                          </p:stCondLst>
                                        </p:cTn>
                                        <p:tgtEl>
                                          <p:spTgt spid="135174">
                                            <p:txEl>
                                              <p:charRg st="0" end="2"/>
                                            </p:txEl>
                                          </p:spTgt>
                                        </p:tgtEl>
                                        <p:attrNameLst>
                                          <p:attrName>ppt_w</p:attrName>
                                        </p:attrNameLst>
                                      </p:cBhvr>
                                    </p:anim>
                                    <p:anim by="(#ppt_w*0.50)" calcmode="lin" valueType="num">
                                      <p:cBhvr>
                                        <p:cTn id="25" dur="500" decel="50000" autoRev="1" fill="hold">
                                          <p:stCondLst>
                                            <p:cond delay="0"/>
                                          </p:stCondLst>
                                        </p:cTn>
                                        <p:tgtEl>
                                          <p:spTgt spid="135174">
                                            <p:txEl>
                                              <p:charRg st="0" end="2"/>
                                            </p:txEl>
                                          </p:spTgt>
                                        </p:tgtEl>
                                        <p:attrNameLst>
                                          <p:attrName>ppt_x</p:attrName>
                                        </p:attrNameLst>
                                      </p:cBhvr>
                                    </p:anim>
                                    <p:anim from="(-#ppt_h/2)" to="(#ppt_y)" calcmode="lin" valueType="num">
                                      <p:cBhvr>
                                        <p:cTn id="26" dur="1000" fill="hold">
                                          <p:stCondLst>
                                            <p:cond delay="0"/>
                                          </p:stCondLst>
                                        </p:cTn>
                                        <p:tgtEl>
                                          <p:spTgt spid="135174">
                                            <p:txEl>
                                              <p:charRg st="0" end="2"/>
                                            </p:txEl>
                                          </p:spTgt>
                                        </p:tgtEl>
                                        <p:attrNameLst>
                                          <p:attrName>ppt_y</p:attrName>
                                        </p:attrNameLst>
                                      </p:cBhvr>
                                    </p:anim>
                                    <p:animRot by="21600000">
                                      <p:cBhvr>
                                        <p:cTn id="27" dur="1000" fill="hold">
                                          <p:stCondLst>
                                            <p:cond delay="0"/>
                                          </p:stCondLst>
                                        </p:cTn>
                                        <p:tgtEl>
                                          <p:spTgt spid="135174">
                                            <p:txEl>
                                              <p:charRg st="0" end="2"/>
                                            </p:txEl>
                                          </p:spTgt>
                                        </p:tgtEl>
                                        <p:attrNameLst>
                                          <p:attrName>r</p:attrName>
                                        </p:attrNameLst>
                                      </p:cBhvr>
                                    </p:animRot>
                                  </p:childTnLst>
                                  <p:subTnLst>
                                    <p:audio>
                                      <p:cMediaNode>
                                        <p:cTn display="0" masterRel="sameClick">
                                          <p:stCondLst>
                                            <p:cond evt="begin" delay="0">
                                              <p:tn val="22"/>
                                            </p:cond>
                                          </p:stCondLst>
                                          <p:endCondLst>
                                            <p:cond evt="onStopAudio" delay="0">
                                              <p:tgtEl>
                                                <p:sldTgt/>
                                              </p:tgtEl>
                                            </p:cond>
                                          </p:endCondLst>
                                        </p:cTn>
                                        <p:tgtEl>
                                          <p:sndTgt r:embed="rId2" name="DRIP01.wav"/>
                                        </p:tgtEl>
                                      </p:cMediaNode>
                                    </p:audio>
                                  </p:subTnLst>
                                </p:cTn>
                              </p:par>
                            </p:childTnLst>
                          </p:cTn>
                        </p:par>
                        <p:par>
                          <p:cTn id="28" fill="hold">
                            <p:stCondLst>
                              <p:cond delay="1000"/>
                            </p:stCondLst>
                            <p:childTnLst>
                              <p:par>
                                <p:cTn id="29" presetID="3" presetClass="entr" presetSubtype="10" fill="hold" grpId="0" nodeType="afterEffect">
                                  <p:stCondLst>
                                    <p:cond delay="0"/>
                                  </p:stCondLst>
                                  <p:childTnLst>
                                    <p:set>
                                      <p:cBhvr>
                                        <p:cTn id="30" dur="1" fill="hold">
                                          <p:stCondLst>
                                            <p:cond delay="0"/>
                                          </p:stCondLst>
                                        </p:cTn>
                                        <p:tgtEl>
                                          <p:spTgt spid="135171"/>
                                        </p:tgtEl>
                                        <p:attrNameLst>
                                          <p:attrName>style.visibility</p:attrName>
                                        </p:attrNameLst>
                                      </p:cBhvr>
                                      <p:to>
                                        <p:strVal val="visible"/>
                                      </p:to>
                                    </p:set>
                                    <p:animEffect transition="in" filter="blinds(horizontal)">
                                      <p:cBhvr>
                                        <p:cTn id="31" dur="500"/>
                                        <p:tgtEl>
                                          <p:spTgt spid="135171"/>
                                        </p:tgtEl>
                                      </p:cBhvr>
                                    </p:animEffec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135175"/>
                                        </p:tgtEl>
                                        <p:attrNameLst>
                                          <p:attrName>style.visibility</p:attrName>
                                        </p:attrNameLst>
                                      </p:cBhvr>
                                      <p:to>
                                        <p:strVal val="visible"/>
                                      </p:to>
                                    </p:set>
                                    <p:anim by="(-#ppt_w*2)" calcmode="lin" valueType="num">
                                      <p:cBhvr rctx="PPT">
                                        <p:cTn id="36" dur="500" autoRev="1" fill="hold">
                                          <p:stCondLst>
                                            <p:cond delay="0"/>
                                          </p:stCondLst>
                                        </p:cTn>
                                        <p:tgtEl>
                                          <p:spTgt spid="135175"/>
                                        </p:tgtEl>
                                        <p:attrNameLst>
                                          <p:attrName>ppt_w</p:attrName>
                                        </p:attrNameLst>
                                      </p:cBhvr>
                                    </p:anim>
                                    <p:anim by="(#ppt_w*0.50)" calcmode="lin" valueType="num">
                                      <p:cBhvr>
                                        <p:cTn id="37" dur="500" decel="50000" autoRev="1" fill="hold">
                                          <p:stCondLst>
                                            <p:cond delay="0"/>
                                          </p:stCondLst>
                                        </p:cTn>
                                        <p:tgtEl>
                                          <p:spTgt spid="135175"/>
                                        </p:tgtEl>
                                        <p:attrNameLst>
                                          <p:attrName>ppt_x</p:attrName>
                                        </p:attrNameLst>
                                      </p:cBhvr>
                                    </p:anim>
                                    <p:anim from="(-#ppt_h/2)" to="(#ppt_y)" calcmode="lin" valueType="num">
                                      <p:cBhvr>
                                        <p:cTn id="38" dur="1000" fill="hold">
                                          <p:stCondLst>
                                            <p:cond delay="0"/>
                                          </p:stCondLst>
                                        </p:cTn>
                                        <p:tgtEl>
                                          <p:spTgt spid="135175"/>
                                        </p:tgtEl>
                                        <p:attrNameLst>
                                          <p:attrName>ppt_y</p:attrName>
                                        </p:attrNameLst>
                                      </p:cBhvr>
                                    </p:anim>
                                    <p:animRot by="21600000">
                                      <p:cBhvr>
                                        <p:cTn id="39" dur="1000" fill="hold">
                                          <p:stCondLst>
                                            <p:cond delay="0"/>
                                          </p:stCondLst>
                                        </p:cTn>
                                        <p:tgtEl>
                                          <p:spTgt spid="135175"/>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2" name="DRIP0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build="allAtOnce"/>
      <p:bldP spid="135171" grpId="0"/>
      <p:bldP spid="13517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30050" name="文本框 130049"/>
          <p:cNvSpPr txBox="1"/>
          <p:nvPr/>
        </p:nvSpPr>
        <p:spPr>
          <a:xfrm>
            <a:off x="6477000" y="0"/>
            <a:ext cx="2667000" cy="800100"/>
          </a:xfrm>
          <a:prstGeom prst="rect">
            <a:avLst/>
          </a:prstGeom>
          <a:solidFill>
            <a:schemeClr val="bg1"/>
          </a:solidFill>
          <a:ln w="38100" cap="flat" cmpd="sng">
            <a:solidFill>
              <a:srgbClr val="FF0000"/>
            </a:solidFill>
            <a:prstDash val="solid"/>
            <a:miter/>
            <a:headEnd type="none" w="med" len="med"/>
            <a:tailEnd type="none" w="med" len="med"/>
          </a:ln>
        </p:spPr>
        <p:txBody>
          <a:bodyPr>
            <a:spAutoFit/>
          </a:bodyPr>
          <a:p>
            <a:pPr>
              <a:spcBef>
                <a:spcPct val="50000"/>
              </a:spcBef>
            </a:pPr>
            <a:r>
              <a:rPr lang="zh-CN" altLang="en-US" sz="4400" dirty="0">
                <a:solidFill>
                  <a:srgbClr val="FF0000"/>
                </a:solidFill>
                <a:latin typeface="Times New Roman" panose="02020603050405020304" pitchFamily="18" charset="0"/>
                <a:ea typeface="隶书" pitchFamily="49" charset="-122"/>
              </a:rPr>
              <a:t>我的舞台</a:t>
            </a:r>
            <a:endParaRPr lang="zh-CN" altLang="en-US" sz="4400" dirty="0">
              <a:solidFill>
                <a:srgbClr val="FF0000"/>
              </a:solidFill>
              <a:latin typeface="Times New Roman" panose="02020603050405020304" pitchFamily="18" charset="0"/>
              <a:ea typeface="隶书" pitchFamily="49" charset="-122"/>
            </a:endParaRPr>
          </a:p>
        </p:txBody>
      </p:sp>
      <p:sp>
        <p:nvSpPr>
          <p:cNvPr id="130051" name="文本框 130050"/>
          <p:cNvSpPr txBox="1"/>
          <p:nvPr/>
        </p:nvSpPr>
        <p:spPr>
          <a:xfrm>
            <a:off x="0" y="0"/>
            <a:ext cx="9144000" cy="6299200"/>
          </a:xfrm>
          <a:prstGeom prst="rect">
            <a:avLst/>
          </a:prstGeom>
          <a:noFill/>
          <a:ln w="9525">
            <a:noFill/>
          </a:ln>
        </p:spPr>
        <p:txBody>
          <a:bodyPr>
            <a:spAutoFit/>
          </a:bodyPr>
          <a:p>
            <a:pPr algn="l"/>
            <a:r>
              <a:rPr lang="zh-CN" altLang="en-US" sz="2400" b="1" dirty="0">
                <a:latin typeface="Arial" panose="020B0604020202020204" pitchFamily="34" charset="0"/>
                <a:ea typeface="幼圆" pitchFamily="49" charset="-122"/>
              </a:rPr>
              <a:t>阅读下列材料：</a:t>
            </a:r>
            <a:endParaRPr lang="zh-CN" altLang="en-US" sz="2400" b="1" dirty="0">
              <a:latin typeface="Arial" panose="020B0604020202020204" pitchFamily="34" charset="0"/>
              <a:ea typeface="幼圆" pitchFamily="49" charset="-122"/>
            </a:endParaRPr>
          </a:p>
          <a:p>
            <a:pPr algn="l"/>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　  材料一与其等农民</a:t>
            </a:r>
            <a:r>
              <a:rPr lang="zh-CN" altLang="en-US" sz="2400" b="1" dirty="0">
                <a:solidFill>
                  <a:srgbClr val="FF0000"/>
                </a:solidFill>
                <a:latin typeface="Arial" panose="020B0604020202020204" pitchFamily="34" charset="0"/>
                <a:ea typeface="幼圆" pitchFamily="49" charset="-122"/>
              </a:rPr>
              <a:t>自下而上</a:t>
            </a:r>
            <a:r>
              <a:rPr lang="zh-CN" altLang="en-US" sz="2400" b="1" dirty="0">
                <a:latin typeface="Arial" panose="020B0604020202020204" pitchFamily="34" charset="0"/>
                <a:ea typeface="幼圆" pitchFamily="49" charset="-122"/>
              </a:rPr>
              <a:t>来解放自己，不如</a:t>
            </a:r>
            <a:r>
              <a:rPr lang="zh-CN" altLang="en-US" sz="2400" b="1" dirty="0">
                <a:solidFill>
                  <a:srgbClr val="FF0000"/>
                </a:solidFill>
                <a:latin typeface="Arial" panose="020B0604020202020204" pitchFamily="34" charset="0"/>
                <a:ea typeface="幼圆" pitchFamily="49" charset="-122"/>
              </a:rPr>
              <a:t>自上而下</a:t>
            </a:r>
            <a:r>
              <a:rPr lang="zh-CN" altLang="en-US" sz="2400" b="1" dirty="0">
                <a:latin typeface="Arial" panose="020B0604020202020204" pitchFamily="34" charset="0"/>
                <a:ea typeface="幼圆" pitchFamily="49" charset="-122"/>
              </a:rPr>
              <a:t>来解放农民。                                </a:t>
            </a:r>
            <a:r>
              <a:rPr lang="en-US" altLang="zh-CN" sz="2400" b="1">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亚历山大二世</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  　材料二农民这样地获得一定数量的土地为私产后，因为赎买了土地，他们就摆脱了对地主的义务，而</a:t>
            </a:r>
            <a:r>
              <a:rPr lang="zh-CN" altLang="en-US" sz="2400" b="1" dirty="0">
                <a:solidFill>
                  <a:srgbClr val="FF0000"/>
                </a:solidFill>
                <a:latin typeface="Arial" panose="020B0604020202020204" pitchFamily="34" charset="0"/>
                <a:ea typeface="幼圆" pitchFamily="49" charset="-122"/>
              </a:rPr>
              <a:t>成为拥有私产的完全自由的农民</a:t>
            </a:r>
            <a:r>
              <a:rPr lang="en-US" altLang="zh-CN" sz="2400" b="1">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地主领地上现存的秩序应维持到应有的准备工作完成，新办法开始实行时为止。     　</a:t>
            </a:r>
            <a:r>
              <a:rPr lang="en-US" altLang="zh-CN" sz="2400" b="1">
                <a:latin typeface="Arial" panose="020B0604020202020204" pitchFamily="34" charset="0"/>
                <a:ea typeface="幼圆" pitchFamily="49" charset="-122"/>
              </a:rPr>
              <a:t>——</a:t>
            </a:r>
            <a:r>
              <a:rPr lang="en-US" altLang="zh-CN" sz="2400" b="1" dirty="0">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解放农奴宣言</a:t>
            </a:r>
            <a:r>
              <a:rPr lang="en-US" altLang="zh-CN" sz="2400" b="1">
                <a:latin typeface="Arial" panose="020B0604020202020204" pitchFamily="34" charset="0"/>
                <a:ea typeface="幼圆" pitchFamily="49" charset="-122"/>
              </a:rPr>
              <a:t>》</a:t>
            </a:r>
            <a:endParaRPr lang="en-US" altLang="zh-CN" sz="2400" b="1">
              <a:latin typeface="Arial" panose="020B0604020202020204" pitchFamily="34" charset="0"/>
              <a:ea typeface="幼圆" pitchFamily="49" charset="-122"/>
            </a:endParaRPr>
          </a:p>
          <a:p>
            <a:pPr algn="l"/>
            <a:r>
              <a:rPr lang="en-US" altLang="zh-CN" sz="2400" b="1" dirty="0">
                <a:latin typeface="Arial" panose="020B0604020202020204" pitchFamily="34" charset="0"/>
                <a:ea typeface="幼圆" pitchFamily="49" charset="-122"/>
              </a:rPr>
              <a:t>    </a:t>
            </a:r>
            <a:r>
              <a:rPr lang="zh-CN" altLang="en-US" sz="2400" b="1" dirty="0">
                <a:latin typeface="Arial" panose="020B0604020202020204" pitchFamily="34" charset="0"/>
                <a:ea typeface="幼圆" pitchFamily="49" charset="-122"/>
              </a:rPr>
              <a:t>材料三</a:t>
            </a:r>
            <a:r>
              <a:rPr lang="zh-CN" altLang="en-US" sz="2400" b="1" dirty="0">
                <a:solidFill>
                  <a:srgbClr val="FF0000"/>
                </a:solidFill>
                <a:latin typeface="Arial" panose="020B0604020202020204" pitchFamily="34" charset="0"/>
                <a:ea typeface="幼圆" pitchFamily="49" charset="-122"/>
              </a:rPr>
              <a:t>农民抱怨</a:t>
            </a:r>
            <a:r>
              <a:rPr lang="en-US" altLang="zh-CN" sz="2400" b="1">
                <a:latin typeface="Arial" panose="020B0604020202020204" pitchFamily="34" charset="0"/>
                <a:ea typeface="幼圆" pitchFamily="49" charset="-122"/>
              </a:rPr>
              <a:t>……</a:t>
            </a:r>
            <a:r>
              <a:rPr lang="zh-CN" altLang="en-US" sz="2400" b="1" dirty="0">
                <a:latin typeface="Arial" panose="020B0604020202020204" pitchFamily="34" charset="0"/>
                <a:ea typeface="幼圆" pitchFamily="49" charset="-122"/>
              </a:rPr>
              <a:t>负担的义务过重，特别是在原来利用的附属地面积超过了现有份地的那些地方；他们不肯缴代役金；他们拒绝服役或希望保留原来三天的劳役的办法。</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　　　　　　　　　　　</a:t>
            </a:r>
            <a:r>
              <a:rPr lang="en-US" altLang="zh-CN" sz="2400" b="1">
                <a:latin typeface="Arial" panose="020B0604020202020204" pitchFamily="34" charset="0"/>
                <a:ea typeface="幼圆" pitchFamily="49" charset="-122"/>
              </a:rPr>
              <a:t>---—</a:t>
            </a:r>
            <a:r>
              <a:rPr lang="en-US" altLang="zh-CN" sz="2400" b="1" dirty="0">
                <a:latin typeface="Arial" panose="020B0604020202020204" pitchFamily="34" charset="0"/>
                <a:ea typeface="幼圆" pitchFamily="49" charset="-122"/>
              </a:rPr>
              <a:t>1863</a:t>
            </a:r>
            <a:r>
              <a:rPr lang="zh-CN" altLang="en-US" sz="2400" b="1" dirty="0">
                <a:latin typeface="Arial" panose="020B0604020202020204" pitchFamily="34" charset="0"/>
                <a:ea typeface="幼圆" pitchFamily="49" charset="-122"/>
              </a:rPr>
              <a:t>年沙皇政府报告书</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    请回答：</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 （</a:t>
            </a:r>
            <a:r>
              <a:rPr lang="en-US" altLang="zh-CN" sz="2400" b="1" dirty="0">
                <a:latin typeface="Arial" panose="020B0604020202020204" pitchFamily="34" charset="0"/>
                <a:ea typeface="幼圆" pitchFamily="49" charset="-122"/>
              </a:rPr>
              <a:t>1</a:t>
            </a:r>
            <a:r>
              <a:rPr lang="zh-CN" altLang="en-US" sz="2400" b="1" dirty="0">
                <a:latin typeface="Arial" panose="020B0604020202020204" pitchFamily="34" charset="0"/>
                <a:ea typeface="幼圆" pitchFamily="49" charset="-122"/>
              </a:rPr>
              <a:t>）结合材料一，分析亚历山大二世改革的目的是什么？</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a:t>
            </a:r>
            <a:r>
              <a:rPr lang="en-US" altLang="zh-CN" sz="2400" b="1" dirty="0">
                <a:latin typeface="Arial" panose="020B0604020202020204" pitchFamily="34" charset="0"/>
                <a:ea typeface="幼圆" pitchFamily="49" charset="-122"/>
              </a:rPr>
              <a:t>2</a:t>
            </a:r>
            <a:r>
              <a:rPr lang="zh-CN" altLang="en-US" sz="2400" b="1" dirty="0">
                <a:latin typeface="Arial" panose="020B0604020202020204" pitchFamily="34" charset="0"/>
                <a:ea typeface="幼圆" pitchFamily="49" charset="-122"/>
              </a:rPr>
              <a:t>）据材料二，改革后俄国农民的地位有了怎样的变化？</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a:t>
            </a:r>
            <a:r>
              <a:rPr lang="en-US" altLang="zh-CN" sz="2400" b="1" dirty="0">
                <a:latin typeface="Arial" panose="020B0604020202020204" pitchFamily="34" charset="0"/>
                <a:ea typeface="幼圆" pitchFamily="49" charset="-122"/>
              </a:rPr>
              <a:t>3</a:t>
            </a:r>
            <a:r>
              <a:rPr lang="zh-CN" altLang="en-US" sz="2400" b="1" dirty="0">
                <a:latin typeface="Arial" panose="020B0604020202020204" pitchFamily="34" charset="0"/>
                <a:ea typeface="幼圆" pitchFamily="49" charset="-122"/>
              </a:rPr>
              <a:t>）材料三说明了什么？</a:t>
            </a:r>
            <a:endParaRPr lang="zh-CN" altLang="en-US" sz="2400" b="1" dirty="0">
              <a:latin typeface="Arial" panose="020B0604020202020204" pitchFamily="34" charset="0"/>
              <a:ea typeface="幼圆" pitchFamily="49" charset="-122"/>
            </a:endParaRPr>
          </a:p>
          <a:p>
            <a:pPr algn="l"/>
            <a:r>
              <a:rPr lang="zh-CN" altLang="en-US" sz="2400" b="1" dirty="0">
                <a:latin typeface="Arial" panose="020B0604020202020204" pitchFamily="34" charset="0"/>
                <a:ea typeface="幼圆" pitchFamily="49" charset="-122"/>
              </a:rPr>
              <a:t>（</a:t>
            </a:r>
            <a:r>
              <a:rPr lang="en-US" altLang="zh-CN" sz="2400" b="1" dirty="0">
                <a:latin typeface="Arial" panose="020B0604020202020204" pitchFamily="34" charset="0"/>
                <a:ea typeface="幼圆" pitchFamily="49" charset="-122"/>
              </a:rPr>
              <a:t>4</a:t>
            </a:r>
            <a:r>
              <a:rPr lang="zh-CN" altLang="en-US" sz="2400" b="1" dirty="0">
                <a:latin typeface="Arial" panose="020B0604020202020204" pitchFamily="34" charset="0"/>
                <a:ea typeface="幼圆" pitchFamily="49" charset="-122"/>
              </a:rPr>
              <a:t>）据上述材料分析这场改革的意义和实质。</a:t>
            </a:r>
            <a:endParaRPr lang="zh-CN" altLang="en-US" sz="2400" b="1" dirty="0">
              <a:latin typeface="Arial" panose="020B0604020202020204" pitchFamily="34" charset="0"/>
              <a:ea typeface="幼圆" pitchFamily="49" charset="-122"/>
            </a:endParaRPr>
          </a:p>
        </p:txBody>
      </p:sp>
      <p:sp>
        <p:nvSpPr>
          <p:cNvPr id="130052" name="文本框 130051"/>
          <p:cNvSpPr txBox="1"/>
          <p:nvPr/>
        </p:nvSpPr>
        <p:spPr>
          <a:xfrm>
            <a:off x="0" y="2057400"/>
            <a:ext cx="9144000" cy="588963"/>
          </a:xfrm>
          <a:prstGeom prst="rect">
            <a:avLst/>
          </a:prstGeom>
          <a:solidFill>
            <a:schemeClr val="bg1"/>
          </a:solidFill>
          <a:ln w="9525" cap="flat" cmpd="sng">
            <a:solidFill>
              <a:srgbClr val="FF0000"/>
            </a:solidFill>
            <a:prstDash val="solid"/>
            <a:miter/>
            <a:headEnd type="none" w="med" len="med"/>
            <a:tailEnd type="none" w="med" len="med"/>
          </a:ln>
        </p:spPr>
        <p:txBody>
          <a:bodyPr>
            <a:spAutoFit/>
          </a:bodyPr>
          <a:p>
            <a:pPr algn="l">
              <a:spcBef>
                <a:spcPct val="50000"/>
              </a:spcBef>
            </a:pPr>
            <a:r>
              <a:rPr lang="zh-CN" altLang="en-US" sz="3200" b="1" dirty="0">
                <a:solidFill>
                  <a:srgbClr val="FF0000"/>
                </a:solidFill>
                <a:latin typeface="隶书" pitchFamily="49" charset="-122"/>
                <a:ea typeface="隶书" pitchFamily="49" charset="-122"/>
              </a:rPr>
              <a:t>（</a:t>
            </a:r>
            <a:r>
              <a:rPr lang="en-US" altLang="zh-CN" sz="3200" b="1" dirty="0">
                <a:solidFill>
                  <a:srgbClr val="FF0000"/>
                </a:solidFill>
                <a:latin typeface="隶书" pitchFamily="49" charset="-122"/>
                <a:ea typeface="隶书" pitchFamily="49" charset="-122"/>
              </a:rPr>
              <a:t>1</a:t>
            </a:r>
            <a:r>
              <a:rPr lang="zh-CN" altLang="en-US" sz="3200" b="1" dirty="0">
                <a:solidFill>
                  <a:srgbClr val="FF0000"/>
                </a:solidFill>
                <a:latin typeface="隶书" pitchFamily="49" charset="-122"/>
                <a:ea typeface="隶书" pitchFamily="49" charset="-122"/>
              </a:rPr>
              <a:t>）为了挽救统治危机，维护贵族地主的利益。</a:t>
            </a:r>
            <a:endParaRPr lang="zh-CN" altLang="en-US" sz="3200" b="1" dirty="0">
              <a:solidFill>
                <a:srgbClr val="FF0000"/>
              </a:solidFill>
              <a:latin typeface="隶书" pitchFamily="49" charset="-122"/>
              <a:ea typeface="隶书" pitchFamily="49" charset="-122"/>
            </a:endParaRPr>
          </a:p>
        </p:txBody>
      </p:sp>
      <p:sp>
        <p:nvSpPr>
          <p:cNvPr id="130053" name="文本框 130052"/>
          <p:cNvSpPr txBox="1"/>
          <p:nvPr/>
        </p:nvSpPr>
        <p:spPr>
          <a:xfrm>
            <a:off x="0" y="3124200"/>
            <a:ext cx="9144000" cy="1076325"/>
          </a:xfrm>
          <a:prstGeom prst="rect">
            <a:avLst/>
          </a:prstGeom>
          <a:solidFill>
            <a:schemeClr val="bg1"/>
          </a:solidFill>
          <a:ln w="9525" cap="flat" cmpd="sng">
            <a:solidFill>
              <a:srgbClr val="FF0000"/>
            </a:solidFill>
            <a:prstDash val="solid"/>
            <a:miter/>
            <a:headEnd type="none" w="med" len="med"/>
            <a:tailEnd type="none" w="med" len="med"/>
          </a:ln>
        </p:spPr>
        <p:txBody>
          <a:bodyPr>
            <a:spAutoFit/>
          </a:bodyPr>
          <a:p>
            <a:pPr algn="l">
              <a:spcBef>
                <a:spcPct val="20000"/>
              </a:spcBef>
            </a:pPr>
            <a:r>
              <a:rPr lang="zh-CN" altLang="en-US" sz="3200" b="1" dirty="0">
                <a:solidFill>
                  <a:srgbClr val="FF0000"/>
                </a:solidFill>
                <a:latin typeface="隶书" pitchFamily="49" charset="-122"/>
                <a:ea typeface="隶书" pitchFamily="49" charset="-122"/>
              </a:rPr>
              <a:t>（</a:t>
            </a:r>
            <a:r>
              <a:rPr lang="en-US" altLang="zh-CN" sz="3200" b="1" dirty="0">
                <a:solidFill>
                  <a:srgbClr val="FF0000"/>
                </a:solidFill>
                <a:latin typeface="隶书" pitchFamily="49" charset="-122"/>
                <a:ea typeface="隶书" pitchFamily="49" charset="-122"/>
              </a:rPr>
              <a:t>2</a:t>
            </a:r>
            <a:r>
              <a:rPr lang="zh-CN" altLang="en-US" sz="3200" b="1" dirty="0">
                <a:solidFill>
                  <a:srgbClr val="FF0000"/>
                </a:solidFill>
                <a:latin typeface="隶书" pitchFamily="49" charset="-122"/>
                <a:ea typeface="隶书" pitchFamily="49" charset="-122"/>
              </a:rPr>
              <a:t>）农民在法律上成为自由人，地主不能买卖和干涉他们的生活；农民通过赎买获得一些份地。</a:t>
            </a:r>
            <a:endParaRPr lang="zh-CN" altLang="en-US" sz="3200" b="1" dirty="0">
              <a:solidFill>
                <a:srgbClr val="FF0000"/>
              </a:solidFill>
              <a:latin typeface="隶书" pitchFamily="49" charset="-122"/>
              <a:ea typeface="隶书" pitchFamily="49" charset="-122"/>
            </a:endParaRPr>
          </a:p>
        </p:txBody>
      </p:sp>
      <p:sp>
        <p:nvSpPr>
          <p:cNvPr id="130054" name="文本框 130053"/>
          <p:cNvSpPr txBox="1"/>
          <p:nvPr/>
        </p:nvSpPr>
        <p:spPr>
          <a:xfrm>
            <a:off x="0" y="685800"/>
            <a:ext cx="9144000" cy="588963"/>
          </a:xfrm>
          <a:prstGeom prst="rect">
            <a:avLst/>
          </a:prstGeom>
          <a:solidFill>
            <a:schemeClr val="bg1"/>
          </a:solidFill>
          <a:ln w="9525" cap="flat" cmpd="sng">
            <a:solidFill>
              <a:srgbClr val="FF0000"/>
            </a:solidFill>
            <a:prstDash val="solid"/>
            <a:miter/>
            <a:headEnd type="none" w="med" len="med"/>
            <a:tailEnd type="none" w="med" len="med"/>
          </a:ln>
        </p:spPr>
        <p:txBody>
          <a:bodyPr>
            <a:spAutoFit/>
          </a:bodyPr>
          <a:p>
            <a:pPr algn="l">
              <a:spcBef>
                <a:spcPct val="20000"/>
              </a:spcBef>
            </a:pPr>
            <a:r>
              <a:rPr lang="zh-CN" altLang="en-US" sz="3200" b="1" dirty="0">
                <a:solidFill>
                  <a:srgbClr val="FF0000"/>
                </a:solidFill>
                <a:latin typeface="隶书" pitchFamily="49" charset="-122"/>
                <a:ea typeface="隶书" pitchFamily="49" charset="-122"/>
              </a:rPr>
              <a:t>（</a:t>
            </a:r>
            <a:r>
              <a:rPr lang="en-US" altLang="zh-CN" sz="3200" b="1" dirty="0">
                <a:solidFill>
                  <a:srgbClr val="FF0000"/>
                </a:solidFill>
                <a:latin typeface="隶书" pitchFamily="49" charset="-122"/>
                <a:ea typeface="隶书" pitchFamily="49" charset="-122"/>
              </a:rPr>
              <a:t>3</a:t>
            </a:r>
            <a:r>
              <a:rPr lang="zh-CN" altLang="en-US" sz="3200" b="1" dirty="0">
                <a:solidFill>
                  <a:srgbClr val="FF0000"/>
                </a:solidFill>
                <a:latin typeface="隶书" pitchFamily="49" charset="-122"/>
                <a:ea typeface="隶书" pitchFamily="49" charset="-122"/>
              </a:rPr>
              <a:t>）改革加重了农民负担，农民十分不满。</a:t>
            </a:r>
            <a:endParaRPr lang="zh-CN" altLang="en-US" sz="3200" b="1" dirty="0">
              <a:solidFill>
                <a:srgbClr val="FF0000"/>
              </a:solidFill>
              <a:latin typeface="隶书" pitchFamily="49" charset="-122"/>
              <a:ea typeface="隶书" pitchFamily="49" charset="-122"/>
            </a:endParaRPr>
          </a:p>
        </p:txBody>
      </p:sp>
      <p:sp>
        <p:nvSpPr>
          <p:cNvPr id="130055" name="文本框 130054"/>
          <p:cNvSpPr txBox="1"/>
          <p:nvPr/>
        </p:nvSpPr>
        <p:spPr>
          <a:xfrm>
            <a:off x="0" y="4419600"/>
            <a:ext cx="9144000" cy="2051050"/>
          </a:xfrm>
          <a:prstGeom prst="rect">
            <a:avLst/>
          </a:prstGeom>
          <a:solidFill>
            <a:schemeClr val="bg1"/>
          </a:solidFill>
          <a:ln w="9525" cap="flat" cmpd="sng">
            <a:solidFill>
              <a:srgbClr val="FF0000"/>
            </a:solidFill>
            <a:prstDash val="solid"/>
            <a:miter/>
            <a:headEnd type="none" w="med" len="med"/>
            <a:tailEnd type="none" w="med" len="med"/>
          </a:ln>
        </p:spPr>
        <p:txBody>
          <a:bodyPr>
            <a:spAutoFit/>
          </a:bodyPr>
          <a:p>
            <a:pPr algn="l"/>
            <a:r>
              <a:rPr lang="zh-CN" altLang="en-US" sz="3200" b="1" dirty="0">
                <a:solidFill>
                  <a:srgbClr val="FF0000"/>
                </a:solidFill>
                <a:latin typeface="隶书" pitchFamily="49" charset="-122"/>
                <a:ea typeface="隶书" pitchFamily="49" charset="-122"/>
              </a:rPr>
              <a:t>（</a:t>
            </a:r>
            <a:r>
              <a:rPr lang="en-US" altLang="zh-CN" sz="3200" b="1" dirty="0">
                <a:solidFill>
                  <a:srgbClr val="FF0000"/>
                </a:solidFill>
                <a:latin typeface="隶书" pitchFamily="49" charset="-122"/>
                <a:ea typeface="隶书" pitchFamily="49" charset="-122"/>
              </a:rPr>
              <a:t>4</a:t>
            </a:r>
            <a:r>
              <a:rPr lang="zh-CN" altLang="en-US" sz="3200" b="1" dirty="0">
                <a:solidFill>
                  <a:srgbClr val="FF0000"/>
                </a:solidFill>
                <a:latin typeface="隶书" pitchFamily="49" charset="-122"/>
                <a:ea typeface="隶书" pitchFamily="49" charset="-122"/>
              </a:rPr>
              <a:t>）改革废除了农奴制，使俄国走上了资本主义发展的道路，但改革很不彻底，保留了大量封建残余。</a:t>
            </a:r>
            <a:r>
              <a:rPr lang="zh-CN" altLang="en-US" sz="2400" b="1" dirty="0">
                <a:solidFill>
                  <a:srgbClr val="0000FF"/>
                </a:solidFill>
                <a:latin typeface="Arial" panose="020B0604020202020204" pitchFamily="34" charset="0"/>
                <a:ea typeface="幼圆" pitchFamily="49" charset="-122"/>
              </a:rPr>
              <a:t>资产阶级</a:t>
            </a:r>
            <a:r>
              <a:rPr lang="zh-CN" altLang="en-US" sz="2400" b="1" dirty="0">
                <a:solidFill>
                  <a:srgbClr val="CC3300"/>
                </a:solidFill>
                <a:latin typeface="Arial" panose="020B0604020202020204" pitchFamily="34" charset="0"/>
                <a:ea typeface="幼圆" pitchFamily="49" charset="-122"/>
              </a:rPr>
              <a:t>性质的改革</a:t>
            </a:r>
            <a:endParaRPr lang="zh-CN" altLang="en-US" sz="2400" b="1" dirty="0">
              <a:solidFill>
                <a:srgbClr val="CC3300"/>
              </a:solidFill>
              <a:latin typeface="Arial" panose="020B0604020202020204" pitchFamily="34" charset="0"/>
              <a:ea typeface="幼圆" pitchFamily="49" charset="-122"/>
            </a:endParaRPr>
          </a:p>
          <a:p>
            <a:pPr algn="l"/>
            <a:endParaRPr lang="zh-CN" altLang="en-US" sz="3200" b="1" dirty="0">
              <a:solidFill>
                <a:srgbClr val="0000FF"/>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0052"/>
                                        </p:tgtEl>
                                        <p:attrNameLst>
                                          <p:attrName>style.visibility</p:attrName>
                                        </p:attrNameLst>
                                      </p:cBhvr>
                                      <p:to>
                                        <p:strVal val="visible"/>
                                      </p:to>
                                    </p:set>
                                    <p:animEffect transition="in" filter="blinds(horizontal)">
                                      <p:cBhvr>
                                        <p:cTn id="7" dur="500"/>
                                        <p:tgtEl>
                                          <p:spTgt spid="130052"/>
                                        </p:tgtEl>
                                      </p:cBhvr>
                                    </p:animEffect>
                                  </p:childTnLst>
                                  <p:subTnLst>
                                    <p:set>
                                      <p:cBhvr override="childStyle">
                                        <p:cTn dur="1" fill="hold" display="0" masterRel="nextClick" afterEffect="1"/>
                                        <p:tgtEl>
                                          <p:spTgt spid="13005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0053"/>
                                        </p:tgtEl>
                                        <p:attrNameLst>
                                          <p:attrName>style.visibility</p:attrName>
                                        </p:attrNameLst>
                                      </p:cBhvr>
                                      <p:to>
                                        <p:strVal val="visible"/>
                                      </p:to>
                                    </p:set>
                                    <p:animEffect transition="in" filter="blinds(horizontal)">
                                      <p:cBhvr>
                                        <p:cTn id="12" dur="500"/>
                                        <p:tgtEl>
                                          <p:spTgt spid="130053"/>
                                        </p:tgtEl>
                                      </p:cBhvr>
                                    </p:animEffect>
                                  </p:childTnLst>
                                  <p:subTnLst>
                                    <p:set>
                                      <p:cBhvr override="childStyle">
                                        <p:cTn dur="1" fill="hold" display="0" masterRel="nextClick" afterEffect="1"/>
                                        <p:tgtEl>
                                          <p:spTgt spid="13005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0054"/>
                                        </p:tgtEl>
                                        <p:attrNameLst>
                                          <p:attrName>style.visibility</p:attrName>
                                        </p:attrNameLst>
                                      </p:cBhvr>
                                      <p:to>
                                        <p:strVal val="visible"/>
                                      </p:to>
                                    </p:set>
                                    <p:animEffect transition="in" filter="blinds(horizontal)">
                                      <p:cBhvr>
                                        <p:cTn id="17" dur="500"/>
                                        <p:tgtEl>
                                          <p:spTgt spid="130054"/>
                                        </p:tgtEl>
                                      </p:cBhvr>
                                    </p:animEffect>
                                  </p:childTnLst>
                                  <p:subTnLst>
                                    <p:set>
                                      <p:cBhvr override="childStyle">
                                        <p:cTn dur="1" fill="hold" display="0" masterRel="nextClick" afterEffect="1"/>
                                        <p:tgtEl>
                                          <p:spTgt spid="130054"/>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0055"/>
                                        </p:tgtEl>
                                        <p:attrNameLst>
                                          <p:attrName>style.visibility</p:attrName>
                                        </p:attrNameLst>
                                      </p:cBhvr>
                                      <p:to>
                                        <p:strVal val="visible"/>
                                      </p:to>
                                    </p:set>
                                    <p:animEffect transition="in" filter="blinds(horizontal)">
                                      <p:cBhvr>
                                        <p:cTn id="22" dur="500"/>
                                        <p:tgtEl>
                                          <p:spTgt spid="130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animBg="1"/>
      <p:bldP spid="130053" grpId="0" animBg="1"/>
      <p:bldP spid="130054" grpId="0" animBg="1"/>
      <p:bldP spid="1300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31074" name="文本框 131073"/>
          <p:cNvSpPr txBox="1"/>
          <p:nvPr/>
        </p:nvSpPr>
        <p:spPr>
          <a:xfrm>
            <a:off x="1187450" y="333375"/>
            <a:ext cx="184150" cy="701675"/>
          </a:xfrm>
          <a:prstGeom prst="rect">
            <a:avLst/>
          </a:prstGeom>
          <a:noFill/>
          <a:ln w="9525">
            <a:noFill/>
          </a:ln>
        </p:spPr>
        <p:txBody>
          <a:bodyPr wrap="none" anchor="t">
            <a:spAutoFit/>
          </a:bodyPr>
          <a:p>
            <a:pPr algn="l"/>
            <a:endParaRPr sz="4000" b="1" dirty="0">
              <a:solidFill>
                <a:srgbClr val="FF0000"/>
              </a:solidFill>
              <a:latin typeface="Arial" panose="020B0604020202020204" pitchFamily="34" charset="0"/>
            </a:endParaRPr>
          </a:p>
        </p:txBody>
      </p:sp>
      <p:sp>
        <p:nvSpPr>
          <p:cNvPr id="131075" name="文本框 131074"/>
          <p:cNvSpPr txBox="1"/>
          <p:nvPr/>
        </p:nvSpPr>
        <p:spPr>
          <a:xfrm>
            <a:off x="611188" y="260350"/>
            <a:ext cx="184150" cy="701675"/>
          </a:xfrm>
          <a:prstGeom prst="rect">
            <a:avLst/>
          </a:prstGeom>
          <a:noFill/>
          <a:ln w="9525">
            <a:noFill/>
          </a:ln>
        </p:spPr>
        <p:txBody>
          <a:bodyPr wrap="none" anchor="t">
            <a:spAutoFit/>
          </a:bodyPr>
          <a:p>
            <a:pPr algn="l"/>
            <a:endParaRPr sz="4000" b="1" dirty="0">
              <a:solidFill>
                <a:srgbClr val="FF0000"/>
              </a:solidFill>
              <a:latin typeface="Arial" panose="020B0604020202020204" pitchFamily="34" charset="0"/>
            </a:endParaRPr>
          </a:p>
        </p:txBody>
      </p:sp>
      <p:sp>
        <p:nvSpPr>
          <p:cNvPr id="131076" name="矩形 131075"/>
          <p:cNvSpPr/>
          <p:nvPr/>
        </p:nvSpPr>
        <p:spPr>
          <a:xfrm>
            <a:off x="0" y="692150"/>
            <a:ext cx="9144000" cy="1320800"/>
          </a:xfrm>
          <a:prstGeom prst="rect">
            <a:avLst/>
          </a:prstGeom>
          <a:solidFill>
            <a:schemeClr val="accent1"/>
          </a:solidFill>
          <a:ln w="9525" cap="flat" cmpd="sng">
            <a:solidFill>
              <a:srgbClr val="9900FF"/>
            </a:solidFill>
            <a:prstDash val="solid"/>
            <a:miter/>
            <a:headEnd type="none" w="med" len="med"/>
            <a:tailEnd type="none" w="med" len="med"/>
          </a:ln>
        </p:spPr>
        <p:txBody>
          <a:bodyPr>
            <a:spAutoFit/>
          </a:bodyPr>
          <a:p>
            <a:pPr algn="l"/>
            <a:r>
              <a:rPr lang="en-US" altLang="zh-CN" sz="2800" b="1">
                <a:latin typeface="Arial" panose="020B0604020202020204" pitchFamily="34" charset="0"/>
                <a:ea typeface="永中粗黑" pitchFamily="2" charset="-122"/>
              </a:rPr>
              <a:t>1</a:t>
            </a:r>
            <a:r>
              <a:rPr lang="zh-CN" altLang="en-US" sz="3200" b="1" dirty="0">
                <a:latin typeface="Arial" panose="020B0604020202020204" pitchFamily="34" charset="0"/>
                <a:ea typeface="永中粗黑" pitchFamily="2" charset="-122"/>
              </a:rPr>
              <a:t>、</a:t>
            </a:r>
            <a:r>
              <a:rPr lang="zh-CN" altLang="en-US" sz="4000" b="1" dirty="0">
                <a:latin typeface="Arial" panose="020B0604020202020204" pitchFamily="34" charset="0"/>
                <a:ea typeface="永中粗黑" pitchFamily="2" charset="-122"/>
              </a:rPr>
              <a:t>俄国</a:t>
            </a:r>
            <a:r>
              <a:rPr lang="en-US" altLang="zh-CN" sz="4000" b="1" dirty="0">
                <a:latin typeface="Arial" panose="020B0604020202020204" pitchFamily="34" charset="0"/>
                <a:ea typeface="永中粗黑" pitchFamily="2" charset="-122"/>
              </a:rPr>
              <a:t>1861</a:t>
            </a:r>
            <a:r>
              <a:rPr lang="zh-CN" altLang="en-US" sz="4000" b="1" dirty="0">
                <a:latin typeface="Arial" panose="020B0604020202020204" pitchFamily="34" charset="0"/>
                <a:ea typeface="永中粗黑" pitchFamily="2" charset="-122"/>
              </a:rPr>
              <a:t>年改革与美国废除黑人奴隶制的异同</a:t>
            </a:r>
            <a:endParaRPr lang="zh-CN" altLang="en-US" sz="4000" b="1" dirty="0">
              <a:latin typeface="Arial" panose="020B0604020202020204" pitchFamily="34" charset="0"/>
              <a:ea typeface="永中粗黑" pitchFamily="2" charset="-122"/>
            </a:endParaRPr>
          </a:p>
        </p:txBody>
      </p:sp>
      <p:sp>
        <p:nvSpPr>
          <p:cNvPr id="131077" name="文本框 131076"/>
          <p:cNvSpPr txBox="1"/>
          <p:nvPr/>
        </p:nvSpPr>
        <p:spPr>
          <a:xfrm>
            <a:off x="755650" y="0"/>
            <a:ext cx="5264150" cy="701675"/>
          </a:xfrm>
          <a:prstGeom prst="rect">
            <a:avLst/>
          </a:prstGeom>
          <a:noFill/>
          <a:ln w="9525">
            <a:noFill/>
          </a:ln>
        </p:spPr>
        <p:txBody>
          <a:bodyPr wrap="none" anchor="t">
            <a:spAutoFit/>
          </a:bodyPr>
          <a:p>
            <a:pPr algn="l"/>
            <a:r>
              <a:rPr lang="zh-CN" altLang="en-US" sz="4000" b="1" dirty="0">
                <a:solidFill>
                  <a:srgbClr val="FF00FF"/>
                </a:solidFill>
                <a:latin typeface="Arial" panose="020B0604020202020204" pitchFamily="34" charset="0"/>
                <a:ea typeface="永中粗黑" pitchFamily="2" charset="-122"/>
              </a:rPr>
              <a:t>相关问题的综合与比较</a:t>
            </a:r>
            <a:endParaRPr lang="zh-CN" altLang="en-US" b="1">
              <a:solidFill>
                <a:srgbClr val="FF00FF"/>
              </a:solidFill>
              <a:latin typeface="Arial" panose="020B0604020202020204" pitchFamily="34" charset="0"/>
              <a:ea typeface="永中粗黑" pitchFamily="2" charset="-122"/>
            </a:endParaRPr>
          </a:p>
        </p:txBody>
      </p:sp>
      <p:sp>
        <p:nvSpPr>
          <p:cNvPr id="131078" name="矩形 131077"/>
          <p:cNvSpPr/>
          <p:nvPr/>
        </p:nvSpPr>
        <p:spPr>
          <a:xfrm>
            <a:off x="0" y="2205038"/>
            <a:ext cx="9144000" cy="4978400"/>
          </a:xfrm>
          <a:prstGeom prst="rect">
            <a:avLst/>
          </a:prstGeom>
          <a:solidFill>
            <a:schemeClr val="accent1"/>
          </a:solidFill>
          <a:ln w="9525" cap="flat" cmpd="sng">
            <a:solidFill>
              <a:srgbClr val="9900FF"/>
            </a:solidFill>
            <a:prstDash val="solid"/>
            <a:miter/>
            <a:headEnd type="none" w="med" len="med"/>
            <a:tailEnd type="none" w="med" len="med"/>
          </a:ln>
        </p:spPr>
        <p:txBody>
          <a:bodyPr>
            <a:spAutoFit/>
          </a:bodyPr>
          <a:p>
            <a:pPr algn="l"/>
            <a:r>
              <a:rPr lang="zh-CN" altLang="en-US" sz="3600" b="1" dirty="0">
                <a:latin typeface="Arial" panose="020B0604020202020204" pitchFamily="34" charset="0"/>
                <a:ea typeface="永中粗黑" pitchFamily="2" charset="-122"/>
              </a:rPr>
              <a:t>答：</a:t>
            </a:r>
            <a:r>
              <a:rPr lang="zh-CN" altLang="en-US" sz="4000" b="1" dirty="0">
                <a:solidFill>
                  <a:srgbClr val="9900FF"/>
                </a:solidFill>
                <a:latin typeface="Arial" panose="020B0604020202020204" pitchFamily="34" charset="0"/>
                <a:ea typeface="永中粗黑" pitchFamily="2" charset="-122"/>
              </a:rPr>
              <a:t>相同点：</a:t>
            </a:r>
            <a:r>
              <a:rPr lang="zh-CN" altLang="en-US" sz="4000" b="1" dirty="0">
                <a:solidFill>
                  <a:srgbClr val="FF00FF"/>
                </a:solidFill>
                <a:latin typeface="Arial" panose="020B0604020202020204" pitchFamily="34" charset="0"/>
                <a:ea typeface="永中粗黑" pitchFamily="2" charset="-122"/>
                <a:sym typeface="Wingdings" panose="05000000000000000000" pitchFamily="2" charset="2"/>
              </a:rPr>
              <a:t>（</a:t>
            </a:r>
            <a:r>
              <a:rPr lang="en-US" altLang="zh-CN" sz="4000" b="1" dirty="0">
                <a:solidFill>
                  <a:srgbClr val="FF00FF"/>
                </a:solidFill>
                <a:latin typeface="Arial" panose="020B0604020202020204" pitchFamily="34" charset="0"/>
                <a:ea typeface="永中粗黑" pitchFamily="2" charset="-122"/>
                <a:sym typeface="Wingdings" panose="05000000000000000000" pitchFamily="2" charset="2"/>
              </a:rPr>
              <a:t>1</a:t>
            </a:r>
            <a:r>
              <a:rPr lang="zh-CN" altLang="en-US" sz="4000" b="1" dirty="0">
                <a:solidFill>
                  <a:srgbClr val="FF00FF"/>
                </a:solidFill>
                <a:latin typeface="Arial" panose="020B0604020202020204" pitchFamily="34" charset="0"/>
                <a:ea typeface="永中粗黑" pitchFamily="2" charset="-122"/>
                <a:sym typeface="Wingdings" panose="05000000000000000000" pitchFamily="2" charset="2"/>
              </a:rPr>
              <a:t>）</a:t>
            </a:r>
            <a:r>
              <a:rPr lang="zh-CN" altLang="en-US" sz="4000" b="1" dirty="0">
                <a:solidFill>
                  <a:srgbClr val="FF00FF"/>
                </a:solidFill>
                <a:latin typeface="Arial" panose="020B0604020202020204" pitchFamily="34" charset="0"/>
                <a:ea typeface="永中粗黑" pitchFamily="2" charset="-122"/>
              </a:rPr>
              <a:t>时间都是</a:t>
            </a:r>
            <a:r>
              <a:rPr lang="en-US" altLang="zh-CN" sz="4000" b="1" dirty="0">
                <a:solidFill>
                  <a:srgbClr val="FF00FF"/>
                </a:solidFill>
                <a:latin typeface="Arial" panose="020B0604020202020204" pitchFamily="34" charset="0"/>
                <a:ea typeface="永中粗黑" pitchFamily="2" charset="-122"/>
              </a:rPr>
              <a:t>19</a:t>
            </a:r>
            <a:r>
              <a:rPr lang="zh-CN" altLang="en-US" sz="4000" b="1" dirty="0">
                <a:solidFill>
                  <a:srgbClr val="FF00FF"/>
                </a:solidFill>
                <a:latin typeface="Arial" panose="020B0604020202020204" pitchFamily="34" charset="0"/>
                <a:ea typeface="永中粗黑" pitchFamily="2" charset="-122"/>
              </a:rPr>
              <a:t>世纪</a:t>
            </a:r>
            <a:r>
              <a:rPr lang="en-US" altLang="zh-CN" sz="4000" b="1" dirty="0">
                <a:solidFill>
                  <a:srgbClr val="FF00FF"/>
                </a:solidFill>
                <a:latin typeface="Arial" panose="020B0604020202020204" pitchFamily="34" charset="0"/>
                <a:ea typeface="永中粗黑" pitchFamily="2" charset="-122"/>
              </a:rPr>
              <a:t>60</a:t>
            </a:r>
            <a:r>
              <a:rPr lang="zh-CN" altLang="en-US" sz="4000" b="1" dirty="0">
                <a:solidFill>
                  <a:srgbClr val="FF00FF"/>
                </a:solidFill>
                <a:latin typeface="Arial" panose="020B0604020202020204" pitchFamily="34" charset="0"/>
                <a:ea typeface="永中粗黑" pitchFamily="2" charset="-122"/>
              </a:rPr>
              <a:t>年代。 （</a:t>
            </a:r>
            <a:r>
              <a:rPr lang="en-US" altLang="zh-CN" sz="4000" b="1" dirty="0">
                <a:solidFill>
                  <a:srgbClr val="FF00FF"/>
                </a:solidFill>
                <a:latin typeface="Arial" panose="020B0604020202020204" pitchFamily="34" charset="0"/>
                <a:ea typeface="永中粗黑" pitchFamily="2" charset="-122"/>
              </a:rPr>
              <a:t>1861</a:t>
            </a:r>
            <a:r>
              <a:rPr lang="zh-CN" altLang="en-US" sz="4000" b="1" dirty="0">
                <a:solidFill>
                  <a:srgbClr val="FF00FF"/>
                </a:solidFill>
                <a:latin typeface="Arial" panose="020B0604020202020204" pitchFamily="34" charset="0"/>
                <a:ea typeface="永中粗黑" pitchFamily="2" charset="-122"/>
              </a:rPr>
              <a:t>年）  （</a:t>
            </a:r>
            <a:r>
              <a:rPr lang="en-US" altLang="zh-CN" sz="4000" b="1" dirty="0">
                <a:solidFill>
                  <a:srgbClr val="FF00FF"/>
                </a:solidFill>
                <a:latin typeface="Arial" panose="020B0604020202020204" pitchFamily="34" charset="0"/>
                <a:ea typeface="永中粗黑" pitchFamily="2" charset="-122"/>
              </a:rPr>
              <a:t>2</a:t>
            </a:r>
            <a:r>
              <a:rPr lang="zh-CN" altLang="en-US" sz="4000" b="1" dirty="0">
                <a:solidFill>
                  <a:srgbClr val="FF00FF"/>
                </a:solidFill>
                <a:latin typeface="Arial" panose="020B0604020202020204" pitchFamily="34" charset="0"/>
                <a:ea typeface="永中粗黑" pitchFamily="2" charset="-122"/>
              </a:rPr>
              <a:t>）内容都废除了奴隶制。</a:t>
            </a:r>
            <a:endParaRPr lang="zh-CN" altLang="en-US" sz="4000" b="1" dirty="0">
              <a:solidFill>
                <a:srgbClr val="FF00FF"/>
              </a:solidFill>
              <a:latin typeface="Arial" panose="020B0604020202020204" pitchFamily="34" charset="0"/>
              <a:ea typeface="永中粗黑" pitchFamily="2" charset="-122"/>
            </a:endParaRPr>
          </a:p>
          <a:p>
            <a:pPr algn="l"/>
            <a:r>
              <a:rPr lang="zh-CN" altLang="en-US" sz="4000" b="1" dirty="0">
                <a:solidFill>
                  <a:srgbClr val="FF00FF"/>
                </a:solidFill>
                <a:latin typeface="Arial" panose="020B0604020202020204" pitchFamily="34" charset="0"/>
                <a:ea typeface="永中粗黑" pitchFamily="2" charset="-122"/>
              </a:rPr>
              <a:t>（</a:t>
            </a:r>
            <a:r>
              <a:rPr lang="en-US" altLang="zh-CN" sz="4000" b="1" dirty="0">
                <a:solidFill>
                  <a:srgbClr val="FF00FF"/>
                </a:solidFill>
                <a:latin typeface="Arial" panose="020B0604020202020204" pitchFamily="34" charset="0"/>
                <a:ea typeface="永中粗黑" pitchFamily="2" charset="-122"/>
              </a:rPr>
              <a:t>3</a:t>
            </a:r>
            <a:r>
              <a:rPr lang="zh-CN" altLang="en-US" sz="4000" b="1" dirty="0">
                <a:solidFill>
                  <a:srgbClr val="FF00FF"/>
                </a:solidFill>
                <a:latin typeface="Arial" panose="020B0604020202020204" pitchFamily="34" charset="0"/>
                <a:ea typeface="永中粗黑" pitchFamily="2" charset="-122"/>
              </a:rPr>
              <a:t>）影响都有利于资本主义发展。</a:t>
            </a:r>
            <a:endParaRPr lang="zh-CN" altLang="en-US" sz="4000" b="1" dirty="0">
              <a:solidFill>
                <a:srgbClr val="FF00FF"/>
              </a:solidFill>
              <a:latin typeface="Arial" panose="020B0604020202020204" pitchFamily="34" charset="0"/>
              <a:ea typeface="永中粗黑" pitchFamily="2" charset="-122"/>
            </a:endParaRPr>
          </a:p>
          <a:p>
            <a:pPr algn="l"/>
            <a:r>
              <a:rPr lang="zh-CN" altLang="en-US" sz="4000" b="1">
                <a:solidFill>
                  <a:srgbClr val="FF0000"/>
                </a:solidFill>
                <a:latin typeface="Arial" panose="020B0604020202020204" pitchFamily="34" charset="0"/>
                <a:ea typeface="永中粗黑" pitchFamily="2" charset="-122"/>
              </a:rPr>
              <a:t>     </a:t>
            </a:r>
            <a:r>
              <a:rPr lang="zh-CN" altLang="en-US" sz="4000" b="1" dirty="0">
                <a:solidFill>
                  <a:srgbClr val="9900FF"/>
                </a:solidFill>
                <a:latin typeface="Arial" panose="020B0604020202020204" pitchFamily="34" charset="0"/>
                <a:ea typeface="永中粗黑" pitchFamily="2" charset="-122"/>
              </a:rPr>
              <a:t>不同点</a:t>
            </a:r>
            <a:r>
              <a:rPr lang="zh-CN" altLang="en-US" sz="4000" b="1" dirty="0">
                <a:solidFill>
                  <a:srgbClr val="9900FF"/>
                </a:solidFill>
                <a:latin typeface="Arial" panose="020B0604020202020204" pitchFamily="34" charset="0"/>
                <a:ea typeface="永中粗黑" pitchFamily="2" charset="-122"/>
                <a:sym typeface="Wingdings" panose="05000000000000000000" pitchFamily="2" charset="2"/>
              </a:rPr>
              <a:t>：</a:t>
            </a:r>
            <a:r>
              <a:rPr lang="zh-CN" altLang="en-US" sz="4000" b="1" dirty="0">
                <a:solidFill>
                  <a:srgbClr val="FF00FF"/>
                </a:solidFill>
                <a:latin typeface="Arial" panose="020B0604020202020204" pitchFamily="34" charset="0"/>
                <a:ea typeface="永中粗黑" pitchFamily="2" charset="-122"/>
                <a:sym typeface="Wingdings" panose="05000000000000000000" pitchFamily="2" charset="2"/>
              </a:rPr>
              <a:t>方式上：美国无条件废除，更彻底一些。俄国，有条件的废除，以赎买土地的方式解放农奴，对农民进行掠夺。</a:t>
            </a:r>
            <a:endParaRPr lang="zh-CN" altLang="en-US" sz="4400" b="1" dirty="0">
              <a:solidFill>
                <a:srgbClr val="FF00FF"/>
              </a:solidFill>
              <a:latin typeface="Arial" panose="020B0604020202020204" pitchFamily="34" charset="0"/>
              <a:ea typeface="永中粗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1076"/>
                                        </p:tgtEl>
                                        <p:attrNameLst>
                                          <p:attrName>style.visibility</p:attrName>
                                        </p:attrNameLst>
                                      </p:cBhvr>
                                      <p:to>
                                        <p:strVal val="visible"/>
                                      </p:to>
                                    </p:set>
                                    <p:animEffect transition="in" filter="dissolve">
                                      <p:cBhvr>
                                        <p:cTn id="7" dur="500"/>
                                        <p:tgtEl>
                                          <p:spTgt spid="13107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1078"/>
                                        </p:tgtEl>
                                        <p:attrNameLst>
                                          <p:attrName>style.visibility</p:attrName>
                                        </p:attrNameLst>
                                      </p:cBhvr>
                                      <p:to>
                                        <p:strVal val="visible"/>
                                      </p:to>
                                    </p:set>
                                    <p:animEffect transition="in" filter="dissolve">
                                      <p:cBhvr>
                                        <p:cTn id="12" dur="500"/>
                                        <p:tgtEl>
                                          <p:spTgt spid="131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animBg="1"/>
      <p:bldP spid="13107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32098" name="文本框 132097"/>
          <p:cNvSpPr txBox="1"/>
          <p:nvPr/>
        </p:nvSpPr>
        <p:spPr>
          <a:xfrm>
            <a:off x="1187450" y="333375"/>
            <a:ext cx="184150" cy="701675"/>
          </a:xfrm>
          <a:prstGeom prst="rect">
            <a:avLst/>
          </a:prstGeom>
          <a:noFill/>
          <a:ln w="9525">
            <a:noFill/>
          </a:ln>
        </p:spPr>
        <p:txBody>
          <a:bodyPr wrap="none" anchor="t">
            <a:spAutoFit/>
          </a:bodyPr>
          <a:p>
            <a:pPr algn="l"/>
            <a:endParaRPr sz="4000" b="1" dirty="0">
              <a:solidFill>
                <a:srgbClr val="FF0000"/>
              </a:solidFill>
              <a:latin typeface="Arial" panose="020B0604020202020204" pitchFamily="34" charset="0"/>
            </a:endParaRPr>
          </a:p>
        </p:txBody>
      </p:sp>
      <p:sp>
        <p:nvSpPr>
          <p:cNvPr id="132099" name="文本框 132098"/>
          <p:cNvSpPr txBox="1"/>
          <p:nvPr/>
        </p:nvSpPr>
        <p:spPr>
          <a:xfrm>
            <a:off x="611188" y="260350"/>
            <a:ext cx="184150" cy="701675"/>
          </a:xfrm>
          <a:prstGeom prst="rect">
            <a:avLst/>
          </a:prstGeom>
          <a:noFill/>
          <a:ln w="9525">
            <a:noFill/>
          </a:ln>
        </p:spPr>
        <p:txBody>
          <a:bodyPr wrap="none" anchor="t">
            <a:spAutoFit/>
          </a:bodyPr>
          <a:p>
            <a:pPr algn="l"/>
            <a:endParaRPr sz="4000" b="1" dirty="0">
              <a:solidFill>
                <a:srgbClr val="FF0000"/>
              </a:solidFill>
              <a:latin typeface="Arial" panose="020B0604020202020204" pitchFamily="34" charset="0"/>
            </a:endParaRPr>
          </a:p>
        </p:txBody>
      </p:sp>
      <p:sp>
        <p:nvSpPr>
          <p:cNvPr id="132100" name="矩形 132099"/>
          <p:cNvSpPr/>
          <p:nvPr/>
        </p:nvSpPr>
        <p:spPr>
          <a:xfrm>
            <a:off x="0" y="692150"/>
            <a:ext cx="9144000" cy="1076325"/>
          </a:xfrm>
          <a:prstGeom prst="rect">
            <a:avLst/>
          </a:prstGeom>
          <a:solidFill>
            <a:schemeClr val="accent1"/>
          </a:solidFill>
          <a:ln w="9525" cap="flat" cmpd="sng">
            <a:solidFill>
              <a:srgbClr val="9900FF"/>
            </a:solidFill>
            <a:prstDash val="solid"/>
            <a:miter/>
            <a:headEnd type="none" w="med" len="med"/>
            <a:tailEnd type="none" w="med" len="med"/>
          </a:ln>
        </p:spPr>
        <p:txBody>
          <a:bodyPr>
            <a:spAutoFit/>
          </a:bodyPr>
          <a:p>
            <a:pPr algn="l"/>
            <a:r>
              <a:rPr lang="en-US" altLang="zh-CN" sz="2800" b="1">
                <a:latin typeface="Arial" panose="020B0604020202020204" pitchFamily="34" charset="0"/>
                <a:ea typeface="永中粗黑" pitchFamily="2" charset="-122"/>
              </a:rPr>
              <a:t>2</a:t>
            </a:r>
            <a:r>
              <a:rPr lang="zh-CN" altLang="en-US" sz="3200" b="1" dirty="0">
                <a:latin typeface="Arial" panose="020B0604020202020204" pitchFamily="34" charset="0"/>
                <a:ea typeface="永中粗黑" pitchFamily="2" charset="-122"/>
              </a:rPr>
              <a:t>、列举</a:t>
            </a:r>
            <a:r>
              <a:rPr lang="en-US" altLang="zh-CN" sz="3200" b="1" dirty="0">
                <a:latin typeface="Arial" panose="020B0604020202020204" pitchFamily="34" charset="0"/>
                <a:ea typeface="永中粗黑" pitchFamily="2" charset="-122"/>
              </a:rPr>
              <a:t>19</a:t>
            </a:r>
            <a:r>
              <a:rPr lang="zh-CN" altLang="en-US" sz="3200" b="1" dirty="0">
                <a:latin typeface="Arial" panose="020B0604020202020204" pitchFamily="34" charset="0"/>
                <a:ea typeface="永中粗黑" pitchFamily="2" charset="-122"/>
              </a:rPr>
              <a:t>世纪资产阶级统治在世界范围内确立的改革与革命。</a:t>
            </a:r>
            <a:endParaRPr lang="zh-CN" altLang="en-US" sz="3200" b="1" dirty="0">
              <a:latin typeface="Arial" panose="020B0604020202020204" pitchFamily="34" charset="0"/>
              <a:ea typeface="永中粗黑" pitchFamily="2" charset="-122"/>
            </a:endParaRPr>
          </a:p>
        </p:txBody>
      </p:sp>
      <p:sp>
        <p:nvSpPr>
          <p:cNvPr id="132101" name="文本框 132100"/>
          <p:cNvSpPr txBox="1"/>
          <p:nvPr/>
        </p:nvSpPr>
        <p:spPr>
          <a:xfrm>
            <a:off x="755650" y="0"/>
            <a:ext cx="5264150" cy="701675"/>
          </a:xfrm>
          <a:prstGeom prst="rect">
            <a:avLst/>
          </a:prstGeom>
          <a:noFill/>
          <a:ln w="9525">
            <a:noFill/>
          </a:ln>
        </p:spPr>
        <p:txBody>
          <a:bodyPr wrap="none" anchor="t">
            <a:spAutoFit/>
          </a:bodyPr>
          <a:p>
            <a:pPr algn="l"/>
            <a:r>
              <a:rPr lang="zh-CN" altLang="en-US" sz="4000" b="1" dirty="0">
                <a:solidFill>
                  <a:srgbClr val="FF00FF"/>
                </a:solidFill>
                <a:latin typeface="Arial" panose="020B0604020202020204" pitchFamily="34" charset="0"/>
                <a:ea typeface="永中粗黑" pitchFamily="2" charset="-122"/>
              </a:rPr>
              <a:t>相关问题的综合与比较</a:t>
            </a:r>
            <a:endParaRPr lang="zh-CN" altLang="en-US" b="1">
              <a:solidFill>
                <a:srgbClr val="FF00FF"/>
              </a:solidFill>
              <a:latin typeface="Arial" panose="020B0604020202020204" pitchFamily="34" charset="0"/>
              <a:ea typeface="永中粗黑" pitchFamily="2" charset="-122"/>
            </a:endParaRPr>
          </a:p>
        </p:txBody>
      </p:sp>
      <p:sp>
        <p:nvSpPr>
          <p:cNvPr id="132102" name="矩形 132101"/>
          <p:cNvSpPr/>
          <p:nvPr/>
        </p:nvSpPr>
        <p:spPr>
          <a:xfrm>
            <a:off x="0" y="1773238"/>
            <a:ext cx="9144000" cy="1504950"/>
          </a:xfrm>
          <a:prstGeom prst="rect">
            <a:avLst/>
          </a:prstGeom>
          <a:solidFill>
            <a:schemeClr val="accent1"/>
          </a:solidFill>
          <a:ln w="9525" cap="flat" cmpd="sng">
            <a:solidFill>
              <a:srgbClr val="9900FF"/>
            </a:solidFill>
            <a:prstDash val="solid"/>
            <a:miter/>
            <a:headEnd type="none" w="med" len="med"/>
            <a:tailEnd type="none" w="med" len="med"/>
          </a:ln>
        </p:spPr>
        <p:txBody>
          <a:bodyPr>
            <a:spAutoFit/>
          </a:bodyPr>
          <a:p>
            <a:pPr algn="l"/>
            <a:r>
              <a:rPr lang="zh-CN" altLang="en-US" sz="3600" b="1" dirty="0">
                <a:latin typeface="Arial" panose="020B0604020202020204" pitchFamily="34" charset="0"/>
                <a:ea typeface="永中粗黑" pitchFamily="2" charset="-122"/>
              </a:rPr>
              <a:t>答：</a:t>
            </a:r>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a:t>
            </a:r>
            <a:r>
              <a:rPr lang="en-US" altLang="zh-CN" sz="2800" b="1" dirty="0">
                <a:solidFill>
                  <a:srgbClr val="FF00FF"/>
                </a:solidFill>
                <a:latin typeface="Arial" panose="020B0604020202020204" pitchFamily="34" charset="0"/>
                <a:ea typeface="永中粗黑" pitchFamily="2" charset="-122"/>
                <a:sym typeface="Wingdings" panose="05000000000000000000" pitchFamily="2" charset="2"/>
              </a:rPr>
              <a:t>1</a:t>
            </a:r>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）俄国</a:t>
            </a:r>
            <a:r>
              <a:rPr lang="en-US" altLang="zh-CN" sz="2800" b="1" dirty="0">
                <a:solidFill>
                  <a:srgbClr val="FF00FF"/>
                </a:solidFill>
                <a:latin typeface="Arial" panose="020B0604020202020204" pitchFamily="34" charset="0"/>
                <a:ea typeface="永中粗黑" pitchFamily="2" charset="-122"/>
                <a:sym typeface="Wingdings" panose="05000000000000000000" pitchFamily="2" charset="2"/>
              </a:rPr>
              <a:t>1861</a:t>
            </a:r>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年改革。（欧洲）</a:t>
            </a:r>
            <a:endParaRPr lang="zh-CN" altLang="en-US" sz="2800" b="1" dirty="0">
              <a:solidFill>
                <a:srgbClr val="FF00FF"/>
              </a:solidFill>
              <a:latin typeface="Arial" panose="020B0604020202020204" pitchFamily="34" charset="0"/>
              <a:ea typeface="永中粗黑" pitchFamily="2" charset="-122"/>
              <a:sym typeface="Wingdings" panose="05000000000000000000" pitchFamily="2" charset="2"/>
            </a:endParaRPr>
          </a:p>
          <a:p>
            <a:pPr algn="l"/>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       （</a:t>
            </a:r>
            <a:r>
              <a:rPr lang="en-US" altLang="zh-CN" sz="2800" b="1" dirty="0">
                <a:solidFill>
                  <a:srgbClr val="FF00FF"/>
                </a:solidFill>
                <a:latin typeface="Arial" panose="020B0604020202020204" pitchFamily="34" charset="0"/>
                <a:ea typeface="永中粗黑" pitchFamily="2" charset="-122"/>
                <a:sym typeface="Wingdings" panose="05000000000000000000" pitchFamily="2" charset="2"/>
              </a:rPr>
              <a:t>2</a:t>
            </a:r>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）日本明治维新。 （亚洲）   </a:t>
            </a:r>
            <a:endParaRPr lang="zh-CN" altLang="en-US" sz="2800" b="1" dirty="0">
              <a:solidFill>
                <a:srgbClr val="FF00FF"/>
              </a:solidFill>
              <a:latin typeface="Arial" panose="020B0604020202020204" pitchFamily="34" charset="0"/>
              <a:ea typeface="永中粗黑" pitchFamily="2" charset="-122"/>
              <a:sym typeface="Wingdings" panose="05000000000000000000" pitchFamily="2" charset="2"/>
            </a:endParaRPr>
          </a:p>
          <a:p>
            <a:pPr algn="l"/>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       （</a:t>
            </a:r>
            <a:r>
              <a:rPr lang="en-US" altLang="zh-CN" sz="2800" b="1" dirty="0">
                <a:solidFill>
                  <a:srgbClr val="FF00FF"/>
                </a:solidFill>
                <a:latin typeface="Arial" panose="020B0604020202020204" pitchFamily="34" charset="0"/>
                <a:ea typeface="永中粗黑" pitchFamily="2" charset="-122"/>
                <a:sym typeface="Wingdings" panose="05000000000000000000" pitchFamily="2" charset="2"/>
              </a:rPr>
              <a:t>3</a:t>
            </a:r>
            <a:r>
              <a:rPr lang="zh-CN" altLang="en-US" sz="2800" b="1" dirty="0">
                <a:solidFill>
                  <a:srgbClr val="FF00FF"/>
                </a:solidFill>
                <a:latin typeface="Arial" panose="020B0604020202020204" pitchFamily="34" charset="0"/>
                <a:ea typeface="永中粗黑" pitchFamily="2" charset="-122"/>
                <a:sym typeface="Wingdings" panose="05000000000000000000" pitchFamily="2" charset="2"/>
              </a:rPr>
              <a:t>）美国南北战争。（美洲）</a:t>
            </a:r>
            <a:endParaRPr lang="zh-CN" altLang="en-US" sz="3600" b="1">
              <a:solidFill>
                <a:srgbClr val="FF00FF"/>
              </a:solidFill>
              <a:latin typeface="Arial" panose="020B0604020202020204" pitchFamily="34" charset="0"/>
              <a:ea typeface="永中粗黑" pitchFamily="2" charset="-122"/>
            </a:endParaRPr>
          </a:p>
        </p:txBody>
      </p:sp>
      <p:sp>
        <p:nvSpPr>
          <p:cNvPr id="132103" name="矩形 132102"/>
          <p:cNvSpPr/>
          <p:nvPr/>
        </p:nvSpPr>
        <p:spPr>
          <a:xfrm>
            <a:off x="0" y="3357563"/>
            <a:ext cx="9144000" cy="588962"/>
          </a:xfrm>
          <a:prstGeom prst="rect">
            <a:avLst/>
          </a:prstGeom>
          <a:solidFill>
            <a:schemeClr val="accent1"/>
          </a:solidFill>
          <a:ln w="9525" cap="flat" cmpd="sng">
            <a:solidFill>
              <a:srgbClr val="9900FF"/>
            </a:solidFill>
            <a:prstDash val="solid"/>
            <a:miter/>
            <a:headEnd type="none" w="med" len="med"/>
            <a:tailEnd type="none" w="med" len="med"/>
          </a:ln>
        </p:spPr>
        <p:txBody>
          <a:bodyPr>
            <a:spAutoFit/>
          </a:bodyPr>
          <a:p>
            <a:pPr algn="l"/>
            <a:r>
              <a:rPr lang="en-US" altLang="zh-CN" sz="2800" b="1">
                <a:latin typeface="Arial" panose="020B0604020202020204" pitchFamily="34" charset="0"/>
                <a:ea typeface="永中粗黑" pitchFamily="2" charset="-122"/>
              </a:rPr>
              <a:t>3</a:t>
            </a:r>
            <a:r>
              <a:rPr lang="zh-CN" altLang="en-US" sz="3200" b="1" dirty="0">
                <a:latin typeface="Arial" panose="020B0604020202020204" pitchFamily="34" charset="0"/>
                <a:ea typeface="永中粗黑" pitchFamily="2" charset="-122"/>
              </a:rPr>
              <a:t>、</a:t>
            </a:r>
            <a:r>
              <a:rPr lang="zh-CN" altLang="en-US" sz="2800" b="1" dirty="0">
                <a:latin typeface="Arial" panose="020B0604020202020204" pitchFamily="34" charset="0"/>
                <a:ea typeface="永中粗黑" pitchFamily="2" charset="-122"/>
              </a:rPr>
              <a:t>主要资本主义国家走上资本主义道路的方式有哪些？</a:t>
            </a:r>
            <a:r>
              <a:rPr lang="zh-CN" altLang="en-US" sz="3200" b="1" dirty="0">
                <a:latin typeface="Arial" panose="020B0604020202020204" pitchFamily="34" charset="0"/>
                <a:ea typeface="永中粗黑" pitchFamily="2" charset="-122"/>
              </a:rPr>
              <a:t> </a:t>
            </a:r>
            <a:endParaRPr lang="zh-CN" altLang="en-US" sz="3200" b="1" dirty="0">
              <a:latin typeface="Arial" panose="020B0604020202020204" pitchFamily="34" charset="0"/>
              <a:ea typeface="永中粗黑" pitchFamily="2" charset="-122"/>
            </a:endParaRPr>
          </a:p>
        </p:txBody>
      </p:sp>
      <p:sp>
        <p:nvSpPr>
          <p:cNvPr id="132104" name="矩形 132103"/>
          <p:cNvSpPr/>
          <p:nvPr/>
        </p:nvSpPr>
        <p:spPr>
          <a:xfrm>
            <a:off x="0" y="4005263"/>
            <a:ext cx="9144000" cy="3273425"/>
          </a:xfrm>
          <a:prstGeom prst="rect">
            <a:avLst/>
          </a:prstGeom>
          <a:solidFill>
            <a:schemeClr val="accent1"/>
          </a:solidFill>
          <a:ln w="9525" cap="flat" cmpd="sng">
            <a:solidFill>
              <a:srgbClr val="9900FF"/>
            </a:solidFill>
            <a:prstDash val="solid"/>
            <a:miter/>
            <a:headEnd type="none" w="med" len="med"/>
            <a:tailEnd type="none" w="med" len="med"/>
          </a:ln>
        </p:spPr>
        <p:txBody>
          <a:bodyPr>
            <a:spAutoFit/>
          </a:bodyPr>
          <a:p>
            <a:pPr algn="l"/>
            <a:r>
              <a:rPr lang="zh-CN" altLang="en-US" sz="2800" b="1" dirty="0">
                <a:latin typeface="Arial" panose="020B0604020202020204" pitchFamily="34" charset="0"/>
                <a:ea typeface="永中粗黑" pitchFamily="2" charset="-122"/>
              </a:rPr>
              <a:t>答</a:t>
            </a:r>
            <a:r>
              <a:rPr lang="zh-CN" altLang="en-US" sz="3600" b="1" dirty="0">
                <a:solidFill>
                  <a:srgbClr val="9900FF"/>
                </a:solidFill>
                <a:latin typeface="Arial" panose="020B0604020202020204" pitchFamily="34" charset="0"/>
                <a:ea typeface="永中粗黑" pitchFamily="2" charset="-122"/>
                <a:sym typeface="Wingdings" panose="05000000000000000000" pitchFamily="2" charset="2"/>
              </a:rPr>
              <a:t>（</a:t>
            </a:r>
            <a:r>
              <a:rPr lang="en-US" altLang="zh-CN" sz="3600" b="1" dirty="0">
                <a:solidFill>
                  <a:srgbClr val="9900FF"/>
                </a:solidFill>
                <a:latin typeface="Arial" panose="020B0604020202020204" pitchFamily="34" charset="0"/>
                <a:ea typeface="永中粗黑" pitchFamily="2" charset="-122"/>
                <a:sym typeface="Wingdings" panose="05000000000000000000" pitchFamily="2" charset="2"/>
              </a:rPr>
              <a:t>1</a:t>
            </a:r>
            <a:r>
              <a:rPr lang="zh-CN" altLang="en-US" sz="3600" b="1" dirty="0">
                <a:solidFill>
                  <a:srgbClr val="9900FF"/>
                </a:solidFill>
                <a:latin typeface="Arial" panose="020B0604020202020204" pitchFamily="34" charset="0"/>
                <a:ea typeface="永中粗黑" pitchFamily="2" charset="-122"/>
                <a:sym typeface="Wingdings" panose="05000000000000000000" pitchFamily="2" charset="2"/>
              </a:rPr>
              <a:t>）资产阶级革命方式</a:t>
            </a:r>
            <a:r>
              <a:rPr lang="zh-CN" altLang="en-US" sz="3600" b="1" dirty="0">
                <a:solidFill>
                  <a:srgbClr val="FF0000"/>
                </a:solidFill>
                <a:latin typeface="Arial" panose="020B0604020202020204" pitchFamily="34" charset="0"/>
                <a:ea typeface="永中粗黑" pitchFamily="2" charset="-122"/>
                <a:sym typeface="Wingdings" panose="05000000000000000000" pitchFamily="2" charset="2"/>
              </a:rPr>
              <a:t>，如：</a:t>
            </a:r>
            <a:r>
              <a:rPr lang="zh-CN" altLang="en-US" sz="3600" b="1" dirty="0">
                <a:solidFill>
                  <a:srgbClr val="FF00FF"/>
                </a:solidFill>
                <a:latin typeface="Arial" panose="020B0604020202020204" pitchFamily="34" charset="0"/>
                <a:ea typeface="永中粗黑" pitchFamily="2" charset="-122"/>
                <a:sym typeface="Wingdings" panose="05000000000000000000" pitchFamily="2" charset="2"/>
              </a:rPr>
              <a:t>英国资产阶级革命、法国大革命、美国独立战争及南北战争</a:t>
            </a:r>
            <a:r>
              <a:rPr lang="zh-CN" altLang="en-US" sz="3600" b="1" dirty="0">
                <a:solidFill>
                  <a:srgbClr val="FF0000"/>
                </a:solidFill>
                <a:latin typeface="Arial" panose="020B0604020202020204" pitchFamily="34" charset="0"/>
                <a:ea typeface="永中粗黑" pitchFamily="2" charset="-122"/>
                <a:sym typeface="Wingdings" panose="05000000000000000000" pitchFamily="2" charset="2"/>
              </a:rPr>
              <a:t>。</a:t>
            </a:r>
            <a:r>
              <a:rPr lang="zh-CN" altLang="en-US" sz="3600" b="1" dirty="0">
                <a:solidFill>
                  <a:srgbClr val="9900FF"/>
                </a:solidFill>
                <a:latin typeface="Arial" panose="020B0604020202020204" pitchFamily="34" charset="0"/>
                <a:ea typeface="永中粗黑" pitchFamily="2" charset="-122"/>
                <a:sym typeface="Wingdings" panose="05000000000000000000" pitchFamily="2" charset="2"/>
              </a:rPr>
              <a:t>（</a:t>
            </a:r>
            <a:r>
              <a:rPr lang="en-US" altLang="zh-CN" sz="3600" b="1" dirty="0">
                <a:solidFill>
                  <a:srgbClr val="9900FF"/>
                </a:solidFill>
                <a:latin typeface="Arial" panose="020B0604020202020204" pitchFamily="34" charset="0"/>
                <a:ea typeface="永中粗黑" pitchFamily="2" charset="-122"/>
                <a:sym typeface="Wingdings" panose="05000000000000000000" pitchFamily="2" charset="2"/>
              </a:rPr>
              <a:t>2</a:t>
            </a:r>
            <a:r>
              <a:rPr lang="zh-CN" altLang="en-US" sz="3600" b="1" dirty="0">
                <a:solidFill>
                  <a:srgbClr val="9900FF"/>
                </a:solidFill>
                <a:latin typeface="Arial" panose="020B0604020202020204" pitchFamily="34" charset="0"/>
                <a:ea typeface="永中粗黑" pitchFamily="2" charset="-122"/>
                <a:sym typeface="Wingdings" panose="05000000000000000000" pitchFamily="2" charset="2"/>
              </a:rPr>
              <a:t>）资产阶级改革方式</a:t>
            </a:r>
            <a:r>
              <a:rPr lang="zh-CN" altLang="en-US" sz="3600" b="1" dirty="0">
                <a:solidFill>
                  <a:srgbClr val="FF0000"/>
                </a:solidFill>
                <a:latin typeface="Arial" panose="020B0604020202020204" pitchFamily="34" charset="0"/>
                <a:ea typeface="永中粗黑" pitchFamily="2" charset="-122"/>
                <a:sym typeface="Wingdings" panose="05000000000000000000" pitchFamily="2" charset="2"/>
              </a:rPr>
              <a:t>，如：</a:t>
            </a:r>
            <a:r>
              <a:rPr lang="zh-CN" altLang="en-US" sz="3600" b="1" dirty="0">
                <a:solidFill>
                  <a:srgbClr val="FF00FF"/>
                </a:solidFill>
                <a:latin typeface="Arial" panose="020B0604020202020204" pitchFamily="34" charset="0"/>
                <a:ea typeface="永中粗黑" pitchFamily="2" charset="-122"/>
                <a:sym typeface="Wingdings" panose="05000000000000000000" pitchFamily="2" charset="2"/>
              </a:rPr>
              <a:t>俄国</a:t>
            </a:r>
            <a:r>
              <a:rPr lang="en-US" altLang="zh-CN" sz="3600" b="1" dirty="0">
                <a:solidFill>
                  <a:srgbClr val="FF00FF"/>
                </a:solidFill>
                <a:latin typeface="Arial" panose="020B0604020202020204" pitchFamily="34" charset="0"/>
                <a:ea typeface="永中粗黑" pitchFamily="2" charset="-122"/>
                <a:sym typeface="Wingdings" panose="05000000000000000000" pitchFamily="2" charset="2"/>
              </a:rPr>
              <a:t>1861</a:t>
            </a:r>
            <a:r>
              <a:rPr lang="zh-CN" altLang="en-US" sz="3600" b="1" dirty="0">
                <a:solidFill>
                  <a:srgbClr val="FF00FF"/>
                </a:solidFill>
                <a:latin typeface="Arial" panose="020B0604020202020204" pitchFamily="34" charset="0"/>
                <a:ea typeface="永中粗黑" pitchFamily="2" charset="-122"/>
                <a:sym typeface="Wingdings" panose="05000000000000000000" pitchFamily="2" charset="2"/>
              </a:rPr>
              <a:t>年改革，日本明治维新。</a:t>
            </a:r>
            <a:r>
              <a:rPr lang="zh-CN" altLang="en-US" sz="3200" b="1" dirty="0">
                <a:solidFill>
                  <a:srgbClr val="9900FF"/>
                </a:solidFill>
                <a:latin typeface="Arial" panose="020B0604020202020204" pitchFamily="34" charset="0"/>
                <a:ea typeface="永中粗黑" pitchFamily="2" charset="-122"/>
                <a:sym typeface="Wingdings" panose="05000000000000000000" pitchFamily="2" charset="2"/>
              </a:rPr>
              <a:t>（</a:t>
            </a:r>
            <a:r>
              <a:rPr lang="en-US" altLang="zh-CN" sz="3200" b="1" dirty="0">
                <a:solidFill>
                  <a:srgbClr val="9900FF"/>
                </a:solidFill>
                <a:latin typeface="Arial" panose="020B0604020202020204" pitchFamily="34" charset="0"/>
                <a:ea typeface="永中粗黑" pitchFamily="2" charset="-122"/>
                <a:sym typeface="Wingdings" panose="05000000000000000000" pitchFamily="2" charset="2"/>
              </a:rPr>
              <a:t>3</a:t>
            </a:r>
            <a:r>
              <a:rPr lang="zh-CN" altLang="en-US" sz="3200" b="1" dirty="0">
                <a:solidFill>
                  <a:srgbClr val="9900FF"/>
                </a:solidFill>
                <a:latin typeface="Arial" panose="020B0604020202020204" pitchFamily="34" charset="0"/>
                <a:ea typeface="永中粗黑" pitchFamily="2" charset="-122"/>
                <a:sym typeface="Wingdings" panose="05000000000000000000" pitchFamily="2" charset="2"/>
              </a:rPr>
              <a:t>）统一战争（王朝战争）方式</a:t>
            </a:r>
            <a:r>
              <a:rPr lang="zh-CN" altLang="en-US" sz="3200" b="1" dirty="0">
                <a:solidFill>
                  <a:srgbClr val="FF0000"/>
                </a:solidFill>
                <a:latin typeface="Arial" panose="020B0604020202020204" pitchFamily="34" charset="0"/>
                <a:ea typeface="永中粗黑" pitchFamily="2" charset="-122"/>
                <a:sym typeface="Wingdings" panose="05000000000000000000" pitchFamily="2" charset="2"/>
              </a:rPr>
              <a:t>，如：</a:t>
            </a:r>
            <a:r>
              <a:rPr lang="zh-CN" altLang="en-US" sz="3200" b="1" dirty="0">
                <a:solidFill>
                  <a:srgbClr val="FF00FF"/>
                </a:solidFill>
                <a:latin typeface="Arial" panose="020B0604020202020204" pitchFamily="34" charset="0"/>
                <a:ea typeface="永中粗黑" pitchFamily="2" charset="-122"/>
                <a:sym typeface="Wingdings" panose="05000000000000000000" pitchFamily="2" charset="2"/>
              </a:rPr>
              <a:t>意大利和德意志的统一</a:t>
            </a:r>
            <a:r>
              <a:rPr lang="zh-CN" altLang="en-US" sz="3200" b="1" dirty="0">
                <a:solidFill>
                  <a:srgbClr val="FF0000"/>
                </a:solidFill>
                <a:latin typeface="Arial" panose="020B0604020202020204" pitchFamily="34" charset="0"/>
                <a:ea typeface="永中粗黑" pitchFamily="2" charset="-122"/>
                <a:sym typeface="Wingdings" panose="05000000000000000000" pitchFamily="2" charset="2"/>
              </a:rPr>
              <a:t>。</a:t>
            </a:r>
            <a:endParaRPr lang="zh-CN" altLang="en-US" sz="3600" b="1" dirty="0">
              <a:solidFill>
                <a:srgbClr val="FF0000"/>
              </a:solidFill>
              <a:latin typeface="Arial" panose="020B0604020202020204" pitchFamily="34" charset="0"/>
              <a:ea typeface="永中粗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2100"/>
                                        </p:tgtEl>
                                        <p:attrNameLst>
                                          <p:attrName>style.visibility</p:attrName>
                                        </p:attrNameLst>
                                      </p:cBhvr>
                                      <p:to>
                                        <p:strVal val="visible"/>
                                      </p:to>
                                    </p:set>
                                    <p:animEffect transition="in" filter="dissolve">
                                      <p:cBhvr>
                                        <p:cTn id="7" dur="500"/>
                                        <p:tgtEl>
                                          <p:spTgt spid="1321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2102"/>
                                        </p:tgtEl>
                                        <p:attrNameLst>
                                          <p:attrName>style.visibility</p:attrName>
                                        </p:attrNameLst>
                                      </p:cBhvr>
                                      <p:to>
                                        <p:strVal val="visible"/>
                                      </p:to>
                                    </p:set>
                                    <p:animEffect transition="in" filter="dissolve">
                                      <p:cBhvr>
                                        <p:cTn id="12" dur="500"/>
                                        <p:tgtEl>
                                          <p:spTgt spid="13210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2103"/>
                                        </p:tgtEl>
                                        <p:attrNameLst>
                                          <p:attrName>style.visibility</p:attrName>
                                        </p:attrNameLst>
                                      </p:cBhvr>
                                      <p:to>
                                        <p:strVal val="visible"/>
                                      </p:to>
                                    </p:set>
                                    <p:animEffect transition="in" filter="dissolve">
                                      <p:cBhvr>
                                        <p:cTn id="17" dur="500"/>
                                        <p:tgtEl>
                                          <p:spTgt spid="13210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2104"/>
                                        </p:tgtEl>
                                        <p:attrNameLst>
                                          <p:attrName>style.visibility</p:attrName>
                                        </p:attrNameLst>
                                      </p:cBhvr>
                                      <p:to>
                                        <p:strVal val="visible"/>
                                      </p:to>
                                    </p:set>
                                    <p:animEffect transition="in" filter="dissolve">
                                      <p:cBhvr>
                                        <p:cTn id="22" dur="500"/>
                                        <p:tgtEl>
                                          <p:spTgt spid="13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animBg="1"/>
      <p:bldP spid="132102" grpId="0" animBg="1"/>
      <p:bldP spid="132103" grpId="0" animBg="1"/>
      <p:bldP spid="13210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l="-17000" r="-17000"/>
          </a:stretch>
        </a:blipFill>
        <a:effectLst/>
      </p:bgPr>
    </p:bg>
    <p:spTree>
      <p:nvGrpSpPr>
        <p:cNvPr id="1" name=""/>
        <p:cNvGrpSpPr/>
        <p:nvPr/>
      </p:nvGrpSpPr>
      <p:grpSpPr>
        <a:xfrm>
          <a:off x="0" y="0"/>
          <a:ext cx="0" cy="0"/>
          <a:chOff x="0" y="0"/>
          <a:chExt cx="0" cy="0"/>
        </a:xfrm>
      </p:grpSpPr>
      <p:sp>
        <p:nvSpPr>
          <p:cNvPr id="4" name="Oval 3">
            <a:hlinkClick r:id="rId2"/>
          </p:cNvPr>
          <p:cNvSpPr>
            <a:spLocks noChangeAspect="1"/>
          </p:cNvSpPr>
          <p:nvPr/>
        </p:nvSpPr>
        <p:spPr>
          <a:xfrm>
            <a:off x="2560320" y="3021330"/>
            <a:ext cx="4023360" cy="2308860"/>
          </a:xfrm>
          <a:prstGeom prst="ellipse">
            <a:avLst/>
          </a:prstGeom>
          <a:solidFill>
            <a:schemeClr val="bg1"/>
          </a:solidFill>
          <a:ln>
            <a:noFill/>
          </a:ln>
          <a:effectLst/>
          <a:scene3d>
            <a:camera prst="perspectiveFront"/>
            <a:lightRig rig="twoPt" dir="t"/>
          </a:scene3d>
          <a:sp3d extrusionH="76200" prstMaterial="clear">
            <a:bevelT w="381000" h="190500" prst="softRound"/>
            <a:bevelB/>
            <a:extrusionClr>
              <a:schemeClr val="accent1">
                <a:lumMod val="60000"/>
                <a:lumOff val="40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8800" i="1" dirty="0">
                <a:solidFill>
                  <a:srgbClr val="FF0000"/>
                </a:solidFill>
              </a:rPr>
              <a:t>再见</a:t>
            </a:r>
            <a:r>
              <a:rPr lang="zh-CN" altLang="en-US" sz="8800" dirty="0">
                <a:solidFill>
                  <a:srgbClr val="FF0000"/>
                </a:solidFill>
              </a:rPr>
              <a:t> </a:t>
            </a:r>
            <a:endParaRPr lang="zh-CN" altLang="en-US" sz="8800" dirty="0">
              <a:solidFill>
                <a:srgbClr val="FF0000"/>
              </a:solidFill>
            </a:endParaRPr>
          </a:p>
        </p:txBody>
      </p:sp>
      <p:sp>
        <p:nvSpPr>
          <p:cNvPr id="6" name="矩形 5"/>
          <p:cNvSpPr/>
          <p:nvPr/>
        </p:nvSpPr>
        <p:spPr>
          <a:xfrm>
            <a:off x="2357422" y="5934670"/>
            <a:ext cx="4339651" cy="923330"/>
          </a:xfrm>
          <a:prstGeom prst="rect">
            <a:avLst/>
          </a:prstGeom>
          <a:noFill/>
        </p:spPr>
        <p:txBody>
          <a:bodyPr wrap="none">
            <a:spAutoFit/>
          </a:bodyPr>
          <a:lstStyle/>
          <a:p>
            <a:pPr algn="ctr" fontAlgn="auto">
              <a:spcBef>
                <a:spcPts val="0"/>
              </a:spcBef>
              <a:spcAft>
                <a:spcPts val="0"/>
              </a:spcAft>
              <a:defRPr/>
            </a:pPr>
            <a:r>
              <a:rPr lang="zh-CN" alt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仿放大镜效果</a:t>
            </a:r>
            <a:endParaRPr lang="zh-CN" alt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22882" name="矩形 122881"/>
          <p:cNvSpPr/>
          <p:nvPr/>
        </p:nvSpPr>
        <p:spPr>
          <a:xfrm>
            <a:off x="-735330" y="836930"/>
            <a:ext cx="4443730" cy="7207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r>
              <a:rPr lang="zh-CN" altLang="en-US" sz="4000" b="1" dirty="0">
                <a:latin typeface="Times New Roman" panose="02020603050405020304" pitchFamily="18" charset="0"/>
                <a:ea typeface="黑体" panose="02010609060101010101" pitchFamily="2" charset="-122"/>
              </a:rPr>
              <a:t>偏僻的小乡村的斯拉夫人</a:t>
            </a:r>
            <a:endParaRPr lang="zh-CN" altLang="en-US" sz="4000" b="1" dirty="0">
              <a:latin typeface="Times New Roman" panose="02020603050405020304" pitchFamily="18" charset="0"/>
              <a:ea typeface="黑体" panose="02010609060101010101" pitchFamily="2" charset="-122"/>
            </a:endParaRPr>
          </a:p>
        </p:txBody>
      </p:sp>
      <p:sp>
        <p:nvSpPr>
          <p:cNvPr id="122883" name="矩形 122882"/>
          <p:cNvSpPr/>
          <p:nvPr/>
        </p:nvSpPr>
        <p:spPr>
          <a:xfrm>
            <a:off x="5508625" y="836613"/>
            <a:ext cx="3384550" cy="7207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r>
              <a:rPr lang="en-US" altLang="zh-CN" sz="4000" b="1" dirty="0">
                <a:latin typeface="Times New Roman" panose="02020603050405020304" pitchFamily="18" charset="0"/>
                <a:ea typeface="黑体" panose="02010609060101010101" pitchFamily="2" charset="-122"/>
              </a:rPr>
              <a:t>12</a:t>
            </a:r>
            <a:r>
              <a:rPr lang="zh-CN" altLang="en-US" sz="4000" b="1" dirty="0">
                <a:latin typeface="Times New Roman" panose="02020603050405020304" pitchFamily="18" charset="0"/>
                <a:ea typeface="黑体" panose="02010609060101010101" pitchFamily="2" charset="-122"/>
              </a:rPr>
              <a:t>世纪建城</a:t>
            </a:r>
            <a:endParaRPr lang="zh-CN" altLang="en-US" sz="4000" b="1" dirty="0">
              <a:latin typeface="Times New Roman" panose="02020603050405020304" pitchFamily="18" charset="0"/>
              <a:ea typeface="黑体" panose="02010609060101010101" pitchFamily="2" charset="-122"/>
            </a:endParaRPr>
          </a:p>
        </p:txBody>
      </p:sp>
      <p:sp>
        <p:nvSpPr>
          <p:cNvPr id="122884" name="矩形 122883"/>
          <p:cNvSpPr/>
          <p:nvPr/>
        </p:nvSpPr>
        <p:spPr>
          <a:xfrm>
            <a:off x="5508625" y="2276475"/>
            <a:ext cx="3816350" cy="720725"/>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r>
              <a:rPr lang="zh-CN" altLang="en-US" sz="4000" b="1" dirty="0">
                <a:latin typeface="Times New Roman" panose="02020603050405020304" pitchFamily="18" charset="0"/>
                <a:ea typeface="黑体" panose="02010609060101010101" pitchFamily="2" charset="-122"/>
              </a:rPr>
              <a:t>莫斯科公国</a:t>
            </a:r>
            <a:endParaRPr lang="zh-CN" altLang="en-US" sz="4000" b="1" dirty="0">
              <a:latin typeface="Times New Roman" panose="02020603050405020304" pitchFamily="18" charset="0"/>
              <a:ea typeface="黑体" panose="02010609060101010101" pitchFamily="2" charset="-122"/>
            </a:endParaRPr>
          </a:p>
        </p:txBody>
      </p:sp>
      <p:sp>
        <p:nvSpPr>
          <p:cNvPr id="122885" name="矩形 122884"/>
          <p:cNvSpPr/>
          <p:nvPr/>
        </p:nvSpPr>
        <p:spPr>
          <a:xfrm>
            <a:off x="5508625" y="3644900"/>
            <a:ext cx="3384550" cy="259238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r>
              <a:rPr lang="en-US" altLang="zh-CN" sz="4000" b="1" dirty="0">
                <a:latin typeface="Times New Roman" panose="02020603050405020304" pitchFamily="18" charset="0"/>
                <a:ea typeface="黑体" panose="02010609060101010101" pitchFamily="2" charset="-122"/>
              </a:rPr>
              <a:t>13</a:t>
            </a:r>
            <a:r>
              <a:rPr lang="zh-CN" altLang="en-US" sz="4000" b="1" dirty="0">
                <a:latin typeface="Times New Roman" panose="02020603050405020304" pitchFamily="18" charset="0"/>
                <a:ea typeface="黑体" panose="02010609060101010101" pitchFamily="2" charset="-122"/>
              </a:rPr>
              <a:t>世纪为蒙古</a:t>
            </a:r>
            <a:endParaRPr lang="zh-CN" altLang="en-US" sz="4000" b="1" dirty="0">
              <a:latin typeface="Times New Roman" panose="02020603050405020304" pitchFamily="18" charset="0"/>
              <a:ea typeface="黑体" panose="02010609060101010101" pitchFamily="2" charset="-122"/>
            </a:endParaRPr>
          </a:p>
          <a:p>
            <a:r>
              <a:rPr lang="zh-CN" altLang="en-US" sz="4000" b="1" dirty="0">
                <a:latin typeface="Times New Roman" panose="02020603050405020304" pitchFamily="18" charset="0"/>
                <a:ea typeface="黑体" panose="02010609060101010101" pitchFamily="2" charset="-122"/>
              </a:rPr>
              <a:t>金帐汉国统治</a:t>
            </a:r>
            <a:endParaRPr lang="zh-CN" altLang="en-US" sz="4000" b="1" dirty="0">
              <a:latin typeface="Times New Roman" panose="02020603050405020304" pitchFamily="18" charset="0"/>
              <a:ea typeface="黑体" panose="02010609060101010101" pitchFamily="2" charset="-122"/>
            </a:endParaRPr>
          </a:p>
          <a:p>
            <a:r>
              <a:rPr lang="zh-CN" altLang="en-US" sz="4000" b="1" dirty="0">
                <a:latin typeface="Times New Roman" panose="02020603050405020304" pitchFamily="18" charset="0"/>
                <a:ea typeface="黑体" panose="02010609060101010101" pitchFamily="2" charset="-122"/>
              </a:rPr>
              <a:t>下的一小邦</a:t>
            </a:r>
            <a:endParaRPr lang="zh-CN" altLang="en-US" sz="4000" b="1" dirty="0">
              <a:latin typeface="Times New Roman" panose="02020603050405020304" pitchFamily="18" charset="0"/>
              <a:ea typeface="黑体" panose="02010609060101010101" pitchFamily="2" charset="-122"/>
            </a:endParaRPr>
          </a:p>
        </p:txBody>
      </p:sp>
      <p:sp>
        <p:nvSpPr>
          <p:cNvPr id="122886" name="文本框 122885"/>
          <p:cNvSpPr txBox="1"/>
          <p:nvPr/>
        </p:nvSpPr>
        <p:spPr>
          <a:xfrm>
            <a:off x="4068763" y="2276475"/>
            <a:ext cx="863600" cy="3960813"/>
          </a:xfrm>
          <a:prstGeom prst="rect">
            <a:avLst/>
          </a:prstGeom>
          <a:solidFill>
            <a:schemeClr val="accent1"/>
          </a:solidFill>
          <a:ln w="9525" cap="flat" cmpd="sng">
            <a:solidFill>
              <a:schemeClr val="tx1"/>
            </a:solidFill>
            <a:prstDash val="solid"/>
            <a:miter/>
            <a:headEnd type="none" w="med" len="med"/>
            <a:tailEnd type="none" w="med" len="med"/>
          </a:ln>
        </p:spPr>
        <p:txBody>
          <a:bodyPr vert="eaVert">
            <a:spAutoFit/>
          </a:bodyPr>
          <a:p>
            <a:pPr>
              <a:spcBef>
                <a:spcPct val="50000"/>
              </a:spcBef>
            </a:pPr>
            <a:r>
              <a:rPr lang="en-US" altLang="zh-CN" sz="4400" b="1" dirty="0">
                <a:latin typeface="黑体" panose="02010609060101010101" pitchFamily="2" charset="-122"/>
                <a:ea typeface="黑体" panose="02010609060101010101" pitchFamily="2" charset="-122"/>
              </a:rPr>
              <a:t>1480</a:t>
            </a:r>
            <a:r>
              <a:rPr lang="zh-CN" altLang="en-US" sz="4400" b="1" dirty="0">
                <a:latin typeface="黑体" panose="02010609060101010101" pitchFamily="2" charset="-122"/>
                <a:ea typeface="黑体" panose="02010609060101010101" pitchFamily="2" charset="-122"/>
              </a:rPr>
              <a:t>年独立</a:t>
            </a:r>
            <a:endParaRPr lang="zh-CN" altLang="en-US" sz="4400" b="1" dirty="0">
              <a:latin typeface="黑体" panose="02010609060101010101" pitchFamily="2" charset="-122"/>
              <a:ea typeface="黑体" panose="02010609060101010101" pitchFamily="2" charset="-122"/>
            </a:endParaRPr>
          </a:p>
        </p:txBody>
      </p:sp>
      <p:sp>
        <p:nvSpPr>
          <p:cNvPr id="122887" name="矩形 122886"/>
          <p:cNvSpPr/>
          <p:nvPr/>
        </p:nvSpPr>
        <p:spPr>
          <a:xfrm>
            <a:off x="395288" y="2276475"/>
            <a:ext cx="3022600" cy="3960813"/>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r>
              <a:rPr lang="en-US" altLang="zh-CN" sz="4000" b="1" dirty="0">
                <a:latin typeface="Times New Roman" panose="02020603050405020304" pitchFamily="18" charset="0"/>
                <a:ea typeface="黑体" panose="02010609060101010101" pitchFamily="2" charset="-122"/>
              </a:rPr>
              <a:t>16</a:t>
            </a:r>
            <a:r>
              <a:rPr lang="zh-CN" altLang="en-US" sz="4000" b="1" dirty="0">
                <a:latin typeface="Times New Roman" panose="02020603050405020304" pitchFamily="18" charset="0"/>
                <a:ea typeface="黑体" panose="02010609060101010101" pitchFamily="2" charset="-122"/>
              </a:rPr>
              <a:t>世纪中期</a:t>
            </a:r>
            <a:endParaRPr lang="zh-CN" altLang="en-US" sz="4000" b="1" dirty="0">
              <a:latin typeface="Times New Roman" panose="02020603050405020304" pitchFamily="18" charset="0"/>
              <a:ea typeface="黑体" panose="02010609060101010101" pitchFamily="2" charset="-122"/>
            </a:endParaRPr>
          </a:p>
          <a:p>
            <a:r>
              <a:rPr lang="zh-CN" altLang="en-US" sz="4000" b="1" dirty="0">
                <a:latin typeface="Times New Roman" panose="02020603050405020304" pitchFamily="18" charset="0"/>
                <a:ea typeface="黑体" panose="02010609060101010101" pitchFamily="2" charset="-122"/>
              </a:rPr>
              <a:t>莫斯科大公</a:t>
            </a:r>
            <a:endParaRPr lang="zh-CN" altLang="en-US" sz="4000" b="1" dirty="0">
              <a:latin typeface="Times New Roman" panose="02020603050405020304" pitchFamily="18" charset="0"/>
              <a:ea typeface="黑体" panose="02010609060101010101" pitchFamily="2" charset="-122"/>
            </a:endParaRPr>
          </a:p>
          <a:p>
            <a:r>
              <a:rPr lang="zh-CN" altLang="en-US" sz="4000" b="1" dirty="0">
                <a:latin typeface="Times New Roman" panose="02020603050405020304" pitchFamily="18" charset="0"/>
                <a:ea typeface="黑体" panose="02010609060101010101" pitchFamily="2" charset="-122"/>
              </a:rPr>
              <a:t>伊凡四世</a:t>
            </a:r>
            <a:endParaRPr lang="zh-CN" altLang="en-US" sz="4000" b="1" dirty="0">
              <a:latin typeface="Times New Roman" panose="02020603050405020304" pitchFamily="18" charset="0"/>
              <a:ea typeface="黑体" panose="02010609060101010101" pitchFamily="2" charset="-122"/>
            </a:endParaRPr>
          </a:p>
          <a:p>
            <a:r>
              <a:rPr lang="zh-CN" altLang="en-US" sz="4000" b="1" dirty="0">
                <a:latin typeface="Times New Roman" panose="02020603050405020304" pitchFamily="18" charset="0"/>
                <a:ea typeface="黑体" panose="02010609060101010101" pitchFamily="2" charset="-122"/>
              </a:rPr>
              <a:t>称沙皇</a:t>
            </a:r>
            <a:endParaRPr lang="zh-CN" altLang="en-US" sz="4000" b="1" dirty="0">
              <a:latin typeface="Times New Roman" panose="02020603050405020304" pitchFamily="18" charset="0"/>
              <a:ea typeface="黑体" panose="02010609060101010101" pitchFamily="2" charset="-122"/>
            </a:endParaRPr>
          </a:p>
        </p:txBody>
      </p:sp>
      <p:sp>
        <p:nvSpPr>
          <p:cNvPr id="122888" name="右箭头 122887"/>
          <p:cNvSpPr/>
          <p:nvPr/>
        </p:nvSpPr>
        <p:spPr>
          <a:xfrm>
            <a:off x="3851275" y="1052513"/>
            <a:ext cx="1512888" cy="358775"/>
          </a:xfrm>
          <a:prstGeom prst="rightArrow">
            <a:avLst>
              <a:gd name="adj1" fmla="val 50000"/>
              <a:gd name="adj2" fmla="val 105420"/>
            </a:avLst>
          </a:prstGeom>
          <a:solidFill>
            <a:schemeClr val="folHlink"/>
          </a:solidFill>
          <a:ln w="9525" cap="flat" cmpd="sng">
            <a:solidFill>
              <a:schemeClr val="tx1"/>
            </a:solidFill>
            <a:prstDash val="solid"/>
            <a:miter/>
            <a:headEnd type="none" w="med" len="med"/>
            <a:tailEnd type="none" w="med" len="med"/>
          </a:ln>
        </p:spPr>
        <p:txBody>
          <a:bodyPr/>
          <a:p>
            <a:endParaRPr lang="zh-CN" altLang="en-US"/>
          </a:p>
        </p:txBody>
      </p:sp>
      <p:sp>
        <p:nvSpPr>
          <p:cNvPr id="122889" name="下箭头 122888"/>
          <p:cNvSpPr/>
          <p:nvPr/>
        </p:nvSpPr>
        <p:spPr>
          <a:xfrm>
            <a:off x="6804025" y="1628775"/>
            <a:ext cx="576263" cy="576263"/>
          </a:xfrm>
          <a:prstGeom prst="downArrow">
            <a:avLst>
              <a:gd name="adj1" fmla="val 50000"/>
              <a:gd name="adj2" fmla="val 25000"/>
            </a:avLst>
          </a:prstGeom>
          <a:solidFill>
            <a:schemeClr val="folHlink"/>
          </a:solidFill>
          <a:ln w="9525" cap="flat" cmpd="sng">
            <a:solidFill>
              <a:schemeClr val="tx1"/>
            </a:solidFill>
            <a:prstDash val="solid"/>
            <a:miter/>
            <a:headEnd type="none" w="med" len="med"/>
            <a:tailEnd type="none" w="med" len="med"/>
          </a:ln>
        </p:spPr>
        <p:txBody>
          <a:bodyPr/>
          <a:p>
            <a:endParaRPr lang="zh-CN" altLang="en-US"/>
          </a:p>
        </p:txBody>
      </p:sp>
      <p:sp>
        <p:nvSpPr>
          <p:cNvPr id="122890" name="下箭头 122889"/>
          <p:cNvSpPr/>
          <p:nvPr/>
        </p:nvSpPr>
        <p:spPr>
          <a:xfrm>
            <a:off x="6804025" y="3068638"/>
            <a:ext cx="576263" cy="576262"/>
          </a:xfrm>
          <a:prstGeom prst="downArrow">
            <a:avLst>
              <a:gd name="adj1" fmla="val 50000"/>
              <a:gd name="adj2" fmla="val 25000"/>
            </a:avLst>
          </a:prstGeom>
          <a:solidFill>
            <a:schemeClr val="folHlink"/>
          </a:solidFill>
          <a:ln w="9525" cap="flat" cmpd="sng">
            <a:solidFill>
              <a:schemeClr val="tx1"/>
            </a:solidFill>
            <a:prstDash val="solid"/>
            <a:miter/>
            <a:headEnd type="none" w="med" len="med"/>
            <a:tailEnd type="none" w="med" len="med"/>
          </a:ln>
        </p:spPr>
        <p:txBody>
          <a:bodyPr/>
          <a:p>
            <a:endParaRPr lang="zh-CN" altLang="en-US"/>
          </a:p>
        </p:txBody>
      </p:sp>
      <p:sp>
        <p:nvSpPr>
          <p:cNvPr id="122891" name="左箭头 122890"/>
          <p:cNvSpPr/>
          <p:nvPr/>
        </p:nvSpPr>
        <p:spPr>
          <a:xfrm>
            <a:off x="4932363" y="4652963"/>
            <a:ext cx="503237" cy="647700"/>
          </a:xfrm>
          <a:prstGeom prst="leftArrow">
            <a:avLst>
              <a:gd name="adj1" fmla="val 50000"/>
              <a:gd name="adj2" fmla="val 25000"/>
            </a:avLst>
          </a:prstGeom>
          <a:solidFill>
            <a:schemeClr val="folHlink"/>
          </a:solidFill>
          <a:ln w="9525" cap="flat" cmpd="sng">
            <a:solidFill>
              <a:schemeClr val="tx1"/>
            </a:solidFill>
            <a:prstDash val="solid"/>
            <a:miter/>
            <a:headEnd type="none" w="med" len="med"/>
            <a:tailEnd type="none" w="med" len="med"/>
          </a:ln>
        </p:spPr>
        <p:txBody>
          <a:bodyPr/>
          <a:p>
            <a:endParaRPr lang="zh-CN" altLang="en-US"/>
          </a:p>
        </p:txBody>
      </p:sp>
      <p:sp>
        <p:nvSpPr>
          <p:cNvPr id="122892" name="左箭头 122891"/>
          <p:cNvSpPr/>
          <p:nvPr/>
        </p:nvSpPr>
        <p:spPr>
          <a:xfrm>
            <a:off x="3492500" y="3933825"/>
            <a:ext cx="503238" cy="647700"/>
          </a:xfrm>
          <a:prstGeom prst="leftArrow">
            <a:avLst>
              <a:gd name="adj1" fmla="val 50000"/>
              <a:gd name="adj2" fmla="val 25000"/>
            </a:avLst>
          </a:prstGeom>
          <a:solidFill>
            <a:schemeClr val="folHlink"/>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blinds(horizontal)">
                                      <p:cBhvr>
                                        <p:cTn id="7" dur="500"/>
                                        <p:tgtEl>
                                          <p:spTgt spid="1228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22888"/>
                                        </p:tgtEl>
                                        <p:attrNameLst>
                                          <p:attrName>style.visibility</p:attrName>
                                        </p:attrNameLst>
                                      </p:cBhvr>
                                      <p:to>
                                        <p:strVal val="visible"/>
                                      </p:to>
                                    </p:set>
                                    <p:anim calcmode="lin" valueType="num">
                                      <p:cBhvr additive="base">
                                        <p:cTn id="12" dur="500" fill="hold"/>
                                        <p:tgtEl>
                                          <p:spTgt spid="122888"/>
                                        </p:tgtEl>
                                        <p:attrNameLst>
                                          <p:attrName>ppt_x</p:attrName>
                                        </p:attrNameLst>
                                      </p:cBhvr>
                                      <p:tavLst>
                                        <p:tav tm="0">
                                          <p:val>
                                            <p:strVal val="0-#ppt_w/2"/>
                                          </p:val>
                                        </p:tav>
                                        <p:tav tm="100000">
                                          <p:val>
                                            <p:strVal val="#ppt_x"/>
                                          </p:val>
                                        </p:tav>
                                      </p:tavLst>
                                    </p:anim>
                                    <p:anim calcmode="lin" valueType="num">
                                      <p:cBhvr additive="base">
                                        <p:cTn id="13" dur="500" fill="hold"/>
                                        <p:tgtEl>
                                          <p:spTgt spid="12288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2883"/>
                                        </p:tgtEl>
                                        <p:attrNameLst>
                                          <p:attrName>style.visibility</p:attrName>
                                        </p:attrNameLst>
                                      </p:cBhvr>
                                      <p:to>
                                        <p:strVal val="visible"/>
                                      </p:to>
                                    </p:set>
                                    <p:animEffect transition="in" filter="blinds(horizontal)">
                                      <p:cBhvr>
                                        <p:cTn id="18" dur="500"/>
                                        <p:tgtEl>
                                          <p:spTgt spid="12288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122889"/>
                                        </p:tgtEl>
                                        <p:attrNameLst>
                                          <p:attrName>style.visibility</p:attrName>
                                        </p:attrNameLst>
                                      </p:cBhvr>
                                      <p:to>
                                        <p:strVal val="visible"/>
                                      </p:to>
                                    </p:set>
                                    <p:anim calcmode="lin" valueType="num">
                                      <p:cBhvr additive="base">
                                        <p:cTn id="23" dur="500" fill="hold"/>
                                        <p:tgtEl>
                                          <p:spTgt spid="122889"/>
                                        </p:tgtEl>
                                        <p:attrNameLst>
                                          <p:attrName>ppt_x</p:attrName>
                                        </p:attrNameLst>
                                      </p:cBhvr>
                                      <p:tavLst>
                                        <p:tav tm="0">
                                          <p:val>
                                            <p:strVal val="#ppt_x"/>
                                          </p:val>
                                        </p:tav>
                                        <p:tav tm="100000">
                                          <p:val>
                                            <p:strVal val="#ppt_x"/>
                                          </p:val>
                                        </p:tav>
                                      </p:tavLst>
                                    </p:anim>
                                    <p:anim calcmode="lin" valueType="num">
                                      <p:cBhvr additive="base">
                                        <p:cTn id="24" dur="500" fill="hold"/>
                                        <p:tgtEl>
                                          <p:spTgt spid="12288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22884"/>
                                        </p:tgtEl>
                                        <p:attrNameLst>
                                          <p:attrName>style.visibility</p:attrName>
                                        </p:attrNameLst>
                                      </p:cBhvr>
                                      <p:to>
                                        <p:strVal val="visible"/>
                                      </p:to>
                                    </p:set>
                                    <p:animEffect transition="in" filter="blinds(horizontal)">
                                      <p:cBhvr>
                                        <p:cTn id="29" dur="500"/>
                                        <p:tgtEl>
                                          <p:spTgt spid="12288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nodeType="clickEffect">
                                  <p:stCondLst>
                                    <p:cond delay="0"/>
                                  </p:stCondLst>
                                  <p:childTnLst>
                                    <p:set>
                                      <p:cBhvr>
                                        <p:cTn id="33" dur="1" fill="hold">
                                          <p:stCondLst>
                                            <p:cond delay="0"/>
                                          </p:stCondLst>
                                        </p:cTn>
                                        <p:tgtEl>
                                          <p:spTgt spid="122890"/>
                                        </p:tgtEl>
                                        <p:attrNameLst>
                                          <p:attrName>style.visibility</p:attrName>
                                        </p:attrNameLst>
                                      </p:cBhvr>
                                      <p:to>
                                        <p:strVal val="visible"/>
                                      </p:to>
                                    </p:set>
                                    <p:anim calcmode="lin" valueType="num">
                                      <p:cBhvr additive="base">
                                        <p:cTn id="34" dur="500" fill="hold"/>
                                        <p:tgtEl>
                                          <p:spTgt spid="122890"/>
                                        </p:tgtEl>
                                        <p:attrNameLst>
                                          <p:attrName>ppt_x</p:attrName>
                                        </p:attrNameLst>
                                      </p:cBhvr>
                                      <p:tavLst>
                                        <p:tav tm="0">
                                          <p:val>
                                            <p:strVal val="#ppt_x"/>
                                          </p:val>
                                        </p:tav>
                                        <p:tav tm="100000">
                                          <p:val>
                                            <p:strVal val="#ppt_x"/>
                                          </p:val>
                                        </p:tav>
                                      </p:tavLst>
                                    </p:anim>
                                    <p:anim calcmode="lin" valueType="num">
                                      <p:cBhvr additive="base">
                                        <p:cTn id="35" dur="500" fill="hold"/>
                                        <p:tgtEl>
                                          <p:spTgt spid="122890"/>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2885"/>
                                        </p:tgtEl>
                                        <p:attrNameLst>
                                          <p:attrName>style.visibility</p:attrName>
                                        </p:attrNameLst>
                                      </p:cBhvr>
                                      <p:to>
                                        <p:strVal val="visible"/>
                                      </p:to>
                                    </p:set>
                                    <p:animEffect transition="in" filter="blinds(horizontal)">
                                      <p:cBhvr>
                                        <p:cTn id="40" dur="500"/>
                                        <p:tgtEl>
                                          <p:spTgt spid="12288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122891"/>
                                        </p:tgtEl>
                                        <p:attrNameLst>
                                          <p:attrName>style.visibility</p:attrName>
                                        </p:attrNameLst>
                                      </p:cBhvr>
                                      <p:to>
                                        <p:strVal val="visible"/>
                                      </p:to>
                                    </p:set>
                                    <p:anim calcmode="lin" valueType="num">
                                      <p:cBhvr additive="base">
                                        <p:cTn id="45" dur="500" fill="hold"/>
                                        <p:tgtEl>
                                          <p:spTgt spid="122891"/>
                                        </p:tgtEl>
                                        <p:attrNameLst>
                                          <p:attrName>ppt_x</p:attrName>
                                        </p:attrNameLst>
                                      </p:cBhvr>
                                      <p:tavLst>
                                        <p:tav tm="0">
                                          <p:val>
                                            <p:strVal val="1+#ppt_w/2"/>
                                          </p:val>
                                        </p:tav>
                                        <p:tav tm="100000">
                                          <p:val>
                                            <p:strVal val="#ppt_x"/>
                                          </p:val>
                                        </p:tav>
                                      </p:tavLst>
                                    </p:anim>
                                    <p:anim calcmode="lin" valueType="num">
                                      <p:cBhvr additive="base">
                                        <p:cTn id="46" dur="500" fill="hold"/>
                                        <p:tgtEl>
                                          <p:spTgt spid="12289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22886"/>
                                        </p:tgtEl>
                                        <p:attrNameLst>
                                          <p:attrName>style.visibility</p:attrName>
                                        </p:attrNameLst>
                                      </p:cBhvr>
                                      <p:to>
                                        <p:strVal val="visible"/>
                                      </p:to>
                                    </p:set>
                                    <p:animEffect transition="in" filter="blinds(horizontal)">
                                      <p:cBhvr>
                                        <p:cTn id="51" dur="500"/>
                                        <p:tgtEl>
                                          <p:spTgt spid="122886"/>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122892"/>
                                        </p:tgtEl>
                                        <p:attrNameLst>
                                          <p:attrName>style.visibility</p:attrName>
                                        </p:attrNameLst>
                                      </p:cBhvr>
                                      <p:to>
                                        <p:strVal val="visible"/>
                                      </p:to>
                                    </p:set>
                                    <p:anim calcmode="lin" valueType="num">
                                      <p:cBhvr additive="base">
                                        <p:cTn id="56" dur="500" fill="hold"/>
                                        <p:tgtEl>
                                          <p:spTgt spid="122892"/>
                                        </p:tgtEl>
                                        <p:attrNameLst>
                                          <p:attrName>ppt_x</p:attrName>
                                        </p:attrNameLst>
                                      </p:cBhvr>
                                      <p:tavLst>
                                        <p:tav tm="0">
                                          <p:val>
                                            <p:strVal val="1+#ppt_w/2"/>
                                          </p:val>
                                        </p:tav>
                                        <p:tav tm="100000">
                                          <p:val>
                                            <p:strVal val="#ppt_x"/>
                                          </p:val>
                                        </p:tav>
                                      </p:tavLst>
                                    </p:anim>
                                    <p:anim calcmode="lin" valueType="num">
                                      <p:cBhvr additive="base">
                                        <p:cTn id="57" dur="500" fill="hold"/>
                                        <p:tgtEl>
                                          <p:spTgt spid="122892"/>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2887"/>
                                        </p:tgtEl>
                                        <p:attrNameLst>
                                          <p:attrName>style.visibility</p:attrName>
                                        </p:attrNameLst>
                                      </p:cBhvr>
                                      <p:to>
                                        <p:strVal val="visible"/>
                                      </p:to>
                                    </p:set>
                                    <p:animEffect transition="in" filter="blinds(horizontal)">
                                      <p:cBhvr>
                                        <p:cTn id="62" dur="500"/>
                                        <p:tgtEl>
                                          <p:spTgt spid="122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bldLvl="0" animBg="1"/>
      <p:bldP spid="122883" grpId="0" animBg="1"/>
      <p:bldP spid="122884" grpId="0" animBg="1"/>
      <p:bldP spid="122885" grpId="0" animBg="1"/>
      <p:bldP spid="122886" grpId="0" animBg="1"/>
      <p:bldP spid="12288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29026" name="图片 129025" descr="0111"/>
          <p:cNvPicPr>
            <a:picLocks noChangeAspect="1"/>
          </p:cNvPicPr>
          <p:nvPr/>
        </p:nvPicPr>
        <p:blipFill>
          <a:blip r:embed="rId2"/>
          <a:stretch>
            <a:fillRect/>
          </a:stretch>
        </p:blipFill>
        <p:spPr>
          <a:xfrm>
            <a:off x="539750" y="1125538"/>
            <a:ext cx="3095625" cy="4464050"/>
          </a:xfrm>
          <a:prstGeom prst="rect">
            <a:avLst/>
          </a:prstGeom>
          <a:noFill/>
          <a:ln w="9525">
            <a:noFill/>
          </a:ln>
        </p:spPr>
      </p:pic>
      <p:pic>
        <p:nvPicPr>
          <p:cNvPr id="129027" name="图片 129026" descr="01"/>
          <p:cNvPicPr>
            <a:picLocks noChangeAspect="1"/>
          </p:cNvPicPr>
          <p:nvPr/>
        </p:nvPicPr>
        <p:blipFill>
          <a:blip r:embed="rId3"/>
          <a:stretch>
            <a:fillRect/>
          </a:stretch>
        </p:blipFill>
        <p:spPr>
          <a:xfrm>
            <a:off x="3995738" y="2924175"/>
            <a:ext cx="2736850" cy="2520950"/>
          </a:xfrm>
          <a:prstGeom prst="rect">
            <a:avLst/>
          </a:prstGeom>
          <a:noFill/>
          <a:ln w="9525">
            <a:noFill/>
          </a:ln>
        </p:spPr>
      </p:pic>
      <p:sp>
        <p:nvSpPr>
          <p:cNvPr id="129028" name="矩形 129027"/>
          <p:cNvSpPr/>
          <p:nvPr/>
        </p:nvSpPr>
        <p:spPr>
          <a:xfrm>
            <a:off x="3348038" y="549275"/>
            <a:ext cx="3960812" cy="17399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lvl="0">
              <a:lnSpc>
                <a:spcPct val="90000"/>
              </a:lnSpc>
              <a:buNone/>
            </a:pPr>
            <a:r>
              <a:rPr lang="en-US" altLang="zh-CN"/>
              <a:t>   </a:t>
            </a:r>
            <a:r>
              <a:rPr lang="en-US" altLang="zh-CN" dirty="0">
                <a:solidFill>
                  <a:srgbClr val="FF0066"/>
                </a:solidFill>
              </a:rPr>
              <a:t>1547</a:t>
            </a:r>
            <a:r>
              <a:rPr lang="zh-CN" altLang="en-US" dirty="0">
                <a:solidFill>
                  <a:srgbClr val="FF0066"/>
                </a:solidFill>
              </a:rPr>
              <a:t>年，莫斯科大公 伊凡四世加冕后改称沙皇，从此莫斯科公国发展成为沙皇俄国</a:t>
            </a:r>
            <a:endParaRPr lang="zh-CN" altLang="en-US" dirty="0">
              <a:solidFill>
                <a:srgbClr val="FF0066"/>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9EE256"/>
            </a:gs>
            <a:gs pos="100000">
              <a:srgbClr val="52762D"/>
            </a:gs>
          </a:gsLst>
          <a:lin ang="5400000" scaled="0"/>
        </a:gradFill>
        <a:effectLst/>
      </p:bgPr>
    </p:bg>
    <p:spTree>
      <p:nvGrpSpPr>
        <p:cNvPr id="1" name=""/>
        <p:cNvGrpSpPr/>
        <p:nvPr/>
      </p:nvGrpSpPr>
      <p:grpSpPr/>
      <p:sp>
        <p:nvSpPr>
          <p:cNvPr id="120834" name="标题 120833"/>
          <p:cNvSpPr>
            <a:spLocks noGrp="1"/>
          </p:cNvSpPr>
          <p:nvPr>
            <p:ph type="title"/>
          </p:nvPr>
        </p:nvSpPr>
        <p:spPr/>
        <p:txBody>
          <a:bodyPr anchor="ctr"/>
          <a:p>
            <a:r>
              <a:rPr lang="zh-CN" altLang="en-US" dirty="0"/>
              <a:t>俄国的扩张</a:t>
            </a:r>
            <a:endParaRPr lang="zh-CN" altLang="en-US" dirty="0"/>
          </a:p>
        </p:txBody>
      </p:sp>
      <p:sp>
        <p:nvSpPr>
          <p:cNvPr id="120835" name="文本占位符 120834"/>
          <p:cNvSpPr>
            <a:spLocks noGrp="1"/>
          </p:cNvSpPr>
          <p:nvPr>
            <p:ph type="body" idx="1"/>
          </p:nvPr>
        </p:nvSpPr>
        <p:spPr>
          <a:xfrm>
            <a:off x="457200" y="1557338"/>
            <a:ext cx="8229600" cy="5040312"/>
          </a:xfrm>
        </p:spPr>
        <p:txBody>
          <a:bodyPr/>
          <a:p>
            <a:pPr>
              <a:lnSpc>
                <a:spcPct val="90000"/>
              </a:lnSpc>
              <a:buNone/>
            </a:pPr>
            <a:r>
              <a:rPr lang="zh-CN" altLang="en-US" dirty="0"/>
              <a:t>沙皇俄国在欧洲的扩张</a:t>
            </a:r>
            <a:endParaRPr lang="zh-CN" altLang="en-US" dirty="0"/>
          </a:p>
          <a:p>
            <a:pPr>
              <a:lnSpc>
                <a:spcPct val="90000"/>
              </a:lnSpc>
              <a:buNone/>
            </a:pPr>
            <a:r>
              <a:rPr lang="zh-CN" altLang="en-US" sz="2800" dirty="0"/>
              <a:t>     </a:t>
            </a:r>
            <a:r>
              <a:rPr lang="en-US" altLang="zh-CN" sz="2800" dirty="0"/>
              <a:t>1</a:t>
            </a:r>
            <a:r>
              <a:rPr lang="zh-CN" altLang="en-US" sz="2800" dirty="0"/>
              <a:t>、</a:t>
            </a:r>
            <a:r>
              <a:rPr lang="en-US" altLang="zh-CN" sz="2800" dirty="0"/>
              <a:t>16</a:t>
            </a:r>
            <a:r>
              <a:rPr lang="zh-CN" altLang="en-US" sz="2800" dirty="0"/>
              <a:t>世纪中期伊凡四世开始的扩张</a:t>
            </a:r>
            <a:endParaRPr lang="zh-CN" altLang="en-US" sz="2800" dirty="0"/>
          </a:p>
          <a:p>
            <a:pPr>
              <a:lnSpc>
                <a:spcPct val="90000"/>
              </a:lnSpc>
              <a:buNone/>
            </a:pPr>
            <a:r>
              <a:rPr lang="zh-CN" altLang="en-US" sz="2800" dirty="0"/>
              <a:t>                           </a:t>
            </a:r>
            <a:r>
              <a:rPr lang="en-US" altLang="zh-CN" sz="2800" dirty="0"/>
              <a:t>-----</a:t>
            </a:r>
            <a:r>
              <a:rPr lang="zh-CN" altLang="en-US" sz="2800" dirty="0"/>
              <a:t>吞并整个伏尔加河下游地区</a:t>
            </a:r>
            <a:endParaRPr lang="zh-CN" altLang="en-US" sz="2800" dirty="0"/>
          </a:p>
          <a:p>
            <a:pPr>
              <a:lnSpc>
                <a:spcPct val="90000"/>
              </a:lnSpc>
              <a:buNone/>
            </a:pPr>
            <a:r>
              <a:rPr lang="zh-CN" altLang="en-US" sz="2800" dirty="0"/>
              <a:t>     </a:t>
            </a:r>
            <a:r>
              <a:rPr lang="en-US" altLang="zh-CN" sz="2800" dirty="0"/>
              <a:t>2</a:t>
            </a:r>
            <a:r>
              <a:rPr lang="zh-CN" altLang="en-US" sz="2800" dirty="0"/>
              <a:t>、彼得大帝的扩张（</a:t>
            </a:r>
            <a:r>
              <a:rPr lang="en-US" altLang="zh-CN" sz="2800" dirty="0"/>
              <a:t>18</a:t>
            </a:r>
            <a:r>
              <a:rPr lang="zh-CN" altLang="en-US" sz="2800" dirty="0"/>
              <a:t>世纪初）</a:t>
            </a:r>
            <a:endParaRPr lang="zh-CN" altLang="en-US" sz="2800" dirty="0"/>
          </a:p>
          <a:p>
            <a:pPr>
              <a:lnSpc>
                <a:spcPct val="90000"/>
              </a:lnSpc>
              <a:buNone/>
            </a:pPr>
            <a:r>
              <a:rPr lang="zh-CN" altLang="en-US" sz="2800" dirty="0"/>
              <a:t>                           </a:t>
            </a:r>
            <a:r>
              <a:rPr lang="en-US" altLang="zh-CN" sz="2800" dirty="0"/>
              <a:t>-----</a:t>
            </a:r>
            <a:r>
              <a:rPr lang="zh-CN" altLang="en-US" sz="2800" dirty="0"/>
              <a:t>夺得波罗的海出海口</a:t>
            </a:r>
            <a:endParaRPr lang="zh-CN" altLang="en-US" sz="2800" dirty="0"/>
          </a:p>
          <a:p>
            <a:pPr>
              <a:lnSpc>
                <a:spcPct val="90000"/>
              </a:lnSpc>
              <a:buNone/>
            </a:pPr>
            <a:r>
              <a:rPr lang="zh-CN" altLang="en-US" sz="2800" dirty="0"/>
              <a:t>     </a:t>
            </a:r>
            <a:r>
              <a:rPr lang="en-US" altLang="zh-CN" sz="2800" dirty="0"/>
              <a:t>3</a:t>
            </a:r>
            <a:r>
              <a:rPr lang="zh-CN" altLang="en-US" sz="2800" dirty="0"/>
              <a:t>、叶卡特林娜二世的扩张（</a:t>
            </a:r>
            <a:r>
              <a:rPr lang="en-US" altLang="zh-CN" sz="2800" dirty="0"/>
              <a:t>18</a:t>
            </a:r>
            <a:r>
              <a:rPr lang="zh-CN" altLang="en-US" sz="2800" dirty="0"/>
              <a:t>世纪中、末期）</a:t>
            </a:r>
            <a:endParaRPr lang="zh-CN" altLang="en-US" sz="2800" dirty="0"/>
          </a:p>
          <a:p>
            <a:pPr>
              <a:lnSpc>
                <a:spcPct val="90000"/>
              </a:lnSpc>
              <a:buNone/>
            </a:pPr>
            <a:r>
              <a:rPr lang="zh-CN" altLang="en-US" sz="2800" dirty="0"/>
              <a:t>                            </a:t>
            </a:r>
            <a:r>
              <a:rPr lang="en-US" altLang="zh-CN" sz="2800" dirty="0"/>
              <a:t>-----</a:t>
            </a:r>
            <a:r>
              <a:rPr lang="zh-CN" altLang="en-US" sz="2800" dirty="0"/>
              <a:t>夺得黑海出海口及瓜分波兰</a:t>
            </a:r>
            <a:endParaRPr lang="zh-CN" altLang="en-US" sz="2800" dirty="0"/>
          </a:p>
          <a:p>
            <a:pPr>
              <a:lnSpc>
                <a:spcPct val="90000"/>
              </a:lnSpc>
              <a:buNone/>
            </a:pPr>
            <a:r>
              <a:rPr lang="zh-CN" altLang="en-US" dirty="0"/>
              <a:t>沙皇俄国在亚洲的扩张</a:t>
            </a:r>
            <a:endParaRPr lang="zh-CN" altLang="en-US" dirty="0"/>
          </a:p>
          <a:p>
            <a:pPr>
              <a:lnSpc>
                <a:spcPct val="90000"/>
              </a:lnSpc>
              <a:buNone/>
            </a:pPr>
            <a:r>
              <a:rPr lang="zh-CN" altLang="en-US" sz="2800" dirty="0"/>
              <a:t>     </a:t>
            </a:r>
            <a:r>
              <a:rPr lang="en-US" altLang="zh-CN" sz="2800" dirty="0"/>
              <a:t>1</a:t>
            </a:r>
            <a:r>
              <a:rPr lang="zh-CN" altLang="en-US" sz="2800" dirty="0"/>
              <a:t>、对中亚的吞并</a:t>
            </a:r>
            <a:endParaRPr lang="zh-CN" altLang="en-US" sz="2800" dirty="0"/>
          </a:p>
          <a:p>
            <a:pPr>
              <a:lnSpc>
                <a:spcPct val="90000"/>
              </a:lnSpc>
              <a:buNone/>
            </a:pPr>
            <a:r>
              <a:rPr lang="zh-CN" altLang="en-US" sz="2800" dirty="0"/>
              <a:t>     </a:t>
            </a:r>
            <a:r>
              <a:rPr lang="en-US" altLang="zh-CN" sz="2800" dirty="0"/>
              <a:t>2</a:t>
            </a:r>
            <a:r>
              <a:rPr lang="zh-CN" altLang="en-US" sz="2800" dirty="0"/>
              <a:t>、对中国的侵略</a:t>
            </a:r>
            <a:endParaRPr lang="zh-CN" altLang="en-US"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任意多边形 121857"/>
          <p:cNvSpPr/>
          <p:nvPr/>
        </p:nvSpPr>
        <p:spPr>
          <a:xfrm>
            <a:off x="0" y="908050"/>
            <a:ext cx="8675688" cy="4826000"/>
          </a:xfrm>
          <a:custGeom>
            <a:avLst/>
            <a:gdLst>
              <a:gd name="txL" fmla="*/ 3163 w 21600"/>
              <a:gd name="txT" fmla="*/ 3163 h 21600"/>
              <a:gd name="txR" fmla="*/ 18437 w 21600"/>
              <a:gd name="txB" fmla="*/ 18437 h 21600"/>
            </a:gdLst>
            <a:ahLst/>
            <a:cxnLst>
              <a:cxn ang="270">
                <a:pos x="10800" y="0"/>
              </a:cxn>
              <a:cxn ang="270">
                <a:pos x="3163" y="3163"/>
              </a:cxn>
              <a:cxn ang="180">
                <a:pos x="0" y="10800"/>
              </a:cxn>
              <a:cxn ang="90">
                <a:pos x="3163" y="18437"/>
              </a:cxn>
              <a:cxn ang="90">
                <a:pos x="10800" y="21600"/>
              </a:cxn>
              <a:cxn ang="90">
                <a:pos x="18437" y="18437"/>
              </a:cxn>
              <a:cxn ang="0">
                <a:pos x="21600" y="10800"/>
              </a:cxn>
              <a:cxn ang="270">
                <a:pos x="18437" y="3163"/>
              </a:cxn>
            </a:cxnLst>
            <a:rect l="txL" t="txT" r="txR" b="txB"/>
            <a:pathLst>
              <a:path w="21600" h="21600">
                <a:moveTo>
                  <a:pt x="0" y="10800"/>
                </a:moveTo>
                <a:arcTo wR="10800" hR="10800" stAng="10800000" swAng="5400000"/>
                <a:arcTo wR="10800" hR="10800" stAng="-5400000" swAng="5400000"/>
                <a:arcTo wR="10800" hR="10800" stAng="0" swAng="5400000"/>
                <a:arcTo wR="10800" hR="10800" stAng="5400000" swAng="5400000"/>
                <a:close/>
                <a:moveTo>
                  <a:pt x="9173" y="10800"/>
                </a:moveTo>
                <a:arcTo wR="1627" hR="1627" stAng="10800000" swAng="-5400000"/>
                <a:arcTo wR="1627" hR="1627" stAng="5400000" swAng="-5400000"/>
                <a:arcTo wR="1627" hR="1627" stAng="0" swAng="-5400000"/>
                <a:arcTo wR="1627" hR="1627" stAng="-5400000" swAng="-5400000"/>
                <a:close/>
              </a:path>
            </a:pathLst>
          </a:custGeom>
          <a:solidFill>
            <a:schemeClr val="accent1"/>
          </a:solidFill>
          <a:ln w="9525" cap="flat" cmpd="sng">
            <a:solidFill>
              <a:schemeClr val="tx1"/>
            </a:solidFill>
            <a:prstDash val="solid"/>
            <a:headEnd type="none" w="med" len="med"/>
            <a:tailEnd type="none" w="med" len="med"/>
          </a:ln>
        </p:spPr>
        <p:txBody>
          <a:bodyPr/>
          <a:p>
            <a:endParaRPr lang="zh-CN" altLang="en-US"/>
          </a:p>
        </p:txBody>
      </p:sp>
      <p:grpSp>
        <p:nvGrpSpPr>
          <p:cNvPr id="121859" name="组合 121858"/>
          <p:cNvGrpSpPr/>
          <p:nvPr/>
        </p:nvGrpSpPr>
        <p:grpSpPr>
          <a:xfrm>
            <a:off x="415925" y="1052513"/>
            <a:ext cx="8740775" cy="4683125"/>
            <a:chOff x="0" y="432"/>
            <a:chExt cx="5506" cy="3104"/>
          </a:xfrm>
        </p:grpSpPr>
        <p:sp>
          <p:nvSpPr>
            <p:cNvPr id="121860" name="椭圆 121859"/>
            <p:cNvSpPr/>
            <p:nvPr/>
          </p:nvSpPr>
          <p:spPr>
            <a:xfrm>
              <a:off x="2064" y="1488"/>
              <a:ext cx="960" cy="624"/>
            </a:xfrm>
            <a:prstGeom prst="ellipse">
              <a:avLst/>
            </a:prstGeom>
            <a:solidFill>
              <a:schemeClr val="hlink"/>
            </a:solidFill>
            <a:ln w="9525" cap="flat" cmpd="sng">
              <a:solidFill>
                <a:schemeClr val="tx1"/>
              </a:solidFill>
              <a:prstDash val="solid"/>
              <a:headEnd type="none" w="med" len="med"/>
              <a:tailEnd type="none" w="med" len="med"/>
            </a:ln>
          </p:spPr>
          <p:txBody>
            <a:bodyPr/>
            <a:p>
              <a:endParaRPr lang="zh-CN" altLang="en-US"/>
            </a:p>
          </p:txBody>
        </p:sp>
        <p:sp>
          <p:nvSpPr>
            <p:cNvPr id="121861" name="文本框 121860"/>
            <p:cNvSpPr txBox="1"/>
            <p:nvPr/>
          </p:nvSpPr>
          <p:spPr>
            <a:xfrm>
              <a:off x="2112" y="1488"/>
              <a:ext cx="822" cy="505"/>
            </a:xfrm>
            <a:prstGeom prst="rect">
              <a:avLst/>
            </a:prstGeom>
            <a:noFill/>
            <a:ln w="9525">
              <a:noFill/>
            </a:ln>
          </p:spPr>
          <p:txBody>
            <a:bodyPr wrap="none" anchor="t">
              <a:spAutoFit/>
            </a:bodyPr>
            <a:p>
              <a:pPr algn="l">
                <a:buClr>
                  <a:schemeClr val="bg1"/>
                </a:buClr>
              </a:pPr>
              <a:r>
                <a:rPr lang="zh-CN" altLang="en-US" sz="4400" b="1" dirty="0">
                  <a:solidFill>
                    <a:srgbClr val="0000FF"/>
                  </a:solidFill>
                  <a:latin typeface="Times New Roman" panose="02020603050405020304" pitchFamily="18" charset="0"/>
                </a:rPr>
                <a:t>沙俄</a:t>
              </a:r>
              <a:endParaRPr lang="zh-CN" altLang="en-US" sz="4400" b="1">
                <a:solidFill>
                  <a:srgbClr val="0000FF"/>
                </a:solidFill>
                <a:latin typeface="Times New Roman" panose="02020603050405020304" pitchFamily="18" charset="0"/>
              </a:endParaRPr>
            </a:p>
          </p:txBody>
        </p:sp>
        <p:sp>
          <p:nvSpPr>
            <p:cNvPr id="121862" name="直接连接符 121861"/>
            <p:cNvSpPr/>
            <p:nvPr/>
          </p:nvSpPr>
          <p:spPr>
            <a:xfrm>
              <a:off x="2592" y="2448"/>
              <a:ext cx="0" cy="624"/>
            </a:xfrm>
            <a:prstGeom prst="line">
              <a:avLst/>
            </a:prstGeom>
            <a:ln w="57150" cap="flat" cmpd="sng">
              <a:solidFill>
                <a:srgbClr val="FF5050"/>
              </a:solidFill>
              <a:prstDash val="solid"/>
              <a:headEnd type="none" w="med" len="med"/>
              <a:tailEnd type="triangle" w="med" len="med"/>
            </a:ln>
          </p:spPr>
        </p:sp>
        <p:sp>
          <p:nvSpPr>
            <p:cNvPr id="121863" name="直接连接符 121862"/>
            <p:cNvSpPr/>
            <p:nvPr/>
          </p:nvSpPr>
          <p:spPr>
            <a:xfrm flipV="1">
              <a:off x="2544" y="912"/>
              <a:ext cx="0" cy="528"/>
            </a:xfrm>
            <a:prstGeom prst="line">
              <a:avLst/>
            </a:prstGeom>
            <a:ln w="57150" cap="flat" cmpd="sng">
              <a:solidFill>
                <a:srgbClr val="FF5050"/>
              </a:solidFill>
              <a:prstDash val="solid"/>
              <a:headEnd type="none" w="med" len="med"/>
              <a:tailEnd type="triangle" w="med" len="med"/>
            </a:ln>
          </p:spPr>
        </p:sp>
        <p:sp>
          <p:nvSpPr>
            <p:cNvPr id="121864" name="直接连接符 121863"/>
            <p:cNvSpPr/>
            <p:nvPr/>
          </p:nvSpPr>
          <p:spPr>
            <a:xfrm flipH="1">
              <a:off x="1584" y="1776"/>
              <a:ext cx="528" cy="0"/>
            </a:xfrm>
            <a:prstGeom prst="line">
              <a:avLst/>
            </a:prstGeom>
            <a:ln w="57150" cap="flat" cmpd="sng">
              <a:solidFill>
                <a:srgbClr val="FF5050"/>
              </a:solidFill>
              <a:prstDash val="solid"/>
              <a:headEnd type="none" w="med" len="med"/>
              <a:tailEnd type="triangle" w="med" len="med"/>
            </a:ln>
          </p:spPr>
        </p:sp>
        <p:sp>
          <p:nvSpPr>
            <p:cNvPr id="121865" name="直接连接符 121864"/>
            <p:cNvSpPr/>
            <p:nvPr/>
          </p:nvSpPr>
          <p:spPr>
            <a:xfrm>
              <a:off x="2976" y="1776"/>
              <a:ext cx="480" cy="0"/>
            </a:xfrm>
            <a:prstGeom prst="line">
              <a:avLst/>
            </a:prstGeom>
            <a:ln w="57150" cap="flat" cmpd="sng">
              <a:solidFill>
                <a:srgbClr val="FF5050"/>
              </a:solidFill>
              <a:prstDash val="solid"/>
              <a:headEnd type="none" w="med" len="med"/>
              <a:tailEnd type="triangle" w="med" len="med"/>
            </a:ln>
          </p:spPr>
        </p:sp>
        <p:sp>
          <p:nvSpPr>
            <p:cNvPr id="121866" name="文本框 121865"/>
            <p:cNvSpPr txBox="1"/>
            <p:nvPr/>
          </p:nvSpPr>
          <p:spPr>
            <a:xfrm>
              <a:off x="1824" y="432"/>
              <a:ext cx="1408" cy="465"/>
            </a:xfrm>
            <a:prstGeom prst="rect">
              <a:avLst/>
            </a:prstGeom>
            <a:noFill/>
            <a:ln w="9525">
              <a:noFill/>
            </a:ln>
          </p:spPr>
          <p:txBody>
            <a:bodyPr>
              <a:spAutoFit/>
            </a:bodyPr>
            <a:p>
              <a:pPr algn="l">
                <a:buClr>
                  <a:schemeClr val="bg1"/>
                </a:buClr>
              </a:pPr>
              <a:r>
                <a:rPr lang="zh-CN" altLang="en-US" sz="4000" b="1" dirty="0">
                  <a:solidFill>
                    <a:schemeClr val="bg2"/>
                  </a:solidFill>
                  <a:latin typeface="Times New Roman" panose="02020603050405020304" pitchFamily="18" charset="0"/>
                </a:rPr>
                <a:t>波罗的海</a:t>
              </a:r>
              <a:endParaRPr lang="zh-CN" altLang="en-US" sz="4000" b="1">
                <a:solidFill>
                  <a:schemeClr val="bg2"/>
                </a:solidFill>
                <a:latin typeface="Times New Roman" panose="02020603050405020304" pitchFamily="18" charset="0"/>
              </a:endParaRPr>
            </a:p>
          </p:txBody>
        </p:sp>
        <p:sp>
          <p:nvSpPr>
            <p:cNvPr id="121867" name="文本框 121866"/>
            <p:cNvSpPr txBox="1"/>
            <p:nvPr/>
          </p:nvSpPr>
          <p:spPr>
            <a:xfrm>
              <a:off x="2448" y="960"/>
              <a:ext cx="1016" cy="344"/>
            </a:xfrm>
            <a:prstGeom prst="rect">
              <a:avLst/>
            </a:prstGeom>
            <a:noFill/>
            <a:ln w="9525">
              <a:noFill/>
            </a:ln>
          </p:spPr>
          <p:txBody>
            <a:bodyPr wrap="none" anchor="t">
              <a:spAutoFit/>
            </a:bodyPr>
            <a:p>
              <a:pPr algn="l">
                <a:buClr>
                  <a:schemeClr val="bg1"/>
                </a:buClr>
              </a:pPr>
              <a:r>
                <a:rPr lang="zh-CN" altLang="en-US" sz="2800" b="1" dirty="0">
                  <a:latin typeface="Times New Roman" panose="02020603050405020304" pitchFamily="18" charset="0"/>
                </a:rPr>
                <a:t>（瑞典）</a:t>
              </a:r>
              <a:endParaRPr lang="zh-CN" altLang="en-US" sz="2800" b="1">
                <a:latin typeface="Times New Roman" panose="02020603050405020304" pitchFamily="18" charset="0"/>
              </a:endParaRPr>
            </a:p>
          </p:txBody>
        </p:sp>
        <p:sp>
          <p:nvSpPr>
            <p:cNvPr id="121868" name="文本框 121867"/>
            <p:cNvSpPr txBox="1"/>
            <p:nvPr/>
          </p:nvSpPr>
          <p:spPr>
            <a:xfrm>
              <a:off x="3334" y="1473"/>
              <a:ext cx="2172" cy="707"/>
            </a:xfrm>
            <a:prstGeom prst="rect">
              <a:avLst/>
            </a:prstGeom>
            <a:noFill/>
            <a:ln w="9525">
              <a:noFill/>
            </a:ln>
          </p:spPr>
          <p:txBody>
            <a:bodyPr wrap="none" anchor="t">
              <a:spAutoFit/>
            </a:bodyPr>
            <a:p>
              <a:pPr algn="l">
                <a:buClr>
                  <a:schemeClr val="bg1"/>
                </a:buClr>
              </a:pPr>
              <a:r>
                <a:rPr lang="zh-CN" altLang="en-US" sz="3200" b="1" dirty="0">
                  <a:latin typeface="Times New Roman" panose="02020603050405020304" pitchFamily="18" charset="0"/>
                </a:rPr>
                <a:t>西伯利亚、中国、</a:t>
              </a:r>
              <a:endParaRPr lang="zh-CN" altLang="en-US" sz="3200" b="1" dirty="0">
                <a:latin typeface="Times New Roman" panose="02020603050405020304" pitchFamily="18" charset="0"/>
              </a:endParaRPr>
            </a:p>
            <a:p>
              <a:pPr algn="l">
                <a:buClr>
                  <a:schemeClr val="bg1"/>
                </a:buClr>
              </a:pPr>
              <a:r>
                <a:rPr lang="zh-CN" altLang="en-US" sz="3200" b="1" dirty="0">
                  <a:latin typeface="Times New Roman" panose="02020603050405020304" pitchFamily="18" charset="0"/>
                </a:rPr>
                <a:t>          中亚</a:t>
              </a:r>
              <a:endParaRPr lang="zh-CN" altLang="en-US" sz="3200" b="1">
                <a:latin typeface="Times New Roman" panose="02020603050405020304" pitchFamily="18" charset="0"/>
              </a:endParaRPr>
            </a:p>
          </p:txBody>
        </p:sp>
        <p:sp>
          <p:nvSpPr>
            <p:cNvPr id="121869" name="文本框 121868"/>
            <p:cNvSpPr txBox="1"/>
            <p:nvPr/>
          </p:nvSpPr>
          <p:spPr>
            <a:xfrm>
              <a:off x="2256" y="3071"/>
              <a:ext cx="758" cy="465"/>
            </a:xfrm>
            <a:prstGeom prst="rect">
              <a:avLst/>
            </a:prstGeom>
            <a:noFill/>
            <a:ln w="9525">
              <a:noFill/>
            </a:ln>
          </p:spPr>
          <p:txBody>
            <a:bodyPr wrap="none" anchor="t">
              <a:spAutoFit/>
            </a:bodyPr>
            <a:p>
              <a:pPr algn="l">
                <a:buClr>
                  <a:schemeClr val="bg1"/>
                </a:buClr>
              </a:pPr>
              <a:r>
                <a:rPr lang="zh-CN" altLang="en-US" sz="4000" b="1" dirty="0">
                  <a:solidFill>
                    <a:srgbClr val="FF6600"/>
                  </a:solidFill>
                  <a:latin typeface="Times New Roman" panose="02020603050405020304" pitchFamily="18" charset="0"/>
                </a:rPr>
                <a:t>黑海</a:t>
              </a:r>
              <a:endParaRPr lang="zh-CN" altLang="en-US" sz="4000" b="1">
                <a:solidFill>
                  <a:srgbClr val="FF6600"/>
                </a:solidFill>
                <a:latin typeface="Times New Roman" panose="02020603050405020304" pitchFamily="18" charset="0"/>
              </a:endParaRPr>
            </a:p>
          </p:txBody>
        </p:sp>
        <p:sp>
          <p:nvSpPr>
            <p:cNvPr id="121870" name="文本框 121869"/>
            <p:cNvSpPr txBox="1"/>
            <p:nvPr/>
          </p:nvSpPr>
          <p:spPr>
            <a:xfrm>
              <a:off x="0" y="1535"/>
              <a:ext cx="1658" cy="384"/>
            </a:xfrm>
            <a:prstGeom prst="rect">
              <a:avLst/>
            </a:prstGeom>
            <a:noFill/>
            <a:ln w="9525">
              <a:noFill/>
            </a:ln>
          </p:spPr>
          <p:txBody>
            <a:bodyPr wrap="none" anchor="t">
              <a:spAutoFit/>
            </a:bodyPr>
            <a:p>
              <a:pPr algn="l">
                <a:buClr>
                  <a:schemeClr val="bg1"/>
                </a:buClr>
              </a:pPr>
              <a:r>
                <a:rPr lang="zh-CN" altLang="en-US" sz="3200" b="1" dirty="0">
                  <a:latin typeface="Times New Roman" panose="02020603050405020304" pitchFamily="18" charset="0"/>
                </a:rPr>
                <a:t>三次瓜分波兰</a:t>
              </a:r>
              <a:endParaRPr lang="zh-CN" altLang="en-US" sz="3200" b="1">
                <a:latin typeface="Times New Roman" panose="02020603050405020304" pitchFamily="18" charset="0"/>
              </a:endParaRPr>
            </a:p>
          </p:txBody>
        </p:sp>
        <p:sp>
          <p:nvSpPr>
            <p:cNvPr id="121871" name="文本框 121870"/>
            <p:cNvSpPr txBox="1"/>
            <p:nvPr/>
          </p:nvSpPr>
          <p:spPr>
            <a:xfrm>
              <a:off x="336" y="2143"/>
              <a:ext cx="116" cy="384"/>
            </a:xfrm>
            <a:prstGeom prst="rect">
              <a:avLst/>
            </a:prstGeom>
            <a:noFill/>
            <a:ln w="9525">
              <a:noFill/>
            </a:ln>
          </p:spPr>
          <p:txBody>
            <a:bodyPr wrap="none" anchor="t">
              <a:spAutoFit/>
            </a:bodyPr>
            <a:p>
              <a:pPr algn="l">
                <a:buClr>
                  <a:schemeClr val="bg1"/>
                </a:buClr>
              </a:pPr>
              <a:endParaRPr sz="3200" b="1" dirty="0">
                <a:latin typeface="Times New Roman" panose="02020603050405020304" pitchFamily="18" charset="0"/>
              </a:endParaRPr>
            </a:p>
          </p:txBody>
        </p:sp>
        <p:sp>
          <p:nvSpPr>
            <p:cNvPr id="121872" name="文本框 121871"/>
            <p:cNvSpPr txBox="1"/>
            <p:nvPr/>
          </p:nvSpPr>
          <p:spPr>
            <a:xfrm>
              <a:off x="2496" y="2688"/>
              <a:ext cx="1081" cy="303"/>
            </a:xfrm>
            <a:prstGeom prst="rect">
              <a:avLst/>
            </a:prstGeom>
            <a:noFill/>
            <a:ln w="9525">
              <a:noFill/>
            </a:ln>
          </p:spPr>
          <p:txBody>
            <a:bodyPr wrap="none" anchor="t">
              <a:spAutoFit/>
            </a:bodyPr>
            <a:p>
              <a:pPr algn="l">
                <a:buClr>
                  <a:schemeClr val="bg1"/>
                </a:buClr>
              </a:pPr>
              <a:r>
                <a:rPr lang="zh-CN" altLang="en-US" sz="2400" b="1" dirty="0">
                  <a:latin typeface="Times New Roman" panose="02020603050405020304" pitchFamily="18" charset="0"/>
                </a:rPr>
                <a:t>（土耳其）</a:t>
              </a:r>
              <a:endParaRPr lang="zh-CN" altLang="en-US" sz="2400" b="1">
                <a:latin typeface="Times New Roman" panose="02020603050405020304" pitchFamily="18" charset="0"/>
              </a:endParaRPr>
            </a:p>
          </p:txBody>
        </p:sp>
      </p:grpSp>
      <p:sp>
        <p:nvSpPr>
          <p:cNvPr id="121873" name="文本框 121872"/>
          <p:cNvSpPr txBox="1"/>
          <p:nvPr/>
        </p:nvSpPr>
        <p:spPr>
          <a:xfrm>
            <a:off x="228600" y="0"/>
            <a:ext cx="5856288" cy="701675"/>
          </a:xfrm>
          <a:prstGeom prst="rect">
            <a:avLst/>
          </a:prstGeom>
          <a:noFill/>
          <a:ln w="9525">
            <a:noFill/>
          </a:ln>
        </p:spPr>
        <p:txBody>
          <a:bodyPr>
            <a:spAutoFit/>
          </a:bodyPr>
          <a:p>
            <a:pPr algn="l">
              <a:buClr>
                <a:schemeClr val="bg1"/>
              </a:buClr>
            </a:pPr>
            <a:r>
              <a:rPr lang="en-US" altLang="zh-CN" sz="4000" b="1" dirty="0">
                <a:solidFill>
                  <a:srgbClr val="800000"/>
                </a:solidFill>
                <a:latin typeface="Times New Roman" panose="02020603050405020304" pitchFamily="18" charset="0"/>
              </a:rPr>
              <a:t>     </a:t>
            </a:r>
            <a:r>
              <a:rPr lang="zh-CN" altLang="en-US" sz="4000" b="1" dirty="0">
                <a:solidFill>
                  <a:srgbClr val="800000"/>
                </a:solidFill>
                <a:latin typeface="Times New Roman" panose="02020603050405020304" pitchFamily="18" charset="0"/>
              </a:rPr>
              <a:t>俄国的扩张（小结）</a:t>
            </a:r>
            <a:endParaRPr lang="zh-CN" altLang="en-US" sz="4000" b="1">
              <a:solidFill>
                <a:srgbClr val="800000"/>
              </a:solidFill>
              <a:latin typeface="Times New Roman" panose="02020603050405020304" pitchFamily="18" charset="0"/>
            </a:endParaRPr>
          </a:p>
        </p:txBody>
      </p:sp>
      <p:sp>
        <p:nvSpPr>
          <p:cNvPr id="121874" name="圆角矩形标注 121873"/>
          <p:cNvSpPr/>
          <p:nvPr/>
        </p:nvSpPr>
        <p:spPr>
          <a:xfrm>
            <a:off x="6804025" y="333375"/>
            <a:ext cx="2339975" cy="1150938"/>
          </a:xfrm>
          <a:prstGeom prst="wedgeRoundRectCallout">
            <a:avLst>
              <a:gd name="adj1" fmla="val -133444"/>
              <a:gd name="adj2" fmla="val 181861"/>
              <a:gd name="adj3" fmla="val 16667"/>
            </a:avLst>
          </a:prstGeom>
          <a:solidFill>
            <a:srgbClr val="FFFF00"/>
          </a:solidFill>
          <a:ln w="9525" cap="flat" cmpd="sng">
            <a:solidFill>
              <a:schemeClr val="tx1"/>
            </a:solidFill>
            <a:prstDash val="solid"/>
            <a:miter/>
            <a:headEnd type="none" w="med" len="med"/>
            <a:tailEnd type="none" w="med" len="med"/>
          </a:ln>
        </p:spPr>
        <p:txBody>
          <a:bodyPr/>
          <a:p>
            <a:r>
              <a:rPr lang="en-US" altLang="zh-CN" sz="2000" dirty="0">
                <a:solidFill>
                  <a:srgbClr val="CC00FF"/>
                </a:solidFill>
                <a:latin typeface="Arial" panose="020B0604020202020204" pitchFamily="34" charset="0"/>
              </a:rPr>
              <a:t>    </a:t>
            </a:r>
            <a:r>
              <a:rPr lang="zh-CN" altLang="en-US" sz="2000" dirty="0">
                <a:solidFill>
                  <a:srgbClr val="CC00FF"/>
                </a:solidFill>
                <a:latin typeface="Arial" panose="020B0604020202020204" pitchFamily="34" charset="0"/>
              </a:rPr>
              <a:t>至</a:t>
            </a:r>
            <a:r>
              <a:rPr lang="en-US" altLang="zh-CN" sz="2000" dirty="0">
                <a:solidFill>
                  <a:srgbClr val="CC00FF"/>
                </a:solidFill>
                <a:latin typeface="Arial" panose="020B0604020202020204" pitchFamily="34" charset="0"/>
              </a:rPr>
              <a:t>20</a:t>
            </a:r>
            <a:r>
              <a:rPr lang="zh-CN" altLang="en-US" sz="2000" dirty="0">
                <a:solidFill>
                  <a:srgbClr val="CC00FF"/>
                </a:solidFill>
                <a:latin typeface="Arial" panose="020B0604020202020204" pitchFamily="34" charset="0"/>
              </a:rPr>
              <a:t>世纪初，</a:t>
            </a:r>
            <a:r>
              <a:rPr lang="en-US" altLang="zh-CN" sz="2000" dirty="0">
                <a:solidFill>
                  <a:srgbClr val="CC00FF"/>
                </a:solidFill>
                <a:latin typeface="Arial" panose="020B0604020202020204" pitchFamily="34" charset="0"/>
              </a:rPr>
              <a:t>2200</a:t>
            </a:r>
            <a:r>
              <a:rPr lang="zh-CN" altLang="en-US" sz="2000" dirty="0">
                <a:solidFill>
                  <a:srgbClr val="CC00FF"/>
                </a:solidFill>
                <a:latin typeface="Arial" panose="020B0604020202020204" pitchFamily="34" charset="0"/>
              </a:rPr>
              <a:t>万平方公里</a:t>
            </a:r>
            <a:endParaRPr lang="zh-CN" altLang="en-US" sz="2000" dirty="0">
              <a:solidFill>
                <a:srgbClr val="CC00FF"/>
              </a:solidFill>
              <a:latin typeface="Arial" panose="020B0604020202020204" pitchFamily="34" charset="0"/>
            </a:endParaRPr>
          </a:p>
          <a:p>
            <a:r>
              <a:rPr lang="zh-CN" altLang="en-US" sz="2000" dirty="0">
                <a:solidFill>
                  <a:srgbClr val="CC00FF"/>
                </a:solidFill>
                <a:latin typeface="Arial" panose="020B0604020202020204" pitchFamily="34" charset="0"/>
              </a:rPr>
              <a:t>地跨欧亚</a:t>
            </a:r>
            <a:endParaRPr lang="zh-CN" altLang="en-US" sz="2000" dirty="0">
              <a:solidFill>
                <a:srgbClr val="CC00FF"/>
              </a:solidFill>
              <a:latin typeface="Arial" panose="020B0604020202020204" pitchFamily="34" charset="0"/>
            </a:endParaRPr>
          </a:p>
        </p:txBody>
      </p:sp>
      <p:sp>
        <p:nvSpPr>
          <p:cNvPr id="121875" name="文本框 121874"/>
          <p:cNvSpPr txBox="1"/>
          <p:nvPr/>
        </p:nvSpPr>
        <p:spPr>
          <a:xfrm>
            <a:off x="323850" y="5876925"/>
            <a:ext cx="3240088" cy="519113"/>
          </a:xfrm>
          <a:prstGeom prst="rect">
            <a:avLst/>
          </a:prstGeom>
          <a:noFill/>
          <a:ln w="9525">
            <a:noFill/>
          </a:ln>
        </p:spPr>
        <p:txBody>
          <a:bodyPr>
            <a:spAutoFit/>
          </a:bodyPr>
          <a:p>
            <a:pPr algn="l"/>
            <a:r>
              <a:rPr lang="zh-CN" altLang="en-US" sz="2800" dirty="0">
                <a:latin typeface="方正姚体" pitchFamily="2" charset="-122"/>
                <a:ea typeface="方正姚体" pitchFamily="2" charset="-122"/>
              </a:rPr>
              <a:t>时间：</a:t>
            </a:r>
            <a:r>
              <a:rPr lang="en-US" altLang="zh-CN" sz="2800">
                <a:latin typeface="方正姚体" pitchFamily="2" charset="-122"/>
                <a:ea typeface="方正姚体" pitchFamily="2" charset="-122"/>
              </a:rPr>
              <a:t>16</a:t>
            </a:r>
            <a:r>
              <a:rPr lang="en-US" altLang="zh-CN" sz="2800">
                <a:latin typeface="Arial" panose="020B0604020202020204" pitchFamily="34" charset="0"/>
                <a:ea typeface="方正姚体" pitchFamily="2" charset="-122"/>
              </a:rPr>
              <a:t>—</a:t>
            </a:r>
            <a:r>
              <a:rPr lang="en-US" altLang="zh-CN" sz="2800" dirty="0">
                <a:latin typeface="方正姚体" pitchFamily="2" charset="-122"/>
                <a:ea typeface="方正姚体" pitchFamily="2" charset="-122"/>
              </a:rPr>
              <a:t>-19</a:t>
            </a:r>
            <a:r>
              <a:rPr lang="zh-CN" altLang="en-US" sz="2800" dirty="0">
                <a:latin typeface="方正姚体" pitchFamily="2" charset="-122"/>
                <a:ea typeface="方正姚体" pitchFamily="2" charset="-122"/>
              </a:rPr>
              <a:t>世纪</a:t>
            </a:r>
            <a:endParaRPr lang="zh-CN" altLang="en-US" sz="2800" dirty="0">
              <a:latin typeface="方正姚体" pitchFamily="2" charset="-122"/>
              <a:ea typeface="方正姚体" pitchFamily="2" charset="-122"/>
            </a:endParaRPr>
          </a:p>
        </p:txBody>
      </p:sp>
      <p:sp>
        <p:nvSpPr>
          <p:cNvPr id="121876" name="文本框 121875"/>
          <p:cNvSpPr txBox="1"/>
          <p:nvPr/>
        </p:nvSpPr>
        <p:spPr>
          <a:xfrm>
            <a:off x="5364163" y="5373688"/>
            <a:ext cx="3476625" cy="1249362"/>
          </a:xfrm>
          <a:prstGeom prst="rect">
            <a:avLst/>
          </a:prstGeom>
          <a:noFill/>
          <a:ln w="9525">
            <a:noFill/>
          </a:ln>
        </p:spPr>
        <p:txBody>
          <a:bodyPr>
            <a:spAutoFit/>
          </a:bodyPr>
          <a:p>
            <a:pPr algn="l"/>
            <a:r>
              <a:rPr lang="en-US" altLang="zh-CN" sz="2400" dirty="0">
                <a:latin typeface="Arial" panose="020B0604020202020204" pitchFamily="34" charset="0"/>
              </a:rPr>
              <a:t>        </a:t>
            </a:r>
            <a:r>
              <a:rPr lang="zh-CN" altLang="en-US" sz="2800" dirty="0">
                <a:latin typeface="Arial" panose="020B0604020202020204" pitchFamily="34" charset="0"/>
                <a:ea typeface="方正姚体" pitchFamily="2" charset="-122"/>
              </a:rPr>
              <a:t>空间</a:t>
            </a:r>
            <a:r>
              <a:rPr lang="zh-CN" altLang="en-US" sz="2800" dirty="0">
                <a:latin typeface="Arial" panose="020B0604020202020204" pitchFamily="34" charset="0"/>
                <a:ea typeface="方正舒体" pitchFamily="2" charset="-122"/>
              </a:rPr>
              <a:t>：</a:t>
            </a:r>
            <a:endParaRPr lang="zh-CN" altLang="en-US" sz="2800" dirty="0">
              <a:latin typeface="Arial" panose="020B0604020202020204" pitchFamily="34" charset="0"/>
              <a:ea typeface="方正舒体" pitchFamily="2" charset="-122"/>
            </a:endParaRPr>
          </a:p>
          <a:p>
            <a:pPr algn="l"/>
            <a:r>
              <a:rPr lang="zh-CN" altLang="en-US" sz="2400" dirty="0">
                <a:latin typeface="Arial" panose="020B0604020202020204" pitchFamily="34" charset="0"/>
              </a:rPr>
              <a:t>欧洲内陆小国          地跨欧亚两洲的大帝国</a:t>
            </a:r>
            <a:endParaRPr lang="zh-CN" altLang="en-US" sz="2400" dirty="0">
              <a:latin typeface="Arial" panose="020B0604020202020204" pitchFamily="34" charset="0"/>
            </a:endParaRPr>
          </a:p>
        </p:txBody>
      </p:sp>
      <p:sp>
        <p:nvSpPr>
          <p:cNvPr id="121877" name="直接连接符 121876"/>
          <p:cNvSpPr/>
          <p:nvPr/>
        </p:nvSpPr>
        <p:spPr>
          <a:xfrm>
            <a:off x="7380288" y="6021388"/>
            <a:ext cx="720725" cy="0"/>
          </a:xfrm>
          <a:prstGeom prst="line">
            <a:avLst/>
          </a:prstGeom>
          <a:ln w="9525" cap="flat" cmpd="sng">
            <a:solidFill>
              <a:schemeClr val="tx1"/>
            </a:solidFill>
            <a:prstDash val="soli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1873"/>
                                        </p:tgtEl>
                                        <p:attrNameLst>
                                          <p:attrName>style.visibility</p:attrName>
                                        </p:attrNameLst>
                                      </p:cBhvr>
                                      <p:to>
                                        <p:strVal val="visible"/>
                                      </p:to>
                                    </p:set>
                                    <p:anim calcmode="lin" valueType="num">
                                      <p:cBhvr additive="base">
                                        <p:cTn id="7" dur="500" fill="hold"/>
                                        <p:tgtEl>
                                          <p:spTgt spid="121873"/>
                                        </p:tgtEl>
                                        <p:attrNameLst>
                                          <p:attrName>ppt_x</p:attrName>
                                        </p:attrNameLst>
                                      </p:cBhvr>
                                      <p:tavLst>
                                        <p:tav tm="0">
                                          <p:val>
                                            <p:strVal val="#ppt_x"/>
                                          </p:val>
                                        </p:tav>
                                        <p:tav tm="100000">
                                          <p:val>
                                            <p:strVal val="#ppt_x"/>
                                          </p:val>
                                        </p:tav>
                                      </p:tavLst>
                                    </p:anim>
                                    <p:anim calcmode="lin" valueType="num">
                                      <p:cBhvr additive="base">
                                        <p:cTn id="8" dur="500" fill="hold"/>
                                        <p:tgtEl>
                                          <p:spTgt spid="12187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121875"/>
                                        </p:tgtEl>
                                        <p:attrNameLst>
                                          <p:attrName>style.visibility</p:attrName>
                                        </p:attrNameLst>
                                      </p:cBhvr>
                                      <p:to>
                                        <p:strVal val="visible"/>
                                      </p:to>
                                    </p:set>
                                    <p:anim calcmode="lin" valueType="num">
                                      <p:cBhvr>
                                        <p:cTn id="13" dur="500" fill="hold"/>
                                        <p:tgtEl>
                                          <p:spTgt spid="12187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21875"/>
                                        </p:tgtEl>
                                        <p:attrNameLst>
                                          <p:attrName>ppt_y</p:attrName>
                                        </p:attrNameLst>
                                      </p:cBhvr>
                                      <p:tavLst>
                                        <p:tav tm="0">
                                          <p:val>
                                            <p:strVal val="#ppt_y"/>
                                          </p:val>
                                        </p:tav>
                                        <p:tav tm="100000">
                                          <p:val>
                                            <p:strVal val="#ppt_y"/>
                                          </p:val>
                                        </p:tav>
                                      </p:tavLst>
                                    </p:anim>
                                    <p:anim calcmode="lin" valueType="num">
                                      <p:cBhvr>
                                        <p:cTn id="15" dur="500" fill="hold"/>
                                        <p:tgtEl>
                                          <p:spTgt spid="12187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2187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2187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21858"/>
                                        </p:tgtEl>
                                        <p:attrNameLst>
                                          <p:attrName>style.visibility</p:attrName>
                                        </p:attrNameLst>
                                      </p:cBhvr>
                                      <p:to>
                                        <p:strVal val="visible"/>
                                      </p:to>
                                    </p:set>
                                    <p:anim calcmode="lin" valueType="num">
                                      <p:cBhvr additive="base">
                                        <p:cTn id="22" dur="500" fill="hold"/>
                                        <p:tgtEl>
                                          <p:spTgt spid="121858"/>
                                        </p:tgtEl>
                                        <p:attrNameLst>
                                          <p:attrName>ppt_x</p:attrName>
                                        </p:attrNameLst>
                                      </p:cBhvr>
                                      <p:tavLst>
                                        <p:tav tm="0">
                                          <p:val>
                                            <p:strVal val="#ppt_x"/>
                                          </p:val>
                                        </p:tav>
                                        <p:tav tm="100000">
                                          <p:val>
                                            <p:strVal val="#ppt_x"/>
                                          </p:val>
                                        </p:tav>
                                      </p:tavLst>
                                    </p:anim>
                                    <p:anim calcmode="lin" valueType="num">
                                      <p:cBhvr additive="base">
                                        <p:cTn id="23" dur="500" fill="hold"/>
                                        <p:tgtEl>
                                          <p:spTgt spid="121858"/>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15" presetClass="entr" presetSubtype="0" fill="hold" nodeType="afterEffect">
                                  <p:stCondLst>
                                    <p:cond delay="0"/>
                                  </p:stCondLst>
                                  <p:childTnLst>
                                    <p:set>
                                      <p:cBhvr>
                                        <p:cTn id="26" dur="1" fill="hold">
                                          <p:stCondLst>
                                            <p:cond delay="0"/>
                                          </p:stCondLst>
                                        </p:cTn>
                                        <p:tgtEl>
                                          <p:spTgt spid="121859"/>
                                        </p:tgtEl>
                                        <p:attrNameLst>
                                          <p:attrName>style.visibility</p:attrName>
                                        </p:attrNameLst>
                                      </p:cBhvr>
                                      <p:to>
                                        <p:strVal val="visible"/>
                                      </p:to>
                                    </p:set>
                                    <p:anim calcmode="lin" valueType="num">
                                      <p:cBhvr>
                                        <p:cTn id="27" dur="1000" fill="hold"/>
                                        <p:tgtEl>
                                          <p:spTgt spid="121859"/>
                                        </p:tgtEl>
                                        <p:attrNameLst>
                                          <p:attrName>ppt_w</p:attrName>
                                        </p:attrNameLst>
                                      </p:cBhvr>
                                      <p:tavLst>
                                        <p:tav tm="0">
                                          <p:val>
                                            <p:fltVal val="0.000000"/>
                                          </p:val>
                                        </p:tav>
                                        <p:tav tm="100000">
                                          <p:val>
                                            <p:strVal val="#ppt_w"/>
                                          </p:val>
                                        </p:tav>
                                      </p:tavLst>
                                    </p:anim>
                                    <p:anim calcmode="lin" valueType="num">
                                      <p:cBhvr>
                                        <p:cTn id="28" dur="1000" fill="hold"/>
                                        <p:tgtEl>
                                          <p:spTgt spid="121859"/>
                                        </p:tgtEl>
                                        <p:attrNameLst>
                                          <p:attrName>ppt_h</p:attrName>
                                        </p:attrNameLst>
                                      </p:cBhvr>
                                      <p:tavLst>
                                        <p:tav tm="0">
                                          <p:val>
                                            <p:fltVal val="0.000000"/>
                                          </p:val>
                                        </p:tav>
                                        <p:tav tm="100000">
                                          <p:val>
                                            <p:strVal val="#ppt_h"/>
                                          </p:val>
                                        </p:tav>
                                      </p:tavLst>
                                    </p:anim>
                                    <p:anim calcmode="lin" valueType="num">
                                      <p:cBhvr>
                                        <p:cTn id="29" dur="1000" fill="hold"/>
                                        <p:tgtEl>
                                          <p:spTgt spid="121859"/>
                                        </p:tgtEl>
                                        <p:attrNameLst>
                                          <p:attrName>ppt_x</p:attrName>
                                        </p:attrNameLst>
                                      </p:cBhvr>
                                      <p:tavLst>
                                        <p:tav tm="0" fmla="#ppt_x+(cos(-2*pi*(1-$))*-#ppt_x-sin(-2*pi*(1-$))*(1-#ppt_y))*(1-$)">
                                          <p:val>
                                            <p:fltVal val="0.000000"/>
                                          </p:val>
                                        </p:tav>
                                        <p:tav tm="100000">
                                          <p:val>
                                            <p:fltVal val="1.000000"/>
                                          </p:val>
                                        </p:tav>
                                      </p:tavLst>
                                    </p:anim>
                                    <p:anim calcmode="lin" valueType="num">
                                      <p:cBhvr>
                                        <p:cTn id="30" dur="1000" fill="hold"/>
                                        <p:tgtEl>
                                          <p:spTgt spid="12185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21874"/>
                                        </p:tgtEl>
                                        <p:attrNameLst>
                                          <p:attrName>style.visibility</p:attrName>
                                        </p:attrNameLst>
                                      </p:cBhvr>
                                      <p:to>
                                        <p:strVal val="visible"/>
                                      </p:to>
                                    </p:set>
                                    <p:anim calcmode="lin" valueType="num">
                                      <p:cBhvr>
                                        <p:cTn id="35" dur="500" fill="hold"/>
                                        <p:tgtEl>
                                          <p:spTgt spid="121874"/>
                                        </p:tgtEl>
                                        <p:attrNameLst>
                                          <p:attrName>ppt_w</p:attrName>
                                        </p:attrNameLst>
                                      </p:cBhvr>
                                      <p:tavLst>
                                        <p:tav tm="0">
                                          <p:val>
                                            <p:fltVal val="0.000000"/>
                                          </p:val>
                                        </p:tav>
                                        <p:tav tm="100000">
                                          <p:val>
                                            <p:strVal val="#ppt_w"/>
                                          </p:val>
                                        </p:tav>
                                      </p:tavLst>
                                    </p:anim>
                                    <p:anim calcmode="lin" valueType="num">
                                      <p:cBhvr>
                                        <p:cTn id="36" dur="500" fill="hold"/>
                                        <p:tgtEl>
                                          <p:spTgt spid="121874"/>
                                        </p:tgtEl>
                                        <p:attrNameLst>
                                          <p:attrName>ppt_h</p:attrName>
                                        </p:attrNameLst>
                                      </p:cBhvr>
                                      <p:tavLst>
                                        <p:tav tm="0">
                                          <p:val>
                                            <p:fltVal val="0.000000"/>
                                          </p:val>
                                        </p:tav>
                                        <p:tav tm="100000">
                                          <p:val>
                                            <p:strVal val="#ppt_h"/>
                                          </p:val>
                                        </p:tav>
                                      </p:tavLst>
                                    </p:anim>
                                    <p:animEffect transition="in" filter="fade">
                                      <p:cBhvr>
                                        <p:cTn id="37" dur="500"/>
                                        <p:tgtEl>
                                          <p:spTgt spid="12187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1876"/>
                                        </p:tgtEl>
                                        <p:attrNameLst>
                                          <p:attrName>style.visibility</p:attrName>
                                        </p:attrNameLst>
                                      </p:cBhvr>
                                      <p:to>
                                        <p:strVal val="visible"/>
                                      </p:to>
                                    </p:set>
                                    <p:anim calcmode="lin" valueType="num">
                                      <p:cBhvr additive="base">
                                        <p:cTn id="42" dur="500" fill="hold"/>
                                        <p:tgtEl>
                                          <p:spTgt spid="121876"/>
                                        </p:tgtEl>
                                        <p:attrNameLst>
                                          <p:attrName>ppt_x</p:attrName>
                                        </p:attrNameLst>
                                      </p:cBhvr>
                                      <p:tavLst>
                                        <p:tav tm="0">
                                          <p:val>
                                            <p:strVal val="#ppt_x"/>
                                          </p:val>
                                        </p:tav>
                                        <p:tav tm="100000">
                                          <p:val>
                                            <p:strVal val="#ppt_x"/>
                                          </p:val>
                                        </p:tav>
                                      </p:tavLst>
                                    </p:anim>
                                    <p:anim calcmode="lin" valueType="num">
                                      <p:cBhvr additive="base">
                                        <p:cTn id="43" dur="500" fill="hold"/>
                                        <p:tgtEl>
                                          <p:spTgt spid="121876"/>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2" presetClass="entr" presetSubtype="4" fill="hold" nodeType="afterEffect">
                                  <p:stCondLst>
                                    <p:cond delay="0"/>
                                  </p:stCondLst>
                                  <p:childTnLst>
                                    <p:set>
                                      <p:cBhvr>
                                        <p:cTn id="46" dur="1" fill="hold">
                                          <p:stCondLst>
                                            <p:cond delay="0"/>
                                          </p:stCondLst>
                                        </p:cTn>
                                        <p:tgtEl>
                                          <p:spTgt spid="121877"/>
                                        </p:tgtEl>
                                        <p:attrNameLst>
                                          <p:attrName>style.visibility</p:attrName>
                                        </p:attrNameLst>
                                      </p:cBhvr>
                                      <p:to>
                                        <p:strVal val="visible"/>
                                      </p:to>
                                    </p:set>
                                    <p:anim calcmode="lin" valueType="num">
                                      <p:cBhvr additive="base">
                                        <p:cTn id="47" dur="500" fill="hold"/>
                                        <p:tgtEl>
                                          <p:spTgt spid="121877"/>
                                        </p:tgtEl>
                                        <p:attrNameLst>
                                          <p:attrName>ppt_x</p:attrName>
                                        </p:attrNameLst>
                                      </p:cBhvr>
                                      <p:tavLst>
                                        <p:tav tm="0">
                                          <p:val>
                                            <p:strVal val="#ppt_x"/>
                                          </p:val>
                                        </p:tav>
                                        <p:tav tm="100000">
                                          <p:val>
                                            <p:strVal val="#ppt_x"/>
                                          </p:val>
                                        </p:tav>
                                      </p:tavLst>
                                    </p:anim>
                                    <p:anim calcmode="lin" valueType="num">
                                      <p:cBhvr additive="base">
                                        <p:cTn id="48" dur="500" fill="hold"/>
                                        <p:tgtEl>
                                          <p:spTgt spid="1218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73" grpId="0"/>
      <p:bldP spid="121874" grpId="0" bldLvl="0" animBg="1"/>
      <p:bldP spid="121875" grpId="0"/>
      <p:bldP spid="1218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矩形 136193"/>
          <p:cNvSpPr/>
          <p:nvPr/>
        </p:nvSpPr>
        <p:spPr>
          <a:xfrm>
            <a:off x="3683000" y="6477000"/>
            <a:ext cx="1778000" cy="304800"/>
          </a:xfrm>
          <a:prstGeom prst="rect">
            <a:avLst/>
          </a:prstGeom>
          <a:noFill/>
          <a:ln w="9525">
            <a:noFill/>
          </a:ln>
        </p:spPr>
        <p:txBody>
          <a:bodyPr wrap="none" lIns="0" tIns="0" rIns="0" bIns="0" anchor="t">
            <a:spAutoFit/>
          </a:bodyPr>
          <a:p>
            <a:pPr>
              <a:buClr>
                <a:schemeClr val="bg1"/>
              </a:buClr>
            </a:pPr>
            <a:r>
              <a:rPr lang="zh-CN" altLang="en-US" sz="2000" dirty="0">
                <a:solidFill>
                  <a:srgbClr val="663300"/>
                </a:solidFill>
                <a:latin typeface="Times New Roman" panose="02020603050405020304" pitchFamily="18" charset="0"/>
                <a:ea typeface="黑体" panose="02010609060101010101" pitchFamily="2" charset="-122"/>
              </a:rPr>
              <a:t>俄国领土的扩张</a:t>
            </a:r>
            <a:endParaRPr lang="zh-CN" altLang="en-US" sz="2000" dirty="0">
              <a:solidFill>
                <a:srgbClr val="663300"/>
              </a:solidFill>
              <a:latin typeface="Times New Roman" panose="02020603050405020304" pitchFamily="18" charset="0"/>
              <a:ea typeface="黑体" panose="02010609060101010101" pitchFamily="2" charset="-122"/>
            </a:endParaRPr>
          </a:p>
        </p:txBody>
      </p:sp>
      <p:pic>
        <p:nvPicPr>
          <p:cNvPr id="136195" name="图片 136194" descr="e"/>
          <p:cNvPicPr>
            <a:picLocks noChangeAspect="1"/>
          </p:cNvPicPr>
          <p:nvPr/>
        </p:nvPicPr>
        <p:blipFill>
          <a:blip r:embed="rId1">
            <a:lum bright="-17999" contrast="30000"/>
          </a:blip>
          <a:stretch>
            <a:fillRect/>
          </a:stretch>
        </p:blipFill>
        <p:spPr>
          <a:xfrm>
            <a:off x="250825" y="836613"/>
            <a:ext cx="8640763" cy="5383212"/>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文本框 137217"/>
          <p:cNvSpPr txBox="1"/>
          <p:nvPr/>
        </p:nvSpPr>
        <p:spPr>
          <a:xfrm>
            <a:off x="2987675" y="6308725"/>
            <a:ext cx="3302000" cy="304800"/>
          </a:xfrm>
          <a:prstGeom prst="rect">
            <a:avLst/>
          </a:prstGeom>
          <a:noFill/>
          <a:ln w="9525">
            <a:noFill/>
          </a:ln>
        </p:spPr>
        <p:txBody>
          <a:bodyPr wrap="none" lIns="0" tIns="0" rIns="0" bIns="0" anchor="t">
            <a:spAutoFit/>
          </a:bodyPr>
          <a:p>
            <a:pPr>
              <a:buClr>
                <a:schemeClr val="bg1"/>
              </a:buClr>
            </a:pPr>
            <a:r>
              <a:rPr lang="zh-CN" altLang="en-US" sz="2000" dirty="0">
                <a:solidFill>
                  <a:srgbClr val="FF0000"/>
                </a:solidFill>
                <a:latin typeface="Times New Roman" panose="02020603050405020304" pitchFamily="18" charset="0"/>
                <a:ea typeface="黑体" panose="02010609060101010101" pitchFamily="2" charset="-122"/>
              </a:rPr>
              <a:t>俄国侵占中国北方领土示意图</a:t>
            </a:r>
            <a:endParaRPr lang="zh-CN" altLang="en-US" sz="2000" dirty="0">
              <a:solidFill>
                <a:srgbClr val="FF0000"/>
              </a:solidFill>
              <a:latin typeface="Times New Roman" panose="02020603050405020304" pitchFamily="18" charset="0"/>
              <a:ea typeface="黑体" panose="02010609060101010101" pitchFamily="2" charset="-122"/>
            </a:endParaRPr>
          </a:p>
        </p:txBody>
      </p:sp>
      <p:pic>
        <p:nvPicPr>
          <p:cNvPr id="137219" name="图片 137218" descr="y"/>
          <p:cNvPicPr>
            <a:picLocks noChangeAspect="1"/>
          </p:cNvPicPr>
          <p:nvPr/>
        </p:nvPicPr>
        <p:blipFill>
          <a:blip r:embed="rId1">
            <a:lum bright="-6000" contrast="18000"/>
          </a:blip>
          <a:stretch>
            <a:fillRect/>
          </a:stretch>
        </p:blipFill>
        <p:spPr>
          <a:xfrm>
            <a:off x="250825" y="765175"/>
            <a:ext cx="8634413" cy="5399088"/>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l="-17000" r="-17000"/>
          </a:stretch>
        </a:blipFill>
        <a:effectLst/>
      </p:bgPr>
    </p:bg>
    <p:spTree>
      <p:nvGrpSpPr>
        <p:cNvPr id="1" name=""/>
        <p:cNvGrpSpPr/>
        <p:nvPr/>
      </p:nvGrpSpPr>
      <p:grpSpPr/>
      <p:sp>
        <p:nvSpPr>
          <p:cNvPr id="108548" name="文本框 108547"/>
          <p:cNvSpPr txBox="1"/>
          <p:nvPr/>
        </p:nvSpPr>
        <p:spPr>
          <a:xfrm>
            <a:off x="250825" y="188913"/>
            <a:ext cx="3457575" cy="1616075"/>
          </a:xfrm>
          <a:prstGeom prst="rect">
            <a:avLst/>
          </a:prstGeom>
          <a:noFill/>
          <a:ln w="9525">
            <a:noFill/>
          </a:ln>
        </p:spPr>
        <p:txBody>
          <a:bodyPr>
            <a:spAutoFit/>
          </a:bodyPr>
          <a:p>
            <a:pPr>
              <a:spcBef>
                <a:spcPct val="50000"/>
              </a:spcBef>
            </a:pPr>
            <a:r>
              <a:rPr lang="zh-CN" altLang="en-US" sz="4000" dirty="0">
                <a:solidFill>
                  <a:srgbClr val="FF0000"/>
                </a:solidFill>
                <a:latin typeface="Arial" panose="020B0604020202020204" pitchFamily="34" charset="0"/>
              </a:rPr>
              <a:t>一、背景：</a:t>
            </a:r>
            <a:endParaRPr lang="zh-CN" altLang="en-US" sz="4000" dirty="0">
              <a:solidFill>
                <a:srgbClr val="FF0000"/>
              </a:solidFill>
              <a:latin typeface="Arial" panose="020B0604020202020204" pitchFamily="34" charset="0"/>
            </a:endParaRPr>
          </a:p>
          <a:p>
            <a:pPr>
              <a:spcBef>
                <a:spcPct val="50000"/>
              </a:spcBef>
            </a:pPr>
            <a:endParaRPr lang="zh-CN" altLang="en-US" sz="4000" dirty="0">
              <a:solidFill>
                <a:srgbClr val="FF0000"/>
              </a:solidFill>
              <a:latin typeface="Arial" panose="020B0604020202020204" pitchFamily="34" charset="0"/>
            </a:endParaRPr>
          </a:p>
        </p:txBody>
      </p:sp>
      <p:sp>
        <p:nvSpPr>
          <p:cNvPr id="108549" name="文本框 108548"/>
          <p:cNvSpPr txBox="1"/>
          <p:nvPr/>
        </p:nvSpPr>
        <p:spPr>
          <a:xfrm>
            <a:off x="468313" y="1484313"/>
            <a:ext cx="1150937" cy="366712"/>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08550" name="文本框 108549"/>
          <p:cNvSpPr txBox="1"/>
          <p:nvPr/>
        </p:nvSpPr>
        <p:spPr>
          <a:xfrm>
            <a:off x="250825" y="1628775"/>
            <a:ext cx="4392613"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08551" name="文本框 108550"/>
          <p:cNvSpPr txBox="1"/>
          <p:nvPr/>
        </p:nvSpPr>
        <p:spPr>
          <a:xfrm>
            <a:off x="539750" y="1989138"/>
            <a:ext cx="3384550" cy="366712"/>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08552" name="文本框 108551"/>
          <p:cNvSpPr txBox="1"/>
          <p:nvPr/>
        </p:nvSpPr>
        <p:spPr>
          <a:xfrm>
            <a:off x="-2197100" y="1052513"/>
            <a:ext cx="8964613" cy="3084512"/>
          </a:xfrm>
          <a:prstGeom prst="rect">
            <a:avLst/>
          </a:prstGeom>
          <a:noFill/>
          <a:ln w="9525">
            <a:noFill/>
          </a:ln>
        </p:spPr>
        <p:txBody>
          <a:bodyPr>
            <a:spAutoFit/>
          </a:bodyPr>
          <a:p>
            <a:pPr>
              <a:spcBef>
                <a:spcPct val="50000"/>
              </a:spcBef>
            </a:pPr>
            <a:r>
              <a:rPr lang="en-US" altLang="zh-CN" sz="2800" dirty="0">
                <a:solidFill>
                  <a:schemeClr val="accent2"/>
                </a:solidFill>
                <a:latin typeface="黑体" panose="02010609060101010101" pitchFamily="2" charset="-122"/>
                <a:ea typeface="黑体" panose="02010609060101010101" pitchFamily="2" charset="-122"/>
              </a:rPr>
              <a:t>      1.19</a:t>
            </a:r>
            <a:r>
              <a:rPr lang="zh-CN" altLang="en-US" sz="2800" dirty="0">
                <a:solidFill>
                  <a:schemeClr val="accent2"/>
                </a:solidFill>
                <a:latin typeface="黑体" panose="02010609060101010101" pitchFamily="2" charset="-122"/>
                <a:ea typeface="黑体" panose="02010609060101010101" pitchFamily="2" charset="-122"/>
              </a:rPr>
              <a:t>世纪中期俄国资本主义的发展</a:t>
            </a:r>
            <a:endParaRPr lang="zh-CN" altLang="en-US" sz="2800" dirty="0">
              <a:solidFill>
                <a:schemeClr val="accent2"/>
              </a:solidFill>
              <a:latin typeface="黑体" panose="02010609060101010101" pitchFamily="2" charset="-122"/>
              <a:ea typeface="黑体" panose="02010609060101010101" pitchFamily="2" charset="-122"/>
            </a:endParaRPr>
          </a:p>
          <a:p>
            <a:pPr>
              <a:spcBef>
                <a:spcPct val="50000"/>
              </a:spcBef>
            </a:pPr>
            <a:r>
              <a:rPr lang="zh-CN" altLang="en-US" sz="2800" dirty="0">
                <a:solidFill>
                  <a:schemeClr val="accent2"/>
                </a:solidFill>
                <a:latin typeface="黑体" panose="02010609060101010101" pitchFamily="2" charset="-122"/>
                <a:ea typeface="黑体" panose="02010609060101010101" pitchFamily="2" charset="-122"/>
              </a:rPr>
              <a:t>          </a:t>
            </a:r>
            <a:r>
              <a:rPr lang="en-US" altLang="zh-CN" sz="2800" dirty="0">
                <a:solidFill>
                  <a:schemeClr val="accent2"/>
                </a:solidFill>
                <a:latin typeface="黑体" panose="02010609060101010101" pitchFamily="2" charset="-122"/>
                <a:ea typeface="黑体" panose="02010609060101010101" pitchFamily="2" charset="-122"/>
              </a:rPr>
              <a:t>2.</a:t>
            </a:r>
            <a:r>
              <a:rPr lang="zh-CN" altLang="en-US" sz="2800" dirty="0">
                <a:solidFill>
                  <a:schemeClr val="accent2"/>
                </a:solidFill>
                <a:latin typeface="黑体" panose="02010609060101010101" pitchFamily="2" charset="-122"/>
                <a:ea typeface="黑体" panose="02010609060101010101" pitchFamily="2" charset="-122"/>
              </a:rPr>
              <a:t>农奴制的存在阻碍了资本主义的发展</a:t>
            </a:r>
            <a:endParaRPr lang="zh-CN" altLang="en-US" sz="2800" dirty="0">
              <a:solidFill>
                <a:schemeClr val="accent2"/>
              </a:solidFill>
              <a:latin typeface="黑体" panose="02010609060101010101" pitchFamily="2" charset="-122"/>
              <a:ea typeface="黑体" panose="02010609060101010101" pitchFamily="2" charset="-122"/>
            </a:endParaRPr>
          </a:p>
          <a:p>
            <a:pPr>
              <a:spcBef>
                <a:spcPct val="50000"/>
              </a:spcBef>
            </a:pPr>
            <a:r>
              <a:rPr lang="zh-CN" altLang="en-US" sz="2800" dirty="0">
                <a:solidFill>
                  <a:schemeClr val="accent2"/>
                </a:solidFill>
                <a:latin typeface="黑体" panose="02010609060101010101" pitchFamily="2" charset="-122"/>
                <a:ea typeface="黑体" panose="02010609060101010101" pitchFamily="2" charset="-122"/>
              </a:rPr>
              <a:t>（</a:t>
            </a:r>
            <a:r>
              <a:rPr lang="zh-CN" altLang="en-US" sz="2800" dirty="0">
                <a:solidFill>
                  <a:schemeClr val="tx2"/>
                </a:solidFill>
                <a:latin typeface="黑体" panose="02010609060101010101" pitchFamily="2" charset="-122"/>
                <a:ea typeface="黑体" panose="02010609060101010101" pitchFamily="2" charset="-122"/>
              </a:rPr>
              <a:t>根本原因</a:t>
            </a:r>
            <a:r>
              <a:rPr lang="zh-CN" altLang="en-US" sz="2800" dirty="0">
                <a:solidFill>
                  <a:schemeClr val="accent2"/>
                </a:solidFill>
                <a:latin typeface="黑体" panose="02010609060101010101" pitchFamily="2" charset="-122"/>
                <a:ea typeface="黑体" panose="02010609060101010101" pitchFamily="2" charset="-122"/>
              </a:rPr>
              <a:t>）</a:t>
            </a:r>
            <a:endParaRPr lang="zh-CN" altLang="en-US" sz="2800" dirty="0">
              <a:solidFill>
                <a:schemeClr val="accent2"/>
              </a:solidFill>
              <a:latin typeface="黑体" panose="02010609060101010101" pitchFamily="2" charset="-122"/>
              <a:ea typeface="黑体" panose="02010609060101010101" pitchFamily="2" charset="-122"/>
            </a:endParaRPr>
          </a:p>
          <a:p>
            <a:pPr>
              <a:spcBef>
                <a:spcPct val="50000"/>
              </a:spcBef>
            </a:pPr>
            <a:r>
              <a:rPr lang="zh-CN" altLang="en-US" sz="2800" dirty="0">
                <a:solidFill>
                  <a:schemeClr val="accent2"/>
                </a:solidFill>
                <a:latin typeface="黑体" panose="02010609060101010101" pitchFamily="2" charset="-122"/>
                <a:ea typeface="黑体" panose="02010609060101010101" pitchFamily="2" charset="-122"/>
              </a:rPr>
              <a:t> </a:t>
            </a:r>
            <a:endParaRPr lang="zh-CN" altLang="en-US" sz="2800" dirty="0">
              <a:solidFill>
                <a:schemeClr val="accent2"/>
              </a:solidFill>
              <a:latin typeface="黑体" panose="02010609060101010101" pitchFamily="2" charset="-122"/>
              <a:ea typeface="黑体" panose="02010609060101010101" pitchFamily="2" charset="-122"/>
            </a:endParaRPr>
          </a:p>
          <a:p>
            <a:pPr>
              <a:spcBef>
                <a:spcPct val="50000"/>
              </a:spcBef>
            </a:pPr>
            <a:endParaRPr lang="zh-CN" altLang="en-US" sz="2800" dirty="0">
              <a:solidFill>
                <a:schemeClr val="accent2"/>
              </a:solidFill>
              <a:latin typeface="黑体" panose="02010609060101010101" pitchFamily="2" charset="-122"/>
              <a:ea typeface="黑体" panose="02010609060101010101" pitchFamily="2" charset="-122"/>
            </a:endParaRPr>
          </a:p>
        </p:txBody>
      </p:sp>
      <p:sp>
        <p:nvSpPr>
          <p:cNvPr id="108553" name="文本框 108552"/>
          <p:cNvSpPr txBox="1"/>
          <p:nvPr/>
        </p:nvSpPr>
        <p:spPr>
          <a:xfrm>
            <a:off x="468313" y="2133600"/>
            <a:ext cx="2303462"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108555" name="左大括号 108554"/>
          <p:cNvSpPr/>
          <p:nvPr/>
        </p:nvSpPr>
        <p:spPr>
          <a:xfrm>
            <a:off x="6732588" y="1557338"/>
            <a:ext cx="152400" cy="914400"/>
          </a:xfrm>
          <a:prstGeom prst="leftBrace">
            <a:avLst>
              <a:gd name="adj1" fmla="val 50000"/>
              <a:gd name="adj2" fmla="val 50000"/>
            </a:avLst>
          </a:prstGeom>
          <a:noFill/>
          <a:ln w="38100" cap="flat" cmpd="sng">
            <a:solidFill>
              <a:srgbClr val="000000"/>
            </a:solidFill>
            <a:prstDash val="solid"/>
            <a:headEnd type="none" w="med" len="med"/>
            <a:tailEnd type="none" w="med" len="med"/>
          </a:ln>
        </p:spPr>
        <p:txBody>
          <a:bodyPr/>
          <a:p>
            <a:endParaRPr lang="zh-CN" altLang="en-US"/>
          </a:p>
        </p:txBody>
      </p:sp>
      <p:sp>
        <p:nvSpPr>
          <p:cNvPr id="108556" name="文本框 108555"/>
          <p:cNvSpPr txBox="1"/>
          <p:nvPr/>
        </p:nvSpPr>
        <p:spPr>
          <a:xfrm>
            <a:off x="6659563" y="1484313"/>
            <a:ext cx="2051050" cy="457200"/>
          </a:xfrm>
          <a:prstGeom prst="rect">
            <a:avLst/>
          </a:prstGeom>
          <a:noFill/>
          <a:ln w="9525">
            <a:noFill/>
          </a:ln>
        </p:spPr>
        <p:txBody>
          <a:bodyPr>
            <a:spAutoFit/>
          </a:bodyPr>
          <a:p>
            <a:pPr>
              <a:spcBef>
                <a:spcPct val="50000"/>
              </a:spcBef>
            </a:pPr>
            <a:r>
              <a:rPr lang="zh-CN" altLang="en-US" sz="2400" dirty="0">
                <a:latin typeface="Arial" panose="020B0604020202020204" pitchFamily="34" charset="0"/>
                <a:ea typeface="黑体" panose="02010609060101010101" pitchFamily="2" charset="-122"/>
              </a:rPr>
              <a:t>自由劳动力</a:t>
            </a:r>
            <a:endParaRPr lang="zh-CN" altLang="en-US" sz="2400" dirty="0">
              <a:latin typeface="Arial" panose="020B0604020202020204" pitchFamily="34" charset="0"/>
              <a:ea typeface="黑体" panose="02010609060101010101" pitchFamily="2" charset="-122"/>
            </a:endParaRPr>
          </a:p>
        </p:txBody>
      </p:sp>
      <p:sp>
        <p:nvSpPr>
          <p:cNvPr id="108557" name="文本框 108556"/>
          <p:cNvSpPr txBox="1"/>
          <p:nvPr/>
        </p:nvSpPr>
        <p:spPr>
          <a:xfrm>
            <a:off x="6804025" y="1989138"/>
            <a:ext cx="935038" cy="457200"/>
          </a:xfrm>
          <a:prstGeom prst="rect">
            <a:avLst/>
          </a:prstGeom>
          <a:noFill/>
          <a:ln w="9525">
            <a:noFill/>
          </a:ln>
        </p:spPr>
        <p:txBody>
          <a:bodyPr>
            <a:spAutoFit/>
          </a:bodyPr>
          <a:p>
            <a:pPr>
              <a:spcBef>
                <a:spcPct val="50000"/>
              </a:spcBef>
            </a:pPr>
            <a:r>
              <a:rPr lang="zh-CN" altLang="en-US" sz="2400" dirty="0">
                <a:latin typeface="Arial" panose="020B0604020202020204" pitchFamily="34" charset="0"/>
                <a:ea typeface="黑体" panose="02010609060101010101" pitchFamily="2" charset="-122"/>
              </a:rPr>
              <a:t>市场</a:t>
            </a:r>
            <a:endParaRPr lang="zh-CN" altLang="en-US" sz="2400" dirty="0">
              <a:latin typeface="Arial" panose="020B0604020202020204" pitchFamily="34" charset="0"/>
              <a:ea typeface="黑体" panose="02010609060101010101" pitchFamily="2" charset="-122"/>
            </a:endParaRPr>
          </a:p>
        </p:txBody>
      </p:sp>
      <p:sp>
        <p:nvSpPr>
          <p:cNvPr id="108558" name="文本框 108557"/>
          <p:cNvSpPr txBox="1"/>
          <p:nvPr/>
        </p:nvSpPr>
        <p:spPr>
          <a:xfrm>
            <a:off x="325120" y="3039110"/>
            <a:ext cx="3724910" cy="3753485"/>
          </a:xfrm>
          <a:prstGeom prst="rect">
            <a:avLst/>
          </a:prstGeom>
          <a:noFill/>
          <a:ln w="9525">
            <a:noFill/>
          </a:ln>
        </p:spPr>
        <p:txBody>
          <a:bodyPr wrap="square">
            <a:spAutoFit/>
          </a:bodyPr>
          <a:p>
            <a:pPr>
              <a:spcBef>
                <a:spcPct val="50000"/>
              </a:spcBef>
            </a:pPr>
            <a:r>
              <a:rPr lang="en-US" altLang="zh-CN" sz="2800" dirty="0">
                <a:solidFill>
                  <a:schemeClr val="accent2"/>
                </a:solidFill>
                <a:latin typeface="黑体" panose="02010609060101010101" pitchFamily="2" charset="-122"/>
                <a:ea typeface="黑体" panose="02010609060101010101" pitchFamily="2" charset="-122"/>
              </a:rPr>
              <a:t>3.</a:t>
            </a:r>
            <a:r>
              <a:rPr lang="zh-CN" altLang="en-US" sz="2800" dirty="0">
                <a:solidFill>
                  <a:schemeClr val="accent2"/>
                </a:solidFill>
                <a:latin typeface="黑体" panose="02010609060101010101" pitchFamily="2" charset="-122"/>
                <a:ea typeface="黑体" panose="02010609060101010101" pitchFamily="2" charset="-122"/>
              </a:rPr>
              <a:t>农奴起义十二月党人的起义唤醒了一批平民知识分子革命家。赫尔岑、别林斯基、杜勃罗留波夫、别林斯基、车尔尼雪夫斯基</a:t>
            </a:r>
            <a:endParaRPr lang="zh-CN" altLang="en-US" sz="2800" dirty="0">
              <a:solidFill>
                <a:schemeClr val="accent2"/>
              </a:solidFill>
              <a:latin typeface="黑体" panose="02010609060101010101" pitchFamily="2" charset="-122"/>
              <a:ea typeface="黑体" panose="02010609060101010101" pitchFamily="2" charset="-122"/>
            </a:endParaRPr>
          </a:p>
          <a:p>
            <a:pPr>
              <a:spcBef>
                <a:spcPct val="50000"/>
              </a:spcBef>
            </a:pPr>
            <a:endParaRPr lang="zh-CN" altLang="en-US" sz="2800" dirty="0">
              <a:solidFill>
                <a:schemeClr val="accent2"/>
              </a:solidFill>
              <a:latin typeface="黑体" panose="02010609060101010101" pitchFamily="2" charset="-122"/>
              <a:ea typeface="黑体" panose="02010609060101010101" pitchFamily="2" charset="-122"/>
            </a:endParaRPr>
          </a:p>
        </p:txBody>
      </p:sp>
      <p:grpSp>
        <p:nvGrpSpPr>
          <p:cNvPr id="108559" name="组合 108558"/>
          <p:cNvGrpSpPr/>
          <p:nvPr/>
        </p:nvGrpSpPr>
        <p:grpSpPr>
          <a:xfrm>
            <a:off x="4211638" y="2546350"/>
            <a:ext cx="4932362" cy="4311650"/>
            <a:chOff x="295" y="618"/>
            <a:chExt cx="5216" cy="3356"/>
          </a:xfrm>
        </p:grpSpPr>
        <p:sp>
          <p:nvSpPr>
            <p:cNvPr id="108560" name="矩形 108559"/>
            <p:cNvSpPr/>
            <p:nvPr/>
          </p:nvSpPr>
          <p:spPr>
            <a:xfrm>
              <a:off x="295" y="618"/>
              <a:ext cx="5216" cy="3356"/>
            </a:xfrm>
            <a:prstGeom prst="rect">
              <a:avLst/>
            </a:prstGeom>
            <a:solidFill>
              <a:schemeClr val="bg1"/>
            </a:solidFill>
            <a:ln w="9525" cap="flat" cmpd="sng">
              <a:solidFill>
                <a:schemeClr val="tx1"/>
              </a:solidFill>
              <a:prstDash val="solid"/>
              <a:miter/>
              <a:headEnd type="none" w="med" len="med"/>
              <a:tailEnd type="none" w="med" len="med"/>
            </a:ln>
          </p:spPr>
          <p:txBody>
            <a:bodyPr/>
            <a:p>
              <a:endParaRPr lang="zh-CN" altLang="en-US"/>
            </a:p>
          </p:txBody>
        </p:sp>
        <p:graphicFrame>
          <p:nvGraphicFramePr>
            <p:cNvPr id="108561" name="对象 108560"/>
            <p:cNvGraphicFramePr/>
            <p:nvPr/>
          </p:nvGraphicFramePr>
          <p:xfrm>
            <a:off x="884" y="1253"/>
            <a:ext cx="3840" cy="2562"/>
          </p:xfrm>
          <a:graphic>
            <a:graphicData uri="http://schemas.openxmlformats.org/presentationml/2006/ole">
              <mc:AlternateContent xmlns:mc="http://schemas.openxmlformats.org/markup-compatibility/2006">
                <mc:Choice xmlns:v="urn:schemas-microsoft-com:vml" Requires="v">
                  <p:oleObj spid="_x0000_s3076" name="" r:id="rId2" imgW="7236460" imgH="4831715" progId="MSGraph.Chart.8">
                    <p:embed/>
                  </p:oleObj>
                </mc:Choice>
                <mc:Fallback>
                  <p:oleObj name="" r:id="rId2" imgW="7236460" imgH="4831715" progId="MSGraph.Chart.8">
                    <p:embed/>
                    <p:pic>
                      <p:nvPicPr>
                        <p:cNvPr id="0" name="图片 3075"/>
                        <p:cNvPicPr/>
                        <p:nvPr/>
                      </p:nvPicPr>
                      <p:blipFill>
                        <a:blip r:embed="rId3"/>
                        <a:stretch>
                          <a:fillRect/>
                        </a:stretch>
                      </p:blipFill>
                      <p:spPr>
                        <a:xfrm>
                          <a:off x="884" y="1253"/>
                          <a:ext cx="3840" cy="2562"/>
                        </a:xfrm>
                        <a:prstGeom prst="rect">
                          <a:avLst/>
                        </a:prstGeom>
                        <a:solidFill>
                          <a:schemeClr val="bg1"/>
                        </a:solidFill>
                        <a:ln w="38100">
                          <a:noFill/>
                          <a:miter/>
                        </a:ln>
                      </p:spPr>
                    </p:pic>
                  </p:oleObj>
                </mc:Fallback>
              </mc:AlternateContent>
            </a:graphicData>
          </a:graphic>
        </p:graphicFrame>
        <p:sp>
          <p:nvSpPr>
            <p:cNvPr id="108562" name="文本框 108561"/>
            <p:cNvSpPr txBox="1"/>
            <p:nvPr/>
          </p:nvSpPr>
          <p:spPr>
            <a:xfrm>
              <a:off x="1791" y="891"/>
              <a:ext cx="2404" cy="404"/>
            </a:xfrm>
            <a:prstGeom prst="rect">
              <a:avLst/>
            </a:prstGeom>
            <a:solidFill>
              <a:schemeClr val="bg1"/>
            </a:solidFill>
            <a:ln w="9525">
              <a:noFill/>
            </a:ln>
          </p:spPr>
          <p:txBody>
            <a:bodyPr>
              <a:spAutoFit/>
            </a:bodyPr>
            <a:p>
              <a:pPr>
                <a:spcBef>
                  <a:spcPct val="50000"/>
                </a:spcBef>
              </a:pPr>
              <a:r>
                <a:rPr lang="zh-CN" altLang="en-US" sz="2800" b="1" dirty="0">
                  <a:latin typeface="Arial" panose="020B0604020202020204" pitchFamily="34" charset="0"/>
                </a:rPr>
                <a:t>农奴暴动</a:t>
              </a:r>
              <a:endParaRPr lang="zh-CN" altLang="en-US" sz="2800" b="1" dirty="0">
                <a:latin typeface="Arial" panose="020B0604020202020204" pitchFamily="34" charset="0"/>
              </a:endParaRPr>
            </a:p>
          </p:txBody>
        </p:sp>
        <p:sp>
          <p:nvSpPr>
            <p:cNvPr id="108563" name="文本框 108562"/>
            <p:cNvSpPr txBox="1"/>
            <p:nvPr/>
          </p:nvSpPr>
          <p:spPr>
            <a:xfrm>
              <a:off x="1474" y="3063"/>
              <a:ext cx="454" cy="713"/>
            </a:xfrm>
            <a:prstGeom prst="rect">
              <a:avLst/>
            </a:prstGeom>
            <a:solidFill>
              <a:schemeClr val="bg1">
                <a:alpha val="0"/>
              </a:schemeClr>
            </a:solidFill>
            <a:ln w="9525">
              <a:noFill/>
            </a:ln>
          </p:spPr>
          <p:txBody>
            <a:bodyPr>
              <a:spAutoFit/>
            </a:bodyPr>
            <a:p>
              <a:pPr algn="l">
                <a:spcBef>
                  <a:spcPct val="50000"/>
                </a:spcBef>
              </a:pPr>
              <a:r>
                <a:rPr lang="en-US" altLang="zh-CN" b="1" dirty="0">
                  <a:solidFill>
                    <a:srgbClr val="CC3300"/>
                  </a:solidFill>
                  <a:latin typeface="Arial" panose="020B0604020202020204" pitchFamily="34" charset="0"/>
                </a:rPr>
                <a:t>86</a:t>
              </a:r>
              <a:r>
                <a:rPr lang="zh-CN" altLang="en-US" b="1" dirty="0">
                  <a:solidFill>
                    <a:srgbClr val="CC3300"/>
                  </a:solidFill>
                  <a:latin typeface="Arial" panose="020B0604020202020204" pitchFamily="34" charset="0"/>
                </a:rPr>
                <a:t>次</a:t>
              </a:r>
              <a:endParaRPr lang="zh-CN" altLang="en-US" b="1" dirty="0">
                <a:solidFill>
                  <a:srgbClr val="CC3300"/>
                </a:solidFill>
                <a:latin typeface="Arial" panose="020B0604020202020204" pitchFamily="34" charset="0"/>
              </a:endParaRPr>
            </a:p>
          </p:txBody>
        </p:sp>
        <p:sp>
          <p:nvSpPr>
            <p:cNvPr id="108564" name="文本框 108563"/>
            <p:cNvSpPr txBox="1"/>
            <p:nvPr/>
          </p:nvSpPr>
          <p:spPr>
            <a:xfrm>
              <a:off x="2244" y="3063"/>
              <a:ext cx="455" cy="713"/>
            </a:xfrm>
            <a:prstGeom prst="rect">
              <a:avLst/>
            </a:prstGeom>
            <a:solidFill>
              <a:schemeClr val="bg1">
                <a:alpha val="0"/>
              </a:schemeClr>
            </a:solidFill>
            <a:ln w="9525">
              <a:noFill/>
            </a:ln>
          </p:spPr>
          <p:txBody>
            <a:bodyPr>
              <a:spAutoFit/>
            </a:bodyPr>
            <a:p>
              <a:pPr algn="l">
                <a:spcBef>
                  <a:spcPct val="50000"/>
                </a:spcBef>
              </a:pPr>
              <a:r>
                <a:rPr lang="en-US" altLang="zh-CN" b="1" dirty="0">
                  <a:solidFill>
                    <a:srgbClr val="CC3300"/>
                  </a:solidFill>
                  <a:latin typeface="Arial" panose="020B0604020202020204" pitchFamily="34" charset="0"/>
                </a:rPr>
                <a:t>90</a:t>
              </a:r>
              <a:r>
                <a:rPr lang="zh-CN" altLang="en-US" b="1" dirty="0">
                  <a:solidFill>
                    <a:srgbClr val="CC3300"/>
                  </a:solidFill>
                  <a:latin typeface="Arial" panose="020B0604020202020204" pitchFamily="34" charset="0"/>
                </a:rPr>
                <a:t>次</a:t>
              </a:r>
              <a:endParaRPr lang="zh-CN" altLang="en-US" b="1" dirty="0">
                <a:solidFill>
                  <a:srgbClr val="CC3300"/>
                </a:solidFill>
                <a:latin typeface="Arial" panose="020B0604020202020204" pitchFamily="34" charset="0"/>
              </a:endParaRPr>
            </a:p>
          </p:txBody>
        </p:sp>
        <p:sp>
          <p:nvSpPr>
            <p:cNvPr id="108565" name="文本框 108564"/>
            <p:cNvSpPr txBox="1"/>
            <p:nvPr/>
          </p:nvSpPr>
          <p:spPr>
            <a:xfrm>
              <a:off x="2971" y="2931"/>
              <a:ext cx="541" cy="713"/>
            </a:xfrm>
            <a:prstGeom prst="rect">
              <a:avLst/>
            </a:prstGeom>
            <a:solidFill>
              <a:schemeClr val="bg1">
                <a:alpha val="0"/>
              </a:schemeClr>
            </a:solidFill>
            <a:ln w="9525">
              <a:noFill/>
            </a:ln>
          </p:spPr>
          <p:txBody>
            <a:bodyPr>
              <a:spAutoFit/>
            </a:bodyPr>
            <a:p>
              <a:pPr algn="l">
                <a:spcBef>
                  <a:spcPct val="50000"/>
                </a:spcBef>
              </a:pPr>
              <a:r>
                <a:rPr lang="en-US" altLang="zh-CN" b="1" dirty="0">
                  <a:solidFill>
                    <a:srgbClr val="CC3300"/>
                  </a:solidFill>
                  <a:latin typeface="Arial" panose="020B0604020202020204" pitchFamily="34" charset="0"/>
                </a:rPr>
                <a:t>126</a:t>
              </a:r>
              <a:r>
                <a:rPr lang="zh-CN" altLang="en-US" b="1" dirty="0">
                  <a:solidFill>
                    <a:srgbClr val="CC3300"/>
                  </a:solidFill>
                  <a:latin typeface="Arial" panose="020B0604020202020204" pitchFamily="34" charset="0"/>
                </a:rPr>
                <a:t>次</a:t>
              </a:r>
              <a:endParaRPr lang="zh-CN" altLang="en-US" b="1" dirty="0">
                <a:solidFill>
                  <a:srgbClr val="CC3300"/>
                </a:solidFill>
                <a:latin typeface="Arial" panose="020B0604020202020204" pitchFamily="34" charset="0"/>
              </a:endParaRPr>
            </a:p>
          </p:txBody>
        </p:sp>
        <p:sp>
          <p:nvSpPr>
            <p:cNvPr id="108566" name="文本框 108565"/>
            <p:cNvSpPr txBox="1"/>
            <p:nvPr/>
          </p:nvSpPr>
          <p:spPr>
            <a:xfrm>
              <a:off x="3696" y="1162"/>
              <a:ext cx="589" cy="713"/>
            </a:xfrm>
            <a:prstGeom prst="rect">
              <a:avLst/>
            </a:prstGeom>
            <a:solidFill>
              <a:schemeClr val="bg1">
                <a:alpha val="0"/>
              </a:schemeClr>
            </a:solidFill>
            <a:ln w="9525">
              <a:noFill/>
            </a:ln>
          </p:spPr>
          <p:txBody>
            <a:bodyPr>
              <a:spAutoFit/>
            </a:bodyPr>
            <a:p>
              <a:pPr algn="l">
                <a:spcBef>
                  <a:spcPct val="50000"/>
                </a:spcBef>
              </a:pPr>
              <a:r>
                <a:rPr lang="en-US" altLang="zh-CN" b="1" dirty="0">
                  <a:solidFill>
                    <a:srgbClr val="CC3300"/>
                  </a:solidFill>
                  <a:latin typeface="Arial" panose="020B0604020202020204" pitchFamily="34" charset="0"/>
                </a:rPr>
                <a:t>1176</a:t>
              </a:r>
              <a:r>
                <a:rPr lang="zh-CN" altLang="en-US" b="1" dirty="0">
                  <a:solidFill>
                    <a:srgbClr val="CC3300"/>
                  </a:solidFill>
                  <a:latin typeface="Arial" panose="020B0604020202020204" pitchFamily="34" charset="0"/>
                </a:rPr>
                <a:t>次</a:t>
              </a:r>
              <a:endParaRPr lang="zh-CN" altLang="en-US" b="1" dirty="0">
                <a:solidFill>
                  <a:srgbClr val="CC3300"/>
                </a:solidFill>
                <a:latin typeface="Arial" panose="020B0604020202020204" pitchFamily="34" charset="0"/>
              </a:endParaRPr>
            </a:p>
          </p:txBody>
        </p:sp>
        <p:sp>
          <p:nvSpPr>
            <p:cNvPr id="108567" name="文本框 108566"/>
            <p:cNvSpPr txBox="1"/>
            <p:nvPr/>
          </p:nvSpPr>
          <p:spPr>
            <a:xfrm>
              <a:off x="1066" y="1071"/>
              <a:ext cx="454" cy="500"/>
            </a:xfrm>
            <a:prstGeom prst="rect">
              <a:avLst/>
            </a:prstGeom>
            <a:solidFill>
              <a:schemeClr val="bg1"/>
            </a:solidFill>
            <a:ln w="9525">
              <a:noFill/>
            </a:ln>
          </p:spPr>
          <p:txBody>
            <a:bodyPr>
              <a:spAutoFit/>
            </a:bodyPr>
            <a:p>
              <a:pPr algn="l">
                <a:spcBef>
                  <a:spcPct val="50000"/>
                </a:spcBef>
              </a:pPr>
              <a:r>
                <a:rPr lang="zh-CN" altLang="en-US" b="1" dirty="0">
                  <a:latin typeface="Arial" panose="020B0604020202020204" pitchFamily="34" charset="0"/>
                </a:rPr>
                <a:t>次数</a:t>
              </a:r>
              <a:endParaRPr lang="zh-CN" altLang="en-US" b="1" dirty="0">
                <a:latin typeface="Arial" panose="020B0604020202020204" pitchFamily="34" charset="0"/>
              </a:endParaRPr>
            </a:p>
          </p:txBody>
        </p:sp>
        <p:sp>
          <p:nvSpPr>
            <p:cNvPr id="108568" name="文本框 108567"/>
            <p:cNvSpPr txBox="1"/>
            <p:nvPr/>
          </p:nvSpPr>
          <p:spPr>
            <a:xfrm>
              <a:off x="4513" y="3430"/>
              <a:ext cx="454" cy="500"/>
            </a:xfrm>
            <a:prstGeom prst="rect">
              <a:avLst/>
            </a:prstGeom>
            <a:solidFill>
              <a:schemeClr val="bg1"/>
            </a:solidFill>
            <a:ln w="9525">
              <a:noFill/>
            </a:ln>
          </p:spPr>
          <p:txBody>
            <a:bodyPr>
              <a:spAutoFit/>
            </a:bodyPr>
            <a:p>
              <a:pPr algn="l">
                <a:spcBef>
                  <a:spcPct val="50000"/>
                </a:spcBef>
              </a:pPr>
              <a:r>
                <a:rPr lang="zh-CN" altLang="en-US" b="1" dirty="0">
                  <a:latin typeface="Arial" panose="020B0604020202020204" pitchFamily="34" charset="0"/>
                </a:rPr>
                <a:t>年代</a:t>
              </a:r>
              <a:endParaRPr lang="zh-CN" altLang="en-US" b="1" dirty="0">
                <a:latin typeface="Arial" panose="020B0604020202020204" pitchFamily="34" charset="0"/>
              </a:endParaRPr>
            </a:p>
          </p:txBody>
        </p:sp>
      </p:grpSp>
      <p:sp>
        <p:nvSpPr>
          <p:cNvPr id="108569" name="文本框 108568"/>
          <p:cNvSpPr txBox="1"/>
          <p:nvPr/>
        </p:nvSpPr>
        <p:spPr>
          <a:xfrm>
            <a:off x="-90805" y="5995988"/>
            <a:ext cx="4752975" cy="519112"/>
          </a:xfrm>
          <a:prstGeom prst="rect">
            <a:avLst/>
          </a:prstGeom>
          <a:noFill/>
          <a:ln w="9525">
            <a:noFill/>
          </a:ln>
        </p:spPr>
        <p:txBody>
          <a:bodyPr>
            <a:spAutoFit/>
          </a:bodyPr>
          <a:p>
            <a:pPr>
              <a:spcBef>
                <a:spcPct val="50000"/>
              </a:spcBef>
            </a:pPr>
            <a:r>
              <a:rPr lang="en-US" altLang="zh-CN" sz="2800" dirty="0">
                <a:solidFill>
                  <a:schemeClr val="accent2"/>
                </a:solidFill>
                <a:latin typeface="黑体" panose="02010609060101010101" pitchFamily="2" charset="-122"/>
                <a:ea typeface="黑体" panose="02010609060101010101" pitchFamily="2" charset="-122"/>
              </a:rPr>
              <a:t>4.</a:t>
            </a:r>
            <a:r>
              <a:rPr lang="zh-CN" altLang="en-US" sz="2800" dirty="0">
                <a:solidFill>
                  <a:schemeClr val="accent2"/>
                </a:solidFill>
                <a:latin typeface="黑体" panose="02010609060101010101" pitchFamily="2" charset="-122"/>
                <a:ea typeface="黑体" panose="02010609060101010101" pitchFamily="2" charset="-122"/>
              </a:rPr>
              <a:t>克里木战争（</a:t>
            </a:r>
            <a:r>
              <a:rPr lang="zh-CN" altLang="en-US" sz="2800" dirty="0">
                <a:latin typeface="黑体" panose="02010609060101010101" pitchFamily="2" charset="-122"/>
                <a:ea typeface="黑体" panose="02010609060101010101" pitchFamily="2" charset="-122"/>
              </a:rPr>
              <a:t>直接原因</a:t>
            </a:r>
            <a:r>
              <a:rPr lang="zh-CN" altLang="en-US" sz="2800" dirty="0">
                <a:solidFill>
                  <a:schemeClr val="accent2"/>
                </a:solidFill>
                <a:latin typeface="黑体" panose="02010609060101010101" pitchFamily="2" charset="-122"/>
                <a:ea typeface="黑体" panose="02010609060101010101" pitchFamily="2" charset="-122"/>
              </a:rPr>
              <a:t>）</a:t>
            </a:r>
            <a:endParaRPr lang="zh-CN" altLang="en-US" sz="2800" dirty="0">
              <a:solidFill>
                <a:schemeClr val="accent2"/>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8548">
                                            <p:txEl>
                                              <p:charRg st="0" end="6"/>
                                            </p:txEl>
                                          </p:spTgt>
                                        </p:tgtEl>
                                        <p:attrNameLst>
                                          <p:attrName>style.visibility</p:attrName>
                                        </p:attrNameLst>
                                      </p:cBhvr>
                                      <p:to>
                                        <p:strVal val="visible"/>
                                      </p:to>
                                    </p:set>
                                    <p:animEffect transition="in" filter="blinds(horizontal)">
                                      <p:cBhvr>
                                        <p:cTn id="7" dur="500"/>
                                        <p:tgtEl>
                                          <p:spTgt spid="108548">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8552">
                                            <p:txEl>
                                              <p:charRg st="0" end="24"/>
                                            </p:txEl>
                                          </p:spTgt>
                                        </p:tgtEl>
                                        <p:attrNameLst>
                                          <p:attrName>style.visibility</p:attrName>
                                        </p:attrNameLst>
                                      </p:cBhvr>
                                      <p:to>
                                        <p:strVal val="visible"/>
                                      </p:to>
                                    </p:set>
                                    <p:animEffect transition="in" filter="blinds(horizontal)">
                                      <p:cBhvr>
                                        <p:cTn id="12" dur="500"/>
                                        <p:tgtEl>
                                          <p:spTgt spid="108552">
                                            <p:txEl>
                                              <p:charRg st="0"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8552">
                                            <p:txEl>
                                              <p:charRg st="24" end="53"/>
                                            </p:txEl>
                                          </p:spTgt>
                                        </p:tgtEl>
                                        <p:attrNameLst>
                                          <p:attrName>style.visibility</p:attrName>
                                        </p:attrNameLst>
                                      </p:cBhvr>
                                      <p:to>
                                        <p:strVal val="visible"/>
                                      </p:to>
                                    </p:set>
                                    <p:animEffect transition="in" filter="blinds(horizontal)">
                                      <p:cBhvr>
                                        <p:cTn id="17" dur="500"/>
                                        <p:tgtEl>
                                          <p:spTgt spid="108552">
                                            <p:txEl>
                                              <p:charRg st="24" end="5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8552">
                                            <p:txEl>
                                              <p:charRg st="53" end="60"/>
                                            </p:txEl>
                                          </p:spTgt>
                                        </p:tgtEl>
                                        <p:attrNameLst>
                                          <p:attrName>style.visibility</p:attrName>
                                        </p:attrNameLst>
                                      </p:cBhvr>
                                      <p:to>
                                        <p:strVal val="visible"/>
                                      </p:to>
                                    </p:set>
                                    <p:animEffect transition="in" filter="blinds(horizontal)">
                                      <p:cBhvr>
                                        <p:cTn id="20" dur="500"/>
                                        <p:tgtEl>
                                          <p:spTgt spid="108552">
                                            <p:txEl>
                                              <p:charRg st="53" end="6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8555"/>
                                        </p:tgtEl>
                                        <p:attrNameLst>
                                          <p:attrName>style.visibility</p:attrName>
                                        </p:attrNameLst>
                                      </p:cBhvr>
                                      <p:to>
                                        <p:strVal val="visible"/>
                                      </p:to>
                                    </p:set>
                                    <p:animEffect transition="in" filter="blinds(horizontal)">
                                      <p:cBhvr>
                                        <p:cTn id="25" dur="500"/>
                                        <p:tgtEl>
                                          <p:spTgt spid="10855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08556">
                                            <p:txEl>
                                              <p:charRg st="0" end="6"/>
                                            </p:txEl>
                                          </p:spTgt>
                                        </p:tgtEl>
                                        <p:attrNameLst>
                                          <p:attrName>style.visibility</p:attrName>
                                        </p:attrNameLst>
                                      </p:cBhvr>
                                      <p:to>
                                        <p:strVal val="visible"/>
                                      </p:to>
                                    </p:set>
                                    <p:animEffect transition="in" filter="blinds(horizontal)">
                                      <p:cBhvr>
                                        <p:cTn id="30" dur="500"/>
                                        <p:tgtEl>
                                          <p:spTgt spid="108556">
                                            <p:txEl>
                                              <p:charRg st="0"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08557">
                                            <p:txEl>
                                              <p:charRg st="0" end="3"/>
                                            </p:txEl>
                                          </p:spTgt>
                                        </p:tgtEl>
                                        <p:attrNameLst>
                                          <p:attrName>style.visibility</p:attrName>
                                        </p:attrNameLst>
                                      </p:cBhvr>
                                      <p:to>
                                        <p:strVal val="visible"/>
                                      </p:to>
                                    </p:set>
                                    <p:animEffect transition="in" filter="blinds(horizontal)">
                                      <p:cBhvr>
                                        <p:cTn id="35" dur="500"/>
                                        <p:tgtEl>
                                          <p:spTgt spid="108557">
                                            <p:txEl>
                                              <p:charRg st="0"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08558">
                                            <p:txEl>
                                              <p:charRg st="0" end="7"/>
                                            </p:txEl>
                                          </p:spTgt>
                                        </p:tgtEl>
                                        <p:attrNameLst>
                                          <p:attrName>style.visibility</p:attrName>
                                        </p:attrNameLst>
                                      </p:cBhvr>
                                      <p:to>
                                        <p:strVal val="visible"/>
                                      </p:to>
                                    </p:set>
                                    <p:animEffect transition="in" filter="blinds(horizontal)">
                                      <p:cBhvr>
                                        <p:cTn id="40" dur="500"/>
                                        <p:tgtEl>
                                          <p:spTgt spid="108558">
                                            <p:txEl>
                                              <p:charRg st="0"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108559"/>
                                        </p:tgtEl>
                                        <p:attrNameLst>
                                          <p:attrName>style.visibility</p:attrName>
                                        </p:attrNameLst>
                                      </p:cBhvr>
                                      <p:to>
                                        <p:strVal val="visible"/>
                                      </p:to>
                                    </p:set>
                                    <p:animEffect transition="in" filter="blinds(horizontal)">
                                      <p:cBhvr>
                                        <p:cTn id="45" dur="500"/>
                                        <p:tgtEl>
                                          <p:spTgt spid="10855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108569">
                                            <p:txEl>
                                              <p:charRg st="0" end="14"/>
                                            </p:txEl>
                                          </p:spTgt>
                                        </p:tgtEl>
                                        <p:attrNameLst>
                                          <p:attrName>style.visibility</p:attrName>
                                        </p:attrNameLst>
                                      </p:cBhvr>
                                      <p:to>
                                        <p:strVal val="visible"/>
                                      </p:to>
                                    </p:set>
                                    <p:animEffect transition="in" filter="blinds(horizontal)">
                                      <p:cBhvr>
                                        <p:cTn id="50" dur="500"/>
                                        <p:tgtEl>
                                          <p:spTgt spid="108569">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图片动画">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3521</Words>
  <Paragraphs>357</Paragraphs>
  <Slides>27</Slides>
  <Notes>0</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1</vt:i4>
      </vt:variant>
      <vt:variant>
        <vt:lpstr>幻灯片标题</vt:lpstr>
      </vt:variant>
      <vt:variant>
        <vt:i4>27</vt:i4>
      </vt:variant>
    </vt:vector>
  </HeadingPairs>
  <TitlesOfParts>
    <vt:vector size="49" baseType="lpstr">
      <vt:lpstr>Arial</vt:lpstr>
      <vt:lpstr>宋体</vt:lpstr>
      <vt:lpstr>Wingdings</vt:lpstr>
      <vt:lpstr>黑体</vt:lpstr>
      <vt:lpstr>Times New Roman</vt:lpstr>
      <vt:lpstr>华文中宋</vt:lpstr>
      <vt:lpstr>方正姚体</vt:lpstr>
      <vt:lpstr>方正舒体</vt:lpstr>
      <vt:lpstr>Tahoma</vt:lpstr>
      <vt:lpstr>微软雅黑</vt:lpstr>
      <vt:lpstr>Arial Unicode MS</vt:lpstr>
      <vt:lpstr>隶书</vt:lpstr>
      <vt:lpstr>楷体_GB2312</vt:lpstr>
      <vt:lpstr>仿宋_GB2312</vt:lpstr>
      <vt:lpstr>幼圆</vt:lpstr>
      <vt:lpstr>永中粗黑</vt:lpstr>
      <vt:lpstr>新宋体</vt:lpstr>
      <vt:lpstr>仿宋</vt:lpstr>
      <vt:lpstr>Calibri</vt:lpstr>
      <vt:lpstr>默认设计模板</vt:lpstr>
      <vt:lpstr>图片动画</vt:lpstr>
      <vt:lpstr>MSGraph.Chart.8</vt:lpstr>
      <vt:lpstr>秦关中学    苏兴辉</vt:lpstr>
      <vt:lpstr>PowerPoint 演示文稿</vt:lpstr>
      <vt:lpstr>PowerPoint 演示文稿</vt:lpstr>
      <vt:lpstr>PowerPoint 演示文稿</vt:lpstr>
      <vt:lpstr>俄国的扩张</vt:lpstr>
      <vt:lpstr>PowerPoint 演示文稿</vt:lpstr>
      <vt:lpstr>PowerPoint 演示文稿</vt:lpstr>
      <vt:lpstr>PowerPoint 演示文稿</vt:lpstr>
      <vt:lpstr>PowerPoint 演示文稿</vt:lpstr>
      <vt:lpstr>PowerPoint 演示文稿</vt:lpstr>
      <vt:lpstr>两种可能</vt:lpstr>
      <vt:lpstr>PowerPoint 演示文稿</vt:lpstr>
      <vt:lpstr>PowerPoint 演示文稿</vt:lpstr>
      <vt:lpstr>PowerPoint 演示文稿</vt:lpstr>
      <vt:lpstr>PowerPoint 演示文稿</vt:lpstr>
      <vt:lpstr>PowerPoint 演示文稿</vt:lpstr>
      <vt:lpstr>八、如何评价俄国1861年改革？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历史备课大师【全免费】</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2005-11-18T16:08:00Z</dcterms:created>
  <dcterms:modified xsi:type="dcterms:W3CDTF">2018-10-22T01:46:30Z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