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ppt" ContentType="application/vnd.ms-powerpoint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36" r:id="rId2"/>
    <p:sldId id="310" r:id="rId3"/>
    <p:sldId id="280" r:id="rId4"/>
    <p:sldId id="275" r:id="rId5"/>
    <p:sldId id="340" r:id="rId6"/>
    <p:sldId id="341" r:id="rId7"/>
    <p:sldId id="276" r:id="rId8"/>
    <p:sldId id="277" r:id="rId9"/>
    <p:sldId id="279" r:id="rId10"/>
    <p:sldId id="330" r:id="rId11"/>
    <p:sldId id="332" r:id="rId12"/>
    <p:sldId id="334" r:id="rId13"/>
    <p:sldId id="335" r:id="rId14"/>
    <p:sldId id="339" r:id="rId15"/>
    <p:sldId id="338" r:id="rId16"/>
    <p:sldId id="287" r:id="rId17"/>
    <p:sldId id="288" r:id="rId18"/>
    <p:sldId id="289" r:id="rId19"/>
    <p:sldId id="290" r:id="rId20"/>
    <p:sldId id="291" r:id="rId21"/>
    <p:sldId id="262" r:id="rId22"/>
    <p:sldId id="333" r:id="rId23"/>
    <p:sldId id="33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884" y="-96"/>
      </p:cViewPr>
      <p:guideLst>
        <p:guide orient="horz" pos="2137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C50ECB-EDD1-4DBB-A4EC-F15574904B26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2238D74-5860-4E3C-9E23-CD6232651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4B61FC-DA8C-4AEC-B321-B95BF6CA8D34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E93A01-7D5A-4519-8AAB-00CB79680229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B0E14E-BE89-49DE-97E3-F83572D37B9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6F46E4-71F9-4ADB-81FD-B76C780DD05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7F71247-D79A-4441-A83B-B509649432DF}" type="slidenum">
              <a:rPr lang="en-US" altLang="zh-CN" sz="1200">
                <a:latin typeface="Calibri" pitchFamily="34" charset="0"/>
              </a:rPr>
              <a:pPr algn="r"/>
              <a:t>23</a:t>
            </a:fld>
            <a:endParaRPr lang="en-US" altLang="zh-CN" sz="1200">
              <a:latin typeface="Calibri" pitchFamily="34" charset="0"/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608AC-6039-46A9-AD9A-B0834BA1B1BB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1DE54-6451-4A77-8CB6-1D19E8E94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54D19-6C85-41F3-AADF-548C8F522F13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EF88-3D30-4441-9BE6-B516FEBA33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7AA13-785F-4E0D-9E3A-BAA144531507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EA283-0DCD-48B1-AF9E-427D7A869B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BEAEB-D411-4FF2-AF55-F8BD9878E09B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A4FDA-E2F2-4CE3-BA75-BF4AE730DD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BC6E6-4134-40FD-8AF4-062F5AB4BA90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37E17-7A18-40D7-9F67-2E9FFF1E26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9322E-79CB-41B9-BD8C-EBB80A772932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C41B1-16EF-4B99-A19E-D8B503E3F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054F0-500A-4F82-B1EA-24C3F37E3A6D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EA260-2988-4B40-8E2D-14469F944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573D3-9C37-4EF7-AA6B-CF9010B9F6CC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A4E7C-A9ED-4F43-94BE-9B3A7C925F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0FF29-D5D9-4F79-BE98-7B3E12959368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F342B-3C2C-4C4C-B1C4-EA9F0C254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A655C-2B86-40F4-9814-BAB4EC463528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7E4FC-6E68-4584-8D38-D43FC06B8F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A34F7-4DE3-454A-8C6D-2505265AD88D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5DECA-7C87-4038-AD5C-054721643A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915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95B45ED-E374-4E51-B113-AE7C0C67EC51}" type="datetimeFigureOut">
              <a:rPr lang="zh-CN" altLang="en-US"/>
              <a:pPr>
                <a:defRPr/>
              </a:pPr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DE8DF3-F9CC-45F0-B333-4E07FF65D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D:/&#26446;&#36828;&#27743;/&#21382;&#21490;&#32032;&#26448;/&#21382;&#21490;&#20154;&#29289;/&#19990;&#30028;&#36817;&#20195;&#21490;/&#24444;&#24471;&#19968;&#19990;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____1.pp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3"/>
          <p:cNvGrpSpPr>
            <a:grpSpLocks/>
          </p:cNvGrpSpPr>
          <p:nvPr/>
        </p:nvGrpSpPr>
        <p:grpSpPr bwMode="auto">
          <a:xfrm>
            <a:off x="457200" y="990600"/>
            <a:ext cx="3733800" cy="5670550"/>
            <a:chOff x="0" y="0"/>
            <a:chExt cx="2352" cy="3572"/>
          </a:xfrm>
        </p:grpSpPr>
        <p:pic>
          <p:nvPicPr>
            <p:cNvPr id="143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52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5" name="Text Box 5"/>
            <p:cNvSpPr txBox="1">
              <a:spLocks noChangeArrowheads="1"/>
            </p:cNvSpPr>
            <p:nvPr/>
          </p:nvSpPr>
          <p:spPr bwMode="auto">
            <a:xfrm>
              <a:off x="528" y="3168"/>
              <a:ext cx="1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600" b="1">
                  <a:ea typeface="楷体" pitchFamily="49" charset="-122"/>
                </a:rPr>
                <a:t>彼得一世</a:t>
              </a:r>
            </a:p>
          </p:txBody>
        </p:sp>
      </p:grpSp>
      <p:grpSp>
        <p:nvGrpSpPr>
          <p:cNvPr id="14338" name="Group 6"/>
          <p:cNvGrpSpPr>
            <a:grpSpLocks/>
          </p:cNvGrpSpPr>
          <p:nvPr/>
        </p:nvGrpSpPr>
        <p:grpSpPr bwMode="auto">
          <a:xfrm>
            <a:off x="4572000" y="685800"/>
            <a:ext cx="4210050" cy="5975350"/>
            <a:chOff x="0" y="0"/>
            <a:chExt cx="2652" cy="3764"/>
          </a:xfrm>
        </p:grpSpPr>
        <p:grpSp>
          <p:nvGrpSpPr>
            <p:cNvPr id="14340" name="Group 7"/>
            <p:cNvGrpSpPr>
              <a:grpSpLocks noChangeAspect="1"/>
            </p:cNvGrpSpPr>
            <p:nvPr/>
          </p:nvGrpSpPr>
          <p:grpSpPr bwMode="auto">
            <a:xfrm>
              <a:off x="0" y="0"/>
              <a:ext cx="2652" cy="3360"/>
              <a:chOff x="0" y="0"/>
              <a:chExt cx="2640" cy="3360"/>
            </a:xfrm>
          </p:grpSpPr>
          <p:pic>
            <p:nvPicPr>
              <p:cNvPr id="14342" name="Picture 8" descr="亚历山大二世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28" y="336"/>
                <a:ext cx="1970" cy="2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43" name="Picture 9" descr="画框0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0"/>
                <a:ext cx="2640" cy="3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341" name="Text Box 10"/>
            <p:cNvSpPr txBox="1">
              <a:spLocks noChangeArrowheads="1"/>
            </p:cNvSpPr>
            <p:nvPr/>
          </p:nvSpPr>
          <p:spPr bwMode="auto">
            <a:xfrm>
              <a:off x="406" y="3360"/>
              <a:ext cx="185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600" b="1">
                  <a:ea typeface="楷体" pitchFamily="49" charset="-122"/>
                </a:rPr>
                <a:t>亚历山大二世</a:t>
              </a:r>
            </a:p>
          </p:txBody>
        </p:sp>
      </p:grpSp>
      <p:sp>
        <p:nvSpPr>
          <p:cNvPr id="47115" name="WordArt 11"/>
          <p:cNvSpPr>
            <a:spLocks noChangeArrowheads="1" noChangeShapeType="1"/>
          </p:cNvSpPr>
          <p:nvPr/>
        </p:nvSpPr>
        <p:spPr bwMode="auto">
          <a:xfrm>
            <a:off x="1600200" y="1905000"/>
            <a:ext cx="5562600" cy="2971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俄国改革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95288" y="476250"/>
            <a:ext cx="2735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）经济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468313" y="908050"/>
            <a:ext cx="842486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农奴制严重阻碍了俄国资本主义发展 </a:t>
            </a:r>
            <a:endParaRPr kumimoji="1"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468313" y="1773238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）政治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684213" y="2492375"/>
            <a:ext cx="50752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农奴制引发尖锐的阶级矛盾</a:t>
            </a:r>
          </a:p>
        </p:txBody>
      </p:sp>
      <p:sp>
        <p:nvSpPr>
          <p:cNvPr id="52229" name="Text Box 6"/>
          <p:cNvSpPr txBox="1">
            <a:spLocks noChangeArrowheads="1"/>
          </p:cNvSpPr>
          <p:nvPr/>
        </p:nvSpPr>
        <p:spPr bwMode="auto">
          <a:xfrm>
            <a:off x="250825" y="3500438"/>
            <a:ext cx="2022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）思想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611188" y="3860800"/>
            <a:ext cx="50720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出现反对农奴制和专制统治的新思潮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323850" y="4941888"/>
            <a:ext cx="2022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）军事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23850" y="5445125"/>
            <a:ext cx="67691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克里米亚战争的失败，使社会矛盾尖锐化</a:t>
            </a:r>
            <a:endParaRPr kumimoji="1"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33" name="Text Box 12"/>
          <p:cNvSpPr txBox="1">
            <a:spLocks noChangeArrowheads="1"/>
          </p:cNvSpPr>
          <p:nvPr/>
        </p:nvSpPr>
        <p:spPr bwMode="auto">
          <a:xfrm>
            <a:off x="6804025" y="112553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</a:rPr>
              <a:t>根本原因</a:t>
            </a:r>
          </a:p>
        </p:txBody>
      </p:sp>
      <p:sp>
        <p:nvSpPr>
          <p:cNvPr id="26634" name="Text Box 13"/>
          <p:cNvSpPr txBox="1">
            <a:spLocks noChangeArrowheads="1"/>
          </p:cNvSpPr>
          <p:nvPr/>
        </p:nvSpPr>
        <p:spPr bwMode="auto">
          <a:xfrm>
            <a:off x="6948488" y="5734050"/>
            <a:ext cx="18002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</a:rPr>
              <a:t>直接原因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2" grpId="0" bldLvl="0"/>
      <p:bldP spid="4" grpId="0" bldLvl="0"/>
      <p:bldP spid="10" grpId="0" bldLvl="0"/>
      <p:bldP spid="26633" grpId="0"/>
      <p:bldP spid="266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3"/>
          <p:cNvSpPr>
            <a:spLocks noChangeArrowheads="1"/>
          </p:cNvSpPr>
          <p:nvPr/>
        </p:nvSpPr>
        <p:spPr bwMode="auto">
          <a:xfrm>
            <a:off x="3132138" y="476250"/>
            <a:ext cx="5715000" cy="3879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材料一：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“与其等农奴自下而上起来解放自己，不如自上而下来解放农奴”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600" b="1">
                <a:latin typeface="黑体" pitchFamily="49" charset="-122"/>
                <a:ea typeface="黑体" pitchFamily="49" charset="-122"/>
              </a:rPr>
              <a:t>          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亚历山大二世（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1856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年）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20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材料二： </a:t>
            </a: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继续拖延只会引起更大的灾祸，对整个国家，特别是对地主会造成有害的、灾难性的后果。因而宜尽快通过改革方案。                       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——1861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年亚历山大二世在国务会议上 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5013325"/>
            <a:ext cx="7643812" cy="109220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改革的目的：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挽救统治危机，维护贵族地主的利益。</a:t>
            </a:r>
          </a:p>
        </p:txBody>
      </p:sp>
      <p:pic>
        <p:nvPicPr>
          <p:cNvPr id="53251" name="Picture 7" descr="亚历山大二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25527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0T6245c9-0"/>
          <p:cNvPicPr>
            <a:picLocks noChangeAspect="1" noChangeArrowheads="1"/>
          </p:cNvPicPr>
          <p:nvPr/>
        </p:nvPicPr>
        <p:blipFill>
          <a:blip r:embed="rId3" cstate="print"/>
          <a:srcRect b="87903"/>
          <a:stretch>
            <a:fillRect/>
          </a:stretch>
        </p:blipFill>
        <p:spPr bwMode="auto">
          <a:xfrm>
            <a:off x="0" y="0"/>
            <a:ext cx="91440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 Box 3"/>
          <p:cNvSpPr txBox="1">
            <a:spLocks noChangeArrowheads="1"/>
          </p:cNvSpPr>
          <p:nvPr/>
        </p:nvSpPr>
        <p:spPr bwMode="auto">
          <a:xfrm>
            <a:off x="0" y="855663"/>
            <a:ext cx="9144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材料一：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据统计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,1861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年后的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年间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俄国粮食产量增加了三分之二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世纪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80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年代资本主义农业逐渐成为俄国农业的主要成分。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材料二：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据统计，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1860-1890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年，俄国的生铁产量增加了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倍，钢产量和棉纺织业都增加了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倍，而煤炭产量增加超过了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倍，石油产量增加了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200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多倍。在此期间，俄国整个工业产量增加了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倍，铁路线增长了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倍多。 </a:t>
            </a:r>
          </a:p>
        </p:txBody>
      </p:sp>
      <p:sp>
        <p:nvSpPr>
          <p:cNvPr id="44036" name="WordArt 4"/>
          <p:cNvSpPr>
            <a:spLocks noChangeArrowheads="1" noChangeShapeType="1"/>
          </p:cNvSpPr>
          <p:nvPr/>
        </p:nvSpPr>
        <p:spPr bwMode="auto">
          <a:xfrm>
            <a:off x="3276600" y="92075"/>
            <a:ext cx="3200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迷你简超粗圆"/>
              </a:rPr>
              <a:t>1861</a:t>
            </a:r>
            <a:r>
              <a:rPr lang="zh-CN" altLang="en-US" sz="360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迷你简超粗圆"/>
              </a:rPr>
              <a:t>年俄国农奴制改革</a:t>
            </a: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76200" y="5546725"/>
            <a:ext cx="9067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</a:rPr>
              <a:t>从材料看出，俄国经济发展状况如何？</a:t>
            </a:r>
          </a:p>
          <a:p>
            <a:pPr>
              <a:buFont typeface="Arial" charset="0"/>
              <a:buNone/>
            </a:pPr>
            <a:endParaRPr lang="zh-CN" altLang="en-US" sz="1000" b="1">
              <a:solidFill>
                <a:srgbClr val="0000FF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3000" b="1">
                <a:solidFill>
                  <a:srgbClr val="0000FF"/>
                </a:solidFill>
              </a:rPr>
              <a:t>结合所学知识，分析上述状况出现的原因是什么？</a:t>
            </a:r>
          </a:p>
        </p:txBody>
      </p:sp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1042988" y="4508500"/>
            <a:ext cx="6553200" cy="15240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endParaRPr lang="zh-CN" altLang="en-US" sz="3200" b="1">
              <a:ea typeface="楷体" pitchFamily="49" charset="-122"/>
            </a:endParaRPr>
          </a:p>
        </p:txBody>
      </p:sp>
      <p:sp>
        <p:nvSpPr>
          <p:cNvPr id="54278" name="Text Box 7"/>
          <p:cNvSpPr txBox="1">
            <a:spLocks noChangeArrowheads="1"/>
          </p:cNvSpPr>
          <p:nvPr/>
        </p:nvSpPr>
        <p:spPr bwMode="auto">
          <a:xfrm>
            <a:off x="2286000" y="4308475"/>
            <a:ext cx="309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3200" b="1">
              <a:ea typeface="楷体" pitchFamily="49" charset="-122"/>
            </a:endParaRP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1403350" y="4724400"/>
            <a:ext cx="6048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  </a:t>
            </a:r>
            <a:r>
              <a:rPr lang="zh-CN" altLang="en-US" sz="2800" b="1">
                <a:solidFill>
                  <a:srgbClr val="FF0000"/>
                </a:solidFill>
              </a:rPr>
              <a:t>改革废除了封建农奴制</a:t>
            </a:r>
            <a:r>
              <a:rPr lang="en-US" altLang="zh-CN" sz="2800" b="1">
                <a:solidFill>
                  <a:srgbClr val="FF0000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俄国资本主义经济得到了的发展。（积极）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ldLvl="0" animBg="1" autoUpdateAnimBg="0"/>
      <p:bldP spid="3277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3"/>
          <p:cNvSpPr>
            <a:spLocks noChangeArrowheads="1"/>
          </p:cNvSpPr>
          <p:nvPr/>
        </p:nvSpPr>
        <p:spPr bwMode="auto">
          <a:xfrm>
            <a:off x="250825" y="188913"/>
            <a:ext cx="8162925" cy="1517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20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材料一：农民取得的份地，按照当时的市价，总值约</a:t>
            </a:r>
            <a:r>
              <a:rPr lang="en-US" altLang="zh-CN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6.5</a:t>
            </a:r>
            <a:r>
              <a:rPr lang="zh-CN" altLang="en-US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亿卢布，而他们后来实际付出的总共不下于</a:t>
            </a:r>
            <a:r>
              <a:rPr lang="en-US" altLang="zh-CN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亿卢布。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23850" y="1989138"/>
            <a:ext cx="8034338" cy="13843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800" b="1">
                <a:latin typeface="Tahoma" pitchFamily="34" charset="0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Tahoma" pitchFamily="34" charset="0"/>
              </a:rPr>
              <a:t>资料二：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诸位会深信，凡是能够维护地主利益的措施都已一一地做到了。”</a:t>
            </a:r>
          </a:p>
          <a:p>
            <a:pPr algn="r"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——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1861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年亚历山大二世</a:t>
            </a:r>
          </a:p>
        </p:txBody>
      </p:sp>
      <p:sp>
        <p:nvSpPr>
          <p:cNvPr id="56323" name="Text Box 7"/>
          <p:cNvSpPr txBox="1">
            <a:spLocks noChangeArrowheads="1"/>
          </p:cNvSpPr>
          <p:nvPr/>
        </p:nvSpPr>
        <p:spPr bwMode="auto">
          <a:xfrm>
            <a:off x="539750" y="3808413"/>
            <a:ext cx="4103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以上材料说明了什么？</a:t>
            </a:r>
          </a:p>
        </p:txBody>
      </p:sp>
      <p:sp>
        <p:nvSpPr>
          <p:cNvPr id="46088" name="Rectangle 3"/>
          <p:cNvSpPr>
            <a:spLocks noChangeArrowheads="1"/>
          </p:cNvSpPr>
          <p:nvPr/>
        </p:nvSpPr>
        <p:spPr bwMode="auto">
          <a:xfrm>
            <a:off x="755650" y="4221163"/>
            <a:ext cx="74168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         对农民进行敲诈和掠夺。维护地主阶级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的利益。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实质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        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1116013" y="5300663"/>
            <a:ext cx="5935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保留了大量封建残余。（局限性）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>
            <a:spLocks noChangeArrowheads="1"/>
          </p:cNvSpPr>
          <p:nvPr/>
        </p:nvSpPr>
        <p:spPr bwMode="auto">
          <a:xfrm>
            <a:off x="3048000" y="609600"/>
            <a:ext cx="6096000" cy="8382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</a:rPr>
              <a:t>如何正确评价俄国</a:t>
            </a:r>
            <a:r>
              <a:rPr lang="en-US" altLang="zh-CN" sz="32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</a:rPr>
              <a:t>1861</a:t>
            </a:r>
            <a:r>
              <a:rPr lang="zh-CN" altLang="en-US" sz="3200" b="1">
                <a:solidFill>
                  <a:srgbClr val="990033"/>
                </a:solidFill>
                <a:latin typeface="楷体" pitchFamily="49" charset="-122"/>
                <a:ea typeface="楷体" pitchFamily="49" charset="-122"/>
              </a:rPr>
              <a:t>年改革？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04800" y="1905000"/>
            <a:ext cx="90678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性质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charset="-122"/>
              </a:rPr>
              <a:t>由封建统治者实行自上而下的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资产阶级性质</a:t>
            </a:r>
            <a:r>
              <a:rPr lang="zh-CN" altLang="en-US" sz="2800" b="1">
                <a:solidFill>
                  <a:schemeClr val="tx2"/>
                </a:solidFill>
                <a:latin typeface="宋体" charset="-122"/>
              </a:rPr>
              <a:t>的改革。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04800" y="2968625"/>
            <a:ext cx="8458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进步性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——</a:t>
            </a:r>
            <a:r>
              <a:rPr lang="zh-CN" altLang="en-US" sz="2800" b="1">
                <a:solidFill>
                  <a:schemeClr val="tx2"/>
                </a:solidFill>
                <a:latin typeface="宋体" charset="-122"/>
              </a:rPr>
              <a:t>废除了封建农奴制，促进了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资本主义的发展使俄国走上了资本主义发展的道路</a:t>
            </a:r>
            <a:r>
              <a:rPr lang="zh-CN" altLang="en-US" sz="2800" b="1">
                <a:solidFill>
                  <a:schemeClr val="tx2"/>
                </a:solidFill>
                <a:latin typeface="宋体" charset="-122"/>
              </a:rPr>
              <a:t>，是俄国历史上一个重大的转折点。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28600" y="4962525"/>
            <a:ext cx="883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局限性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保留大量封建残余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0" y="609600"/>
            <a:ext cx="3013075" cy="7874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改革影响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 autoUpdateAnimBg="0"/>
      <p:bldP spid="47107" grpId="0" autoUpdateAnimBg="0"/>
      <p:bldP spid="47108" grpId="0" autoUpdateAnimBg="0"/>
      <p:bldP spid="4710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25" name="Group 45"/>
          <p:cNvGraphicFramePr>
            <a:graphicFrameLocks noGrp="1"/>
          </p:cNvGraphicFramePr>
          <p:nvPr/>
        </p:nvGraphicFramePr>
        <p:xfrm>
          <a:off x="34925" y="914400"/>
          <a:ext cx="9001125" cy="5683251"/>
        </p:xfrm>
        <a:graphic>
          <a:graphicData uri="http://schemas.openxmlformats.org/drawingml/2006/table">
            <a:tbl>
              <a:tblPr/>
              <a:tblGrid>
                <a:gridCol w="1260475"/>
                <a:gridCol w="4191000"/>
                <a:gridCol w="354965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彼得一世改革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1861年农奴制改革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时间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领导者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内容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7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性质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80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影响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12" name="Text Box 32"/>
          <p:cNvSpPr txBox="1">
            <a:spLocks noChangeArrowheads="1"/>
          </p:cNvSpPr>
          <p:nvPr/>
        </p:nvSpPr>
        <p:spPr bwMode="auto">
          <a:xfrm>
            <a:off x="2133600" y="19812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彼得一世</a:t>
            </a:r>
          </a:p>
        </p:txBody>
      </p:sp>
      <p:sp>
        <p:nvSpPr>
          <p:cNvPr id="46113" name="Rectangle 33"/>
          <p:cNvSpPr>
            <a:spLocks noChangeArrowheads="1"/>
          </p:cNvSpPr>
          <p:nvPr/>
        </p:nvSpPr>
        <p:spPr bwMode="auto">
          <a:xfrm>
            <a:off x="1219200" y="2527300"/>
            <a:ext cx="5029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加强中央集权、扩大军事力量、发展经济和推广学校教育。</a:t>
            </a:r>
          </a:p>
        </p:txBody>
      </p:sp>
      <p:sp>
        <p:nvSpPr>
          <p:cNvPr id="46114" name="Text Box 34"/>
          <p:cNvSpPr txBox="1">
            <a:spLocks noChangeArrowheads="1"/>
          </p:cNvSpPr>
          <p:nvPr/>
        </p:nvSpPr>
        <p:spPr bwMode="auto">
          <a:xfrm>
            <a:off x="2286000" y="1447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1689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</a:t>
            </a:r>
          </a:p>
        </p:txBody>
      </p:sp>
      <p:sp>
        <p:nvSpPr>
          <p:cNvPr id="46115" name="Rectangle 35"/>
          <p:cNvSpPr>
            <a:spLocks noChangeArrowheads="1"/>
          </p:cNvSpPr>
          <p:nvPr/>
        </p:nvSpPr>
        <p:spPr bwMode="auto">
          <a:xfrm>
            <a:off x="1295400" y="3473450"/>
            <a:ext cx="426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自上而下的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封建性农奴主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改革。</a:t>
            </a:r>
          </a:p>
        </p:txBody>
      </p:sp>
      <p:sp>
        <p:nvSpPr>
          <p:cNvPr id="46116" name="Rectangle 36"/>
          <p:cNvSpPr>
            <a:spLocks noChangeArrowheads="1"/>
          </p:cNvSpPr>
          <p:nvPr/>
        </p:nvSpPr>
        <p:spPr bwMode="auto">
          <a:xfrm>
            <a:off x="1295400" y="4495800"/>
            <a:ext cx="4114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推动社会进步，增强了俄国的经济、军事实力，俄国开始跻身于欧洲强国之列。</a:t>
            </a:r>
          </a:p>
        </p:txBody>
      </p:sp>
      <p:sp>
        <p:nvSpPr>
          <p:cNvPr id="46117" name="Text Box 37"/>
          <p:cNvSpPr txBox="1">
            <a:spLocks noChangeArrowheads="1"/>
          </p:cNvSpPr>
          <p:nvPr/>
        </p:nvSpPr>
        <p:spPr bwMode="auto">
          <a:xfrm>
            <a:off x="6858000" y="147955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1861</a:t>
            </a:r>
            <a:r>
              <a:rPr lang="zh-CN" altLang="en-US" sz="28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年</a:t>
            </a:r>
          </a:p>
        </p:txBody>
      </p:sp>
      <p:sp>
        <p:nvSpPr>
          <p:cNvPr id="46118" name="Text Box 38"/>
          <p:cNvSpPr txBox="1">
            <a:spLocks noChangeArrowheads="1"/>
          </p:cNvSpPr>
          <p:nvPr/>
        </p:nvSpPr>
        <p:spPr bwMode="auto">
          <a:xfrm>
            <a:off x="6324600" y="19812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亚历山大二世</a:t>
            </a:r>
          </a:p>
        </p:txBody>
      </p:sp>
      <p:sp>
        <p:nvSpPr>
          <p:cNvPr id="46119" name="Rectangle 39"/>
          <p:cNvSpPr>
            <a:spLocks noChangeArrowheads="1"/>
          </p:cNvSpPr>
          <p:nvPr/>
        </p:nvSpPr>
        <p:spPr bwMode="auto">
          <a:xfrm>
            <a:off x="6324600" y="2482850"/>
            <a:ext cx="2819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解放</a:t>
            </a:r>
            <a:r>
              <a:rPr lang="zh-CN" altLang="en-US" sz="28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农奴；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赎买份地。</a:t>
            </a:r>
          </a:p>
        </p:txBody>
      </p:sp>
      <p:sp>
        <p:nvSpPr>
          <p:cNvPr id="46120" name="Rectangle 40"/>
          <p:cNvSpPr>
            <a:spLocks noChangeArrowheads="1"/>
          </p:cNvSpPr>
          <p:nvPr/>
        </p:nvSpPr>
        <p:spPr bwMode="auto">
          <a:xfrm>
            <a:off x="5638800" y="3473450"/>
            <a:ext cx="3505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自上而下的</a:t>
            </a:r>
            <a:r>
              <a:rPr lang="zh-CN" altLang="en-US" sz="2800" b="1">
                <a:solidFill>
                  <a:srgbClr val="FF0000"/>
                </a:solidFill>
                <a:ea typeface="楷体" pitchFamily="49" charset="-122"/>
              </a:rPr>
              <a:t>资产阶级性质</a:t>
            </a: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的改革。</a:t>
            </a:r>
          </a:p>
        </p:txBody>
      </p:sp>
      <p:sp>
        <p:nvSpPr>
          <p:cNvPr id="46121" name="Rectangle 41"/>
          <p:cNvSpPr>
            <a:spLocks noChangeArrowheads="1"/>
          </p:cNvSpPr>
          <p:nvPr/>
        </p:nvSpPr>
        <p:spPr bwMode="auto">
          <a:xfrm>
            <a:off x="5562600" y="4419600"/>
            <a:ext cx="36576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D60093"/>
                </a:solidFill>
                <a:ea typeface="楷体" pitchFamily="49" charset="-122"/>
              </a:rPr>
              <a:t>废除了封建农奴制，促进了资本主义的发展，使俄国走上了资本主义发展的道路。保留大量封建残余。</a:t>
            </a:r>
          </a:p>
        </p:txBody>
      </p:sp>
      <p:sp>
        <p:nvSpPr>
          <p:cNvPr id="46122" name="WordArt 42"/>
          <p:cNvSpPr>
            <a:spLocks noChangeArrowheads="1" noChangeShapeType="1"/>
          </p:cNvSpPr>
          <p:nvPr/>
        </p:nvSpPr>
        <p:spPr bwMode="auto">
          <a:xfrm>
            <a:off x="0" y="0"/>
            <a:ext cx="2667000" cy="914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课堂小结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12" grpId="0" autoUpdateAnimBg="0"/>
      <p:bldP spid="46113" grpId="0" autoUpdateAnimBg="0"/>
      <p:bldP spid="46114" grpId="0" autoUpdateAnimBg="0"/>
      <p:bldP spid="46115" grpId="0" autoUpdateAnimBg="0"/>
      <p:bldP spid="46116" grpId="0" autoUpdateAnimBg="0"/>
      <p:bldP spid="46117" grpId="0" autoUpdateAnimBg="0"/>
      <p:bldP spid="46118" grpId="0" autoUpdateAnimBg="0"/>
      <p:bldP spid="46119" grpId="0" autoUpdateAnimBg="0"/>
      <p:bldP spid="46120" grpId="0" autoUpdateAnimBg="0"/>
      <p:bldP spid="4612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52513"/>
            <a:ext cx="9267825" cy="1654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500">
                <a:latin typeface="Arial"/>
                <a:ea typeface="华文新魏" pitchFamily="2" charset="-122"/>
              </a:rPr>
              <a:t>“</a:t>
            </a:r>
            <a:r>
              <a:rPr lang="zh-CN" altLang="en-US" sz="3500">
                <a:latin typeface="华文新魏" pitchFamily="2" charset="-122"/>
                <a:ea typeface="华文新魏" pitchFamily="2" charset="-122"/>
              </a:rPr>
              <a:t>请你们相信，为了保护地主的利益，凡是能做的一切都做到了。</a:t>
            </a:r>
            <a:r>
              <a:rPr lang="zh-CN" altLang="en-US" sz="3500">
                <a:latin typeface="Arial"/>
                <a:ea typeface="华文新魏" pitchFamily="2" charset="-122"/>
              </a:rPr>
              <a:t>”</a:t>
            </a:r>
            <a:r>
              <a:rPr lang="zh-CN" altLang="en-US" sz="3500">
                <a:latin typeface="华文新魏" pitchFamily="2" charset="-122"/>
                <a:ea typeface="华文新魏" pitchFamily="2" charset="-122"/>
              </a:rPr>
              <a:t>这句话说明了改革的实质是什么？ 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141663"/>
            <a:ext cx="8893175" cy="2592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600" b="1" smtClean="0">
                <a:solidFill>
                  <a:srgbClr val="FF0000"/>
                </a:solidFill>
              </a:rPr>
              <a:t>       </a:t>
            </a:r>
            <a:r>
              <a:rPr lang="zh-CN" altLang="en-US" sz="4600" b="1" smtClean="0">
                <a:solidFill>
                  <a:srgbClr val="FF0000"/>
                </a:solidFill>
              </a:rPr>
              <a:t>最大限度的维护地主阶级的利益。是沙皇政府和地主勾结起来对农民进行的敲诈和掠夺。</a:t>
            </a:r>
          </a:p>
        </p:txBody>
      </p:sp>
      <p:grpSp>
        <p:nvGrpSpPr>
          <p:cNvPr id="109572" name="Group 4"/>
          <p:cNvGrpSpPr>
            <a:grpSpLocks/>
          </p:cNvGrpSpPr>
          <p:nvPr/>
        </p:nvGrpSpPr>
        <p:grpSpPr bwMode="auto">
          <a:xfrm>
            <a:off x="323850" y="333375"/>
            <a:ext cx="1512888" cy="647700"/>
            <a:chOff x="0" y="1117"/>
            <a:chExt cx="1292" cy="590"/>
          </a:xfrm>
        </p:grpSpPr>
        <p:sp>
          <p:nvSpPr>
            <p:cNvPr id="61444" name="AutoShape 5"/>
            <p:cNvSpPr>
              <a:spLocks noChangeArrowheads="1"/>
            </p:cNvSpPr>
            <p:nvPr/>
          </p:nvSpPr>
          <p:spPr bwMode="auto">
            <a:xfrm>
              <a:off x="0" y="1344"/>
              <a:ext cx="1292" cy="363"/>
            </a:xfrm>
            <a:prstGeom prst="wave">
              <a:avLst>
                <a:gd name="adj1" fmla="val 13005"/>
                <a:gd name="adj2" fmla="val -4514"/>
              </a:avLst>
            </a:prstGeom>
            <a:solidFill>
              <a:srgbClr val="66FF66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33CC"/>
                </a:solidFill>
                <a:latin typeface="Calibri" pitchFamily="34" charset="0"/>
              </a:endParaRPr>
            </a:p>
          </p:txBody>
        </p:sp>
        <p:sp>
          <p:nvSpPr>
            <p:cNvPr id="61445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13" y="1117"/>
              <a:ext cx="1089" cy="424"/>
            </a:xfrm>
            <a:prstGeom prst="rect">
              <a:avLst/>
            </a:prstGeom>
          </p:spPr>
          <p:txBody>
            <a:bodyPr wrap="none" fromWordArt="1">
              <a:prstTxWarp prst="textInflateTop">
                <a:avLst>
                  <a:gd name="adj" fmla="val 31917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宋体"/>
                  <a:ea typeface="宋体"/>
                </a:rPr>
                <a:t>议一议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323850" y="1557338"/>
            <a:ext cx="8640763" cy="3970337"/>
          </a:xfrm>
          <a:prstGeom prst="rect">
            <a:avLst/>
          </a:prstGeom>
          <a:solidFill>
            <a:schemeClr val="bg1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1</a:t>
            </a:r>
            <a:r>
              <a:rPr lang="zh-CN" altLang="en-US" sz="2800" b="1">
                <a:latin typeface="Calibri" pitchFamily="34" charset="0"/>
              </a:rPr>
              <a:t>、认为</a:t>
            </a:r>
            <a:r>
              <a:rPr lang="en-US" altLang="zh-CN" sz="2800" b="1">
                <a:latin typeface="Calibri" pitchFamily="34" charset="0"/>
              </a:rPr>
              <a:t>1861</a:t>
            </a:r>
            <a:r>
              <a:rPr lang="zh-CN" altLang="en-US" sz="2800" b="1">
                <a:latin typeface="Calibri" pitchFamily="34" charset="0"/>
              </a:rPr>
              <a:t>年改革是资产阶级性质的依据是（      ）</a:t>
            </a:r>
          </a:p>
          <a:p>
            <a:r>
              <a:rPr lang="zh-CN" altLang="en-US" sz="2800" b="1">
                <a:latin typeface="Calibri" pitchFamily="34" charset="0"/>
              </a:rPr>
              <a:t> </a:t>
            </a:r>
            <a:r>
              <a:rPr lang="en-US" altLang="zh-CN" sz="2800" b="1">
                <a:latin typeface="Calibri" pitchFamily="34" charset="0"/>
              </a:rPr>
              <a:t>A</a:t>
            </a:r>
            <a:r>
              <a:rPr lang="zh-CN" altLang="en-US" sz="2800" b="1">
                <a:latin typeface="Calibri" pitchFamily="34" charset="0"/>
              </a:rPr>
              <a:t>、使农奴获得自由         </a:t>
            </a:r>
          </a:p>
          <a:p>
            <a:r>
              <a:rPr lang="zh-CN" altLang="en-US" sz="2800" b="1">
                <a:latin typeface="Calibri" pitchFamily="34" charset="0"/>
              </a:rPr>
              <a:t> </a:t>
            </a:r>
            <a:r>
              <a:rPr lang="en-US" altLang="zh-CN" sz="2800" b="1">
                <a:latin typeface="Calibri" pitchFamily="34" charset="0"/>
              </a:rPr>
              <a:t>B</a:t>
            </a:r>
            <a:r>
              <a:rPr lang="zh-CN" altLang="en-US" sz="2800" b="1">
                <a:latin typeface="Calibri" pitchFamily="34" charset="0"/>
              </a:rPr>
              <a:t>、为经济发展提供了市场和劳动力</a:t>
            </a:r>
          </a:p>
          <a:p>
            <a:r>
              <a:rPr lang="zh-CN" altLang="en-US" sz="2800" b="1">
                <a:latin typeface="Calibri" pitchFamily="34" charset="0"/>
              </a:rPr>
              <a:t> </a:t>
            </a:r>
            <a:r>
              <a:rPr lang="en-US" altLang="zh-CN" sz="2800" b="1">
                <a:latin typeface="Calibri" pitchFamily="34" charset="0"/>
              </a:rPr>
              <a:t>C</a:t>
            </a:r>
            <a:r>
              <a:rPr lang="zh-CN" altLang="en-US" sz="2800" b="1">
                <a:latin typeface="Calibri" pitchFamily="34" charset="0"/>
              </a:rPr>
              <a:t>、废除了封建农奴制度     </a:t>
            </a:r>
          </a:p>
          <a:p>
            <a:r>
              <a:rPr lang="zh-CN" altLang="en-US" sz="2800" b="1">
                <a:latin typeface="Calibri" pitchFamily="34" charset="0"/>
              </a:rPr>
              <a:t> </a:t>
            </a:r>
            <a:r>
              <a:rPr lang="en-US" altLang="zh-CN" sz="2800" b="1">
                <a:latin typeface="Calibri" pitchFamily="34" charset="0"/>
              </a:rPr>
              <a:t>D</a:t>
            </a:r>
            <a:r>
              <a:rPr lang="zh-CN" altLang="en-US" sz="2800" b="1">
                <a:latin typeface="Calibri" pitchFamily="34" charset="0"/>
              </a:rPr>
              <a:t>、满足了农奴获得土地的强烈愿望</a:t>
            </a:r>
          </a:p>
          <a:p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、</a:t>
            </a:r>
            <a:r>
              <a:rPr lang="en-US" altLang="zh-CN" sz="2800" b="1">
                <a:latin typeface="Calibri" pitchFamily="34" charset="0"/>
              </a:rPr>
              <a:t>1861</a:t>
            </a:r>
            <a:r>
              <a:rPr lang="zh-CN" altLang="en-US" sz="2800" b="1">
                <a:latin typeface="Calibri" pitchFamily="34" charset="0"/>
              </a:rPr>
              <a:t>年，正式批准并颁布废除农奴制法令的沙皇是（       ）</a:t>
            </a:r>
          </a:p>
          <a:p>
            <a:r>
              <a:rPr lang="zh-CN" altLang="en-US" sz="2800" b="1">
                <a:latin typeface="Calibri" pitchFamily="34" charset="0"/>
              </a:rPr>
              <a:t>  </a:t>
            </a:r>
            <a:r>
              <a:rPr lang="en-US" altLang="zh-CN" sz="2800" b="1">
                <a:latin typeface="Calibri" pitchFamily="34" charset="0"/>
              </a:rPr>
              <a:t>A</a:t>
            </a:r>
            <a:r>
              <a:rPr lang="zh-CN" altLang="en-US" sz="2800" b="1">
                <a:latin typeface="Calibri" pitchFamily="34" charset="0"/>
              </a:rPr>
              <a:t>、彼得一世    </a:t>
            </a:r>
            <a:r>
              <a:rPr lang="en-US" altLang="zh-CN" sz="2800" b="1">
                <a:latin typeface="Calibri" pitchFamily="34" charset="0"/>
              </a:rPr>
              <a:t>B</a:t>
            </a:r>
            <a:r>
              <a:rPr lang="zh-CN" altLang="en-US" sz="2800" b="1">
                <a:latin typeface="Calibri" pitchFamily="34" charset="0"/>
              </a:rPr>
              <a:t>、尼古拉一世    </a:t>
            </a:r>
          </a:p>
          <a:p>
            <a:r>
              <a:rPr lang="zh-CN" altLang="en-US" sz="2800" b="1">
                <a:latin typeface="Calibri" pitchFamily="34" charset="0"/>
              </a:rPr>
              <a:t>  </a:t>
            </a:r>
            <a:r>
              <a:rPr lang="en-US" altLang="zh-CN" sz="2800" b="1">
                <a:latin typeface="Calibri" pitchFamily="34" charset="0"/>
              </a:rPr>
              <a:t>C</a:t>
            </a:r>
            <a:r>
              <a:rPr lang="zh-CN" altLang="en-US" sz="2800" b="1">
                <a:latin typeface="Calibri" pitchFamily="34" charset="0"/>
              </a:rPr>
              <a:t>、查理一世    </a:t>
            </a:r>
            <a:r>
              <a:rPr lang="en-US" altLang="zh-CN" sz="2800" b="1">
                <a:latin typeface="Calibri" pitchFamily="34" charset="0"/>
              </a:rPr>
              <a:t>D</a:t>
            </a:r>
            <a:r>
              <a:rPr lang="zh-CN" altLang="en-US" sz="2800" b="1">
                <a:latin typeface="Calibri" pitchFamily="34" charset="0"/>
              </a:rPr>
              <a:t>、亚历山大二世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7885113" y="1916113"/>
            <a:ext cx="574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c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900113" y="4157663"/>
            <a:ext cx="574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D</a:t>
            </a:r>
          </a:p>
        </p:txBody>
      </p:sp>
      <p:sp>
        <p:nvSpPr>
          <p:cNvPr id="2" name="矩形 1"/>
          <p:cNvSpPr/>
          <p:nvPr/>
        </p:nvSpPr>
        <p:spPr>
          <a:xfrm>
            <a:off x="323850" y="332656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</a:rPr>
              <a:t>课堂练习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  <p:bldP spid="55302" grpId="0"/>
      <p:bldP spid="553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395288" y="1268413"/>
            <a:ext cx="8496300" cy="3944937"/>
          </a:xfrm>
          <a:prstGeom prst="rect">
            <a:avLst/>
          </a:prstGeom>
          <a:solidFill>
            <a:schemeClr val="bg1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Calibri" pitchFamily="34" charset="0"/>
              </a:rPr>
              <a:t>3</a:t>
            </a:r>
            <a:r>
              <a:rPr lang="zh-CN" altLang="en-US" sz="2800" b="1">
                <a:latin typeface="Calibri" pitchFamily="34" charset="0"/>
              </a:rPr>
              <a:t>、“请你们相信，为了保护地主的利益，凡是能做的一切都做到了。”充分说明了</a:t>
            </a:r>
            <a:r>
              <a:rPr lang="en-US" altLang="zh-CN" sz="2800" b="1">
                <a:latin typeface="Calibri" pitchFamily="34" charset="0"/>
              </a:rPr>
              <a:t>1861</a:t>
            </a:r>
            <a:r>
              <a:rPr lang="zh-CN" altLang="en-US" sz="2800" b="1">
                <a:latin typeface="Calibri" pitchFamily="34" charset="0"/>
              </a:rPr>
              <a:t>年改革的实质是为了（        ）</a:t>
            </a:r>
          </a:p>
          <a:p>
            <a:r>
              <a:rPr lang="en-US" altLang="zh-CN" sz="2800" b="1">
                <a:latin typeface="Calibri" pitchFamily="34" charset="0"/>
              </a:rPr>
              <a:t>A</a:t>
            </a:r>
            <a:r>
              <a:rPr lang="zh-CN" altLang="en-US" sz="2800" b="1">
                <a:latin typeface="Calibri" pitchFamily="34" charset="0"/>
              </a:rPr>
              <a:t>、促进资本主义的发展        </a:t>
            </a:r>
            <a:r>
              <a:rPr lang="en-US" altLang="zh-CN" sz="2800" b="1">
                <a:latin typeface="Calibri" pitchFamily="34" charset="0"/>
              </a:rPr>
              <a:t>B</a:t>
            </a:r>
            <a:r>
              <a:rPr lang="zh-CN" altLang="en-US" sz="2800" b="1">
                <a:latin typeface="Calibri" pitchFamily="34" charset="0"/>
              </a:rPr>
              <a:t>、维护地主的利益</a:t>
            </a:r>
          </a:p>
          <a:p>
            <a:r>
              <a:rPr lang="en-US" altLang="zh-CN" sz="2800" b="1">
                <a:latin typeface="Calibri" pitchFamily="34" charset="0"/>
              </a:rPr>
              <a:t>C</a:t>
            </a:r>
            <a:r>
              <a:rPr lang="zh-CN" altLang="en-US" sz="2800" b="1">
                <a:latin typeface="Calibri" pitchFamily="34" charset="0"/>
              </a:rPr>
              <a:t>、解放农奴      </a:t>
            </a:r>
            <a:r>
              <a:rPr lang="en-US" altLang="zh-CN" sz="2800" b="1">
                <a:latin typeface="Calibri" pitchFamily="34" charset="0"/>
              </a:rPr>
              <a:t>D</a:t>
            </a:r>
            <a:r>
              <a:rPr lang="zh-CN" altLang="en-US" sz="2800" b="1">
                <a:latin typeface="Calibri" pitchFamily="34" charset="0"/>
              </a:rPr>
              <a:t>、提供资本主义发展所需的劳动力</a:t>
            </a:r>
          </a:p>
          <a:p>
            <a:endParaRPr lang="zh-CN" altLang="en-US" sz="2800" b="1">
              <a:latin typeface="Calibri" pitchFamily="34" charset="0"/>
            </a:endParaRPr>
          </a:p>
          <a:p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、俄国走上资本主义道路的方式是（       ）</a:t>
            </a:r>
          </a:p>
          <a:p>
            <a:r>
              <a:rPr lang="en-US" altLang="zh-CN" sz="2800" b="1">
                <a:latin typeface="Calibri" pitchFamily="34" charset="0"/>
              </a:rPr>
              <a:t>A</a:t>
            </a:r>
            <a:r>
              <a:rPr lang="zh-CN" altLang="en-US" sz="2800" b="1">
                <a:latin typeface="Calibri" pitchFamily="34" charset="0"/>
              </a:rPr>
              <a:t>、资产阶级革命           </a:t>
            </a:r>
            <a:r>
              <a:rPr lang="en-US" altLang="zh-CN" sz="2800" b="1">
                <a:latin typeface="Calibri" pitchFamily="34" charset="0"/>
              </a:rPr>
              <a:t>B</a:t>
            </a:r>
            <a:r>
              <a:rPr lang="zh-CN" altLang="en-US" sz="2800" b="1">
                <a:latin typeface="Calibri" pitchFamily="34" charset="0"/>
              </a:rPr>
              <a:t>、民族解放战争  </a:t>
            </a:r>
          </a:p>
          <a:p>
            <a:r>
              <a:rPr lang="en-US" altLang="zh-CN" sz="2800" b="1">
                <a:latin typeface="Calibri" pitchFamily="34" charset="0"/>
              </a:rPr>
              <a:t>C</a:t>
            </a:r>
            <a:r>
              <a:rPr lang="zh-CN" altLang="en-US" sz="2800" b="1">
                <a:latin typeface="Calibri" pitchFamily="34" charset="0"/>
              </a:rPr>
              <a:t>、自上而下的改革        </a:t>
            </a:r>
            <a:r>
              <a:rPr lang="en-US" altLang="zh-CN" sz="2800" b="1">
                <a:latin typeface="Calibri" pitchFamily="34" charset="0"/>
              </a:rPr>
              <a:t>D</a:t>
            </a:r>
            <a:r>
              <a:rPr lang="zh-CN" altLang="en-US" sz="2800" b="1">
                <a:latin typeface="Calibri" pitchFamily="34" charset="0"/>
              </a:rPr>
              <a:t>、统一战争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331913" y="2060575"/>
            <a:ext cx="574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B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516688" y="3789363"/>
            <a:ext cx="574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C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/>
      <p:bldP spid="573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539750" y="908050"/>
            <a:ext cx="54721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70A05"/>
                </a:solidFill>
                <a:latin typeface="Calibri" pitchFamily="34" charset="0"/>
              </a:rPr>
              <a:t>5</a:t>
            </a:r>
            <a:r>
              <a:rPr lang="zh-CN" altLang="en-US" sz="2400" b="1">
                <a:solidFill>
                  <a:srgbClr val="C70A05"/>
                </a:solidFill>
                <a:latin typeface="Calibri" pitchFamily="34" charset="0"/>
              </a:rPr>
              <a:t>、阅读下面材料，回答相关问题：</a:t>
            </a:r>
            <a:r>
              <a:rPr lang="zh-CN" altLang="en-US" sz="2400">
                <a:latin typeface="Calibri" pitchFamily="34" charset="0"/>
              </a:rPr>
              <a:t> 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2771775" y="4292600"/>
            <a:ext cx="5545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1861</a:t>
            </a:r>
            <a:r>
              <a:rPr lang="zh-CN" altLang="en-US" sz="4000" b="1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年俄国农奴制改革</a:t>
            </a:r>
            <a:r>
              <a:rPr lang="zh-CN" altLang="en-US" sz="40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 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250825" y="3355975"/>
            <a:ext cx="7993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Calibri" pitchFamily="34" charset="0"/>
              </a:rPr>
              <a:t>（</a:t>
            </a:r>
            <a:r>
              <a:rPr lang="en-US" altLang="zh-CN" sz="2400" b="1">
                <a:solidFill>
                  <a:srgbClr val="CC3300"/>
                </a:solidFill>
                <a:latin typeface="Calibri" pitchFamily="34" charset="0"/>
              </a:rPr>
              <a:t>1</a:t>
            </a:r>
            <a:r>
              <a:rPr lang="zh-CN" altLang="en-US" sz="2400" b="1">
                <a:solidFill>
                  <a:srgbClr val="CC3300"/>
                </a:solidFill>
                <a:latin typeface="Calibri" pitchFamily="34" charset="0"/>
              </a:rPr>
              <a:t>）上述材料反映了俄国历史上的哪一重大历史事件？</a:t>
            </a:r>
          </a:p>
        </p:txBody>
      </p:sp>
      <p:sp>
        <p:nvSpPr>
          <p:cNvPr id="66564" name="文本框 2"/>
          <p:cNvSpPr txBox="1">
            <a:spLocks noChangeArrowheads="1"/>
          </p:cNvSpPr>
          <p:nvPr/>
        </p:nvSpPr>
        <p:spPr bwMode="auto">
          <a:xfrm>
            <a:off x="-44450" y="1576388"/>
            <a:ext cx="91884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材料一：农民获得自由的时候，已经被剥夺得一干二净了</a:t>
            </a:r>
          </a:p>
          <a:p>
            <a:r>
              <a:rPr lang="zh-CN" altLang="en-US" sz="2400">
                <a:latin typeface="Calibri" pitchFamily="34" charset="0"/>
              </a:rPr>
              <a:t>                                                                                                       </a:t>
            </a:r>
            <a:r>
              <a:rPr lang="en-US" altLang="zh-CN" sz="2400">
                <a:latin typeface="Calibri" pitchFamily="34" charset="0"/>
              </a:rPr>
              <a:t>-------</a:t>
            </a:r>
            <a:r>
              <a:rPr lang="zh-CN" altLang="en-US" sz="2400">
                <a:latin typeface="Calibri" pitchFamily="34" charset="0"/>
              </a:rPr>
              <a:t>列宁</a:t>
            </a:r>
          </a:p>
          <a:p>
            <a:r>
              <a:rPr lang="zh-CN" altLang="en-US" sz="2400">
                <a:latin typeface="Calibri" pitchFamily="34" charset="0"/>
              </a:rPr>
              <a:t>材料二：亚历山大二世在俄国国务会议最后审查改革方案时说：</a:t>
            </a:r>
          </a:p>
          <a:p>
            <a:r>
              <a:rPr lang="en-US" altLang="zh-CN" sz="2400">
                <a:latin typeface="Calibri" pitchFamily="34" charset="0"/>
              </a:rPr>
              <a:t>“</a:t>
            </a:r>
            <a:r>
              <a:rPr lang="zh-CN" altLang="en-US" sz="2400">
                <a:latin typeface="Calibri" pitchFamily="34" charset="0"/>
              </a:rPr>
              <a:t>请你们相信，为了保护地主的利益，凡是能做到的一切都做到了。</a:t>
            </a:r>
            <a:r>
              <a:rPr lang="en-US" altLang="zh-CN" sz="2400">
                <a:latin typeface="Calibri" pitchFamily="34" charset="0"/>
              </a:rPr>
              <a:t>”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nimBg="1"/>
      <p:bldP spid="59402" grpId="0" bldLvl="0" animBg="1"/>
      <p:bldP spid="594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4"/>
          <p:cNvSpPr txBox="1">
            <a:spLocks noChangeArrowheads="1"/>
          </p:cNvSpPr>
          <p:nvPr/>
        </p:nvSpPr>
        <p:spPr bwMode="auto">
          <a:xfrm>
            <a:off x="1476375" y="5876925"/>
            <a:ext cx="5337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彼得大帝，被称为</a:t>
            </a:r>
            <a:r>
              <a:rPr lang="zh-CN" altLang="en-US" sz="2400" b="1">
                <a:ea typeface="黑体" pitchFamily="49" charset="-122"/>
              </a:rPr>
              <a:t>“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俄国之父</a:t>
            </a:r>
            <a:r>
              <a:rPr lang="zh-CN" altLang="en-US" sz="2400" b="1">
                <a:ea typeface="黑体" pitchFamily="49" charset="-122"/>
              </a:rPr>
              <a:t>”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，他亲手将俄国推入了现代世界。</a:t>
            </a:r>
          </a:p>
        </p:txBody>
      </p:sp>
      <p:grpSp>
        <p:nvGrpSpPr>
          <p:cNvPr id="16386" name="Group 22"/>
          <p:cNvGrpSpPr>
            <a:grpSpLocks/>
          </p:cNvGrpSpPr>
          <p:nvPr/>
        </p:nvGrpSpPr>
        <p:grpSpPr bwMode="auto">
          <a:xfrm>
            <a:off x="1979613" y="1196975"/>
            <a:ext cx="4032250" cy="4667250"/>
            <a:chOff x="3606" y="754"/>
            <a:chExt cx="1406" cy="2230"/>
          </a:xfrm>
        </p:grpSpPr>
        <p:pic>
          <p:nvPicPr>
            <p:cNvPr id="16390" name="Picture 23" descr="D:\李远江\历史素材\历史人物\世界近代史\彼得一世.jpg"/>
            <p:cNvPicPr>
              <a:picLocks noChangeAspect="1"/>
            </p:cNvPicPr>
            <p:nvPr/>
          </p:nvPicPr>
          <p:blipFill>
            <a:blip r:embed="rId2" r:link="rId3" cstate="print">
              <a:lum contrast="34000"/>
            </a:blip>
            <a:srcRect/>
            <a:stretch>
              <a:fillRect/>
            </a:stretch>
          </p:blipFill>
          <p:spPr bwMode="auto">
            <a:xfrm>
              <a:off x="3606" y="754"/>
              <a:ext cx="1406" cy="2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1" name="Text Box 24"/>
            <p:cNvSpPr txBox="1">
              <a:spLocks noChangeArrowheads="1"/>
            </p:cNvSpPr>
            <p:nvPr/>
          </p:nvSpPr>
          <p:spPr bwMode="auto">
            <a:xfrm>
              <a:off x="3878" y="2795"/>
              <a:ext cx="953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accent1"/>
                </a:buClr>
              </a:pPr>
              <a:r>
                <a:rPr lang="zh-CN" altLang="en-US" sz="2000" b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彼得一世</a:t>
              </a:r>
            </a:p>
          </p:txBody>
        </p:sp>
      </p:grpSp>
      <p:grpSp>
        <p:nvGrpSpPr>
          <p:cNvPr id="16387" name="Group 26"/>
          <p:cNvGrpSpPr>
            <a:grpSpLocks/>
          </p:cNvGrpSpPr>
          <p:nvPr/>
        </p:nvGrpSpPr>
        <p:grpSpPr bwMode="auto">
          <a:xfrm>
            <a:off x="3419475" y="0"/>
            <a:ext cx="3887788" cy="1439863"/>
            <a:chOff x="4332" y="210"/>
            <a:chExt cx="1270" cy="771"/>
          </a:xfrm>
        </p:grpSpPr>
        <p:sp>
          <p:nvSpPr>
            <p:cNvPr id="16388" name="AutoShape 20"/>
            <p:cNvSpPr>
              <a:spLocks noChangeArrowheads="1"/>
            </p:cNvSpPr>
            <p:nvPr/>
          </p:nvSpPr>
          <p:spPr bwMode="auto">
            <a:xfrm>
              <a:off x="4332" y="210"/>
              <a:ext cx="1270" cy="771"/>
            </a:xfrm>
            <a:prstGeom prst="cloudCallout">
              <a:avLst>
                <a:gd name="adj1" fmla="val -7875"/>
                <a:gd name="adj2" fmla="val 88782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342900" indent="-342900" algn="ctr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endParaRPr lang="zh-CN" altLang="zh-CN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389" name="Text Box 25"/>
            <p:cNvSpPr txBox="1">
              <a:spLocks noChangeArrowheads="1"/>
            </p:cNvSpPr>
            <p:nvPr/>
          </p:nvSpPr>
          <p:spPr bwMode="auto">
            <a:xfrm>
              <a:off x="4377" y="346"/>
              <a:ext cx="1203" cy="2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我是一个不断受教的学生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534400" cy="1008063"/>
          </a:xfrm>
          <a:solidFill>
            <a:schemeClr val="bg1"/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）为什么列宁说</a:t>
            </a:r>
            <a:r>
              <a:rPr lang="zh-CN" altLang="en-US" b="1">
                <a:latin typeface="Arial"/>
                <a:ea typeface="华文新魏" pitchFamily="2" charset="-122"/>
              </a:rPr>
              <a:t>“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农民获得自由的时候，已经被剥夺得一干二净了</a:t>
            </a:r>
            <a:r>
              <a:rPr lang="zh-CN" altLang="en-US" b="1">
                <a:latin typeface="Arial"/>
                <a:ea typeface="华文新魏" pitchFamily="2" charset="-122"/>
              </a:rPr>
              <a:t>”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？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611188" y="1916113"/>
            <a:ext cx="8064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农奴在获得解放时，可以得到一块份地，但他们必须出钱赎买这块份地，赎金比当时的地价还高。 </a:t>
            </a:r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468313" y="2708275"/>
            <a:ext cx="51133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/>
                <a:ea typeface="华文新魏"/>
                <a:cs typeface="华文新魏"/>
              </a:rPr>
              <a:t>（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3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）材料二说明了什么？</a:t>
            </a:r>
          </a:p>
        </p:txBody>
      </p:sp>
      <p:sp>
        <p:nvSpPr>
          <p:cNvPr id="90125" name="Text Box 13"/>
          <p:cNvSpPr txBox="1">
            <a:spLocks noChangeArrowheads="1"/>
          </p:cNvSpPr>
          <p:nvPr/>
        </p:nvSpPr>
        <p:spPr bwMode="auto">
          <a:xfrm>
            <a:off x="539750" y="3429000"/>
            <a:ext cx="8064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亚历山大二世的改革中尽量维护贵族、地主的利益，致使改革留有大量的封建残余。</a:t>
            </a: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0126" name="Text Box 14"/>
          <p:cNvSpPr txBox="1">
            <a:spLocks noChangeArrowheads="1"/>
          </p:cNvSpPr>
          <p:nvPr/>
        </p:nvSpPr>
        <p:spPr bwMode="auto">
          <a:xfrm>
            <a:off x="395288" y="4076700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/>
                <a:ea typeface="华文新魏"/>
                <a:cs typeface="华文新魏"/>
              </a:rPr>
              <a:t>（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4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）上述材料所反映的事件具有怎样的性质？对俄国的历史具有怎样的影响？ </a:t>
            </a:r>
          </a:p>
        </p:txBody>
      </p:sp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468313" y="5157788"/>
            <a:ext cx="8351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 b="1">
                <a:solidFill>
                  <a:srgbClr val="FF0000"/>
                </a:solidFill>
                <a:latin typeface="Calibri" pitchFamily="34" charset="0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自上而下的资产阶级性质的改革。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②有利于资本主义的发展，是俄国近代历史上的重大转折点。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nimBg="1"/>
      <p:bldP spid="90124" grpId="0"/>
      <p:bldP spid="90125" grpId="0"/>
      <p:bldP spid="90126" grpId="0"/>
      <p:bldP spid="901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WordArt 9"/>
          <p:cNvSpPr>
            <a:spLocks noChangeArrowheads="1" noChangeShapeType="1" noTextEdit="1"/>
          </p:cNvSpPr>
          <p:nvPr/>
        </p:nvSpPr>
        <p:spPr bwMode="auto">
          <a:xfrm>
            <a:off x="1044104" y="1412776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3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、内容：</a:t>
            </a:r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1066800" y="620688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2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、时间：</a:t>
            </a:r>
          </a:p>
        </p:txBody>
      </p:sp>
      <p:sp>
        <p:nvSpPr>
          <p:cNvPr id="15" name="WordArt 8"/>
          <p:cNvSpPr>
            <a:spLocks noChangeArrowheads="1" noChangeShapeType="1" noTextEdit="1"/>
          </p:cNvSpPr>
          <p:nvPr/>
        </p:nvSpPr>
        <p:spPr bwMode="auto">
          <a:xfrm>
            <a:off x="3051381" y="696888"/>
            <a:ext cx="1448611" cy="381000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Deflate">
              <a:avLst>
                <a:gd name="adj" fmla="val 8611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/>
                <a:ea typeface="+mn-ea"/>
              </a:rPr>
              <a:t>1861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/>
                <a:ea typeface="+mn-ea"/>
              </a:rPr>
              <a:t>年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graphicFrame>
        <p:nvGraphicFramePr>
          <p:cNvPr id="16" name="Group 55"/>
          <p:cNvGraphicFramePr>
            <a:graphicFrameLocks noGrp="1"/>
          </p:cNvGraphicFramePr>
          <p:nvPr/>
        </p:nvGraphicFramePr>
        <p:xfrm>
          <a:off x="80963" y="2420938"/>
          <a:ext cx="8839200" cy="3581400"/>
        </p:xfrm>
        <a:graphic>
          <a:graphicData uri="http://schemas.openxmlformats.org/drawingml/2006/table">
            <a:tbl>
              <a:tblPr/>
              <a:tblGrid>
                <a:gridCol w="1089025"/>
                <a:gridCol w="2416175"/>
                <a:gridCol w="2133600"/>
                <a:gridCol w="32004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措施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内容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进步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局限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政治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经济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1120775" y="3213100"/>
            <a:ext cx="2590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农奴在法律上成为自由人。</a:t>
            </a: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3581400" y="3003550"/>
            <a:ext cx="2133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农奴获得人身自由</a:t>
            </a:r>
            <a:r>
              <a:rPr kumimoji="1" lang="en-US" altLang="zh-CN" sz="2800" b="1">
                <a:latin typeface="Times New Roman" pitchFamily="18" charset="0"/>
                <a:ea typeface="黑体" pitchFamily="49" charset="-122"/>
              </a:rPr>
              <a:t>——</a:t>
            </a: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自由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劳动力</a:t>
            </a:r>
            <a:endParaRPr kumimoji="1" lang="zh-CN" altLang="en-US" sz="28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5803900" y="3198813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仅是法律上的自由，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仍受限制</a:t>
            </a: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20" name="Text Box 33"/>
          <p:cNvSpPr txBox="1">
            <a:spLocks noChangeArrowheads="1"/>
          </p:cNvSpPr>
          <p:nvPr/>
        </p:nvSpPr>
        <p:spPr bwMode="auto">
          <a:xfrm>
            <a:off x="1109663" y="4581525"/>
            <a:ext cx="2590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农民可以得到一块份地，但必须高价赎买</a:t>
            </a:r>
            <a:r>
              <a:rPr kumimoji="1" lang="zh-CN" altLang="en-US" b="1">
                <a:latin typeface="Arial Narrow" pitchFamily="34" charset="0"/>
              </a:rPr>
              <a:t>，</a:t>
            </a:r>
          </a:p>
        </p:txBody>
      </p:sp>
      <p:sp>
        <p:nvSpPr>
          <p:cNvPr id="21" name="Text Box 34"/>
          <p:cNvSpPr txBox="1">
            <a:spLocks noChangeArrowheads="1"/>
          </p:cNvSpPr>
          <p:nvPr/>
        </p:nvSpPr>
        <p:spPr bwMode="auto">
          <a:xfrm>
            <a:off x="3657600" y="4581525"/>
            <a:ext cx="2057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为资义发展提供了必要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资本和市场</a:t>
            </a:r>
          </a:p>
        </p:txBody>
      </p: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5867400" y="4581525"/>
            <a:ext cx="2895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需高价赎买，数量少 、贫瘠是对农民的残酷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掠夺</a:t>
            </a:r>
            <a:r>
              <a:rPr kumimoji="1" lang="zh-CN" altLang="en-US" sz="2800" b="1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4"/>
          <p:cNvSpPr>
            <a:spLocks noChangeArrowheads="1"/>
          </p:cNvSpPr>
          <p:nvPr/>
        </p:nvSpPr>
        <p:spPr bwMode="auto">
          <a:xfrm>
            <a:off x="179388" y="476250"/>
            <a:ext cx="86042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</a:rPr>
              <a:t>材料一： </a:t>
            </a:r>
            <a:r>
              <a:rPr lang="zh-CN" altLang="en-US" sz="2800" b="1"/>
              <a:t>“与其等农民自下而上起来解放自己，不如自上而下来解放农民       。</a:t>
            </a:r>
            <a:r>
              <a:rPr lang="en-US" altLang="zh-CN" sz="2800" b="1"/>
              <a:t>”    </a:t>
            </a:r>
          </a:p>
          <a:p>
            <a:r>
              <a:rPr lang="en-US" altLang="zh-CN" sz="2800" b="1"/>
              <a:t>                                  ——</a:t>
            </a:r>
            <a:r>
              <a:rPr lang="zh-CN" altLang="en-US" sz="2800" b="1"/>
              <a:t>亚历山大二世（</a:t>
            </a:r>
            <a:r>
              <a:rPr lang="en-US" altLang="zh-CN" sz="2800" b="1"/>
              <a:t>1856</a:t>
            </a:r>
            <a:r>
              <a:rPr lang="zh-CN" altLang="en-US" sz="2800" b="1"/>
              <a:t>年）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23850" y="3141663"/>
            <a:ext cx="7761288" cy="595312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改革的</a:t>
            </a:r>
            <a:r>
              <a:rPr lang="zh-CN" altLang="en-US" sz="2800" b="1">
                <a:solidFill>
                  <a:srgbClr val="FF0000"/>
                </a:solidFill>
              </a:rPr>
              <a:t>性质</a:t>
            </a:r>
            <a:r>
              <a:rPr lang="zh-CN" altLang="en-US" sz="2800" b="1"/>
              <a:t>：自上而下的资产阶级性质的改革。</a:t>
            </a:r>
            <a:endParaRPr lang="en-US" altLang="zh-CN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Group 2"/>
          <p:cNvGraphicFramePr>
            <a:graphicFrameLocks noGrp="1"/>
          </p:cNvGraphicFramePr>
          <p:nvPr/>
        </p:nvGraphicFramePr>
        <p:xfrm>
          <a:off x="34925" y="549275"/>
          <a:ext cx="9144000" cy="4399915"/>
        </p:xfrm>
        <a:graphic>
          <a:graphicData uri="http://schemas.openxmlformats.org/drawingml/2006/table">
            <a:tbl>
              <a:tblPr/>
              <a:tblGrid>
                <a:gridCol w="1295400"/>
                <a:gridCol w="4191000"/>
                <a:gridCol w="3657600"/>
              </a:tblGrid>
              <a:tr h="620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彼得一世改革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1861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年改革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时间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领导者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5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内容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性质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59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影响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96" name="Text Box 32"/>
          <p:cNvSpPr txBox="1">
            <a:spLocks noChangeArrowheads="1"/>
          </p:cNvSpPr>
          <p:nvPr/>
        </p:nvSpPr>
        <p:spPr bwMode="auto">
          <a:xfrm>
            <a:off x="2124075" y="1773238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彼得一世</a:t>
            </a:r>
          </a:p>
        </p:txBody>
      </p:sp>
      <p:sp>
        <p:nvSpPr>
          <p:cNvPr id="62497" name="Rectangle 33"/>
          <p:cNvSpPr>
            <a:spLocks noChangeArrowheads="1"/>
          </p:cNvSpPr>
          <p:nvPr/>
        </p:nvSpPr>
        <p:spPr bwMode="auto">
          <a:xfrm>
            <a:off x="1187450" y="2133600"/>
            <a:ext cx="426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加强中央集权、扩大军事力量、发展经济和推广学校教育。</a:t>
            </a:r>
          </a:p>
        </p:txBody>
      </p:sp>
      <p:sp>
        <p:nvSpPr>
          <p:cNvPr id="62498" name="Text Box 34"/>
          <p:cNvSpPr txBox="1">
            <a:spLocks noChangeArrowheads="1"/>
          </p:cNvSpPr>
          <p:nvPr/>
        </p:nvSpPr>
        <p:spPr bwMode="auto">
          <a:xfrm>
            <a:off x="2266950" y="11969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1689</a:t>
            </a:r>
            <a:r>
              <a:rPr lang="zh-CN" altLang="en-US" sz="24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</a:p>
        </p:txBody>
      </p:sp>
      <p:sp>
        <p:nvSpPr>
          <p:cNvPr id="62499" name="Rectangle 35"/>
          <p:cNvSpPr>
            <a:spLocks noChangeArrowheads="1"/>
          </p:cNvSpPr>
          <p:nvPr/>
        </p:nvSpPr>
        <p:spPr bwMode="auto">
          <a:xfrm>
            <a:off x="1260475" y="29241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封建农奴制的改革</a:t>
            </a:r>
            <a:r>
              <a:rPr lang="zh-CN" altLang="en-US" sz="24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</a:p>
        </p:txBody>
      </p:sp>
      <p:sp>
        <p:nvSpPr>
          <p:cNvPr id="62500" name="Rectangle 36"/>
          <p:cNvSpPr>
            <a:spLocks noChangeArrowheads="1"/>
          </p:cNvSpPr>
          <p:nvPr/>
        </p:nvSpPr>
        <p:spPr bwMode="auto">
          <a:xfrm>
            <a:off x="1331913" y="3590925"/>
            <a:ext cx="4114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2000" b="1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推动社会进步，增强了俄国的经济、军事实力，俄国开始跻身于欧洲强国之列。</a:t>
            </a:r>
          </a:p>
        </p:txBody>
      </p:sp>
      <p:sp>
        <p:nvSpPr>
          <p:cNvPr id="62501" name="Text Box 37"/>
          <p:cNvSpPr txBox="1">
            <a:spLocks noChangeArrowheads="1"/>
          </p:cNvSpPr>
          <p:nvPr/>
        </p:nvSpPr>
        <p:spPr bwMode="auto">
          <a:xfrm>
            <a:off x="6877050" y="119697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1861</a:t>
            </a:r>
            <a:r>
              <a:rPr lang="zh-CN" altLang="en-US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年</a:t>
            </a:r>
          </a:p>
        </p:txBody>
      </p:sp>
      <p:sp>
        <p:nvSpPr>
          <p:cNvPr id="62502" name="Text Box 38"/>
          <p:cNvSpPr txBox="1">
            <a:spLocks noChangeArrowheads="1"/>
          </p:cNvSpPr>
          <p:nvPr/>
        </p:nvSpPr>
        <p:spPr bwMode="auto">
          <a:xfrm>
            <a:off x="6300788" y="1773238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亚历山大二世</a:t>
            </a:r>
          </a:p>
        </p:txBody>
      </p:sp>
      <p:sp>
        <p:nvSpPr>
          <p:cNvPr id="62503" name="Rectangle 39"/>
          <p:cNvSpPr>
            <a:spLocks noChangeArrowheads="1"/>
          </p:cNvSpPr>
          <p:nvPr/>
        </p:nvSpPr>
        <p:spPr bwMode="auto">
          <a:xfrm>
            <a:off x="5521325" y="2276475"/>
            <a:ext cx="3651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>
                <a:solidFill>
                  <a:srgbClr val="D60093"/>
                </a:solidFill>
                <a:latin typeface="Calibri" pitchFamily="34" charset="0"/>
                <a:ea typeface="楷体" pitchFamily="49" charset="-122"/>
              </a:rPr>
              <a:t>解放</a:t>
            </a:r>
            <a:r>
              <a:rPr lang="zh-CN" altLang="en-US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>
                <a:solidFill>
                  <a:srgbClr val="D60093"/>
                </a:solidFill>
                <a:latin typeface="Calibri" pitchFamily="34" charset="0"/>
                <a:ea typeface="楷体" pitchFamily="49" charset="-122"/>
              </a:rPr>
              <a:t>农奴；赎买份地。</a:t>
            </a:r>
          </a:p>
        </p:txBody>
      </p:sp>
      <p:sp>
        <p:nvSpPr>
          <p:cNvPr id="62504" name="Rectangle 40"/>
          <p:cNvSpPr>
            <a:spLocks noChangeArrowheads="1"/>
          </p:cNvSpPr>
          <p:nvPr/>
        </p:nvSpPr>
        <p:spPr bwMode="auto">
          <a:xfrm>
            <a:off x="5457825" y="2997200"/>
            <a:ext cx="4016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D60093"/>
                </a:solidFill>
                <a:latin typeface="Calibri" pitchFamily="34" charset="0"/>
                <a:ea typeface="楷体" pitchFamily="49" charset="-122"/>
              </a:rPr>
              <a:t>自上而下的资产阶级性质的改革。</a:t>
            </a:r>
          </a:p>
        </p:txBody>
      </p:sp>
      <p:sp>
        <p:nvSpPr>
          <p:cNvPr id="62505" name="Rectangle 41"/>
          <p:cNvSpPr>
            <a:spLocks noChangeArrowheads="1"/>
          </p:cNvSpPr>
          <p:nvPr/>
        </p:nvSpPr>
        <p:spPr bwMode="auto">
          <a:xfrm>
            <a:off x="5435600" y="3500438"/>
            <a:ext cx="365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D60093"/>
                </a:solidFill>
                <a:latin typeface="Calibri" pitchFamily="34" charset="0"/>
                <a:ea typeface="楷体" pitchFamily="49" charset="-122"/>
              </a:rPr>
              <a:t>废除了封建农奴制，促进了资本主义的发展，使俄国走上了资本主义发展的道路。保留大量封建残余</a:t>
            </a:r>
          </a:p>
        </p:txBody>
      </p:sp>
      <p:sp>
        <p:nvSpPr>
          <p:cNvPr id="71721" name="文本框 1"/>
          <p:cNvSpPr txBox="1">
            <a:spLocks noChangeArrowheads="1"/>
          </p:cNvSpPr>
          <p:nvPr/>
        </p:nvSpPr>
        <p:spPr bwMode="auto">
          <a:xfrm>
            <a:off x="107950" y="5084763"/>
            <a:ext cx="317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FF0000"/>
                </a:solidFill>
                <a:latin typeface="Calibri" pitchFamily="34" charset="0"/>
                <a:sym typeface="+mn-ea"/>
              </a:rPr>
              <a:t>俄国改革对中国建设的启示：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9750" y="5589588"/>
            <a:ext cx="76739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Calibri" pitchFamily="34" charset="0"/>
                <a:sym typeface="+mn-ea"/>
              </a:rPr>
              <a:t>1.要充分酝酿，思想准备充分</a:t>
            </a:r>
          </a:p>
          <a:p>
            <a:r>
              <a:rPr lang="zh-CN" altLang="en-US" sz="2000">
                <a:solidFill>
                  <a:srgbClr val="0000FF"/>
                </a:solidFill>
                <a:latin typeface="Calibri" pitchFamily="34" charset="0"/>
                <a:sym typeface="+mn-ea"/>
              </a:rPr>
              <a:t>2.改革中遇到阻力是不可避免的，改革者要有克服一切的勇气</a:t>
            </a:r>
          </a:p>
          <a:p>
            <a:r>
              <a:rPr lang="zh-CN" altLang="en-US" sz="2000">
                <a:solidFill>
                  <a:srgbClr val="0000FF"/>
                </a:solidFill>
                <a:latin typeface="Calibri" pitchFamily="34" charset="0"/>
                <a:sym typeface="+mn-ea"/>
              </a:rPr>
              <a:t>3..改革要全面彻底。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6" grpId="0" bldLvl="0" animBg="1"/>
      <p:bldP spid="62497" grpId="0" bldLvl="0" animBg="1"/>
      <p:bldP spid="62498" grpId="0" bldLvl="0" animBg="1"/>
      <p:bldP spid="62499" grpId="0" bldLvl="0" animBg="1"/>
      <p:bldP spid="62500" grpId="0" bldLvl="0" animBg="1"/>
      <p:bldP spid="62501" grpId="0" bldLvl="0" animBg="1"/>
      <p:bldP spid="62502" grpId="0" bldLvl="0" animBg="1"/>
      <p:bldP spid="62503" grpId="0" bldLvl="0" animBg="1"/>
      <p:bldP spid="62504" grpId="0" bldLvl="0" animBg="1"/>
      <p:bldP spid="6250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3"/>
          <p:cNvSpPr txBox="1">
            <a:spLocks noChangeArrowheads="1"/>
          </p:cNvSpPr>
          <p:nvPr/>
        </p:nvSpPr>
        <p:spPr bwMode="auto">
          <a:xfrm>
            <a:off x="644525" y="5791200"/>
            <a:ext cx="2555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 b="1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彼得一世（</a:t>
            </a:r>
            <a:r>
              <a:rPr kumimoji="1" lang="zh-CN" altLang="zh-CN" sz="2000" b="1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彼得大帝</a:t>
            </a:r>
            <a:r>
              <a:rPr kumimoji="1" lang="zh-CN" altLang="en-US" sz="2000" b="1">
                <a:solidFill>
                  <a:srgbClr val="6633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pic>
        <p:nvPicPr>
          <p:cNvPr id="17410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620713"/>
            <a:ext cx="34559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851275" y="476250"/>
            <a:ext cx="4937125" cy="5594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彼得一世改革</a:t>
            </a:r>
            <a:endParaRPr lang="en-US" altLang="zh-CN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目的：</a:t>
            </a:r>
            <a:endParaRPr lang="en-US" altLang="zh-CN" sz="3600" b="1">
              <a:solidFill>
                <a:srgbClr val="000000"/>
              </a:solidFill>
            </a:endParaRPr>
          </a:p>
          <a:p>
            <a:endParaRPr lang="en-US" altLang="zh-CN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内容</a:t>
            </a:r>
            <a:endParaRPr lang="en-US" altLang="zh-CN" sz="3600" b="1">
              <a:solidFill>
                <a:srgbClr val="000000"/>
              </a:solidFill>
            </a:endParaRPr>
          </a:p>
          <a:p>
            <a:endParaRPr lang="en-US" altLang="zh-CN" sz="3600" b="1">
              <a:solidFill>
                <a:srgbClr val="000000"/>
              </a:solidFill>
            </a:endParaRPr>
          </a:p>
          <a:p>
            <a:endParaRPr lang="en-US" altLang="zh-CN" sz="3600" b="1">
              <a:solidFill>
                <a:srgbClr val="000000"/>
              </a:solidFill>
            </a:endParaRPr>
          </a:p>
          <a:p>
            <a:r>
              <a:rPr lang="zh-CN" altLang="en-US" sz="3600"/>
              <a:t>影响</a:t>
            </a:r>
            <a:endParaRPr lang="en-US" altLang="zh-CN" sz="3600"/>
          </a:p>
          <a:p>
            <a:endParaRPr lang="en-US" altLang="zh-CN" sz="3600"/>
          </a:p>
          <a:p>
            <a:endParaRPr lang="en-US" altLang="zh-CN" sz="3600"/>
          </a:p>
          <a:p>
            <a:r>
              <a:rPr lang="zh-CN" altLang="en-US" sz="3600"/>
              <a:t>性质：</a:t>
            </a:r>
            <a:endParaRPr lang="en-US" altLang="zh-CN" sz="3600"/>
          </a:p>
        </p:txBody>
      </p:sp>
      <p:sp>
        <p:nvSpPr>
          <p:cNvPr id="6" name="WordArt 10"/>
          <p:cNvSpPr>
            <a:spLocks noChangeArrowheads="1" noChangeShapeType="1" noTextEdit="1"/>
          </p:cNvSpPr>
          <p:nvPr/>
        </p:nvSpPr>
        <p:spPr bwMode="auto">
          <a:xfrm>
            <a:off x="5219700" y="1268413"/>
            <a:ext cx="3455988" cy="457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8611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改变落后面貌，巩固沙皇的封建专制统治 </a:t>
            </a:r>
          </a:p>
        </p:txBody>
      </p:sp>
      <p:sp>
        <p:nvSpPr>
          <p:cNvPr id="21509" name="Text Box 11"/>
          <p:cNvSpPr txBox="1">
            <a:spLocks noChangeArrowheads="1"/>
          </p:cNvSpPr>
          <p:nvPr/>
        </p:nvSpPr>
        <p:spPr bwMode="auto">
          <a:xfrm>
            <a:off x="5076825" y="2205038"/>
            <a:ext cx="4067175" cy="1244600"/>
          </a:xfrm>
          <a:prstGeom prst="rect">
            <a:avLst/>
          </a:prstGeom>
          <a:noFill/>
          <a:ln w="57150" cmpd="thickThin">
            <a:solidFill>
              <a:srgbClr val="80008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2"/>
                </a:solidFill>
                <a:ea typeface="黑体" pitchFamily="49" charset="-122"/>
              </a:rPr>
              <a:t>加强中央集权、扩大军事力量、发展经济、推广学校教育、学习西方生活方式</a:t>
            </a:r>
            <a:endParaRPr lang="en-US" altLang="zh-CN" sz="2400">
              <a:solidFill>
                <a:schemeClr val="tx2"/>
              </a:solidFill>
              <a:ea typeface="黑体" pitchFamily="49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5003800" y="3644900"/>
            <a:ext cx="38354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积极：俄国开始跻身于欧洲强国之列。</a:t>
            </a:r>
            <a:endParaRPr lang="en-US" altLang="zh-CN" sz="2800"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消极：保留了农奴制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148263" y="5445125"/>
            <a:ext cx="3041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封建性农奴主改革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509" grpId="0" animBg="1"/>
      <p:bldP spid="8" grpId="0"/>
      <p:bldP spid="194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95288" y="290513"/>
            <a:ext cx="2735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）经济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95288" y="908050"/>
            <a:ext cx="842486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农奴制阻碍了俄国资本主义发展 </a:t>
            </a:r>
          </a:p>
        </p:txBody>
      </p:sp>
      <p:graphicFrame>
        <p:nvGraphicFramePr>
          <p:cNvPr id="21507" name="Group 115"/>
          <p:cNvGraphicFramePr>
            <a:graphicFrameLocks noGrp="1"/>
          </p:cNvGraphicFramePr>
          <p:nvPr/>
        </p:nvGraphicFramePr>
        <p:xfrm>
          <a:off x="287338" y="4149725"/>
          <a:ext cx="8856662" cy="2205610"/>
        </p:xfrm>
        <a:graphic>
          <a:graphicData uri="http://schemas.openxmlformats.org/drawingml/2006/table">
            <a:tbl>
              <a:tblPr/>
              <a:tblGrid>
                <a:gridCol w="1008062"/>
                <a:gridCol w="2663825"/>
                <a:gridCol w="2411413"/>
                <a:gridCol w="2773362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国别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人均收入（卢布）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 铁产量（万吨）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铁路长度（公里）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俄国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71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29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1860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年）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1600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1860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年）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英国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323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225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1850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年）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14603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法国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150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208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/>
                          <a:ea typeface="楷体_GB2312"/>
                          <a:cs typeface="楷体_GB2312"/>
                        </a:rPr>
                        <a:t>9160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9388" y="1844675"/>
            <a:ext cx="85185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  <a:ea typeface="楷体_GB2312" pitchFamily="49" charset="-122"/>
              </a:rPr>
              <a:t>        农奴的主要膳食为卷心菜汤、黑麦面包、小麦或小米制成的粥。他们的住房狭小，常常只有一间同牲口挤在一起的小屋。                      </a:t>
            </a:r>
            <a:endParaRPr lang="en-US" altLang="zh-CN" sz="2400" b="1">
              <a:solidFill>
                <a:srgbClr val="000000"/>
              </a:solidFill>
              <a:latin typeface="Calibri" pitchFamily="34" charset="0"/>
              <a:ea typeface="楷体_GB2312" pitchFamily="49" charset="-122"/>
            </a:endParaRPr>
          </a:p>
          <a:p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  <a:ea typeface="楷体_GB2312" pitchFamily="49" charset="-122"/>
              </a:rPr>
              <a:t>                                                     ——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  <a:ea typeface="楷体_GB2312" pitchFamily="49" charset="-122"/>
              </a:rPr>
              <a:t>当时俄国官方的一份调查报告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250825" y="620713"/>
            <a:ext cx="8496300" cy="22272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材料一：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世纪初，俄国已有少数手工工场开始使用蒸汽机；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年代起开始大量进口机器，一部分手工工场逐渐转变为现代工厂；到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年代末，俄国出现了自己的机器制造业。蒸汽做动力的轮船也从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年代起开始航行。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0" y="2997200"/>
            <a:ext cx="9144000" cy="9461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材料二：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世纪末，英、俄两国的产量大致相等，到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世纪中期，英国增长了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倍，俄国只增加了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倍。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95288" y="4365625"/>
            <a:ext cx="84978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9900"/>
                </a:solidFill>
                <a:latin typeface="黑体" pitchFamily="49" charset="-122"/>
                <a:ea typeface="黑体" pitchFamily="49" charset="-122"/>
              </a:rPr>
              <a:t>通过材料，对俄国资本主义的发展你有怎样的认识？</a:t>
            </a: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250825" y="5300663"/>
            <a:ext cx="7993063" cy="847725"/>
          </a:xfrm>
          <a:prstGeom prst="rect">
            <a:avLst/>
          </a:prstGeom>
          <a:noFill/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俄国的资本主义在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19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世纪已有了一定的发展，但在发展水平和发展速度上，却比西欧落后。</a:t>
            </a:r>
          </a:p>
        </p:txBody>
      </p:sp>
      <p:sp>
        <p:nvSpPr>
          <p:cNvPr id="20485" name="Text Box 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9388" y="188913"/>
            <a:ext cx="2735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3333CC"/>
                </a:solidFill>
                <a:latin typeface="Calibri" pitchFamily="34" charset="0"/>
                <a:ea typeface="楷体_GB2312" pitchFamily="49" charset="-122"/>
              </a:rPr>
              <a:t>）经济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nimBg="1"/>
      <p:bldP spid="109574" grpId="0"/>
      <p:bldP spid="1095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21" name="Picture 3" descr="01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363"/>
            <a:ext cx="190500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2" name="Rectangle 5"/>
          <p:cNvSpPr>
            <a:spLocks noChangeArrowheads="1"/>
          </p:cNvSpPr>
          <p:nvPr/>
        </p:nvSpPr>
        <p:spPr bwMode="auto">
          <a:xfrm>
            <a:off x="9525" y="152400"/>
            <a:ext cx="506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200" b="1">
                <a:latin typeface="方正姚体"/>
                <a:ea typeface="方正姚体"/>
                <a:cs typeface="方正姚体"/>
              </a:rPr>
              <a:t>俄国当时</a:t>
            </a:r>
            <a:r>
              <a:rPr lang="zh-CN" altLang="en-US" sz="32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资本家</a:t>
            </a:r>
            <a:r>
              <a:rPr lang="zh-CN" altLang="en-US" sz="3200" b="1">
                <a:latin typeface="方正姚体"/>
                <a:ea typeface="方正姚体"/>
                <a:cs typeface="方正姚体"/>
              </a:rPr>
              <a:t>的主要烦恼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5334000" y="4495800"/>
            <a:ext cx="3124200" cy="20796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劳动力少           市场 狭窄          技术薄弱          社会环境不稳定           </a:t>
            </a:r>
          </a:p>
        </p:txBody>
      </p:sp>
      <p:grpSp>
        <p:nvGrpSpPr>
          <p:cNvPr id="78870" name="Group 22"/>
          <p:cNvGrpSpPr>
            <a:grpSpLocks/>
          </p:cNvGrpSpPr>
          <p:nvPr/>
        </p:nvGrpSpPr>
        <p:grpSpPr bwMode="auto">
          <a:xfrm>
            <a:off x="3200400" y="4495800"/>
            <a:ext cx="2057400" cy="2133600"/>
            <a:chOff x="2016" y="2880"/>
            <a:chExt cx="1200" cy="1344"/>
          </a:xfrm>
        </p:grpSpPr>
        <p:sp>
          <p:nvSpPr>
            <p:cNvPr id="47133" name="AutoShape 8"/>
            <p:cNvSpPr>
              <a:spLocks noChangeArrowheads="1"/>
            </p:cNvSpPr>
            <p:nvPr/>
          </p:nvSpPr>
          <p:spPr bwMode="auto">
            <a:xfrm>
              <a:off x="2016" y="2928"/>
              <a:ext cx="1200" cy="1296"/>
            </a:xfrm>
            <a:prstGeom prst="rightArrowCallout">
              <a:avLst>
                <a:gd name="adj1" fmla="val 27000"/>
                <a:gd name="adj2" fmla="val 27000"/>
                <a:gd name="adj3" fmla="val 16667"/>
                <a:gd name="adj4" fmla="val 66667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7134" name="Rectangle 9"/>
            <p:cNvSpPr>
              <a:spLocks noChangeArrowheads="1"/>
            </p:cNvSpPr>
            <p:nvPr/>
          </p:nvSpPr>
          <p:spPr bwMode="auto">
            <a:xfrm>
              <a:off x="2112" y="2880"/>
              <a:ext cx="495" cy="132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r>
                <a:rPr lang="zh-CN" altLang="en-US" sz="4400">
                  <a:latin typeface="黑体" pitchFamily="49" charset="-122"/>
                  <a:ea typeface="黑体" pitchFamily="49" charset="-122"/>
                </a:rPr>
                <a:t>农   奴制</a:t>
              </a:r>
            </a:p>
          </p:txBody>
        </p:sp>
      </p:grpSp>
      <p:grpSp>
        <p:nvGrpSpPr>
          <p:cNvPr id="47125" name="Group 23"/>
          <p:cNvGrpSpPr>
            <a:grpSpLocks/>
          </p:cNvGrpSpPr>
          <p:nvPr/>
        </p:nvGrpSpPr>
        <p:grpSpPr bwMode="auto">
          <a:xfrm>
            <a:off x="468313" y="765175"/>
            <a:ext cx="8382000" cy="3124200"/>
            <a:chOff x="240" y="624"/>
            <a:chExt cx="5280" cy="1968"/>
          </a:xfrm>
        </p:grpSpPr>
        <p:sp>
          <p:nvSpPr>
            <p:cNvPr id="47131" name="AutoShape 2"/>
            <p:cNvSpPr>
              <a:spLocks noChangeArrowheads="1"/>
            </p:cNvSpPr>
            <p:nvPr/>
          </p:nvSpPr>
          <p:spPr bwMode="auto">
            <a:xfrm>
              <a:off x="240" y="624"/>
              <a:ext cx="5280" cy="1968"/>
            </a:xfrm>
            <a:prstGeom prst="wedgeEllipseCallout">
              <a:avLst>
                <a:gd name="adj1" fmla="val -38287"/>
                <a:gd name="adj2" fmla="val 87704"/>
              </a:avLst>
            </a:prstGeom>
            <a:solidFill>
              <a:srgbClr val="FFFF66"/>
            </a:solidFill>
            <a:ln w="76200" algn="ctr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endPara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7132" name="Rectangle 15"/>
            <p:cNvSpPr>
              <a:spLocks noChangeArrowheads="1"/>
            </p:cNvSpPr>
            <p:nvPr/>
          </p:nvSpPr>
          <p:spPr bwMode="auto">
            <a:xfrm>
              <a:off x="1446" y="768"/>
              <a:ext cx="32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itchFamily="2" charset="2"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楷体_GB2312" pitchFamily="49" charset="-122"/>
                  <a:ea typeface="黑体" pitchFamily="49" charset="-122"/>
                </a:rPr>
                <a:t>我是一个工厂主，我有些烦</a:t>
              </a:r>
              <a:r>
                <a:rPr lang="en-US" altLang="zh-CN" sz="2800">
                  <a:solidFill>
                    <a:srgbClr val="FF0000"/>
                  </a:solidFill>
                  <a:latin typeface="楷体_GB2312" pitchFamily="49" charset="-122"/>
                  <a:ea typeface="黑体" pitchFamily="49" charset="-122"/>
                </a:rPr>
                <a:t>……</a:t>
              </a:r>
            </a:p>
          </p:txBody>
        </p:sp>
      </p:grpSp>
      <p:sp>
        <p:nvSpPr>
          <p:cNvPr id="78864" name="Text Box 16"/>
          <p:cNvSpPr txBox="1">
            <a:spLocks noChangeArrowheads="1"/>
          </p:cNvSpPr>
          <p:nvPr/>
        </p:nvSpPr>
        <p:spPr bwMode="auto">
          <a:xfrm>
            <a:off x="1143000" y="1600200"/>
            <a:ext cx="67056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120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工人太少，素质也低，产量、质量都不乐观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产品销售也不如意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农民太穷了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他不买，社会又不太平</a:t>
            </a:r>
            <a:r>
              <a:rPr lang="en-US" altLang="zh-CN" sz="2800" b="1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唉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都是那讨厌的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农奴制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有啥办法搬开这块绊脚石</a:t>
            </a:r>
            <a:r>
              <a:rPr lang="en-US" altLang="zh-CN" sz="2800" b="1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spcBef>
                <a:spcPct val="5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en-US" altLang="zh-CN" sz="2400" b="1">
              <a:ea typeface="幼圆"/>
              <a:cs typeface="幼圆"/>
            </a:endParaRPr>
          </a:p>
        </p:txBody>
      </p:sp>
      <p:grpSp>
        <p:nvGrpSpPr>
          <p:cNvPr id="78869" name="Group 21"/>
          <p:cNvGrpSpPr>
            <a:grpSpLocks/>
          </p:cNvGrpSpPr>
          <p:nvPr/>
        </p:nvGrpSpPr>
        <p:grpSpPr bwMode="auto">
          <a:xfrm>
            <a:off x="3200400" y="4648200"/>
            <a:ext cx="1219200" cy="1981200"/>
            <a:chOff x="2016" y="2928"/>
            <a:chExt cx="768" cy="1248"/>
          </a:xfrm>
        </p:grpSpPr>
        <p:sp>
          <p:nvSpPr>
            <p:cNvPr id="47129" name="Line 19"/>
            <p:cNvSpPr>
              <a:spLocks noChangeShapeType="1"/>
            </p:cNvSpPr>
            <p:nvPr/>
          </p:nvSpPr>
          <p:spPr bwMode="auto">
            <a:xfrm>
              <a:off x="2016" y="2928"/>
              <a:ext cx="768" cy="1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0" name="Line 20"/>
            <p:cNvSpPr>
              <a:spLocks noChangeShapeType="1"/>
            </p:cNvSpPr>
            <p:nvPr/>
          </p:nvSpPr>
          <p:spPr bwMode="auto">
            <a:xfrm flipH="1">
              <a:off x="2016" y="2928"/>
              <a:ext cx="768" cy="1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47120" name="Object 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908175" y="5445125"/>
          <a:ext cx="806450" cy="600075"/>
        </p:xfrm>
        <a:graphic>
          <a:graphicData uri="http://schemas.openxmlformats.org/presentationml/2006/ole">
            <p:oleObj spid="_x0000_s47120" name="演示文稿" r:id="rId4" imgW="2105025" imgH="1581150" progId="PowerPoint.Show.8">
              <p:embed/>
            </p:oleObj>
          </a:graphicData>
        </a:graphic>
      </p:graphicFrame>
      <p:sp>
        <p:nvSpPr>
          <p:cNvPr id="2" name="WordArt 17"/>
          <p:cNvSpPr>
            <a:spLocks noChangeArrowheads="1" noChangeShapeType="1" noTextEdit="1"/>
          </p:cNvSpPr>
          <p:nvPr/>
        </p:nvSpPr>
        <p:spPr bwMode="auto">
          <a:xfrm>
            <a:off x="684213" y="836613"/>
            <a:ext cx="80057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农奴制严重阻碍了资本主义经济的发展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8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8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 build="p" animBg="1"/>
      <p:bldP spid="78864" grpId="0"/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Text Box 5"/>
          <p:cNvSpPr txBox="1">
            <a:spLocks noChangeArrowheads="1"/>
          </p:cNvSpPr>
          <p:nvPr/>
        </p:nvSpPr>
        <p:spPr bwMode="auto">
          <a:xfrm>
            <a:off x="260350" y="414338"/>
            <a:ext cx="27273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2</a:t>
            </a:r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）政治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2987675" y="385763"/>
            <a:ext cx="50752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农奴制引发尖锐的阶级矛盾</a:t>
            </a:r>
          </a:p>
        </p:txBody>
      </p:sp>
      <p:grpSp>
        <p:nvGrpSpPr>
          <p:cNvPr id="1045" name="Group 17"/>
          <p:cNvGrpSpPr>
            <a:grpSpLocks/>
          </p:cNvGrpSpPr>
          <p:nvPr/>
        </p:nvGrpSpPr>
        <p:grpSpPr bwMode="auto">
          <a:xfrm>
            <a:off x="539750" y="1484313"/>
            <a:ext cx="8135938" cy="4849812"/>
            <a:chOff x="748" y="300"/>
            <a:chExt cx="4357" cy="3452"/>
          </a:xfrm>
        </p:grpSpPr>
        <p:grpSp>
          <p:nvGrpSpPr>
            <p:cNvPr id="1046" name="Group 16"/>
            <p:cNvGrpSpPr>
              <a:grpSpLocks/>
            </p:cNvGrpSpPr>
            <p:nvPr/>
          </p:nvGrpSpPr>
          <p:grpSpPr bwMode="auto">
            <a:xfrm>
              <a:off x="748" y="300"/>
              <a:ext cx="4090" cy="3452"/>
              <a:chOff x="650" y="350"/>
              <a:chExt cx="4241" cy="3765"/>
            </a:xfrm>
          </p:grpSpPr>
          <p:graphicFrame>
            <p:nvGraphicFramePr>
              <p:cNvPr id="1042" name="Object 18" descr="image6"/>
              <p:cNvGraphicFramePr>
                <a:graphicFrameLocks noChangeAspect="1"/>
              </p:cNvGraphicFramePr>
              <p:nvPr/>
            </p:nvGraphicFramePr>
            <p:xfrm>
              <a:off x="650" y="817"/>
              <a:ext cx="4241" cy="3298"/>
            </p:xfrm>
            <a:graphic>
              <a:graphicData uri="http://schemas.openxmlformats.org/presentationml/2006/ole">
                <p:oleObj spid="_x0000_s1042" name="图表" r:id="rId3" imgW="6095762" imgH="4067008" progId="MSGraph.Chart.8">
                  <p:embed followColorScheme="full"/>
                </p:oleObj>
              </a:graphicData>
            </a:graphic>
          </p:graphicFrame>
          <p:sp>
            <p:nvSpPr>
              <p:cNvPr id="1048" name="Text Box 7"/>
              <p:cNvSpPr txBox="1">
                <a:spLocks noChangeArrowheads="1"/>
              </p:cNvSpPr>
              <p:nvPr/>
            </p:nvSpPr>
            <p:spPr bwMode="auto">
              <a:xfrm>
                <a:off x="1652" y="350"/>
                <a:ext cx="2656" cy="40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FF0000"/>
                    </a:solidFill>
                    <a:latin typeface="Calibri" pitchFamily="34" charset="0"/>
                  </a:rPr>
                  <a:t>农奴暴动</a:t>
                </a:r>
              </a:p>
            </p:txBody>
          </p:sp>
          <p:sp>
            <p:nvSpPr>
              <p:cNvPr id="1049" name="Text Box 8"/>
              <p:cNvSpPr txBox="1">
                <a:spLocks noChangeArrowheads="1"/>
              </p:cNvSpPr>
              <p:nvPr/>
            </p:nvSpPr>
            <p:spPr bwMode="auto">
              <a:xfrm>
                <a:off x="1303" y="3146"/>
                <a:ext cx="500" cy="285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CC3300"/>
                    </a:solidFill>
                    <a:latin typeface="Calibri" pitchFamily="34" charset="0"/>
                  </a:rPr>
                  <a:t>86</a:t>
                </a:r>
                <a:r>
                  <a:rPr lang="zh-CN" altLang="en-US" b="1">
                    <a:solidFill>
                      <a:srgbClr val="CC3300"/>
                    </a:solidFill>
                    <a:latin typeface="Calibri" pitchFamily="34" charset="0"/>
                  </a:rPr>
                  <a:t>次</a:t>
                </a:r>
              </a:p>
            </p:txBody>
          </p:sp>
          <p:sp>
            <p:nvSpPr>
              <p:cNvPr id="1050" name="Text Box 9"/>
              <p:cNvSpPr txBox="1">
                <a:spLocks noChangeArrowheads="1"/>
              </p:cNvSpPr>
              <p:nvPr/>
            </p:nvSpPr>
            <p:spPr bwMode="auto">
              <a:xfrm>
                <a:off x="2152" y="3146"/>
                <a:ext cx="503" cy="285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CC3300"/>
                    </a:solidFill>
                    <a:latin typeface="Calibri" pitchFamily="34" charset="0"/>
                  </a:rPr>
                  <a:t>90</a:t>
                </a:r>
                <a:r>
                  <a:rPr lang="zh-CN" altLang="en-US" b="1">
                    <a:solidFill>
                      <a:srgbClr val="CC3300"/>
                    </a:solidFill>
                    <a:latin typeface="Calibri" pitchFamily="34" charset="0"/>
                  </a:rPr>
                  <a:t>次</a:t>
                </a:r>
              </a:p>
            </p:txBody>
          </p:sp>
          <p:sp>
            <p:nvSpPr>
              <p:cNvPr id="1051" name="Text Box 10"/>
              <p:cNvSpPr txBox="1">
                <a:spLocks noChangeArrowheads="1"/>
              </p:cNvSpPr>
              <p:nvPr/>
            </p:nvSpPr>
            <p:spPr bwMode="auto">
              <a:xfrm>
                <a:off x="2954" y="2977"/>
                <a:ext cx="601" cy="285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CC3300"/>
                    </a:solidFill>
                    <a:latin typeface="Calibri" pitchFamily="34" charset="0"/>
                  </a:rPr>
                  <a:t>126</a:t>
                </a:r>
                <a:r>
                  <a:rPr lang="zh-CN" altLang="en-US" b="1">
                    <a:solidFill>
                      <a:srgbClr val="CC3300"/>
                    </a:solidFill>
                    <a:latin typeface="Calibri" pitchFamily="34" charset="0"/>
                  </a:rPr>
                  <a:t>次</a:t>
                </a:r>
              </a:p>
            </p:txBody>
          </p:sp>
          <p:sp>
            <p:nvSpPr>
              <p:cNvPr id="1052" name="Text Box 11"/>
              <p:cNvSpPr txBox="1">
                <a:spLocks noChangeArrowheads="1"/>
              </p:cNvSpPr>
              <p:nvPr/>
            </p:nvSpPr>
            <p:spPr bwMode="auto">
              <a:xfrm>
                <a:off x="3756" y="700"/>
                <a:ext cx="651" cy="285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CC3300"/>
                    </a:solidFill>
                    <a:latin typeface="Calibri" pitchFamily="34" charset="0"/>
                  </a:rPr>
                  <a:t>1176</a:t>
                </a:r>
                <a:r>
                  <a:rPr lang="zh-CN" altLang="en-US" b="1">
                    <a:solidFill>
                      <a:srgbClr val="CC3300"/>
                    </a:solidFill>
                    <a:latin typeface="Calibri" pitchFamily="34" charset="0"/>
                  </a:rPr>
                  <a:t>次</a:t>
                </a:r>
              </a:p>
            </p:txBody>
          </p:sp>
          <p:sp>
            <p:nvSpPr>
              <p:cNvPr id="1053" name="Text Box 12"/>
              <p:cNvSpPr txBox="1">
                <a:spLocks noChangeArrowheads="1"/>
              </p:cNvSpPr>
              <p:nvPr/>
            </p:nvSpPr>
            <p:spPr bwMode="auto">
              <a:xfrm>
                <a:off x="852" y="583"/>
                <a:ext cx="501" cy="285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latin typeface="Calibri" pitchFamily="34" charset="0"/>
                  </a:rPr>
                  <a:t>次数</a:t>
                </a:r>
              </a:p>
            </p:txBody>
          </p:sp>
        </p:grpSp>
        <p:sp>
          <p:nvSpPr>
            <p:cNvPr id="1047" name="Text Box 13"/>
            <p:cNvSpPr txBox="1">
              <a:spLocks noChangeArrowheads="1"/>
            </p:cNvSpPr>
            <p:nvPr/>
          </p:nvSpPr>
          <p:spPr bwMode="auto">
            <a:xfrm>
              <a:off x="4604" y="3294"/>
              <a:ext cx="501" cy="2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alibri" pitchFamily="34" charset="0"/>
                </a:rPr>
                <a:t>年代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6"/>
          <p:cNvSpPr txBox="1">
            <a:spLocks noChangeArrowheads="1"/>
          </p:cNvSpPr>
          <p:nvPr/>
        </p:nvSpPr>
        <p:spPr bwMode="auto">
          <a:xfrm>
            <a:off x="323850" y="333375"/>
            <a:ext cx="27273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3</a:t>
            </a:r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）思想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3348038" y="141288"/>
            <a:ext cx="50720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出现反对农奴制和专制统治</a:t>
            </a:r>
          </a:p>
          <a:p>
            <a:r>
              <a:rPr lang="zh-CN" altLang="en-US" sz="2800" b="1">
                <a:latin typeface="Calibri" pitchFamily="34" charset="0"/>
                <a:ea typeface="楷体_GB2312" pitchFamily="49" charset="-122"/>
              </a:rPr>
              <a:t>的新思潮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0650" y="1293813"/>
            <a:ext cx="6923088" cy="83185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楷体_GB2312" pitchFamily="49" charset="-122"/>
              </a:rPr>
              <a:t>         车尔尼雪夫斯基非常憎恨沙皇专制制度。从大学时期起就苦苦寻求改造这一社会的答案。</a:t>
            </a:r>
          </a:p>
        </p:txBody>
      </p:sp>
      <p:pic>
        <p:nvPicPr>
          <p:cNvPr id="5" name="Picture 6" descr="车尔尼雪夫斯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908050"/>
            <a:ext cx="17097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51050" y="3068638"/>
            <a:ext cx="6919913" cy="119697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楷体_GB2312" pitchFamily="49" charset="-122"/>
              </a:rPr>
              <a:t>         赫尔岑，是俄国著名的思想家、作家，革命宣传鼓动家。他号召一切进步的人们为反对专制制度和农奴制而斗争。</a:t>
            </a:r>
          </a:p>
        </p:txBody>
      </p:sp>
      <p:pic>
        <p:nvPicPr>
          <p:cNvPr id="7" name="Picture 4" descr="he'er c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068638"/>
            <a:ext cx="13366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68313" y="5084763"/>
            <a:ext cx="6919912" cy="1196975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latin typeface="Times New Roman" pitchFamily="18" charset="0"/>
                <a:ea typeface="华文新魏"/>
                <a:cs typeface="华文新魏"/>
              </a:rPr>
              <a:t>“</a:t>
            </a:r>
            <a:r>
              <a:rPr lang="zh-CN" altLang="en-US" sz="2400" b="1">
                <a:latin typeface="华文新魏"/>
                <a:ea typeface="华文新魏"/>
                <a:cs typeface="华文新魏"/>
              </a:rPr>
              <a:t>我憎恨你和你的皇座，专制的暴君和魔王，我带着残忍的高兴看着你的覆灭，你子孙的死亡。</a:t>
            </a:r>
            <a:r>
              <a:rPr lang="zh-CN" altLang="en-US" sz="2400" b="1">
                <a:latin typeface="Times New Roman" pitchFamily="18" charset="0"/>
                <a:ea typeface="华文新魏"/>
                <a:cs typeface="华文新魏"/>
              </a:rPr>
              <a:t>”</a:t>
            </a:r>
            <a:endParaRPr lang="zh-CN" altLang="en-US" sz="2400" b="1">
              <a:latin typeface="华文新魏"/>
              <a:ea typeface="华文新魏"/>
              <a:cs typeface="华文新魏"/>
            </a:endParaRPr>
          </a:p>
          <a:p>
            <a:pPr>
              <a:defRPr/>
            </a:pPr>
            <a:r>
              <a:rPr lang="zh-CN" altLang="en-US" sz="2400" b="1">
                <a:latin typeface="华文新魏"/>
                <a:ea typeface="华文新魏"/>
                <a:cs typeface="华文新魏"/>
              </a:rPr>
              <a:t>                                </a:t>
            </a:r>
            <a:r>
              <a:rPr lang="en-US" altLang="zh-CN" sz="2400" b="1">
                <a:latin typeface="Times New Roman" pitchFamily="18" charset="0"/>
                <a:ea typeface="华文新魏"/>
                <a:cs typeface="华文新魏"/>
              </a:rPr>
              <a:t>——</a:t>
            </a:r>
            <a:r>
              <a:rPr lang="zh-CN" altLang="en-US" sz="2400" b="1">
                <a:latin typeface="华文新魏"/>
                <a:ea typeface="华文新魏"/>
                <a:cs typeface="华文新魏"/>
              </a:rPr>
              <a:t>普希金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楷体_GB2312"/>
              <a:cs typeface="楷体_GB2312"/>
            </a:endParaRPr>
          </a:p>
        </p:txBody>
      </p:sp>
      <p:pic>
        <p:nvPicPr>
          <p:cNvPr id="50184" name="Picture 2" descr="1579807_8334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5400" y="4797425"/>
            <a:ext cx="1498600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QQ截图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2688" y="1082675"/>
            <a:ext cx="41275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WordArt 3"/>
          <p:cNvSpPr>
            <a:spLocks noChangeArrowheads="1" noChangeShapeType="1" noTextEdit="1"/>
          </p:cNvSpPr>
          <p:nvPr/>
        </p:nvSpPr>
        <p:spPr bwMode="auto">
          <a:xfrm>
            <a:off x="5716588" y="3635375"/>
            <a:ext cx="2749550" cy="519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奥斯曼帝国</a:t>
            </a:r>
          </a:p>
        </p:txBody>
      </p:sp>
      <p:sp>
        <p:nvSpPr>
          <p:cNvPr id="51203" name="WordArt 4"/>
          <p:cNvSpPr>
            <a:spLocks noChangeArrowheads="1" noChangeShapeType="1" noTextEdit="1"/>
          </p:cNvSpPr>
          <p:nvPr/>
        </p:nvSpPr>
        <p:spPr bwMode="auto">
          <a:xfrm rot="2784962">
            <a:off x="7605713" y="1509712"/>
            <a:ext cx="1339850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俄国</a:t>
            </a:r>
          </a:p>
        </p:txBody>
      </p:sp>
      <p:sp>
        <p:nvSpPr>
          <p:cNvPr id="51204" name="WordArt 5"/>
          <p:cNvSpPr>
            <a:spLocks noChangeArrowheads="1" noChangeShapeType="1" noTextEdit="1"/>
          </p:cNvSpPr>
          <p:nvPr/>
        </p:nvSpPr>
        <p:spPr bwMode="auto">
          <a:xfrm>
            <a:off x="5943600" y="2625725"/>
            <a:ext cx="1512888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黑   海</a:t>
            </a: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6588125" y="1825625"/>
            <a:ext cx="939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FF9900"/>
                </a:solidFill>
                <a:latin typeface="Calibri" pitchFamily="34" charset="0"/>
                <a:ea typeface="黑体" pitchFamily="49" charset="-122"/>
              </a:rPr>
              <a:t>克里米</a:t>
            </a:r>
          </a:p>
          <a:p>
            <a:r>
              <a:rPr lang="zh-CN" altLang="en-US" sz="1600" b="1">
                <a:solidFill>
                  <a:srgbClr val="FF9900"/>
                </a:solidFill>
                <a:latin typeface="Calibri" pitchFamily="34" charset="0"/>
                <a:ea typeface="黑体" pitchFamily="49" charset="-122"/>
              </a:rPr>
              <a:t>亚半岛</a:t>
            </a:r>
          </a:p>
        </p:txBody>
      </p:sp>
      <p:sp>
        <p:nvSpPr>
          <p:cNvPr id="51206" name="WordArt 7"/>
          <p:cNvSpPr>
            <a:spLocks noChangeArrowheads="1" noChangeShapeType="1" noTextEdit="1"/>
          </p:cNvSpPr>
          <p:nvPr/>
        </p:nvSpPr>
        <p:spPr bwMode="auto">
          <a:xfrm rot="-2095856">
            <a:off x="5059363" y="1482725"/>
            <a:ext cx="817562" cy="488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欧洲</a:t>
            </a:r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1547813" y="404813"/>
            <a:ext cx="327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bg1"/>
                </a:solidFill>
                <a:latin typeface="Calibri" pitchFamily="34" charset="0"/>
              </a:rPr>
              <a:t>克里米亚战争</a:t>
            </a:r>
          </a:p>
        </p:txBody>
      </p:sp>
      <p:sp>
        <p:nvSpPr>
          <p:cNvPr id="51208" name="Text Box 7"/>
          <p:cNvSpPr txBox="1">
            <a:spLocks noChangeArrowheads="1"/>
          </p:cNvSpPr>
          <p:nvPr/>
        </p:nvSpPr>
        <p:spPr bwMode="auto">
          <a:xfrm>
            <a:off x="295275" y="279400"/>
            <a:ext cx="27273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4</a:t>
            </a:r>
            <a:r>
              <a:rPr lang="zh-CN" altLang="en-US" sz="4400">
                <a:solidFill>
                  <a:srgbClr val="0000FF"/>
                </a:solidFill>
                <a:latin typeface="Calibri" pitchFamily="34" charset="0"/>
                <a:ea typeface="楷体_GB2312" pitchFamily="49" charset="-122"/>
              </a:rPr>
              <a:t>）军事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132138" y="0"/>
            <a:ext cx="50403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克里米亚战争的失败，使社会</a:t>
            </a:r>
          </a:p>
          <a:p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矛盾尖锐化</a:t>
            </a:r>
            <a:endParaRPr kumimoji="1"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10" name="Rectangle 2"/>
          <p:cNvSpPr>
            <a:spLocks noChangeArrowheads="1"/>
          </p:cNvSpPr>
          <p:nvPr/>
        </p:nvSpPr>
        <p:spPr bwMode="auto">
          <a:xfrm>
            <a:off x="179388" y="1196975"/>
            <a:ext cx="4302125" cy="3149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</a:rPr>
              <a:t>俄国在克里米亚战争中的失败暴露出了俄国哪些问题？会引发哪些结果？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44500" y="4437063"/>
            <a:ext cx="8170863" cy="954087"/>
          </a:xfrm>
          <a:prstGeom prst="rect">
            <a:avLst/>
          </a:prstGeom>
          <a:noFill/>
          <a:ln w="15875" cap="rnd">
            <a:solidFill>
              <a:srgbClr val="9933FF"/>
            </a:solidFill>
            <a:prstDash val="sysDot"/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克里米亚战争的失败，暴露了俄国经济和军事的落后，以及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农奴制的腐朽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44500" y="5516563"/>
            <a:ext cx="8170863" cy="954087"/>
          </a:xfrm>
          <a:prstGeom prst="rect">
            <a:avLst/>
          </a:prstGeom>
          <a:noFill/>
          <a:ln w="19050" cap="rnd">
            <a:solidFill>
              <a:srgbClr val="9933FF"/>
            </a:solidFill>
            <a:prstDash val="sysDot"/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战争的失败导致俄国国际地位下降， 国内矛盾进一步激化 ； 直接推动了俄国</a:t>
            </a:r>
            <a:r>
              <a:rPr lang="zh-CN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1861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年农奴制改革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1895</Words>
  <Paragraphs>219</Paragraphs>
  <Slides>23</Slides>
  <Notes>9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演示文稿</vt:lpstr>
      <vt:lpstr>图表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“请你们相信，为了保护地主的利益，凡是能做的一切都做到了。”这句话说明了改革的实质是什么？ 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2016-04-21T06:23:00Z</dcterms:created>
  <dcterms:modified xsi:type="dcterms:W3CDTF">2018-10-18T23:56:51Z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