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48" r:id="rId2"/>
    <p:sldId id="549" r:id="rId3"/>
    <p:sldId id="550" r:id="rId4"/>
    <p:sldId id="472" r:id="rId5"/>
    <p:sldId id="551" r:id="rId6"/>
    <p:sldId id="552" r:id="rId7"/>
    <p:sldId id="547" r:id="rId8"/>
    <p:sldId id="555" r:id="rId9"/>
    <p:sldId id="531" r:id="rId10"/>
    <p:sldId id="553" r:id="rId11"/>
    <p:sldId id="505" r:id="rId12"/>
    <p:sldId id="487" r:id="rId13"/>
    <p:sldId id="554" r:id="rId14"/>
    <p:sldId id="480" r:id="rId15"/>
    <p:sldId id="506" r:id="rId16"/>
    <p:sldId id="533" r:id="rId17"/>
    <p:sldId id="520" r:id="rId18"/>
    <p:sldId id="534" r:id="rId19"/>
    <p:sldId id="382" r:id="rId20"/>
    <p:sldId id="526" r:id="rId21"/>
    <p:sldId id="538" r:id="rId22"/>
    <p:sldId id="540" r:id="rId23"/>
    <p:sldId id="541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3"/>
    <a:srgbClr val="3A1D00"/>
    <a:srgbClr val="663300"/>
    <a:srgbClr val="E1FFE1"/>
    <a:srgbClr val="FF3300"/>
    <a:srgbClr val="0000FF"/>
    <a:srgbClr val="0A0832"/>
    <a:srgbClr val="08053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0911;&#26342;&#22948;%20-%20&#20877;&#35265;&#35686;&#23519;.mp3" TargetMode="External"/><Relationship Id="rId6" Type="http://schemas.openxmlformats.org/officeDocument/2006/relationships/image" Target="../media/image15.png"/><Relationship Id="rId5" Type="http://schemas.microsoft.com/office/2007/relationships/media" Target="file:///H:\&#20911;&#26342;&#22948;%20-%20&#20877;&#35265;&#35686;&#23519;.mp3" TargetMode="Externa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E:\22\&#32654;&#22269;&#21335;&#21271;&#25112;&#20105;%20%20&#65288;&#26446;&#25991;&#20339;&#65289;&#23450;&#31295;\&#32654;&#22269;&#21335;&#21271;&#25112;&#20105;&#30005;&#24433;&#20171;&#32461;.wmv" TargetMode="External"/><Relationship Id="rId5" Type="http://schemas.openxmlformats.org/officeDocument/2006/relationships/image" Target="../media/image17.jpeg"/><Relationship Id="rId4" Type="http://schemas.microsoft.com/office/2007/relationships/media" Target="file:///E:\22\&#32654;&#22269;&#21335;&#21271;&#25112;&#20105;%20%20&#65288;&#26446;&#25991;&#20339;&#65289;&#23450;&#31295;\&#32654;&#22269;&#21335;&#21271;&#25112;&#20105;&#30005;&#24433;&#20171;&#32461;.wm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9990;&#30028;&#21382;&#21490;56&#32654;&#22269;&#20869;&#25112;.wmv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美国内战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1379" name="AutoShape 3"/>
          <p:cNvSpPr>
            <a:spLocks noChangeArrowheads="1"/>
          </p:cNvSpPr>
          <p:nvPr/>
        </p:nvSpPr>
        <p:spPr bwMode="auto">
          <a:xfrm rot="10800000">
            <a:off x="408395" y="142852"/>
            <a:ext cx="8223842" cy="6458307"/>
          </a:xfrm>
          <a:custGeom>
            <a:avLst/>
            <a:gdLst>
              <a:gd name="T0" fmla="*/ 5878513 w 21600"/>
              <a:gd name="T1" fmla="*/ 3181350 h 21600"/>
              <a:gd name="T2" fmla="*/ 3359150 w 21600"/>
              <a:gd name="T3" fmla="*/ 6362700 h 21600"/>
              <a:gd name="T4" fmla="*/ 839788 w 21600"/>
              <a:gd name="T5" fmla="*/ 3181350 h 21600"/>
              <a:gd name="T6" fmla="*/ 335915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rot="10800000"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FF0066"/>
                </a:solidFill>
                <a:ea typeface="隶书" pitchFamily="49" charset="-122"/>
              </a:rPr>
              <a:t>第</a:t>
            </a:r>
            <a:r>
              <a:rPr lang="en-US" altLang="zh-CN" sz="6000" b="1" dirty="0" smtClean="0">
                <a:solidFill>
                  <a:srgbClr val="FF0066"/>
                </a:solidFill>
                <a:ea typeface="隶书" pitchFamily="49" charset="-122"/>
              </a:rPr>
              <a:t>20</a:t>
            </a:r>
            <a:r>
              <a:rPr lang="zh-CN" altLang="en-US" sz="6000" b="1" dirty="0" smtClean="0">
                <a:solidFill>
                  <a:srgbClr val="FF0066"/>
                </a:solidFill>
                <a:ea typeface="隶书" pitchFamily="49" charset="-122"/>
              </a:rPr>
              <a:t>课</a:t>
            </a:r>
            <a:endParaRPr lang="en-US" altLang="zh-CN" sz="6000" b="1" dirty="0" smtClean="0">
              <a:solidFill>
                <a:srgbClr val="FF0066"/>
              </a:solidFill>
              <a:ea typeface="隶书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6000" b="1" smtClean="0">
                <a:solidFill>
                  <a:srgbClr val="FF0066"/>
                </a:solidFill>
                <a:ea typeface="隶书" pitchFamily="49" charset="-122"/>
              </a:rPr>
              <a:t>美国南北战争</a:t>
            </a:r>
            <a:endParaRPr lang="zh-CN" altLang="en-US" sz="6000" b="1" dirty="0">
              <a:solidFill>
                <a:srgbClr val="FF0066"/>
              </a:solidFill>
              <a:ea typeface="隶书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ea typeface="隶书" pitchFamily="49" charset="-122"/>
              </a:rPr>
              <a:t>(1861-1865)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1600200" y="1143000"/>
            <a:ext cx="61722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/>
              <a:t>二、内战的爆发</a:t>
            </a:r>
          </a:p>
        </p:txBody>
      </p:sp>
      <p:pic>
        <p:nvPicPr>
          <p:cNvPr id="11267" name="Picture 5" descr="E:\1、美国南北战争\17当时报纸上刊登的美国内战士兵照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362200"/>
            <a:ext cx="44196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" y="26988"/>
            <a:ext cx="9080500" cy="1004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7"/>
          <p:cNvSpPr txBox="1"/>
          <p:nvPr/>
        </p:nvSpPr>
        <p:spPr>
          <a:xfrm>
            <a:off x="468313" y="981075"/>
            <a:ext cx="6335712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1861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月，南方挑起内战</a:t>
            </a:r>
          </a:p>
        </p:txBody>
      </p:sp>
      <p:graphicFrame>
        <p:nvGraphicFramePr>
          <p:cNvPr id="12293" name="Group 5"/>
          <p:cNvGraphicFramePr>
            <a:graphicFrameLocks noGrp="1"/>
          </p:cNvGraphicFramePr>
          <p:nvPr/>
        </p:nvGraphicFramePr>
        <p:xfrm>
          <a:off x="323850" y="1844675"/>
          <a:ext cx="8424863" cy="3959225"/>
        </p:xfrm>
        <a:graphic>
          <a:graphicData uri="http://schemas.openxmlformats.org/drawingml/2006/table">
            <a:tbl>
              <a:tblPr/>
              <a:tblGrid>
                <a:gridCol w="2286000"/>
                <a:gridCol w="2832100"/>
                <a:gridCol w="3306763"/>
              </a:tblGrid>
              <a:tr h="638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北方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南方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人口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2200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万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900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万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军队人数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150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万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万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工业产量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占</a:t>
                      </a:r>
                      <a:r>
                        <a:rPr kumimoji="0" lang="en-GB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91%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占</a:t>
                      </a:r>
                      <a:r>
                        <a:rPr kumimoji="0" lang="en-GB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9%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铁路里程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万多千米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．</a:t>
                      </a:r>
                      <a:r>
                        <a:rPr kumimoji="0" lang="en-GB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万多千米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海军舰只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700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艘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0F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少量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91"/>
          <p:cNvPicPr>
            <a:picLocks noChangeAspect="1"/>
          </p:cNvPicPr>
          <p:nvPr/>
        </p:nvPicPr>
        <p:blipFill>
          <a:blip r:embed="rId3" cstate="print"/>
          <a:srcRect l="4794" t="10001" r="23189" b="48907"/>
          <a:stretch>
            <a:fillRect/>
          </a:stretch>
        </p:blipFill>
        <p:spPr>
          <a:xfrm>
            <a:off x="2214546" y="928670"/>
            <a:ext cx="4648200" cy="4089400"/>
          </a:xfrm>
          <a:prstGeom prst="rect">
            <a:avLst/>
          </a:prstGeom>
          <a:noFill/>
          <a:ln w="57150" cap="flat" cmpd="thickThin">
            <a:solidFill>
              <a:srgbClr val="FFFFCC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315" name="Text Box 3"/>
          <p:cNvSpPr txBox="1"/>
          <p:nvPr/>
        </p:nvSpPr>
        <p:spPr>
          <a:xfrm>
            <a:off x="642910" y="5643578"/>
            <a:ext cx="807249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ahoma" panose="020B0604030504040204" pitchFamily="34" charset="0"/>
                <a:ea typeface="黑体" panose="02010609060101010101" pitchFamily="49" charset="-122"/>
              </a:rPr>
              <a:t>1861</a:t>
            </a: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latin typeface="Tahoma" panose="020B0604030504040204" pitchFamily="34" charset="0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Tahoma" panose="020B0604030504040204" pitchFamily="34" charset="0"/>
                <a:ea typeface="黑体" panose="02010609060101010101" pitchFamily="49" charset="-122"/>
              </a:rPr>
              <a:t>月，北方军队进攻里士满，大败而归。</a:t>
            </a:r>
          </a:p>
        </p:txBody>
      </p:sp>
      <p:pic>
        <p:nvPicPr>
          <p:cNvPr id="11270" name="图片 4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25" y="0"/>
            <a:ext cx="907415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三、战争的转折</a:t>
            </a:r>
          </a:p>
        </p:txBody>
      </p:sp>
      <p:pic>
        <p:nvPicPr>
          <p:cNvPr id="82948" name="Picture 4" descr="F:\美国内战\林肯在内阁会议上宣读解放宣言抄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057400"/>
            <a:ext cx="3506788" cy="4267200"/>
          </a:xfrm>
          <a:prstGeom prst="rect">
            <a:avLst/>
          </a:prstGeom>
          <a:noFill/>
          <a:effectLst>
            <a:outerShdw dist="107763" dir="13500000" algn="ctr" rotWithShape="0">
              <a:srgbClr val="808080"/>
            </a:outerShdw>
          </a:effectLst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4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25" y="-22225"/>
            <a:ext cx="9109075" cy="9731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7"/>
          <p:cNvGrpSpPr/>
          <p:nvPr/>
        </p:nvGrpSpPr>
        <p:grpSpPr>
          <a:xfrm>
            <a:off x="214282" y="2285992"/>
            <a:ext cx="8785225" cy="3884616"/>
            <a:chOff x="0" y="0"/>
            <a:chExt cx="5534" cy="2177"/>
          </a:xfrm>
        </p:grpSpPr>
        <p:pic>
          <p:nvPicPr>
            <p:cNvPr id="12297" name="Picture 8" descr="北方军队中的黑人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5217" cy="21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8" name="Rectangle 9"/>
            <p:cNvSpPr/>
            <p:nvPr/>
          </p:nvSpPr>
          <p:spPr>
            <a:xfrm>
              <a:off x="5216" y="44"/>
              <a:ext cx="318" cy="19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b"/>
            <a:lstStyle/>
            <a:p>
              <a:r>
                <a:rPr lang="zh-CN" altLang="en-US" sz="2400" b="1" dirty="0">
                  <a:solidFill>
                    <a:srgbClr val="990099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北方军队中的黑人</a:t>
              </a:r>
            </a:p>
          </p:txBody>
        </p:sp>
      </p:grpSp>
      <p:sp>
        <p:nvSpPr>
          <p:cNvPr id="14346" name="WordArt 10"/>
          <p:cNvSpPr>
            <a:spLocks noChangeArrowheads="1" noChangeShapeType="1"/>
          </p:cNvSpPr>
          <p:nvPr/>
        </p:nvSpPr>
        <p:spPr bwMode="auto">
          <a:xfrm rot="20761934">
            <a:off x="4787900" y="2492375"/>
            <a:ext cx="3975100" cy="1506538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238066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转折点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7224" y="1000108"/>
            <a:ext cx="69294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/>
              <a:t>1862</a:t>
            </a:r>
            <a:r>
              <a:rPr lang="zh-CN" altLang="en-US" sz="3400" b="1" dirty="0" smtClean="0"/>
              <a:t>年，林肯总统先后签署了</a:t>
            </a:r>
            <a:r>
              <a:rPr lang="en-US" altLang="zh-CN" sz="3400" b="1" dirty="0" smtClean="0"/>
              <a:t>《</a:t>
            </a:r>
            <a:r>
              <a:rPr lang="zh-CN" altLang="en-US" sz="3400" b="1" dirty="0" smtClean="0"/>
              <a:t>宅地法</a:t>
            </a:r>
            <a:r>
              <a:rPr lang="en-US" altLang="zh-CN" sz="3400" b="1" dirty="0" smtClean="0"/>
              <a:t>》</a:t>
            </a:r>
            <a:r>
              <a:rPr lang="zh-CN" altLang="en-US" sz="3400" b="1" dirty="0" smtClean="0"/>
              <a:t>和</a:t>
            </a:r>
            <a:r>
              <a:rPr lang="en-US" altLang="zh-CN" sz="3400" b="1" dirty="0" smtClean="0"/>
              <a:t>《</a:t>
            </a:r>
            <a:r>
              <a:rPr lang="zh-CN" altLang="en-US" sz="3400" b="1" dirty="0" smtClean="0"/>
              <a:t>解放黑人奴隶宣言</a:t>
            </a:r>
            <a:r>
              <a:rPr lang="en-US" altLang="zh-CN" sz="3400" b="1" dirty="0" smtClean="0"/>
              <a:t>》</a:t>
            </a:r>
            <a:r>
              <a:rPr lang="zh-CN" altLang="en-US" sz="3400" b="1" dirty="0" smtClean="0"/>
              <a:t>。</a:t>
            </a:r>
            <a:endParaRPr lang="zh-CN" altLang="en-US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500174"/>
            <a:ext cx="7889870" cy="4648743"/>
          </a:xfrm>
          <a:prstGeom prst="rect">
            <a:avLst/>
          </a:prstGeom>
          <a:noFill/>
          <a:ln w="762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3" name="TextBox 4"/>
          <p:cNvSpPr txBox="1"/>
          <p:nvPr/>
        </p:nvSpPr>
        <p:spPr>
          <a:xfrm>
            <a:off x="928662" y="6215082"/>
            <a:ext cx="741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1865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月美国南北</a:t>
            </a:r>
            <a:r>
              <a:rPr lang="zh-CN" altLang="en-US" sz="2800" b="1" dirty="0">
                <a:solidFill>
                  <a:srgbClr val="373D5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北方的胜利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结束</a:t>
            </a:r>
          </a:p>
        </p:txBody>
      </p:sp>
      <p:pic>
        <p:nvPicPr>
          <p:cNvPr id="13316" name="图片 4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2225"/>
            <a:ext cx="9144000" cy="973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71472" y="714356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四、战争的结束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/>
          <p:nvPr/>
        </p:nvSpPr>
        <p:spPr>
          <a:xfrm>
            <a:off x="611188" y="5734050"/>
            <a:ext cx="18732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4339" name="图片 4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2225"/>
            <a:ext cx="9144000" cy="973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5"/>
          <p:cNvSpPr txBox="1"/>
          <p:nvPr/>
        </p:nvSpPr>
        <p:spPr>
          <a:xfrm>
            <a:off x="0" y="692150"/>
            <a:ext cx="4061460" cy="5408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80808"/>
                </a:solidFill>
                <a:latin typeface="Arial" panose="020B0604020202020204" pitchFamily="34" charset="0"/>
              </a:rPr>
              <a:t>      伴随着战争</a:t>
            </a:r>
            <a:r>
              <a:rPr lang="zh-CN" altLang="en-US" sz="2400" b="1" dirty="0">
                <a:latin typeface="Arial" panose="020B0604020202020204" pitchFamily="34" charset="0"/>
              </a:rPr>
              <a:t>险恶航程的终结，伴随着万千人民的欢呼呐喊，伴随着联邦政府的华丽转身。</a:t>
            </a:r>
            <a:r>
              <a:rPr lang="en-US" altLang="zh-CN" sz="2400" b="1" dirty="0">
                <a:latin typeface="Arial" panose="020B0604020202020204" pitchFamily="34" charset="0"/>
              </a:rPr>
              <a:t>1865</a:t>
            </a:r>
            <a:r>
              <a:rPr lang="zh-CN" altLang="en-US" sz="2400" b="1" dirty="0">
                <a:latin typeface="Arial" panose="020B0604020202020204" pitchFamily="34" charset="0"/>
              </a:rPr>
              <a:t>年</a:t>
            </a:r>
            <a:r>
              <a:rPr lang="en-US" altLang="zh-CN" sz="2400" b="1" dirty="0">
                <a:latin typeface="Arial" panose="020B0604020202020204" pitchFamily="34" charset="0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</a:rPr>
              <a:t>月</a:t>
            </a:r>
            <a:r>
              <a:rPr lang="en-US" altLang="zh-CN" sz="2400" b="1" dirty="0">
                <a:latin typeface="Arial" panose="020B0604020202020204" pitchFamily="34" charset="0"/>
              </a:rPr>
              <a:t>14</a:t>
            </a:r>
            <a:r>
              <a:rPr lang="zh-CN" altLang="en-US" sz="2400" b="1" dirty="0">
                <a:latin typeface="Arial" panose="020B0604020202020204" pitchFamily="34" charset="0"/>
              </a:rPr>
              <a:t>日晚，一声枪响响彻华盛顿福特剧院，一个伟大的身躯轰然倒塌，林肯殷红的鲜血在流泻。从小木屋走到白宫，</a:t>
            </a:r>
            <a:r>
              <a:rPr lang="en-US" altLang="zh-CN" sz="2400" b="1" dirty="0">
                <a:latin typeface="Arial" panose="020B0604020202020204" pitchFamily="34" charset="0"/>
              </a:rPr>
              <a:t>56</a:t>
            </a:r>
            <a:r>
              <a:rPr lang="zh-CN" altLang="en-US" sz="2400" b="1" dirty="0">
                <a:latin typeface="Arial" panose="020B0604020202020204" pitchFamily="34" charset="0"/>
              </a:rPr>
              <a:t>年的生命在此戛然而止。林肯，他用自己的不屈不挠和宽容仁慈换来了联邦的统一，换取了国家的永生！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4276725" y="908050"/>
            <a:ext cx="4686300" cy="5242047"/>
            <a:chOff x="0" y="0"/>
            <a:chExt cx="3719" cy="4223"/>
          </a:xfrm>
        </p:grpSpPr>
        <p:pic>
          <p:nvPicPr>
            <p:cNvPr id="14344" name="Picture 7" descr="tem04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3719" cy="3838"/>
            </a:xfrm>
            <a:prstGeom prst="rect">
              <a:avLst/>
            </a:prstGeom>
            <a:noFill/>
            <a:ln w="1270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4345" name="Text Box 8"/>
            <p:cNvSpPr txBox="1"/>
            <p:nvPr/>
          </p:nvSpPr>
          <p:spPr>
            <a:xfrm>
              <a:off x="703" y="3926"/>
              <a:ext cx="3016" cy="29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80808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蒲斯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刺杀</a:t>
              </a:r>
              <a:r>
                <a:rPr lang="zh-CN" altLang="en-US" sz="2400" b="1" dirty="0">
                  <a:solidFill>
                    <a:srgbClr val="080808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林肯</a:t>
              </a:r>
            </a:p>
          </p:txBody>
        </p:sp>
      </p:grpSp>
      <p:pic>
        <p:nvPicPr>
          <p:cNvPr id="3" name="冯曦妤 - 再见警察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484755" y="588708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28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2492375"/>
            <a:ext cx="8893175" cy="1679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Arial" panose="020B0604020202020204" pitchFamily="34" charset="0"/>
              </a:rPr>
              <a:t>       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Arial" panose="020B0604020202020204" pitchFamily="34" charset="0"/>
              </a:rPr>
              <a:t>材料一：美国南北战争粉碎了奴隶主的反动势力，从而维护了美国的统一……如果美国分裂成了两个或者更多的国家，或者北方没有赢得胜利，美国就不可能成为20世纪世界第一强国。</a:t>
            </a: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Arial" panose="020B0604020202020204" pitchFamily="34" charset="0"/>
              </a:rPr>
              <a:t>                                     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Arial" panose="020B0604020202020204" pitchFamily="34" charset="0"/>
              </a:rPr>
              <a:t>——摘自《大国崛起</a:t>
            </a: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Arial" panose="020B0604020202020204" pitchFamily="34" charset="0"/>
              </a:rPr>
              <a:t>》</a:t>
            </a:r>
            <a:endParaRPr kumimoji="0" lang="zh-CN" altLang="en-US" sz="26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0" y="0"/>
            <a:ext cx="9144000" cy="22272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恩格斯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在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1864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年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11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月就曾经这样预言：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这种人民战争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……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它的结局无疑地将决定整个美国几百年的命运。美国政治和社会发展的最大障碍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奴隶制度一经粉碎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，这一国家就会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繁荣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起来，在最短时间它就会在世界历史上占据完全不同的地位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4437063"/>
            <a:ext cx="8964613" cy="2076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kern="1200" cap="none" spc="0" normalizeH="0" baseline="0" noProof="0" smtClean="0">
                <a:latin typeface="楷体_GB2312" pitchFamily="1" charset="-122"/>
                <a:ea typeface="楷体_GB2312" pitchFamily="1" charset="-122"/>
                <a:cs typeface="+mn-cs"/>
              </a:rPr>
              <a:t>     </a:t>
            </a:r>
            <a:r>
              <a:rPr kumimoji="0" lang="zh-CN" alt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材料二：在南北战争以后的几十年中，美国经历了最惊人的经济发展。</a:t>
            </a:r>
            <a:r>
              <a: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隶书" panose="02010509060101010101" pitchFamily="49" charset="-122"/>
                <a:cs typeface="+mn-cs"/>
              </a:rPr>
              <a:t>……</a:t>
            </a:r>
            <a:r>
              <a:rPr kumimoji="0" lang="zh-CN" alt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最终结果是美国经济在</a:t>
            </a:r>
            <a:r>
              <a: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19</a:t>
            </a:r>
            <a:r>
              <a:rPr kumimoji="0" lang="zh-CN" alt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世纪后半叶以当时所不能比拟的速度突飞猛进：</a:t>
            </a:r>
            <a:r>
              <a: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1860</a:t>
            </a:r>
            <a:r>
              <a:rPr kumimoji="0" lang="zh-CN" alt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年，美国在世界工业国家中排在第四位，而到</a:t>
            </a:r>
            <a:r>
              <a: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1894</a:t>
            </a:r>
            <a:r>
              <a:rPr kumimoji="0" lang="zh-CN" alt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年时却跃居首位。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                </a:t>
            </a:r>
            <a:r>
              <a:rPr kumimoji="0" lang="en-US" sz="2600" b="1" kern="1200" cap="none" spc="0" normalizeH="0" baseline="0" noProof="0" smtClean="0">
                <a:solidFill>
                  <a:srgbClr val="FF3300"/>
                </a:solidFill>
                <a:latin typeface="Arial" panose="020B0604020202020204"/>
                <a:ea typeface="隶书" panose="02010509060101010101" pitchFamily="49" charset="-122"/>
                <a:cs typeface="+mn-cs"/>
              </a:rPr>
              <a:t>——</a:t>
            </a:r>
            <a:r>
              <a:rPr kumimoji="0" lang="zh-CN" altLang="en-US" sz="2600" b="1" kern="1200" cap="none" spc="0" normalizeH="0" baseline="0" noProof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斯塔夫理阿诺斯</a:t>
            </a:r>
            <a:r>
              <a:rPr kumimoji="0" lang="en-US" sz="2600" b="1" kern="1200" cap="none" spc="0" normalizeH="0" baseline="0" noProof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《</a:t>
            </a:r>
            <a:r>
              <a:rPr kumimoji="0" lang="zh-CN" altLang="en-US" sz="2600" b="1" kern="1200" cap="none" spc="0" normalizeH="0" baseline="0" noProof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全球通史</a:t>
            </a:r>
            <a:r>
              <a:rPr kumimoji="0" lang="en-US" sz="2600" b="1" kern="1200" cap="none" spc="0" normalizeH="0" baseline="0" noProof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》</a:t>
            </a:r>
          </a:p>
        </p:txBody>
      </p:sp>
      <p:sp>
        <p:nvSpPr>
          <p:cNvPr id="17413" name="Oval 5"/>
          <p:cNvSpPr/>
          <p:nvPr/>
        </p:nvSpPr>
        <p:spPr>
          <a:xfrm>
            <a:off x="0" y="2924175"/>
            <a:ext cx="2843213" cy="503238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4" name="Oval 6"/>
          <p:cNvSpPr/>
          <p:nvPr/>
        </p:nvSpPr>
        <p:spPr>
          <a:xfrm>
            <a:off x="755650" y="4868863"/>
            <a:ext cx="1368425" cy="503237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5" name="WordArt 7"/>
          <p:cNvSpPr>
            <a:spLocks noChangeArrowheads="1" noChangeShapeType="1"/>
          </p:cNvSpPr>
          <p:nvPr/>
        </p:nvSpPr>
        <p:spPr bwMode="auto">
          <a:xfrm rot="21445309">
            <a:off x="1619250" y="2565400"/>
            <a:ext cx="6323013" cy="2730500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554691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美国南北战争的意义？</a:t>
            </a: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animBg="1"/>
      <p:bldP spid="17412" grpId="0"/>
      <p:bldP spid="17413" grpId="0" animBg="1"/>
      <p:bldP spid="174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WordArt 4"/>
          <p:cNvSpPr/>
          <p:nvPr/>
        </p:nvSpPr>
        <p:spPr>
          <a:xfrm rot="5101289">
            <a:off x="6029325" y="1854200"/>
            <a:ext cx="4968875" cy="12588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767653"/>
                    </a:gs>
                    <a:gs pos="50000">
                      <a:srgbClr val="FFFFB3"/>
                    </a:gs>
                    <a:gs pos="100000">
                      <a:srgbClr val="767653"/>
                    </a:gs>
                  </a:gsLst>
                  <a:lin ang="300000" scaled="1"/>
                  <a:tileRect/>
                </a:gradFill>
                <a:latin typeface="华文行楷" panose="02010800040101010101" charset="-122"/>
                <a:ea typeface="华文行楷" panose="02010800040101010101" charset="-122"/>
              </a:rPr>
              <a:t>换个视角</a:t>
            </a:r>
          </a:p>
        </p:txBody>
      </p:sp>
      <p:sp>
        <p:nvSpPr>
          <p:cNvPr id="18437" name="Rectangle 5"/>
          <p:cNvSpPr/>
          <p:nvPr/>
        </p:nvSpPr>
        <p:spPr>
          <a:xfrm>
            <a:off x="0" y="5305425"/>
            <a:ext cx="9144000" cy="1552575"/>
          </a:xfrm>
          <a:prstGeom prst="rect">
            <a:avLst/>
          </a:prstGeom>
          <a:solidFill>
            <a:srgbClr val="FFFFB3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我们地希望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热情地祈祷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但愿这可怕的战争灾祸能迅速过去 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尽一切力量，以求在我们自己之间，以及我们和所有的国家之间实现并维护一个公正和持久的和平。</a:t>
            </a:r>
            <a:r>
              <a:rPr lang="zh-CN" altLang="en-US" sz="2400" b="1" dirty="0">
                <a:latin typeface="Arial" panose="020B0604020202020204" pitchFamily="34" charset="0"/>
              </a:rPr>
              <a:t> </a:t>
            </a:r>
          </a:p>
          <a:p>
            <a:r>
              <a:rPr lang="en-US" altLang="x-none" sz="2400" b="1" dirty="0">
                <a:latin typeface="Arial" panose="020B0604020202020204" pitchFamily="34" charset="0"/>
              </a:rPr>
              <a:t>                                </a:t>
            </a:r>
            <a:r>
              <a:rPr lang="en-US" altLang="zh-CN" sz="2400" b="1" dirty="0"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latin typeface="Arial" panose="020B0604020202020204" pitchFamily="34" charset="0"/>
              </a:rPr>
              <a:t>林肯（第二次总统竞职演说） </a:t>
            </a:r>
          </a:p>
        </p:txBody>
      </p:sp>
      <p:sp>
        <p:nvSpPr>
          <p:cNvPr id="18438" name="Rectangle 6"/>
          <p:cNvSpPr/>
          <p:nvPr/>
        </p:nvSpPr>
        <p:spPr>
          <a:xfrm>
            <a:off x="0" y="3500438"/>
            <a:ext cx="795655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sym typeface="宋体" panose="02010600030101010101" pitchFamily="2" charset="-122"/>
              </a:rPr>
              <a:t>南北战争是我国历史上最残酷的一幕伤亡人数超过了150多万，成千上万的家庭流离失所，战争所带来的磨难超出我们的想象。</a:t>
            </a:r>
          </a:p>
          <a:p>
            <a:r>
              <a:rPr lang="zh-CN" altLang="en-US" sz="2800" b="1" dirty="0">
                <a:latin typeface="Arial" panose="020B0604020202020204" pitchFamily="34" charset="0"/>
                <a:sym typeface="宋体" panose="02010600030101010101" pitchFamily="2" charset="-122"/>
              </a:rPr>
              <a:t>                   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──罗恩·马克斯韦尔《直面历史》</a:t>
            </a:r>
          </a:p>
        </p:txBody>
      </p:sp>
      <p:pic>
        <p:nvPicPr>
          <p:cNvPr id="18439" name="美国南北战争电影介绍.wmv">
            <a:hlinkClick r:id="" action="ppaction://media"/>
          </p:cNvPr>
          <p:cNvPicPr>
            <a:picLocks noGrp="1" noRot="1" noChangeAspect="1"/>
          </p:cNvPicPr>
          <p:nvPr>
            <p:ph/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765175"/>
            <a:ext cx="7812088" cy="28067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5321" fill="hold"/>
                                        <p:tgtEl>
                                          <p:spTgt spid="184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84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9"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439"/>
                </p:tgtEl>
              </p:cMediaNode>
            </p:video>
          </p:childTnLst>
        </p:cTn>
      </p:par>
    </p:tnLst>
    <p:bldLst>
      <p:bldP spid="18437" grpId="0" animBg="1"/>
      <p:bldP spid="184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E:\1、美国南北战争\24林肯塑像（在林肯纪念堂内）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642918"/>
            <a:ext cx="304947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04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0" y="4786322"/>
            <a:ext cx="9144000" cy="1189037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“他是一个没有假日的总统，没有天晴的水手，林肯的历史就是他那个时代美国人民的真实史。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……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他是美国大陆的真正代表，是将全部身心献给社会活动的人，堪称合众国之父。” ——爱默生</a:t>
            </a:r>
          </a:p>
        </p:txBody>
      </p:sp>
      <p:grpSp>
        <p:nvGrpSpPr>
          <p:cNvPr id="17415" name="Group 6"/>
          <p:cNvGrpSpPr/>
          <p:nvPr/>
        </p:nvGrpSpPr>
        <p:grpSpPr>
          <a:xfrm>
            <a:off x="642910" y="1000108"/>
            <a:ext cx="4956175" cy="3201987"/>
            <a:chOff x="0" y="0"/>
            <a:chExt cx="3122" cy="2113"/>
          </a:xfrm>
        </p:grpSpPr>
        <p:pic>
          <p:nvPicPr>
            <p:cNvPr id="17419" name="Picture 3" descr="林肯纪念堂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3015" cy="2086"/>
            </a:xfrm>
            <a:prstGeom prst="rect">
              <a:avLst/>
            </a:prstGeom>
            <a:noFill/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7420" name="Rectangle 8"/>
            <p:cNvSpPr/>
            <p:nvPr/>
          </p:nvSpPr>
          <p:spPr>
            <a:xfrm>
              <a:off x="90" y="1812"/>
              <a:ext cx="3032" cy="3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（</a:t>
              </a: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56</a:t>
              </a: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级台阶象征林肯光辉的一生）</a:t>
              </a:r>
            </a:p>
          </p:txBody>
        </p:sp>
      </p:grpSp>
      <p:sp>
        <p:nvSpPr>
          <p:cNvPr id="19468" name="WordArt 12"/>
          <p:cNvSpPr>
            <a:spLocks noChangeArrowheads="1" noChangeShapeType="1"/>
          </p:cNvSpPr>
          <p:nvPr/>
        </p:nvSpPr>
        <p:spPr bwMode="auto">
          <a:xfrm rot="20761934">
            <a:off x="2181225" y="1441450"/>
            <a:ext cx="5329238" cy="1938338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238066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林肯贡献？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1752600" y="457200"/>
            <a:ext cx="5562600" cy="260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/>
              <a:t>一、南北矛盾</a:t>
            </a:r>
          </a:p>
          <a:p>
            <a:pPr>
              <a:spcBef>
                <a:spcPct val="50000"/>
              </a:spcBef>
            </a:pPr>
            <a:r>
              <a:rPr lang="zh-CN" altLang="en-US" sz="6600" b="1" dirty="0"/>
              <a:t>——内战原因</a:t>
            </a:r>
            <a:endParaRPr lang="zh-CN" altLang="en-US" sz="4000" dirty="0"/>
          </a:p>
        </p:txBody>
      </p:sp>
      <p:pic>
        <p:nvPicPr>
          <p:cNvPr id="75783" name="Picture 7" descr="E:\电影 众神与将军海报.jpg"/>
          <p:cNvPicPr>
            <a:picLocks noChangeAspect="1" noChangeArrowheads="1"/>
          </p:cNvPicPr>
          <p:nvPr/>
        </p:nvPicPr>
        <p:blipFill>
          <a:blip r:embed="rId2" cstate="print">
            <a:lum bright="-18000" contrast="12000"/>
          </a:blip>
          <a:srcRect l="9602" t="23804" r="4802" b="9946"/>
          <a:stretch>
            <a:fillRect/>
          </a:stretch>
        </p:blipFill>
        <p:spPr bwMode="auto">
          <a:xfrm>
            <a:off x="3276600" y="2971800"/>
            <a:ext cx="3209925" cy="3598863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slow"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04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163" y="2492375"/>
            <a:ext cx="2862262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Rectangle 3"/>
          <p:cNvSpPr txBox="1"/>
          <p:nvPr/>
        </p:nvSpPr>
        <p:spPr>
          <a:xfrm>
            <a:off x="250825" y="836613"/>
            <a:ext cx="4968875" cy="543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生意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失败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竞选州议员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失败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生意再次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失败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当选州议员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爱人去世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27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精神崩溃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29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竞选州议长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失败</a:t>
            </a:r>
            <a:endParaRPr lang="en-US" altLang="x-none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34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竞选国会议员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失败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37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当选国会议员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39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竞选国会议员连任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失败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46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竞选参议员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失败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7" name="Rectangle 4"/>
          <p:cNvSpPr txBox="1"/>
          <p:nvPr/>
        </p:nvSpPr>
        <p:spPr>
          <a:xfrm>
            <a:off x="4427538" y="1100138"/>
            <a:ext cx="4716462" cy="18240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47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竞选副总统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失败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49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竞选参议员再次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失败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  当选美国总统</a:t>
            </a:r>
          </a:p>
        </p:txBody>
      </p:sp>
      <p:sp>
        <p:nvSpPr>
          <p:cNvPr id="18438" name="AutoShape 6"/>
          <p:cNvSpPr/>
          <p:nvPr/>
        </p:nvSpPr>
        <p:spPr>
          <a:xfrm>
            <a:off x="7632700" y="1989138"/>
            <a:ext cx="1511300" cy="1296987"/>
          </a:xfrm>
          <a:prstGeom prst="irregularSeal1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b="1" dirty="0">
                <a:solidFill>
                  <a:srgbClr val="F7FD0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成功</a:t>
            </a:r>
          </a:p>
        </p:txBody>
      </p:sp>
      <p:sp>
        <p:nvSpPr>
          <p:cNvPr id="18439" name="WordArt 7"/>
          <p:cNvSpPr/>
          <p:nvPr/>
        </p:nvSpPr>
        <p:spPr>
          <a:xfrm>
            <a:off x="250825" y="6165850"/>
            <a:ext cx="8572500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2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从林肯身上，你学习到了哪些优秀品质？</a:t>
            </a:r>
          </a:p>
        </p:txBody>
      </p:sp>
      <p:sp>
        <p:nvSpPr>
          <p:cNvPr id="20488" name="TextBox 2"/>
          <p:cNvSpPr txBox="1">
            <a:spLocks noChangeArrowheads="1"/>
          </p:cNvSpPr>
          <p:nvPr/>
        </p:nvSpPr>
        <p:spPr bwMode="auto">
          <a:xfrm>
            <a:off x="1042988" y="0"/>
            <a:ext cx="634841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寻伟人之迹，悟精神之恒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rgbClr val="000054">
              <a:alpha val="90979"/>
            </a:srgbClr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539750" y="2205038"/>
            <a:ext cx="793750" cy="4032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美国南北战争</a:t>
            </a:r>
          </a:p>
        </p:txBody>
      </p:sp>
      <p:sp>
        <p:nvSpPr>
          <p:cNvPr id="20484" name="AutoShape 4"/>
          <p:cNvSpPr/>
          <p:nvPr/>
        </p:nvSpPr>
        <p:spPr>
          <a:xfrm>
            <a:off x="1331913" y="2132013"/>
            <a:ext cx="215900" cy="3419475"/>
          </a:xfrm>
          <a:prstGeom prst="leftBrace">
            <a:avLst>
              <a:gd name="adj1" fmla="val 131985"/>
              <a:gd name="adj2" fmla="val 50000"/>
            </a:avLst>
          </a:prstGeom>
          <a:noFill/>
          <a:ln w="3810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1692275" y="1901825"/>
            <a:ext cx="1081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背景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20486" name="AutoShape 6"/>
          <p:cNvSpPr/>
          <p:nvPr/>
        </p:nvSpPr>
        <p:spPr>
          <a:xfrm>
            <a:off x="2700338" y="941388"/>
            <a:ext cx="144462" cy="2447925"/>
          </a:xfrm>
          <a:prstGeom prst="leftBrace">
            <a:avLst>
              <a:gd name="adj1" fmla="val 141209"/>
              <a:gd name="adj2" fmla="val 50000"/>
            </a:avLst>
          </a:prstGeom>
          <a:noFill/>
          <a:ln w="3810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2971800" y="914400"/>
            <a:ext cx="42640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根源：南北经济制度矛盾尖锐</a:t>
            </a:r>
          </a:p>
        </p:txBody>
      </p:sp>
      <p:sp>
        <p:nvSpPr>
          <p:cNvPr id="20488" name="Text Box 8"/>
          <p:cNvSpPr txBox="1"/>
          <p:nvPr/>
        </p:nvSpPr>
        <p:spPr>
          <a:xfrm>
            <a:off x="2987675" y="2303463"/>
            <a:ext cx="20875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废奴运动高涨</a:t>
            </a:r>
          </a:p>
        </p:txBody>
      </p:sp>
      <p:sp>
        <p:nvSpPr>
          <p:cNvPr id="20489" name="Text Box 9"/>
          <p:cNvSpPr txBox="1"/>
          <p:nvPr/>
        </p:nvSpPr>
        <p:spPr>
          <a:xfrm>
            <a:off x="2987675" y="3175000"/>
            <a:ext cx="2879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导火线：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林肯当选总统</a:t>
            </a:r>
          </a:p>
        </p:txBody>
      </p:sp>
      <p:sp>
        <p:nvSpPr>
          <p:cNvPr id="20490" name="Text Box 10"/>
          <p:cNvSpPr txBox="1"/>
          <p:nvPr/>
        </p:nvSpPr>
        <p:spPr>
          <a:xfrm>
            <a:off x="1692275" y="3967163"/>
            <a:ext cx="2663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进程：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爆发 </a:t>
            </a:r>
          </a:p>
        </p:txBody>
      </p:sp>
      <p:sp>
        <p:nvSpPr>
          <p:cNvPr id="20491" name="Text Box 11"/>
          <p:cNvSpPr txBox="1"/>
          <p:nvPr/>
        </p:nvSpPr>
        <p:spPr>
          <a:xfrm>
            <a:off x="4429125" y="4076700"/>
            <a:ext cx="13684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颁布法令</a:t>
            </a:r>
          </a:p>
        </p:txBody>
      </p:sp>
      <p:sp>
        <p:nvSpPr>
          <p:cNvPr id="20492" name="Text Box 12"/>
          <p:cNvSpPr txBox="1"/>
          <p:nvPr/>
        </p:nvSpPr>
        <p:spPr>
          <a:xfrm>
            <a:off x="5867400" y="4076700"/>
            <a:ext cx="13684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转折</a:t>
            </a:r>
          </a:p>
        </p:txBody>
      </p:sp>
      <p:sp>
        <p:nvSpPr>
          <p:cNvPr id="20493" name="Text Box 13"/>
          <p:cNvSpPr txBox="1"/>
          <p:nvPr/>
        </p:nvSpPr>
        <p:spPr>
          <a:xfrm>
            <a:off x="7235825" y="4076700"/>
            <a:ext cx="12176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胜利</a:t>
            </a:r>
          </a:p>
        </p:txBody>
      </p:sp>
      <p:sp>
        <p:nvSpPr>
          <p:cNvPr id="20494" name="Line 14"/>
          <p:cNvSpPr/>
          <p:nvPr/>
        </p:nvSpPr>
        <p:spPr>
          <a:xfrm>
            <a:off x="3635375" y="1916113"/>
            <a:ext cx="0" cy="431800"/>
          </a:xfrm>
          <a:prstGeom prst="line">
            <a:avLst/>
          </a:prstGeom>
          <a:ln w="31750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95" name="Line 15"/>
          <p:cNvSpPr/>
          <p:nvPr/>
        </p:nvSpPr>
        <p:spPr>
          <a:xfrm>
            <a:off x="3635375" y="2663825"/>
            <a:ext cx="0" cy="511175"/>
          </a:xfrm>
          <a:prstGeom prst="line">
            <a:avLst/>
          </a:prstGeom>
          <a:ln w="31750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96" name="Text Box 16"/>
          <p:cNvSpPr txBox="1"/>
          <p:nvPr/>
        </p:nvSpPr>
        <p:spPr>
          <a:xfrm>
            <a:off x="1692275" y="5286375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意义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20497" name="Text Box 17"/>
          <p:cNvSpPr txBox="1"/>
          <p:nvPr/>
        </p:nvSpPr>
        <p:spPr>
          <a:xfrm>
            <a:off x="2843213" y="4975225"/>
            <a:ext cx="54737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性质：美国历史上的第二次资产阶级革命</a:t>
            </a:r>
          </a:p>
        </p:txBody>
      </p:sp>
      <p:sp>
        <p:nvSpPr>
          <p:cNvPr id="20498" name="Text Box 18"/>
          <p:cNvSpPr txBox="1"/>
          <p:nvPr/>
        </p:nvSpPr>
        <p:spPr>
          <a:xfrm>
            <a:off x="2843213" y="5767388"/>
            <a:ext cx="612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进步意义：维护了国家统一，扫除又一障碍，促进资本主义发展。</a:t>
            </a:r>
          </a:p>
        </p:txBody>
      </p:sp>
      <p:sp>
        <p:nvSpPr>
          <p:cNvPr id="20499" name="Text Box 19"/>
          <p:cNvSpPr txBox="1"/>
          <p:nvPr/>
        </p:nvSpPr>
        <p:spPr>
          <a:xfrm>
            <a:off x="3048000" y="1555750"/>
            <a:ext cx="54117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矛盾焦点：奴隶制的存废</a:t>
            </a:r>
          </a:p>
        </p:txBody>
      </p:sp>
      <p:sp>
        <p:nvSpPr>
          <p:cNvPr id="20500" name="Text Box 20"/>
          <p:cNvSpPr txBox="1"/>
          <p:nvPr/>
        </p:nvSpPr>
        <p:spPr>
          <a:xfrm flipV="1">
            <a:off x="3492500" y="4432300"/>
            <a:ext cx="431800" cy="366713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1" name="Text Box 21"/>
          <p:cNvSpPr txBox="1"/>
          <p:nvPr/>
        </p:nvSpPr>
        <p:spPr>
          <a:xfrm>
            <a:off x="3276600" y="4364038"/>
            <a:ext cx="23749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初期北方失利</a:t>
            </a:r>
          </a:p>
        </p:txBody>
      </p:sp>
      <p:sp>
        <p:nvSpPr>
          <p:cNvPr id="20502" name="AutoShape 22"/>
          <p:cNvSpPr/>
          <p:nvPr/>
        </p:nvSpPr>
        <p:spPr>
          <a:xfrm>
            <a:off x="2590800" y="51054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3810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03" name="Line 23"/>
          <p:cNvSpPr/>
          <p:nvPr/>
        </p:nvSpPr>
        <p:spPr>
          <a:xfrm flipV="1">
            <a:off x="3492500" y="4343400"/>
            <a:ext cx="927100" cy="22225"/>
          </a:xfrm>
          <a:prstGeom prst="line">
            <a:avLst/>
          </a:prstGeom>
          <a:ln w="31750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04" name="Line 24"/>
          <p:cNvSpPr/>
          <p:nvPr/>
        </p:nvSpPr>
        <p:spPr>
          <a:xfrm flipV="1">
            <a:off x="5486400" y="4267200"/>
            <a:ext cx="457200" cy="0"/>
          </a:xfrm>
          <a:prstGeom prst="line">
            <a:avLst/>
          </a:prstGeom>
          <a:ln w="31750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05" name="Line 25"/>
          <p:cNvSpPr/>
          <p:nvPr/>
        </p:nvSpPr>
        <p:spPr>
          <a:xfrm flipV="1">
            <a:off x="6659563" y="4292600"/>
            <a:ext cx="457200" cy="0"/>
          </a:xfrm>
          <a:prstGeom prst="line">
            <a:avLst/>
          </a:prstGeom>
          <a:ln w="31750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06" name="WordArt 26"/>
          <p:cNvSpPr/>
          <p:nvPr/>
        </p:nvSpPr>
        <p:spPr>
          <a:xfrm>
            <a:off x="179388" y="188913"/>
            <a:ext cx="25209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/>
            <a:r>
              <a:rPr lang="zh-CN" altLang="en-US" sz="9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本课小结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/>
          <p:nvPr/>
        </p:nvSpPr>
        <p:spPr>
          <a:xfrm>
            <a:off x="0" y="981075"/>
            <a:ext cx="8642350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/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、（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2014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山东德州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仔细观察右图，我们可以看出南北战争前，美国南北矛盾的焦点是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</a:p>
        </p:txBody>
      </p:sp>
      <p:pic>
        <p:nvPicPr>
          <p:cNvPr id="21507" name="Picture 3" descr="学科网(www.zxxk.com)--国内最大的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1863" y="1700213"/>
            <a:ext cx="2881312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Rectangle 4"/>
          <p:cNvSpPr/>
          <p:nvPr/>
        </p:nvSpPr>
        <p:spPr>
          <a:xfrm>
            <a:off x="0" y="1773238"/>
            <a:ext cx="6262688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．工业品的进出口问题    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．奴隶制的存废问题</a:t>
            </a:r>
          </a:p>
          <a:p>
            <a:pPr indent="200025" eaLnBrk="0" hangingPunct="0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．是否开放国内市场问题  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．是否提高关税问题</a:t>
            </a:r>
          </a:p>
        </p:txBody>
      </p:sp>
      <p:sp>
        <p:nvSpPr>
          <p:cNvPr id="21509" name="Rectangle 5"/>
          <p:cNvSpPr/>
          <p:nvPr/>
        </p:nvSpPr>
        <p:spPr>
          <a:xfrm>
            <a:off x="0" y="22907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0" name="Rectangle 6"/>
          <p:cNvSpPr/>
          <p:nvPr/>
        </p:nvSpPr>
        <p:spPr>
          <a:xfrm>
            <a:off x="179388" y="2492375"/>
            <a:ext cx="6121400" cy="1463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defTabSz="0">
              <a:tabLst>
                <a:tab pos="2700655" algn="l"/>
              </a:tabLst>
            </a:pPr>
            <a:endParaRPr lang="zh-CN" altLang="en-US" sz="1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025" defTabSz="0">
              <a:tabLst>
                <a:tab pos="2700655" algn="l"/>
              </a:tabLst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、（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2014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湖北随州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在美国历史上唯一的这次内战中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拥有道义和价值观优势的北方取得了胜利，战争中总统林肯通过哪部法律文献，扭转了战局，最终维护了国家的统一。（   ）</a:t>
            </a:r>
          </a:p>
        </p:txBody>
      </p:sp>
      <p:sp>
        <p:nvSpPr>
          <p:cNvPr id="21511" name="Rectangle 7"/>
          <p:cNvSpPr/>
          <p:nvPr/>
        </p:nvSpPr>
        <p:spPr>
          <a:xfrm>
            <a:off x="250825" y="4797425"/>
            <a:ext cx="8497888" cy="1616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2014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贵州贵阳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美国黑人民权运动领袖马丁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路德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金，在其著名的演说中说道：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年前，一位伟大的美国人签署了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解放黑人奴隶宣言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，犹如带来希望之光的硕大灯塔，恰似结束漫漫长夜禁锢的欢畅黎明。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文中的这位伟人是（   ）</a:t>
            </a:r>
          </a:p>
          <a:p>
            <a:pPr indent="266700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．亚历山大二世	  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．杰斐逊      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．爱因斯坦       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．林肯</a:t>
            </a:r>
          </a:p>
        </p:txBody>
      </p:sp>
      <p:sp>
        <p:nvSpPr>
          <p:cNvPr id="21512" name="Rectangle 8"/>
          <p:cNvSpPr/>
          <p:nvPr/>
        </p:nvSpPr>
        <p:spPr>
          <a:xfrm>
            <a:off x="323850" y="4005263"/>
            <a:ext cx="8064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独立宣言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》                     B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1787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年宪法    </a:t>
            </a: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解放黑人奴隶宣言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》             D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人权宣言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pic>
        <p:nvPicPr>
          <p:cNvPr id="21513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04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4" name="WordArt 10"/>
          <p:cNvSpPr/>
          <p:nvPr/>
        </p:nvSpPr>
        <p:spPr>
          <a:xfrm>
            <a:off x="1187450" y="188913"/>
            <a:ext cx="41052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10000"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真题演练</a:t>
            </a:r>
          </a:p>
        </p:txBody>
      </p:sp>
      <p:sp>
        <p:nvSpPr>
          <p:cNvPr id="23563" name="AutoShape 11"/>
          <p:cNvSpPr/>
          <p:nvPr/>
        </p:nvSpPr>
        <p:spPr>
          <a:xfrm>
            <a:off x="3276600" y="1773238"/>
            <a:ext cx="576263" cy="360362"/>
          </a:xfrm>
          <a:prstGeom prst="smileyFace">
            <a:avLst>
              <a:gd name="adj" fmla="val 4653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64" name="AutoShape 12"/>
          <p:cNvSpPr/>
          <p:nvPr/>
        </p:nvSpPr>
        <p:spPr>
          <a:xfrm>
            <a:off x="250825" y="4437063"/>
            <a:ext cx="576263" cy="360362"/>
          </a:xfrm>
          <a:prstGeom prst="smileyFace">
            <a:avLst>
              <a:gd name="adj" fmla="val 4653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65" name="AutoShape 13"/>
          <p:cNvSpPr/>
          <p:nvPr/>
        </p:nvSpPr>
        <p:spPr>
          <a:xfrm>
            <a:off x="7380288" y="6021388"/>
            <a:ext cx="576262" cy="360362"/>
          </a:xfrm>
          <a:prstGeom prst="smileyFace">
            <a:avLst>
              <a:gd name="adj" fmla="val 4653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nimBg="1"/>
      <p:bldP spid="23564" grpId="0" animBg="1"/>
      <p:bldP spid="2356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8820150" cy="2881312"/>
          </a:xfrm>
          <a:ln/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2014</a:t>
            </a:r>
            <a:r>
              <a:rPr lang="en-US" altLang="zh-CN" sz="2000" b="1" dirty="0">
                <a:solidFill>
                  <a:srgbClr val="0000FF"/>
                </a:solidFill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四川广元</a:t>
            </a:r>
            <a:r>
              <a:rPr lang="en-US" altLang="zh-CN" sz="2000" b="1" dirty="0">
                <a:solidFill>
                  <a:srgbClr val="0000FF"/>
                </a:solidFill>
                <a:ea typeface="黑体" panose="02010609060101010101" pitchFamily="49" charset="-122"/>
              </a:rPr>
              <a:t>·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对美国独立战争和南北战争进行比较。下面的表述正确的是（   ）</a:t>
            </a:r>
            <a:b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①引起战争的经济原因都与英国的殖民统治有关  ②前者斗争对象是英国，是为了摆脱英国的殖民统治，争取民族独立，发展资本主义，是为了扫除资本主义发展的外部障碍  ③后者以维护国家统一为旗帜，斗争对象是南北双方，主要是为了废除黑人奴隶制，是为了扫除资本主义发展的内部障碍  ④都是由当时的美国总统领导的资产阶级革命，都是通过战争方式来扫除了资本主义发展的障碍，都有利于美国资本主义的发展</a:t>
            </a:r>
            <a:b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．①②③④        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．①③④        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．②③④         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．①②③</a:t>
            </a:r>
          </a:p>
        </p:txBody>
      </p:sp>
      <p:sp>
        <p:nvSpPr>
          <p:cNvPr id="22531" name="Rectangle 3"/>
          <p:cNvSpPr/>
          <p:nvPr/>
        </p:nvSpPr>
        <p:spPr>
          <a:xfrm>
            <a:off x="323850" y="3141663"/>
            <a:ext cx="8496300" cy="3444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2014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四川巴中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44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美国是世界格局中的一支重要力量，它的崛起和强大给我们无尽的思考，对世界产生了深远影响。阅读下列材料，回答问题。（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</a:p>
          <a:p>
            <a:r>
              <a:rPr lang="en-US" altLang="zh-CN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大国兴起</a:t>
            </a:r>
            <a:r>
              <a:rPr lang="en-US" altLang="zh-CN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华盛顿是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战争中的第一人，和平中的第一人，他的同胞心中的第一人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。       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一位参加过独立战争的老兵的话</a:t>
            </a:r>
          </a:p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）美国于何时建立？美国独立战争中颁布的重要文献是什么？（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</a:p>
          <a:p>
            <a:pPr algn="ctr"/>
            <a:r>
              <a:rPr lang="en-US" altLang="zh-CN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大国内忧</a:t>
            </a:r>
            <a:r>
              <a:rPr lang="en-US" altLang="zh-CN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l858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年林肯说：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一幢裂开的房子是站不住的，我相信这个政</a:t>
            </a:r>
          </a:p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府不能永远保持半奴隶、半自由的状态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）美国是通过哪次战争解决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这个政府半奴隶、半自由的状况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？这次战争对美国带来的影响有哪些？（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</a:p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）结合所学知识，谈谈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大国内忧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给我们什么启示？（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</a:p>
        </p:txBody>
      </p:sp>
      <p:sp>
        <p:nvSpPr>
          <p:cNvPr id="24580" name="Rectangle 4"/>
          <p:cNvSpPr/>
          <p:nvPr/>
        </p:nvSpPr>
        <p:spPr>
          <a:xfrm>
            <a:off x="0" y="4652963"/>
            <a:ext cx="9144000" cy="366712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时间：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1776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年（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1776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7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月或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l776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7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日）（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分）； 文献：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《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独立宣言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》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（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分）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4581" name="Rectangle 5"/>
          <p:cNvSpPr/>
          <p:nvPr/>
        </p:nvSpPr>
        <p:spPr>
          <a:xfrm>
            <a:off x="0" y="5300663"/>
            <a:ext cx="9144000" cy="915987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战争：美国内战（美国南北战争）（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分）   影响：美国内战是美国历史上的第二次资产阶级革命，（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分）它维护了美国的统一，废除了黑奴制度，（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分）为资本主义进一步发展扫除了障碍，（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分）也为美国经济迅速超过英、法等国创造了条件。（</a:t>
            </a:r>
            <a:r>
              <a:rPr lang="en-US" altLang="zh-CN" b="1" dirty="0">
                <a:solidFill>
                  <a:schemeClr val="bg1"/>
                </a:solidFill>
                <a:latin typeface="隶书" panose="02010509060101010101" pitchFamily="49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隶书" panose="02010509060101010101" pitchFamily="49" charset="-122"/>
              </a:rPr>
              <a:t>分） </a:t>
            </a:r>
          </a:p>
        </p:txBody>
      </p:sp>
      <p:sp>
        <p:nvSpPr>
          <p:cNvPr id="24582" name="Rectangle 6"/>
          <p:cNvSpPr/>
          <p:nvPr/>
        </p:nvSpPr>
        <p:spPr>
          <a:xfrm>
            <a:off x="0" y="6308725"/>
            <a:ext cx="9144000" cy="3667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启示：维护国家统一，反对分裂。（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分） </a:t>
            </a:r>
          </a:p>
        </p:txBody>
      </p:sp>
      <p:sp>
        <p:nvSpPr>
          <p:cNvPr id="24583" name="AutoShape 7"/>
          <p:cNvSpPr/>
          <p:nvPr/>
        </p:nvSpPr>
        <p:spPr>
          <a:xfrm>
            <a:off x="4859338" y="2708275"/>
            <a:ext cx="576262" cy="360363"/>
          </a:xfrm>
          <a:prstGeom prst="smileyFace">
            <a:avLst>
              <a:gd name="adj" fmla="val 4653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1" grpId="0" animBg="1"/>
      <p:bldP spid="24582" grpId="0" animBg="1"/>
      <p:bldP spid="2458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My Documents\无标题12.bmp"/>
          <p:cNvPicPr>
            <a:picLocks noChangeAspect="1" noChangeArrowheads="1"/>
          </p:cNvPicPr>
          <p:nvPr/>
        </p:nvPicPr>
        <p:blipFill>
          <a:blip r:embed="rId5" cstate="print"/>
          <a:srcRect b="33015"/>
          <a:stretch>
            <a:fillRect/>
          </a:stretch>
        </p:blipFill>
        <p:spPr bwMode="auto">
          <a:xfrm>
            <a:off x="152400" y="1219200"/>
            <a:ext cx="8991600" cy="4595813"/>
          </a:xfrm>
          <a:prstGeom prst="rect">
            <a:avLst/>
          </a:prstGeom>
          <a:solidFill>
            <a:srgbClr val="FF66FF"/>
          </a:solidFill>
          <a:ln w="9525">
            <a:noFill/>
            <a:miter lim="800000"/>
            <a:headEnd/>
            <a:tailEnd/>
          </a:ln>
        </p:spPr>
      </p:pic>
      <p:sp>
        <p:nvSpPr>
          <p:cNvPr id="23562" name="Freeform 10"/>
          <p:cNvSpPr>
            <a:spLocks/>
          </p:cNvSpPr>
          <p:nvPr/>
        </p:nvSpPr>
        <p:spPr bwMode="auto">
          <a:xfrm>
            <a:off x="2057400" y="1752600"/>
            <a:ext cx="2895600" cy="3306763"/>
          </a:xfrm>
          <a:custGeom>
            <a:avLst/>
            <a:gdLst>
              <a:gd name="T0" fmla="*/ 37 w 1824"/>
              <a:gd name="T1" fmla="*/ 90 h 2083"/>
              <a:gd name="T2" fmla="*/ 0 w 1824"/>
              <a:gd name="T3" fmla="*/ 377 h 2083"/>
              <a:gd name="T4" fmla="*/ 172 w 1824"/>
              <a:gd name="T5" fmla="*/ 528 h 2083"/>
              <a:gd name="T6" fmla="*/ 228 w 1824"/>
              <a:gd name="T7" fmla="*/ 672 h 2083"/>
              <a:gd name="T8" fmla="*/ 419 w 1824"/>
              <a:gd name="T9" fmla="*/ 762 h 2083"/>
              <a:gd name="T10" fmla="*/ 410 w 1824"/>
              <a:gd name="T11" fmla="*/ 1066 h 2083"/>
              <a:gd name="T12" fmla="*/ 665 w 1824"/>
              <a:gd name="T13" fmla="*/ 1173 h 2083"/>
              <a:gd name="T14" fmla="*/ 892 w 1824"/>
              <a:gd name="T15" fmla="*/ 1495 h 2083"/>
              <a:gd name="T16" fmla="*/ 929 w 1824"/>
              <a:gd name="T17" fmla="*/ 1532 h 2083"/>
              <a:gd name="T18" fmla="*/ 1366 w 1824"/>
              <a:gd name="T19" fmla="*/ 1621 h 2083"/>
              <a:gd name="T20" fmla="*/ 1416 w 1824"/>
              <a:gd name="T21" fmla="*/ 1953 h 2083"/>
              <a:gd name="T22" fmla="*/ 1424 w 1824"/>
              <a:gd name="T23" fmla="*/ 1998 h 2083"/>
              <a:gd name="T24" fmla="*/ 1412 w 1824"/>
              <a:gd name="T25" fmla="*/ 2015 h 2083"/>
              <a:gd name="T26" fmla="*/ 1611 w 1824"/>
              <a:gd name="T27" fmla="*/ 2033 h 2083"/>
              <a:gd name="T28" fmla="*/ 1681 w 1824"/>
              <a:gd name="T29" fmla="*/ 2051 h 2083"/>
              <a:gd name="T30" fmla="*/ 1785 w 1824"/>
              <a:gd name="T31" fmla="*/ 2005 h 2083"/>
              <a:gd name="T32" fmla="*/ 1603 w 1824"/>
              <a:gd name="T33" fmla="*/ 1836 h 2083"/>
              <a:gd name="T34" fmla="*/ 1630 w 1824"/>
              <a:gd name="T35" fmla="*/ 1603 h 2083"/>
              <a:gd name="T36" fmla="*/ 1767 w 1824"/>
              <a:gd name="T37" fmla="*/ 1370 h 2083"/>
              <a:gd name="T38" fmla="*/ 1753 w 1824"/>
              <a:gd name="T39" fmla="*/ 1156 h 2083"/>
              <a:gd name="T40" fmla="*/ 1684 w 1824"/>
              <a:gd name="T41" fmla="*/ 1057 h 2083"/>
              <a:gd name="T42" fmla="*/ 1594 w 1824"/>
              <a:gd name="T43" fmla="*/ 994 h 2083"/>
              <a:gd name="T44" fmla="*/ 1703 w 1824"/>
              <a:gd name="T45" fmla="*/ 797 h 2083"/>
              <a:gd name="T46" fmla="*/ 1658 w 1824"/>
              <a:gd name="T47" fmla="*/ 771 h 2083"/>
              <a:gd name="T48" fmla="*/ 1499 w 1824"/>
              <a:gd name="T49" fmla="*/ 518 h 2083"/>
              <a:gd name="T50" fmla="*/ 1403 w 1824"/>
              <a:gd name="T51" fmla="*/ 466 h 2083"/>
              <a:gd name="T52" fmla="*/ 1366 w 1824"/>
              <a:gd name="T53" fmla="*/ 430 h 2083"/>
              <a:gd name="T54" fmla="*/ 1274 w 1824"/>
              <a:gd name="T55" fmla="*/ 278 h 2083"/>
              <a:gd name="T56" fmla="*/ 1183 w 1824"/>
              <a:gd name="T57" fmla="*/ 439 h 2083"/>
              <a:gd name="T58" fmla="*/ 1111 w 1824"/>
              <a:gd name="T59" fmla="*/ 377 h 2083"/>
              <a:gd name="T60" fmla="*/ 1056 w 1824"/>
              <a:gd name="T61" fmla="*/ 278 h 2083"/>
              <a:gd name="T62" fmla="*/ 828 w 1824"/>
              <a:gd name="T63" fmla="*/ 134 h 2083"/>
              <a:gd name="T64" fmla="*/ 445 w 1824"/>
              <a:gd name="T65" fmla="*/ 45 h 2083"/>
              <a:gd name="T66" fmla="*/ 18 w 1824"/>
              <a:gd name="T67" fmla="*/ 36 h 208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824"/>
              <a:gd name="T103" fmla="*/ 0 h 2083"/>
              <a:gd name="T104" fmla="*/ 1824 w 1824"/>
              <a:gd name="T105" fmla="*/ 2083 h 208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824" h="2083">
                <a:moveTo>
                  <a:pt x="45" y="0"/>
                </a:moveTo>
                <a:cubicBezTo>
                  <a:pt x="42" y="30"/>
                  <a:pt x="36" y="60"/>
                  <a:pt x="37" y="90"/>
                </a:cubicBezTo>
                <a:cubicBezTo>
                  <a:pt x="40" y="161"/>
                  <a:pt x="94" y="289"/>
                  <a:pt x="18" y="340"/>
                </a:cubicBezTo>
                <a:cubicBezTo>
                  <a:pt x="12" y="353"/>
                  <a:pt x="0" y="364"/>
                  <a:pt x="0" y="377"/>
                </a:cubicBezTo>
                <a:cubicBezTo>
                  <a:pt x="0" y="439"/>
                  <a:pt x="44" y="445"/>
                  <a:pt x="91" y="457"/>
                </a:cubicBezTo>
                <a:cubicBezTo>
                  <a:pt x="163" y="508"/>
                  <a:pt x="141" y="481"/>
                  <a:pt x="172" y="528"/>
                </a:cubicBezTo>
                <a:cubicBezTo>
                  <a:pt x="196" y="646"/>
                  <a:pt x="164" y="518"/>
                  <a:pt x="200" y="600"/>
                </a:cubicBezTo>
                <a:cubicBezTo>
                  <a:pt x="212" y="627"/>
                  <a:pt x="204" y="649"/>
                  <a:pt x="228" y="672"/>
                </a:cubicBezTo>
                <a:cubicBezTo>
                  <a:pt x="274" y="717"/>
                  <a:pt x="289" y="705"/>
                  <a:pt x="327" y="762"/>
                </a:cubicBezTo>
                <a:cubicBezTo>
                  <a:pt x="334" y="761"/>
                  <a:pt x="413" y="739"/>
                  <a:pt x="419" y="762"/>
                </a:cubicBezTo>
                <a:cubicBezTo>
                  <a:pt x="423" y="777"/>
                  <a:pt x="403" y="969"/>
                  <a:pt x="400" y="1003"/>
                </a:cubicBezTo>
                <a:cubicBezTo>
                  <a:pt x="403" y="1024"/>
                  <a:pt x="400" y="1047"/>
                  <a:pt x="410" y="1066"/>
                </a:cubicBezTo>
                <a:cubicBezTo>
                  <a:pt x="421" y="1088"/>
                  <a:pt x="465" y="1099"/>
                  <a:pt x="483" y="1110"/>
                </a:cubicBezTo>
                <a:cubicBezTo>
                  <a:pt x="553" y="1153"/>
                  <a:pt x="584" y="1162"/>
                  <a:pt x="665" y="1173"/>
                </a:cubicBezTo>
                <a:cubicBezTo>
                  <a:pt x="734" y="1207"/>
                  <a:pt x="816" y="1209"/>
                  <a:pt x="892" y="1218"/>
                </a:cubicBezTo>
                <a:cubicBezTo>
                  <a:pt x="887" y="1341"/>
                  <a:pt x="876" y="1389"/>
                  <a:pt x="892" y="1495"/>
                </a:cubicBezTo>
                <a:cubicBezTo>
                  <a:pt x="893" y="1504"/>
                  <a:pt x="894" y="1515"/>
                  <a:pt x="901" y="1523"/>
                </a:cubicBezTo>
                <a:cubicBezTo>
                  <a:pt x="908" y="1530"/>
                  <a:pt x="920" y="1529"/>
                  <a:pt x="929" y="1532"/>
                </a:cubicBezTo>
                <a:cubicBezTo>
                  <a:pt x="946" y="1580"/>
                  <a:pt x="997" y="1569"/>
                  <a:pt x="1047" y="1576"/>
                </a:cubicBezTo>
                <a:cubicBezTo>
                  <a:pt x="1123" y="1601"/>
                  <a:pt x="1285" y="1614"/>
                  <a:pt x="1366" y="1621"/>
                </a:cubicBezTo>
                <a:cubicBezTo>
                  <a:pt x="1407" y="1682"/>
                  <a:pt x="1375" y="1795"/>
                  <a:pt x="1398" y="1865"/>
                </a:cubicBezTo>
                <a:cubicBezTo>
                  <a:pt x="1404" y="1884"/>
                  <a:pt x="1407" y="1935"/>
                  <a:pt x="1416" y="1953"/>
                </a:cubicBezTo>
                <a:cubicBezTo>
                  <a:pt x="1424" y="1971"/>
                  <a:pt x="1442" y="1980"/>
                  <a:pt x="1442" y="1980"/>
                </a:cubicBezTo>
                <a:cubicBezTo>
                  <a:pt x="1436" y="1962"/>
                  <a:pt x="1430" y="1980"/>
                  <a:pt x="1424" y="1998"/>
                </a:cubicBezTo>
                <a:cubicBezTo>
                  <a:pt x="1413" y="2033"/>
                  <a:pt x="1448" y="1956"/>
                  <a:pt x="1430" y="1988"/>
                </a:cubicBezTo>
                <a:cubicBezTo>
                  <a:pt x="1425" y="1997"/>
                  <a:pt x="1402" y="2014"/>
                  <a:pt x="1412" y="2015"/>
                </a:cubicBezTo>
                <a:cubicBezTo>
                  <a:pt x="1461" y="2021"/>
                  <a:pt x="1509" y="2008"/>
                  <a:pt x="1557" y="2005"/>
                </a:cubicBezTo>
                <a:cubicBezTo>
                  <a:pt x="1569" y="1999"/>
                  <a:pt x="1599" y="2040"/>
                  <a:pt x="1611" y="2033"/>
                </a:cubicBezTo>
                <a:cubicBezTo>
                  <a:pt x="1620" y="2028"/>
                  <a:pt x="1590" y="2042"/>
                  <a:pt x="1602" y="2042"/>
                </a:cubicBezTo>
                <a:cubicBezTo>
                  <a:pt x="1613" y="2042"/>
                  <a:pt x="1670" y="2044"/>
                  <a:pt x="1681" y="2051"/>
                </a:cubicBezTo>
                <a:cubicBezTo>
                  <a:pt x="1703" y="2083"/>
                  <a:pt x="1721" y="2048"/>
                  <a:pt x="1757" y="2060"/>
                </a:cubicBezTo>
                <a:cubicBezTo>
                  <a:pt x="1759" y="2058"/>
                  <a:pt x="1792" y="2015"/>
                  <a:pt x="1785" y="2005"/>
                </a:cubicBezTo>
                <a:cubicBezTo>
                  <a:pt x="1753" y="1963"/>
                  <a:pt x="1635" y="1930"/>
                  <a:pt x="1585" y="1917"/>
                </a:cubicBezTo>
                <a:cubicBezTo>
                  <a:pt x="1606" y="1884"/>
                  <a:pt x="1616" y="1873"/>
                  <a:pt x="1603" y="1836"/>
                </a:cubicBezTo>
                <a:cubicBezTo>
                  <a:pt x="1615" y="1793"/>
                  <a:pt x="1617" y="1777"/>
                  <a:pt x="1648" y="1746"/>
                </a:cubicBezTo>
                <a:cubicBezTo>
                  <a:pt x="1664" y="1702"/>
                  <a:pt x="1645" y="1647"/>
                  <a:pt x="1630" y="1603"/>
                </a:cubicBezTo>
                <a:cubicBezTo>
                  <a:pt x="1643" y="1565"/>
                  <a:pt x="1661" y="1537"/>
                  <a:pt x="1684" y="1504"/>
                </a:cubicBezTo>
                <a:cubicBezTo>
                  <a:pt x="1699" y="1451"/>
                  <a:pt x="1728" y="1409"/>
                  <a:pt x="1767" y="1370"/>
                </a:cubicBezTo>
                <a:cubicBezTo>
                  <a:pt x="1782" y="1342"/>
                  <a:pt x="1824" y="1363"/>
                  <a:pt x="1817" y="1333"/>
                </a:cubicBezTo>
                <a:cubicBezTo>
                  <a:pt x="1815" y="1297"/>
                  <a:pt x="1774" y="1193"/>
                  <a:pt x="1753" y="1156"/>
                </a:cubicBezTo>
                <a:cubicBezTo>
                  <a:pt x="1732" y="1094"/>
                  <a:pt x="1709" y="1156"/>
                  <a:pt x="1694" y="1110"/>
                </a:cubicBezTo>
                <a:cubicBezTo>
                  <a:pt x="1687" y="1093"/>
                  <a:pt x="1692" y="1073"/>
                  <a:pt x="1684" y="1057"/>
                </a:cubicBezTo>
                <a:cubicBezTo>
                  <a:pt x="1672" y="1028"/>
                  <a:pt x="1655" y="1028"/>
                  <a:pt x="1630" y="1021"/>
                </a:cubicBezTo>
                <a:cubicBezTo>
                  <a:pt x="1618" y="1012"/>
                  <a:pt x="1603" y="1005"/>
                  <a:pt x="1594" y="994"/>
                </a:cubicBezTo>
                <a:cubicBezTo>
                  <a:pt x="1578" y="975"/>
                  <a:pt x="1586" y="952"/>
                  <a:pt x="1594" y="931"/>
                </a:cubicBezTo>
                <a:cubicBezTo>
                  <a:pt x="1617" y="873"/>
                  <a:pt x="1667" y="846"/>
                  <a:pt x="1703" y="797"/>
                </a:cubicBezTo>
                <a:cubicBezTo>
                  <a:pt x="1726" y="731"/>
                  <a:pt x="1706" y="797"/>
                  <a:pt x="1694" y="797"/>
                </a:cubicBezTo>
                <a:cubicBezTo>
                  <a:pt x="1678" y="797"/>
                  <a:pt x="1670" y="780"/>
                  <a:pt x="1658" y="771"/>
                </a:cubicBezTo>
                <a:cubicBezTo>
                  <a:pt x="1645" y="735"/>
                  <a:pt x="1638" y="705"/>
                  <a:pt x="1621" y="672"/>
                </a:cubicBezTo>
                <a:cubicBezTo>
                  <a:pt x="1605" y="605"/>
                  <a:pt x="1564" y="541"/>
                  <a:pt x="1499" y="518"/>
                </a:cubicBezTo>
                <a:cubicBezTo>
                  <a:pt x="1475" y="510"/>
                  <a:pt x="1453" y="491"/>
                  <a:pt x="1453" y="491"/>
                </a:cubicBezTo>
                <a:cubicBezTo>
                  <a:pt x="1450" y="473"/>
                  <a:pt x="1412" y="481"/>
                  <a:pt x="1403" y="466"/>
                </a:cubicBezTo>
                <a:cubicBezTo>
                  <a:pt x="1398" y="458"/>
                  <a:pt x="1383" y="464"/>
                  <a:pt x="1375" y="457"/>
                </a:cubicBezTo>
                <a:cubicBezTo>
                  <a:pt x="1368" y="451"/>
                  <a:pt x="1369" y="439"/>
                  <a:pt x="1366" y="430"/>
                </a:cubicBezTo>
                <a:cubicBezTo>
                  <a:pt x="1373" y="387"/>
                  <a:pt x="1416" y="348"/>
                  <a:pt x="1426" y="305"/>
                </a:cubicBezTo>
                <a:cubicBezTo>
                  <a:pt x="1371" y="252"/>
                  <a:pt x="1321" y="248"/>
                  <a:pt x="1274" y="278"/>
                </a:cubicBezTo>
                <a:cubicBezTo>
                  <a:pt x="1252" y="319"/>
                  <a:pt x="1284" y="396"/>
                  <a:pt x="1238" y="421"/>
                </a:cubicBezTo>
                <a:cubicBezTo>
                  <a:pt x="1221" y="430"/>
                  <a:pt x="1183" y="439"/>
                  <a:pt x="1183" y="439"/>
                </a:cubicBezTo>
                <a:cubicBezTo>
                  <a:pt x="1168" y="436"/>
                  <a:pt x="1152" y="438"/>
                  <a:pt x="1138" y="430"/>
                </a:cubicBezTo>
                <a:cubicBezTo>
                  <a:pt x="1120" y="420"/>
                  <a:pt x="1119" y="393"/>
                  <a:pt x="1111" y="377"/>
                </a:cubicBezTo>
                <a:cubicBezTo>
                  <a:pt x="1103" y="364"/>
                  <a:pt x="1072" y="322"/>
                  <a:pt x="1065" y="314"/>
                </a:cubicBezTo>
                <a:cubicBezTo>
                  <a:pt x="1062" y="302"/>
                  <a:pt x="1061" y="289"/>
                  <a:pt x="1056" y="278"/>
                </a:cubicBezTo>
                <a:cubicBezTo>
                  <a:pt x="1016" y="199"/>
                  <a:pt x="1018" y="224"/>
                  <a:pt x="920" y="206"/>
                </a:cubicBezTo>
                <a:cubicBezTo>
                  <a:pt x="895" y="171"/>
                  <a:pt x="867" y="154"/>
                  <a:pt x="828" y="134"/>
                </a:cubicBezTo>
                <a:cubicBezTo>
                  <a:pt x="766" y="40"/>
                  <a:pt x="593" y="75"/>
                  <a:pt x="510" y="72"/>
                </a:cubicBezTo>
                <a:cubicBezTo>
                  <a:pt x="489" y="65"/>
                  <a:pt x="469" y="50"/>
                  <a:pt x="445" y="45"/>
                </a:cubicBezTo>
                <a:cubicBezTo>
                  <a:pt x="341" y="27"/>
                  <a:pt x="238" y="33"/>
                  <a:pt x="137" y="0"/>
                </a:cubicBezTo>
                <a:cubicBezTo>
                  <a:pt x="129" y="1"/>
                  <a:pt x="25" y="11"/>
                  <a:pt x="18" y="36"/>
                </a:cubicBezTo>
                <a:cubicBezTo>
                  <a:pt x="16" y="44"/>
                  <a:pt x="31" y="48"/>
                  <a:pt x="37" y="55"/>
                </a:cubicBezTo>
              </a:path>
            </a:pathLst>
          </a:cu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8"/>
          <p:cNvSpPr>
            <a:spLocks/>
          </p:cNvSpPr>
          <p:nvPr/>
        </p:nvSpPr>
        <p:spPr bwMode="auto">
          <a:xfrm>
            <a:off x="4343400" y="4572000"/>
            <a:ext cx="1981200" cy="990600"/>
          </a:xfrm>
          <a:custGeom>
            <a:avLst/>
            <a:gdLst>
              <a:gd name="T0" fmla="*/ 91 w 1200"/>
              <a:gd name="T1" fmla="*/ 151 h 624"/>
              <a:gd name="T2" fmla="*/ 287 w 1200"/>
              <a:gd name="T3" fmla="*/ 83 h 624"/>
              <a:gd name="T4" fmla="*/ 998 w 1200"/>
              <a:gd name="T5" fmla="*/ 64 h 624"/>
              <a:gd name="T6" fmla="*/ 1042 w 1200"/>
              <a:gd name="T7" fmla="*/ 150 h 624"/>
              <a:gd name="T8" fmla="*/ 1104 w 1200"/>
              <a:gd name="T9" fmla="*/ 244 h 624"/>
              <a:gd name="T10" fmla="*/ 1077 w 1200"/>
              <a:gd name="T11" fmla="*/ 254 h 624"/>
              <a:gd name="T12" fmla="*/ 1119 w 1200"/>
              <a:gd name="T13" fmla="*/ 275 h 624"/>
              <a:gd name="T14" fmla="*/ 1172 w 1200"/>
              <a:gd name="T15" fmla="*/ 372 h 624"/>
              <a:gd name="T16" fmla="*/ 1122 w 1200"/>
              <a:gd name="T17" fmla="*/ 624 h 624"/>
              <a:gd name="T18" fmla="*/ 1095 w 1200"/>
              <a:gd name="T19" fmla="*/ 614 h 624"/>
              <a:gd name="T20" fmla="*/ 1095 w 1200"/>
              <a:gd name="T21" fmla="*/ 548 h 624"/>
              <a:gd name="T22" fmla="*/ 995 w 1200"/>
              <a:gd name="T23" fmla="*/ 523 h 624"/>
              <a:gd name="T24" fmla="*/ 989 w 1200"/>
              <a:gd name="T25" fmla="*/ 415 h 624"/>
              <a:gd name="T26" fmla="*/ 971 w 1200"/>
              <a:gd name="T27" fmla="*/ 443 h 624"/>
              <a:gd name="T28" fmla="*/ 962 w 1200"/>
              <a:gd name="T29" fmla="*/ 415 h 624"/>
              <a:gd name="T30" fmla="*/ 953 w 1200"/>
              <a:gd name="T31" fmla="*/ 406 h 624"/>
              <a:gd name="T32" fmla="*/ 962 w 1200"/>
              <a:gd name="T33" fmla="*/ 359 h 624"/>
              <a:gd name="T34" fmla="*/ 936 w 1200"/>
              <a:gd name="T35" fmla="*/ 349 h 624"/>
              <a:gd name="T36" fmla="*/ 918 w 1200"/>
              <a:gd name="T37" fmla="*/ 263 h 624"/>
              <a:gd name="T38" fmla="*/ 882 w 1200"/>
              <a:gd name="T39" fmla="*/ 244 h 624"/>
              <a:gd name="T40" fmla="*/ 757 w 1200"/>
              <a:gd name="T41" fmla="*/ 150 h 624"/>
              <a:gd name="T42" fmla="*/ 687 w 1200"/>
              <a:gd name="T43" fmla="*/ 187 h 624"/>
              <a:gd name="T44" fmla="*/ 580 w 1200"/>
              <a:gd name="T45" fmla="*/ 140 h 624"/>
              <a:gd name="T46" fmla="*/ 447 w 1200"/>
              <a:gd name="T47" fmla="*/ 150 h 624"/>
              <a:gd name="T48" fmla="*/ 438 w 1200"/>
              <a:gd name="T49" fmla="*/ 111 h 624"/>
              <a:gd name="T50" fmla="*/ 412 w 1200"/>
              <a:gd name="T51" fmla="*/ 150 h 624"/>
              <a:gd name="T52" fmla="*/ 323 w 1200"/>
              <a:gd name="T53" fmla="*/ 178 h 624"/>
              <a:gd name="T54" fmla="*/ 269 w 1200"/>
              <a:gd name="T55" fmla="*/ 234 h 624"/>
              <a:gd name="T56" fmla="*/ 260 w 1200"/>
              <a:gd name="T57" fmla="*/ 207 h 624"/>
              <a:gd name="T58" fmla="*/ 145 w 1200"/>
              <a:gd name="T59" fmla="*/ 159 h 624"/>
              <a:gd name="T60" fmla="*/ 136 w 1200"/>
              <a:gd name="T61" fmla="*/ 131 h 624"/>
              <a:gd name="T62" fmla="*/ 158 w 1200"/>
              <a:gd name="T63" fmla="*/ 168 h 624"/>
              <a:gd name="T64" fmla="*/ 91 w 1200"/>
              <a:gd name="T65" fmla="*/ 151 h 6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00"/>
              <a:gd name="T100" fmla="*/ 0 h 624"/>
              <a:gd name="T101" fmla="*/ 1200 w 1200"/>
              <a:gd name="T102" fmla="*/ 624 h 62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00" h="624">
                <a:moveTo>
                  <a:pt x="91" y="151"/>
                </a:moveTo>
                <a:cubicBezTo>
                  <a:pt x="117" y="44"/>
                  <a:pt x="206" y="90"/>
                  <a:pt x="287" y="83"/>
                </a:cubicBezTo>
                <a:cubicBezTo>
                  <a:pt x="592" y="0"/>
                  <a:pt x="0" y="49"/>
                  <a:pt x="998" y="64"/>
                </a:cubicBezTo>
                <a:cubicBezTo>
                  <a:pt x="1011" y="104"/>
                  <a:pt x="1013" y="119"/>
                  <a:pt x="1042" y="150"/>
                </a:cubicBezTo>
                <a:cubicBezTo>
                  <a:pt x="1054" y="188"/>
                  <a:pt x="1081" y="212"/>
                  <a:pt x="1104" y="244"/>
                </a:cubicBezTo>
                <a:cubicBezTo>
                  <a:pt x="1095" y="247"/>
                  <a:pt x="1076" y="244"/>
                  <a:pt x="1077" y="254"/>
                </a:cubicBezTo>
                <a:cubicBezTo>
                  <a:pt x="1080" y="276"/>
                  <a:pt x="1119" y="275"/>
                  <a:pt x="1119" y="275"/>
                </a:cubicBezTo>
                <a:cubicBezTo>
                  <a:pt x="1129" y="327"/>
                  <a:pt x="1132" y="343"/>
                  <a:pt x="1172" y="372"/>
                </a:cubicBezTo>
                <a:cubicBezTo>
                  <a:pt x="1196" y="447"/>
                  <a:pt x="1200" y="595"/>
                  <a:pt x="1122" y="624"/>
                </a:cubicBezTo>
                <a:cubicBezTo>
                  <a:pt x="1113" y="621"/>
                  <a:pt x="1099" y="623"/>
                  <a:pt x="1095" y="614"/>
                </a:cubicBezTo>
                <a:cubicBezTo>
                  <a:pt x="1074" y="570"/>
                  <a:pt x="1149" y="599"/>
                  <a:pt x="1095" y="548"/>
                </a:cubicBezTo>
                <a:cubicBezTo>
                  <a:pt x="1075" y="529"/>
                  <a:pt x="995" y="523"/>
                  <a:pt x="995" y="523"/>
                </a:cubicBezTo>
                <a:cubicBezTo>
                  <a:pt x="984" y="488"/>
                  <a:pt x="1009" y="446"/>
                  <a:pt x="989" y="415"/>
                </a:cubicBezTo>
                <a:cubicBezTo>
                  <a:pt x="983" y="425"/>
                  <a:pt x="982" y="443"/>
                  <a:pt x="971" y="443"/>
                </a:cubicBezTo>
                <a:cubicBezTo>
                  <a:pt x="962" y="443"/>
                  <a:pt x="959" y="425"/>
                  <a:pt x="962" y="415"/>
                </a:cubicBezTo>
                <a:cubicBezTo>
                  <a:pt x="969" y="392"/>
                  <a:pt x="1031" y="364"/>
                  <a:pt x="953" y="406"/>
                </a:cubicBezTo>
                <a:cubicBezTo>
                  <a:pt x="956" y="390"/>
                  <a:pt x="967" y="374"/>
                  <a:pt x="962" y="359"/>
                </a:cubicBezTo>
                <a:cubicBezTo>
                  <a:pt x="959" y="349"/>
                  <a:pt x="862" y="381"/>
                  <a:pt x="936" y="349"/>
                </a:cubicBezTo>
                <a:cubicBezTo>
                  <a:pt x="917" y="328"/>
                  <a:pt x="932" y="288"/>
                  <a:pt x="918" y="263"/>
                </a:cubicBezTo>
                <a:cubicBezTo>
                  <a:pt x="911" y="252"/>
                  <a:pt x="894" y="250"/>
                  <a:pt x="882" y="244"/>
                </a:cubicBezTo>
                <a:cubicBezTo>
                  <a:pt x="849" y="194"/>
                  <a:pt x="811" y="164"/>
                  <a:pt x="757" y="150"/>
                </a:cubicBezTo>
                <a:cubicBezTo>
                  <a:pt x="734" y="163"/>
                  <a:pt x="710" y="200"/>
                  <a:pt x="687" y="187"/>
                </a:cubicBezTo>
                <a:cubicBezTo>
                  <a:pt x="605" y="144"/>
                  <a:pt x="642" y="156"/>
                  <a:pt x="580" y="140"/>
                </a:cubicBezTo>
                <a:cubicBezTo>
                  <a:pt x="536" y="143"/>
                  <a:pt x="491" y="158"/>
                  <a:pt x="447" y="150"/>
                </a:cubicBezTo>
                <a:cubicBezTo>
                  <a:pt x="435" y="148"/>
                  <a:pt x="450" y="111"/>
                  <a:pt x="438" y="111"/>
                </a:cubicBezTo>
                <a:cubicBezTo>
                  <a:pt x="423" y="111"/>
                  <a:pt x="423" y="139"/>
                  <a:pt x="412" y="150"/>
                </a:cubicBezTo>
                <a:cubicBezTo>
                  <a:pt x="389" y="171"/>
                  <a:pt x="350" y="172"/>
                  <a:pt x="323" y="178"/>
                </a:cubicBezTo>
                <a:cubicBezTo>
                  <a:pt x="313" y="195"/>
                  <a:pt x="293" y="234"/>
                  <a:pt x="269" y="234"/>
                </a:cubicBezTo>
                <a:cubicBezTo>
                  <a:pt x="260" y="234"/>
                  <a:pt x="266" y="213"/>
                  <a:pt x="260" y="207"/>
                </a:cubicBezTo>
                <a:cubicBezTo>
                  <a:pt x="247" y="193"/>
                  <a:pt x="160" y="165"/>
                  <a:pt x="145" y="159"/>
                </a:cubicBezTo>
                <a:cubicBezTo>
                  <a:pt x="142" y="150"/>
                  <a:pt x="136" y="140"/>
                  <a:pt x="136" y="131"/>
                </a:cubicBezTo>
                <a:cubicBezTo>
                  <a:pt x="136" y="90"/>
                  <a:pt x="176" y="95"/>
                  <a:pt x="158" y="168"/>
                </a:cubicBezTo>
                <a:cubicBezTo>
                  <a:pt x="158" y="168"/>
                  <a:pt x="91" y="151"/>
                  <a:pt x="91" y="151"/>
                </a:cubicBezTo>
                <a:close/>
              </a:path>
            </a:pathLst>
          </a:cu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7" name="Freeform 15"/>
          <p:cNvSpPr>
            <a:spLocks/>
          </p:cNvSpPr>
          <p:nvPr/>
        </p:nvSpPr>
        <p:spPr bwMode="auto">
          <a:xfrm>
            <a:off x="2424113" y="2895600"/>
            <a:ext cx="1919287" cy="2678113"/>
          </a:xfrm>
          <a:custGeom>
            <a:avLst/>
            <a:gdLst>
              <a:gd name="T0" fmla="*/ 96 w 1209"/>
              <a:gd name="T1" fmla="*/ 14 h 1687"/>
              <a:gd name="T2" fmla="*/ 51 w 1209"/>
              <a:gd name="T3" fmla="*/ 269 h 1687"/>
              <a:gd name="T4" fmla="*/ 69 w 1209"/>
              <a:gd name="T5" fmla="*/ 422 h 1687"/>
              <a:gd name="T6" fmla="*/ 141 w 1209"/>
              <a:gd name="T7" fmla="*/ 459 h 1687"/>
              <a:gd name="T8" fmla="*/ 150 w 1209"/>
              <a:gd name="T9" fmla="*/ 495 h 1687"/>
              <a:gd name="T10" fmla="*/ 168 w 1209"/>
              <a:gd name="T11" fmla="*/ 541 h 1687"/>
              <a:gd name="T12" fmla="*/ 96 w 1209"/>
              <a:gd name="T13" fmla="*/ 695 h 1687"/>
              <a:gd name="T14" fmla="*/ 15 w 1209"/>
              <a:gd name="T15" fmla="*/ 886 h 1687"/>
              <a:gd name="T16" fmla="*/ 78 w 1209"/>
              <a:gd name="T17" fmla="*/ 1050 h 1687"/>
              <a:gd name="T18" fmla="*/ 132 w 1209"/>
              <a:gd name="T19" fmla="*/ 1131 h 1687"/>
              <a:gd name="T20" fmla="*/ 141 w 1209"/>
              <a:gd name="T21" fmla="*/ 1158 h 1687"/>
              <a:gd name="T22" fmla="*/ 203 w 1209"/>
              <a:gd name="T23" fmla="*/ 1204 h 1687"/>
              <a:gd name="T24" fmla="*/ 248 w 1209"/>
              <a:gd name="T25" fmla="*/ 1313 h 1687"/>
              <a:gd name="T26" fmla="*/ 320 w 1209"/>
              <a:gd name="T27" fmla="*/ 1331 h 1687"/>
              <a:gd name="T28" fmla="*/ 445 w 1209"/>
              <a:gd name="T29" fmla="*/ 1268 h 1687"/>
              <a:gd name="T30" fmla="*/ 517 w 1209"/>
              <a:gd name="T31" fmla="*/ 1294 h 1687"/>
              <a:gd name="T32" fmla="*/ 571 w 1209"/>
              <a:gd name="T33" fmla="*/ 1349 h 1687"/>
              <a:gd name="T34" fmla="*/ 642 w 1209"/>
              <a:gd name="T35" fmla="*/ 1494 h 1687"/>
              <a:gd name="T36" fmla="*/ 679 w 1209"/>
              <a:gd name="T37" fmla="*/ 1558 h 1687"/>
              <a:gd name="T38" fmla="*/ 696 w 1209"/>
              <a:gd name="T39" fmla="*/ 1621 h 1687"/>
              <a:gd name="T40" fmla="*/ 732 w 1209"/>
              <a:gd name="T41" fmla="*/ 1631 h 1687"/>
              <a:gd name="T42" fmla="*/ 849 w 1209"/>
              <a:gd name="T43" fmla="*/ 1640 h 1687"/>
              <a:gd name="T44" fmla="*/ 867 w 1209"/>
              <a:gd name="T45" fmla="*/ 1586 h 1687"/>
              <a:gd name="T46" fmla="*/ 858 w 1209"/>
              <a:gd name="T47" fmla="*/ 1539 h 1687"/>
              <a:gd name="T48" fmla="*/ 831 w 1209"/>
              <a:gd name="T49" fmla="*/ 1531 h 1687"/>
              <a:gd name="T50" fmla="*/ 884 w 1209"/>
              <a:gd name="T51" fmla="*/ 1476 h 1687"/>
              <a:gd name="T52" fmla="*/ 983 w 1209"/>
              <a:gd name="T53" fmla="*/ 1386 h 1687"/>
              <a:gd name="T54" fmla="*/ 1019 w 1209"/>
              <a:gd name="T55" fmla="*/ 1395 h 1687"/>
              <a:gd name="T56" fmla="*/ 1082 w 1209"/>
              <a:gd name="T57" fmla="*/ 1304 h 1687"/>
              <a:gd name="T58" fmla="*/ 1153 w 1209"/>
              <a:gd name="T59" fmla="*/ 1331 h 1687"/>
              <a:gd name="T60" fmla="*/ 1207 w 1209"/>
              <a:gd name="T61" fmla="*/ 1294 h 1687"/>
              <a:gd name="T62" fmla="*/ 1190 w 1209"/>
              <a:gd name="T63" fmla="*/ 1076 h 1687"/>
              <a:gd name="T64" fmla="*/ 1181 w 1209"/>
              <a:gd name="T65" fmla="*/ 958 h 1687"/>
              <a:gd name="T66" fmla="*/ 1153 w 1209"/>
              <a:gd name="T67" fmla="*/ 904 h 1687"/>
              <a:gd name="T68" fmla="*/ 1019 w 1209"/>
              <a:gd name="T69" fmla="*/ 886 h 1687"/>
              <a:gd name="T70" fmla="*/ 831 w 1209"/>
              <a:gd name="T71" fmla="*/ 850 h 1687"/>
              <a:gd name="T72" fmla="*/ 759 w 1209"/>
              <a:gd name="T73" fmla="*/ 822 h 1687"/>
              <a:gd name="T74" fmla="*/ 652 w 1209"/>
              <a:gd name="T75" fmla="*/ 795 h 1687"/>
              <a:gd name="T76" fmla="*/ 661 w 1209"/>
              <a:gd name="T77" fmla="*/ 614 h 1687"/>
              <a:gd name="T78" fmla="*/ 661 w 1209"/>
              <a:gd name="T79" fmla="*/ 523 h 1687"/>
              <a:gd name="T80" fmla="*/ 517 w 1209"/>
              <a:gd name="T81" fmla="*/ 459 h 1687"/>
              <a:gd name="T82" fmla="*/ 491 w 1209"/>
              <a:gd name="T83" fmla="*/ 450 h 1687"/>
              <a:gd name="T84" fmla="*/ 463 w 1209"/>
              <a:gd name="T85" fmla="*/ 431 h 1687"/>
              <a:gd name="T86" fmla="*/ 392 w 1209"/>
              <a:gd name="T87" fmla="*/ 414 h 1687"/>
              <a:gd name="T88" fmla="*/ 320 w 1209"/>
              <a:gd name="T89" fmla="*/ 396 h 1687"/>
              <a:gd name="T90" fmla="*/ 248 w 1209"/>
              <a:gd name="T91" fmla="*/ 368 h 1687"/>
              <a:gd name="T92" fmla="*/ 141 w 1209"/>
              <a:gd name="T93" fmla="*/ 323 h 1687"/>
              <a:gd name="T94" fmla="*/ 168 w 1209"/>
              <a:gd name="T95" fmla="*/ 332 h 1687"/>
              <a:gd name="T96" fmla="*/ 176 w 1209"/>
              <a:gd name="T97" fmla="*/ 295 h 1687"/>
              <a:gd name="T98" fmla="*/ 210 w 1209"/>
              <a:gd name="T99" fmla="*/ 64 h 1687"/>
              <a:gd name="T100" fmla="*/ 60 w 1209"/>
              <a:gd name="T101" fmla="*/ 14 h 1687"/>
              <a:gd name="T102" fmla="*/ 176 w 1209"/>
              <a:gd name="T103" fmla="*/ 5 h 1687"/>
              <a:gd name="T104" fmla="*/ 185 w 1209"/>
              <a:gd name="T105" fmla="*/ 32 h 1687"/>
              <a:gd name="T106" fmla="*/ 203 w 1209"/>
              <a:gd name="T107" fmla="*/ 69 h 168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209"/>
              <a:gd name="T163" fmla="*/ 0 h 1687"/>
              <a:gd name="T164" fmla="*/ 1209 w 1209"/>
              <a:gd name="T165" fmla="*/ 1687 h 168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209" h="1687">
                <a:moveTo>
                  <a:pt x="96" y="14"/>
                </a:moveTo>
                <a:cubicBezTo>
                  <a:pt x="67" y="100"/>
                  <a:pt x="91" y="186"/>
                  <a:pt x="51" y="269"/>
                </a:cubicBezTo>
                <a:cubicBezTo>
                  <a:pt x="57" y="320"/>
                  <a:pt x="47" y="376"/>
                  <a:pt x="69" y="422"/>
                </a:cubicBezTo>
                <a:cubicBezTo>
                  <a:pt x="80" y="447"/>
                  <a:pt x="141" y="459"/>
                  <a:pt x="141" y="459"/>
                </a:cubicBezTo>
                <a:cubicBezTo>
                  <a:pt x="144" y="471"/>
                  <a:pt x="143" y="485"/>
                  <a:pt x="150" y="495"/>
                </a:cubicBezTo>
                <a:cubicBezTo>
                  <a:pt x="178" y="538"/>
                  <a:pt x="184" y="486"/>
                  <a:pt x="168" y="541"/>
                </a:cubicBezTo>
                <a:cubicBezTo>
                  <a:pt x="160" y="612"/>
                  <a:pt x="155" y="656"/>
                  <a:pt x="96" y="695"/>
                </a:cubicBezTo>
                <a:cubicBezTo>
                  <a:pt x="56" y="756"/>
                  <a:pt x="67" y="833"/>
                  <a:pt x="15" y="886"/>
                </a:cubicBezTo>
                <a:cubicBezTo>
                  <a:pt x="0" y="949"/>
                  <a:pt x="23" y="1013"/>
                  <a:pt x="78" y="1050"/>
                </a:cubicBezTo>
                <a:cubicBezTo>
                  <a:pt x="119" y="1113"/>
                  <a:pt x="101" y="1085"/>
                  <a:pt x="132" y="1131"/>
                </a:cubicBezTo>
                <a:cubicBezTo>
                  <a:pt x="137" y="1140"/>
                  <a:pt x="135" y="1151"/>
                  <a:pt x="141" y="1158"/>
                </a:cubicBezTo>
                <a:cubicBezTo>
                  <a:pt x="149" y="1168"/>
                  <a:pt x="189" y="1195"/>
                  <a:pt x="203" y="1204"/>
                </a:cubicBezTo>
                <a:cubicBezTo>
                  <a:pt x="210" y="1231"/>
                  <a:pt x="227" y="1308"/>
                  <a:pt x="248" y="1313"/>
                </a:cubicBezTo>
                <a:cubicBezTo>
                  <a:pt x="272" y="1319"/>
                  <a:pt x="320" y="1331"/>
                  <a:pt x="320" y="1331"/>
                </a:cubicBezTo>
                <a:cubicBezTo>
                  <a:pt x="357" y="1293"/>
                  <a:pt x="398" y="1291"/>
                  <a:pt x="445" y="1268"/>
                </a:cubicBezTo>
                <a:cubicBezTo>
                  <a:pt x="468" y="1279"/>
                  <a:pt x="496" y="1279"/>
                  <a:pt x="517" y="1294"/>
                </a:cubicBezTo>
                <a:cubicBezTo>
                  <a:pt x="537" y="1309"/>
                  <a:pt x="571" y="1349"/>
                  <a:pt x="571" y="1349"/>
                </a:cubicBezTo>
                <a:cubicBezTo>
                  <a:pt x="592" y="1413"/>
                  <a:pt x="594" y="1443"/>
                  <a:pt x="642" y="1494"/>
                </a:cubicBezTo>
                <a:cubicBezTo>
                  <a:pt x="662" y="1573"/>
                  <a:pt x="635" y="1492"/>
                  <a:pt x="679" y="1558"/>
                </a:cubicBezTo>
                <a:cubicBezTo>
                  <a:pt x="691" y="1576"/>
                  <a:pt x="681" y="1606"/>
                  <a:pt x="696" y="1621"/>
                </a:cubicBezTo>
                <a:cubicBezTo>
                  <a:pt x="705" y="1631"/>
                  <a:pt x="720" y="1628"/>
                  <a:pt x="732" y="1631"/>
                </a:cubicBezTo>
                <a:cubicBezTo>
                  <a:pt x="773" y="1662"/>
                  <a:pt x="785" y="1687"/>
                  <a:pt x="849" y="1640"/>
                </a:cubicBezTo>
                <a:cubicBezTo>
                  <a:pt x="864" y="1629"/>
                  <a:pt x="867" y="1586"/>
                  <a:pt x="867" y="1586"/>
                </a:cubicBezTo>
                <a:cubicBezTo>
                  <a:pt x="864" y="1570"/>
                  <a:pt x="867" y="1553"/>
                  <a:pt x="858" y="1539"/>
                </a:cubicBezTo>
                <a:cubicBezTo>
                  <a:pt x="853" y="1531"/>
                  <a:pt x="833" y="1540"/>
                  <a:pt x="831" y="1531"/>
                </a:cubicBezTo>
                <a:cubicBezTo>
                  <a:pt x="827" y="1515"/>
                  <a:pt x="882" y="1478"/>
                  <a:pt x="884" y="1476"/>
                </a:cubicBezTo>
                <a:cubicBezTo>
                  <a:pt x="927" y="1433"/>
                  <a:pt x="921" y="1407"/>
                  <a:pt x="983" y="1386"/>
                </a:cubicBezTo>
                <a:cubicBezTo>
                  <a:pt x="996" y="1389"/>
                  <a:pt x="1007" y="1397"/>
                  <a:pt x="1019" y="1395"/>
                </a:cubicBezTo>
                <a:cubicBezTo>
                  <a:pt x="1066" y="1389"/>
                  <a:pt x="1064" y="1339"/>
                  <a:pt x="1082" y="1304"/>
                </a:cubicBezTo>
                <a:cubicBezTo>
                  <a:pt x="1105" y="1339"/>
                  <a:pt x="1114" y="1344"/>
                  <a:pt x="1153" y="1331"/>
                </a:cubicBezTo>
                <a:cubicBezTo>
                  <a:pt x="1172" y="1319"/>
                  <a:pt x="1209" y="1316"/>
                  <a:pt x="1207" y="1294"/>
                </a:cubicBezTo>
                <a:cubicBezTo>
                  <a:pt x="1192" y="1160"/>
                  <a:pt x="1203" y="1273"/>
                  <a:pt x="1190" y="1076"/>
                </a:cubicBezTo>
                <a:cubicBezTo>
                  <a:pt x="1187" y="1037"/>
                  <a:pt x="1186" y="997"/>
                  <a:pt x="1181" y="958"/>
                </a:cubicBezTo>
                <a:cubicBezTo>
                  <a:pt x="1180" y="948"/>
                  <a:pt x="1163" y="908"/>
                  <a:pt x="1153" y="904"/>
                </a:cubicBezTo>
                <a:cubicBezTo>
                  <a:pt x="1112" y="887"/>
                  <a:pt x="1063" y="892"/>
                  <a:pt x="1019" y="886"/>
                </a:cubicBezTo>
                <a:cubicBezTo>
                  <a:pt x="952" y="853"/>
                  <a:pt x="913" y="856"/>
                  <a:pt x="831" y="850"/>
                </a:cubicBezTo>
                <a:cubicBezTo>
                  <a:pt x="741" y="826"/>
                  <a:pt x="852" y="858"/>
                  <a:pt x="759" y="822"/>
                </a:cubicBezTo>
                <a:cubicBezTo>
                  <a:pt x="724" y="809"/>
                  <a:pt x="687" y="808"/>
                  <a:pt x="652" y="795"/>
                </a:cubicBezTo>
                <a:cubicBezTo>
                  <a:pt x="664" y="722"/>
                  <a:pt x="669" y="695"/>
                  <a:pt x="661" y="614"/>
                </a:cubicBezTo>
                <a:cubicBezTo>
                  <a:pt x="675" y="571"/>
                  <a:pt x="675" y="584"/>
                  <a:pt x="661" y="523"/>
                </a:cubicBezTo>
                <a:cubicBezTo>
                  <a:pt x="639" y="428"/>
                  <a:pt x="639" y="468"/>
                  <a:pt x="517" y="459"/>
                </a:cubicBezTo>
                <a:cubicBezTo>
                  <a:pt x="508" y="456"/>
                  <a:pt x="499" y="454"/>
                  <a:pt x="491" y="450"/>
                </a:cubicBezTo>
                <a:cubicBezTo>
                  <a:pt x="481" y="445"/>
                  <a:pt x="473" y="436"/>
                  <a:pt x="463" y="431"/>
                </a:cubicBezTo>
                <a:cubicBezTo>
                  <a:pt x="455" y="427"/>
                  <a:pt x="401" y="416"/>
                  <a:pt x="392" y="414"/>
                </a:cubicBezTo>
                <a:cubicBezTo>
                  <a:pt x="367" y="408"/>
                  <a:pt x="320" y="396"/>
                  <a:pt x="320" y="396"/>
                </a:cubicBezTo>
                <a:cubicBezTo>
                  <a:pt x="191" y="329"/>
                  <a:pt x="374" y="420"/>
                  <a:pt x="248" y="368"/>
                </a:cubicBezTo>
                <a:cubicBezTo>
                  <a:pt x="233" y="362"/>
                  <a:pt x="171" y="323"/>
                  <a:pt x="141" y="323"/>
                </a:cubicBezTo>
                <a:cubicBezTo>
                  <a:pt x="132" y="323"/>
                  <a:pt x="159" y="329"/>
                  <a:pt x="168" y="332"/>
                </a:cubicBezTo>
                <a:cubicBezTo>
                  <a:pt x="221" y="314"/>
                  <a:pt x="180" y="337"/>
                  <a:pt x="176" y="295"/>
                </a:cubicBezTo>
                <a:cubicBezTo>
                  <a:pt x="168" y="214"/>
                  <a:pt x="221" y="145"/>
                  <a:pt x="210" y="64"/>
                </a:cubicBezTo>
                <a:cubicBezTo>
                  <a:pt x="207" y="44"/>
                  <a:pt x="91" y="22"/>
                  <a:pt x="60" y="14"/>
                </a:cubicBezTo>
                <a:cubicBezTo>
                  <a:pt x="98" y="11"/>
                  <a:pt x="138" y="0"/>
                  <a:pt x="176" y="5"/>
                </a:cubicBezTo>
                <a:cubicBezTo>
                  <a:pt x="185" y="6"/>
                  <a:pt x="181" y="24"/>
                  <a:pt x="185" y="32"/>
                </a:cubicBezTo>
                <a:cubicBezTo>
                  <a:pt x="190" y="44"/>
                  <a:pt x="203" y="69"/>
                  <a:pt x="203" y="69"/>
                </a:cubicBezTo>
              </a:path>
            </a:pathLst>
          </a:custGeom>
          <a:solidFill>
            <a:srgbClr val="FF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>
            <a:off x="506413" y="2514600"/>
            <a:ext cx="2236787" cy="2209800"/>
          </a:xfrm>
          <a:custGeom>
            <a:avLst/>
            <a:gdLst>
              <a:gd name="T0" fmla="*/ 98 w 1409"/>
              <a:gd name="T1" fmla="*/ 0 h 1392"/>
              <a:gd name="T2" fmla="*/ 125 w 1409"/>
              <a:gd name="T3" fmla="*/ 19 h 1392"/>
              <a:gd name="T4" fmla="*/ 144 w 1409"/>
              <a:gd name="T5" fmla="*/ 47 h 1392"/>
              <a:gd name="T6" fmla="*/ 280 w 1409"/>
              <a:gd name="T7" fmla="*/ 65 h 1392"/>
              <a:gd name="T8" fmla="*/ 434 w 1409"/>
              <a:gd name="T9" fmla="*/ 117 h 1392"/>
              <a:gd name="T10" fmla="*/ 665 w 1409"/>
              <a:gd name="T11" fmla="*/ 162 h 1392"/>
              <a:gd name="T12" fmla="*/ 815 w 1409"/>
              <a:gd name="T13" fmla="*/ 197 h 1392"/>
              <a:gd name="T14" fmla="*/ 1240 w 1409"/>
              <a:gd name="T15" fmla="*/ 262 h 1392"/>
              <a:gd name="T16" fmla="*/ 1341 w 1409"/>
              <a:gd name="T17" fmla="*/ 309 h 1392"/>
              <a:gd name="T18" fmla="*/ 1304 w 1409"/>
              <a:gd name="T19" fmla="*/ 411 h 1392"/>
              <a:gd name="T20" fmla="*/ 1295 w 1409"/>
              <a:gd name="T21" fmla="*/ 532 h 1392"/>
              <a:gd name="T22" fmla="*/ 1313 w 1409"/>
              <a:gd name="T23" fmla="*/ 645 h 1392"/>
              <a:gd name="T24" fmla="*/ 1395 w 1409"/>
              <a:gd name="T25" fmla="*/ 794 h 1392"/>
              <a:gd name="T26" fmla="*/ 1376 w 1409"/>
              <a:gd name="T27" fmla="*/ 897 h 1392"/>
              <a:gd name="T28" fmla="*/ 1276 w 1409"/>
              <a:gd name="T29" fmla="*/ 1075 h 1392"/>
              <a:gd name="T30" fmla="*/ 1250 w 1409"/>
              <a:gd name="T31" fmla="*/ 1121 h 1392"/>
              <a:gd name="T32" fmla="*/ 1231 w 1409"/>
              <a:gd name="T33" fmla="*/ 1159 h 1392"/>
              <a:gd name="T34" fmla="*/ 1259 w 1409"/>
              <a:gd name="T35" fmla="*/ 1130 h 1392"/>
              <a:gd name="T36" fmla="*/ 1285 w 1409"/>
              <a:gd name="T37" fmla="*/ 1299 h 1392"/>
              <a:gd name="T38" fmla="*/ 1304 w 1409"/>
              <a:gd name="T39" fmla="*/ 1355 h 1392"/>
              <a:gd name="T40" fmla="*/ 1313 w 1409"/>
              <a:gd name="T41" fmla="*/ 1384 h 1392"/>
              <a:gd name="T42" fmla="*/ 1259 w 1409"/>
              <a:gd name="T43" fmla="*/ 1327 h 1392"/>
              <a:gd name="T44" fmla="*/ 1141 w 1409"/>
              <a:gd name="T45" fmla="*/ 1318 h 1392"/>
              <a:gd name="T46" fmla="*/ 1104 w 1409"/>
              <a:gd name="T47" fmla="*/ 1374 h 1392"/>
              <a:gd name="T48" fmla="*/ 950 w 1409"/>
              <a:gd name="T49" fmla="*/ 1336 h 1392"/>
              <a:gd name="T50" fmla="*/ 924 w 1409"/>
              <a:gd name="T51" fmla="*/ 1318 h 1392"/>
              <a:gd name="T52" fmla="*/ 860 w 1409"/>
              <a:gd name="T53" fmla="*/ 1309 h 1392"/>
              <a:gd name="T54" fmla="*/ 733 w 1409"/>
              <a:gd name="T55" fmla="*/ 1243 h 1392"/>
              <a:gd name="T56" fmla="*/ 623 w 1409"/>
              <a:gd name="T57" fmla="*/ 1178 h 1392"/>
              <a:gd name="T58" fmla="*/ 515 w 1409"/>
              <a:gd name="T59" fmla="*/ 1094 h 1392"/>
              <a:gd name="T60" fmla="*/ 416 w 1409"/>
              <a:gd name="T61" fmla="*/ 1103 h 1392"/>
              <a:gd name="T62" fmla="*/ 388 w 1409"/>
              <a:gd name="T63" fmla="*/ 1112 h 1392"/>
              <a:gd name="T64" fmla="*/ 379 w 1409"/>
              <a:gd name="T65" fmla="*/ 1075 h 1392"/>
              <a:gd name="T66" fmla="*/ 335 w 1409"/>
              <a:gd name="T67" fmla="*/ 1040 h 1392"/>
              <a:gd name="T68" fmla="*/ 271 w 1409"/>
              <a:gd name="T69" fmla="*/ 957 h 1392"/>
              <a:gd name="T70" fmla="*/ 280 w 1409"/>
              <a:gd name="T71" fmla="*/ 897 h 1392"/>
              <a:gd name="T72" fmla="*/ 284 w 1409"/>
              <a:gd name="T73" fmla="*/ 950 h 1392"/>
              <a:gd name="T74" fmla="*/ 316 w 1409"/>
              <a:gd name="T75" fmla="*/ 984 h 1392"/>
              <a:gd name="T76" fmla="*/ 343 w 1409"/>
              <a:gd name="T77" fmla="*/ 1009 h 1392"/>
              <a:gd name="T78" fmla="*/ 280 w 1409"/>
              <a:gd name="T79" fmla="*/ 925 h 1392"/>
              <a:gd name="T80" fmla="*/ 115 w 1409"/>
              <a:gd name="T81" fmla="*/ 871 h 1392"/>
              <a:gd name="T82" fmla="*/ 98 w 1409"/>
              <a:gd name="T83" fmla="*/ 607 h 1392"/>
              <a:gd name="T84" fmla="*/ 71 w 1409"/>
              <a:gd name="T85" fmla="*/ 516 h 1392"/>
              <a:gd name="T86" fmla="*/ 153 w 1409"/>
              <a:gd name="T87" fmla="*/ 458 h 1392"/>
              <a:gd name="T88" fmla="*/ 180 w 1409"/>
              <a:gd name="T89" fmla="*/ 440 h 1392"/>
              <a:gd name="T90" fmla="*/ 62 w 1409"/>
              <a:gd name="T91" fmla="*/ 490 h 1392"/>
              <a:gd name="T92" fmla="*/ 26 w 1409"/>
              <a:gd name="T93" fmla="*/ 383 h 1392"/>
              <a:gd name="T94" fmla="*/ 18 w 1409"/>
              <a:gd name="T95" fmla="*/ 241 h 1392"/>
              <a:gd name="T96" fmla="*/ 44 w 1409"/>
              <a:gd name="T97" fmla="*/ 206 h 1392"/>
              <a:gd name="T98" fmla="*/ 35 w 1409"/>
              <a:gd name="T99" fmla="*/ 188 h 1392"/>
              <a:gd name="T100" fmla="*/ 90 w 1409"/>
              <a:gd name="T101" fmla="*/ 104 h 1392"/>
              <a:gd name="T102" fmla="*/ 98 w 1409"/>
              <a:gd name="T103" fmla="*/ 0 h 139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409"/>
              <a:gd name="T157" fmla="*/ 0 h 1392"/>
              <a:gd name="T158" fmla="*/ 1409 w 1409"/>
              <a:gd name="T159" fmla="*/ 1392 h 1392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409" h="1392">
                <a:moveTo>
                  <a:pt x="98" y="0"/>
                </a:moveTo>
                <a:cubicBezTo>
                  <a:pt x="107" y="6"/>
                  <a:pt x="117" y="10"/>
                  <a:pt x="125" y="19"/>
                </a:cubicBezTo>
                <a:cubicBezTo>
                  <a:pt x="134" y="26"/>
                  <a:pt x="136" y="39"/>
                  <a:pt x="144" y="47"/>
                </a:cubicBezTo>
                <a:cubicBezTo>
                  <a:pt x="180" y="76"/>
                  <a:pt x="234" y="61"/>
                  <a:pt x="280" y="65"/>
                </a:cubicBezTo>
                <a:cubicBezTo>
                  <a:pt x="342" y="82"/>
                  <a:pt x="373" y="96"/>
                  <a:pt x="434" y="117"/>
                </a:cubicBezTo>
                <a:cubicBezTo>
                  <a:pt x="497" y="139"/>
                  <a:pt x="599" y="153"/>
                  <a:pt x="665" y="162"/>
                </a:cubicBezTo>
                <a:cubicBezTo>
                  <a:pt x="720" y="170"/>
                  <a:pt x="761" y="191"/>
                  <a:pt x="815" y="197"/>
                </a:cubicBezTo>
                <a:cubicBezTo>
                  <a:pt x="955" y="213"/>
                  <a:pt x="1101" y="240"/>
                  <a:pt x="1240" y="262"/>
                </a:cubicBezTo>
                <a:cubicBezTo>
                  <a:pt x="1275" y="273"/>
                  <a:pt x="1341" y="309"/>
                  <a:pt x="1341" y="309"/>
                </a:cubicBezTo>
                <a:cubicBezTo>
                  <a:pt x="1328" y="344"/>
                  <a:pt x="1313" y="374"/>
                  <a:pt x="1304" y="411"/>
                </a:cubicBezTo>
                <a:cubicBezTo>
                  <a:pt x="1301" y="452"/>
                  <a:pt x="1302" y="492"/>
                  <a:pt x="1295" y="532"/>
                </a:cubicBezTo>
                <a:cubicBezTo>
                  <a:pt x="1286" y="578"/>
                  <a:pt x="1235" y="619"/>
                  <a:pt x="1313" y="645"/>
                </a:cubicBezTo>
                <a:cubicBezTo>
                  <a:pt x="1330" y="696"/>
                  <a:pt x="1358" y="757"/>
                  <a:pt x="1395" y="794"/>
                </a:cubicBezTo>
                <a:cubicBezTo>
                  <a:pt x="1409" y="839"/>
                  <a:pt x="1392" y="856"/>
                  <a:pt x="1376" y="897"/>
                </a:cubicBezTo>
                <a:cubicBezTo>
                  <a:pt x="1353" y="961"/>
                  <a:pt x="1313" y="1018"/>
                  <a:pt x="1276" y="1075"/>
                </a:cubicBezTo>
                <a:cubicBezTo>
                  <a:pt x="1267" y="1090"/>
                  <a:pt x="1258" y="1105"/>
                  <a:pt x="1250" y="1121"/>
                </a:cubicBezTo>
                <a:cubicBezTo>
                  <a:pt x="1243" y="1134"/>
                  <a:pt x="1222" y="1150"/>
                  <a:pt x="1231" y="1159"/>
                </a:cubicBezTo>
                <a:cubicBezTo>
                  <a:pt x="1240" y="1168"/>
                  <a:pt x="1250" y="1140"/>
                  <a:pt x="1259" y="1130"/>
                </a:cubicBezTo>
                <a:cubicBezTo>
                  <a:pt x="1265" y="1196"/>
                  <a:pt x="1268" y="1240"/>
                  <a:pt x="1285" y="1299"/>
                </a:cubicBezTo>
                <a:cubicBezTo>
                  <a:pt x="1290" y="1318"/>
                  <a:pt x="1298" y="1336"/>
                  <a:pt x="1304" y="1355"/>
                </a:cubicBezTo>
                <a:cubicBezTo>
                  <a:pt x="1307" y="1365"/>
                  <a:pt x="1318" y="1392"/>
                  <a:pt x="1313" y="1384"/>
                </a:cubicBezTo>
                <a:cubicBezTo>
                  <a:pt x="1286" y="1342"/>
                  <a:pt x="1304" y="1362"/>
                  <a:pt x="1259" y="1327"/>
                </a:cubicBezTo>
                <a:cubicBezTo>
                  <a:pt x="1216" y="1338"/>
                  <a:pt x="1184" y="1332"/>
                  <a:pt x="1141" y="1318"/>
                </a:cubicBezTo>
                <a:cubicBezTo>
                  <a:pt x="1136" y="1337"/>
                  <a:pt x="1136" y="1374"/>
                  <a:pt x="1104" y="1374"/>
                </a:cubicBezTo>
                <a:cubicBezTo>
                  <a:pt x="1094" y="1374"/>
                  <a:pt x="963" y="1342"/>
                  <a:pt x="950" y="1336"/>
                </a:cubicBezTo>
                <a:cubicBezTo>
                  <a:pt x="941" y="1331"/>
                  <a:pt x="934" y="1322"/>
                  <a:pt x="924" y="1318"/>
                </a:cubicBezTo>
                <a:cubicBezTo>
                  <a:pt x="903" y="1312"/>
                  <a:pt x="882" y="1312"/>
                  <a:pt x="860" y="1309"/>
                </a:cubicBezTo>
                <a:cubicBezTo>
                  <a:pt x="815" y="1289"/>
                  <a:pt x="778" y="1259"/>
                  <a:pt x="733" y="1243"/>
                </a:cubicBezTo>
                <a:cubicBezTo>
                  <a:pt x="702" y="1212"/>
                  <a:pt x="664" y="1191"/>
                  <a:pt x="623" y="1178"/>
                </a:cubicBezTo>
                <a:cubicBezTo>
                  <a:pt x="584" y="1136"/>
                  <a:pt x="572" y="1108"/>
                  <a:pt x="515" y="1094"/>
                </a:cubicBezTo>
                <a:cubicBezTo>
                  <a:pt x="482" y="1097"/>
                  <a:pt x="448" y="1098"/>
                  <a:pt x="416" y="1103"/>
                </a:cubicBezTo>
                <a:cubicBezTo>
                  <a:pt x="406" y="1104"/>
                  <a:pt x="396" y="1119"/>
                  <a:pt x="388" y="1112"/>
                </a:cubicBezTo>
                <a:cubicBezTo>
                  <a:pt x="378" y="1105"/>
                  <a:pt x="382" y="1088"/>
                  <a:pt x="379" y="1075"/>
                </a:cubicBezTo>
                <a:cubicBezTo>
                  <a:pt x="394" y="1028"/>
                  <a:pt x="388" y="1059"/>
                  <a:pt x="335" y="1040"/>
                </a:cubicBezTo>
                <a:cubicBezTo>
                  <a:pt x="293" y="976"/>
                  <a:pt x="288" y="1007"/>
                  <a:pt x="271" y="957"/>
                </a:cubicBezTo>
                <a:cubicBezTo>
                  <a:pt x="262" y="960"/>
                  <a:pt x="280" y="888"/>
                  <a:pt x="280" y="897"/>
                </a:cubicBezTo>
                <a:cubicBezTo>
                  <a:pt x="280" y="909"/>
                  <a:pt x="275" y="944"/>
                  <a:pt x="284" y="950"/>
                </a:cubicBezTo>
                <a:cubicBezTo>
                  <a:pt x="296" y="957"/>
                  <a:pt x="304" y="978"/>
                  <a:pt x="316" y="984"/>
                </a:cubicBezTo>
                <a:cubicBezTo>
                  <a:pt x="342" y="1026"/>
                  <a:pt x="386" y="979"/>
                  <a:pt x="343" y="1009"/>
                </a:cubicBezTo>
                <a:cubicBezTo>
                  <a:pt x="330" y="958"/>
                  <a:pt x="314" y="963"/>
                  <a:pt x="280" y="925"/>
                </a:cubicBezTo>
                <a:cubicBezTo>
                  <a:pt x="251" y="838"/>
                  <a:pt x="213" y="895"/>
                  <a:pt x="115" y="871"/>
                </a:cubicBezTo>
                <a:cubicBezTo>
                  <a:pt x="96" y="791"/>
                  <a:pt x="134" y="682"/>
                  <a:pt x="98" y="607"/>
                </a:cubicBezTo>
                <a:cubicBezTo>
                  <a:pt x="78" y="523"/>
                  <a:pt x="21" y="534"/>
                  <a:pt x="71" y="516"/>
                </a:cubicBezTo>
                <a:cubicBezTo>
                  <a:pt x="149" y="542"/>
                  <a:pt x="9" y="543"/>
                  <a:pt x="153" y="458"/>
                </a:cubicBezTo>
                <a:cubicBezTo>
                  <a:pt x="162" y="452"/>
                  <a:pt x="170" y="446"/>
                  <a:pt x="180" y="440"/>
                </a:cubicBezTo>
                <a:cubicBezTo>
                  <a:pt x="131" y="414"/>
                  <a:pt x="95" y="438"/>
                  <a:pt x="62" y="490"/>
                </a:cubicBezTo>
                <a:cubicBezTo>
                  <a:pt x="19" y="475"/>
                  <a:pt x="46" y="425"/>
                  <a:pt x="26" y="383"/>
                </a:cubicBezTo>
                <a:cubicBezTo>
                  <a:pt x="36" y="327"/>
                  <a:pt x="31" y="296"/>
                  <a:pt x="18" y="241"/>
                </a:cubicBezTo>
                <a:cubicBezTo>
                  <a:pt x="27" y="235"/>
                  <a:pt x="37" y="215"/>
                  <a:pt x="44" y="206"/>
                </a:cubicBezTo>
                <a:cubicBezTo>
                  <a:pt x="51" y="195"/>
                  <a:pt x="9" y="312"/>
                  <a:pt x="35" y="188"/>
                </a:cubicBezTo>
                <a:cubicBezTo>
                  <a:pt x="0" y="162"/>
                  <a:pt x="78" y="125"/>
                  <a:pt x="90" y="104"/>
                </a:cubicBezTo>
                <a:cubicBezTo>
                  <a:pt x="80" y="63"/>
                  <a:pt x="81" y="38"/>
                  <a:pt x="98" y="0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Freeform 19"/>
          <p:cNvSpPr>
            <a:spLocks/>
          </p:cNvSpPr>
          <p:nvPr/>
        </p:nvSpPr>
        <p:spPr bwMode="auto">
          <a:xfrm>
            <a:off x="647700" y="1447800"/>
            <a:ext cx="1924050" cy="1535113"/>
          </a:xfrm>
          <a:custGeom>
            <a:avLst/>
            <a:gdLst>
              <a:gd name="T0" fmla="*/ 319 w 1212"/>
              <a:gd name="T1" fmla="*/ 26 h 967"/>
              <a:gd name="T2" fmla="*/ 460 w 1212"/>
              <a:gd name="T3" fmla="*/ 44 h 967"/>
              <a:gd name="T4" fmla="*/ 620 w 1212"/>
              <a:gd name="T5" fmla="*/ 100 h 967"/>
              <a:gd name="T6" fmla="*/ 726 w 1212"/>
              <a:gd name="T7" fmla="*/ 91 h 967"/>
              <a:gd name="T8" fmla="*/ 966 w 1212"/>
              <a:gd name="T9" fmla="*/ 174 h 967"/>
              <a:gd name="T10" fmla="*/ 957 w 1212"/>
              <a:gd name="T11" fmla="*/ 349 h 967"/>
              <a:gd name="T12" fmla="*/ 895 w 1212"/>
              <a:gd name="T13" fmla="*/ 579 h 967"/>
              <a:gd name="T14" fmla="*/ 1063 w 1212"/>
              <a:gd name="T15" fmla="*/ 662 h 967"/>
              <a:gd name="T16" fmla="*/ 1098 w 1212"/>
              <a:gd name="T17" fmla="*/ 717 h 967"/>
              <a:gd name="T18" fmla="*/ 1081 w 1212"/>
              <a:gd name="T19" fmla="*/ 755 h 967"/>
              <a:gd name="T20" fmla="*/ 1054 w 1212"/>
              <a:gd name="T21" fmla="*/ 745 h 967"/>
              <a:gd name="T22" fmla="*/ 1152 w 1212"/>
              <a:gd name="T23" fmla="*/ 865 h 967"/>
              <a:gd name="T24" fmla="*/ 1160 w 1212"/>
              <a:gd name="T25" fmla="*/ 893 h 967"/>
              <a:gd name="T26" fmla="*/ 1205 w 1212"/>
              <a:gd name="T27" fmla="*/ 958 h 967"/>
              <a:gd name="T28" fmla="*/ 1178 w 1212"/>
              <a:gd name="T29" fmla="*/ 948 h 967"/>
              <a:gd name="T30" fmla="*/ 1160 w 1212"/>
              <a:gd name="T31" fmla="*/ 920 h 967"/>
              <a:gd name="T32" fmla="*/ 1045 w 1212"/>
              <a:gd name="T33" fmla="*/ 958 h 967"/>
              <a:gd name="T34" fmla="*/ 895 w 1212"/>
              <a:gd name="T35" fmla="*/ 902 h 967"/>
              <a:gd name="T36" fmla="*/ 833 w 1212"/>
              <a:gd name="T37" fmla="*/ 893 h 967"/>
              <a:gd name="T38" fmla="*/ 478 w 1212"/>
              <a:gd name="T39" fmla="*/ 829 h 967"/>
              <a:gd name="T40" fmla="*/ 310 w 1212"/>
              <a:gd name="T41" fmla="*/ 791 h 967"/>
              <a:gd name="T42" fmla="*/ 62 w 1212"/>
              <a:gd name="T43" fmla="*/ 727 h 967"/>
              <a:gd name="T44" fmla="*/ 53 w 1212"/>
              <a:gd name="T45" fmla="*/ 699 h 967"/>
              <a:gd name="T46" fmla="*/ 0 w 1212"/>
              <a:gd name="T47" fmla="*/ 662 h 967"/>
              <a:gd name="T48" fmla="*/ 8 w 1212"/>
              <a:gd name="T49" fmla="*/ 579 h 967"/>
              <a:gd name="T50" fmla="*/ 62 w 1212"/>
              <a:gd name="T51" fmla="*/ 478 h 967"/>
              <a:gd name="T52" fmla="*/ 133 w 1212"/>
              <a:gd name="T53" fmla="*/ 303 h 967"/>
              <a:gd name="T54" fmla="*/ 150 w 1212"/>
              <a:gd name="T55" fmla="*/ 62 h 967"/>
              <a:gd name="T56" fmla="*/ 292 w 1212"/>
              <a:gd name="T57" fmla="*/ 127 h 967"/>
              <a:gd name="T58" fmla="*/ 319 w 1212"/>
              <a:gd name="T59" fmla="*/ 26 h 96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212"/>
              <a:gd name="T91" fmla="*/ 0 h 967"/>
              <a:gd name="T92" fmla="*/ 1212 w 1212"/>
              <a:gd name="T93" fmla="*/ 967 h 967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212" h="967">
                <a:moveTo>
                  <a:pt x="319" y="26"/>
                </a:moveTo>
                <a:cubicBezTo>
                  <a:pt x="389" y="41"/>
                  <a:pt x="376" y="0"/>
                  <a:pt x="460" y="44"/>
                </a:cubicBezTo>
                <a:cubicBezTo>
                  <a:pt x="513" y="71"/>
                  <a:pt x="562" y="92"/>
                  <a:pt x="620" y="100"/>
                </a:cubicBezTo>
                <a:cubicBezTo>
                  <a:pt x="641" y="107"/>
                  <a:pt x="704" y="85"/>
                  <a:pt x="726" y="91"/>
                </a:cubicBezTo>
                <a:cubicBezTo>
                  <a:pt x="804" y="109"/>
                  <a:pt x="888" y="154"/>
                  <a:pt x="966" y="174"/>
                </a:cubicBezTo>
                <a:cubicBezTo>
                  <a:pt x="952" y="246"/>
                  <a:pt x="946" y="277"/>
                  <a:pt x="957" y="349"/>
                </a:cubicBezTo>
                <a:cubicBezTo>
                  <a:pt x="950" y="455"/>
                  <a:pt x="931" y="502"/>
                  <a:pt x="895" y="579"/>
                </a:cubicBezTo>
                <a:cubicBezTo>
                  <a:pt x="903" y="635"/>
                  <a:pt x="1041" y="640"/>
                  <a:pt x="1063" y="662"/>
                </a:cubicBezTo>
                <a:cubicBezTo>
                  <a:pt x="1097" y="685"/>
                  <a:pt x="1095" y="702"/>
                  <a:pt x="1098" y="717"/>
                </a:cubicBezTo>
                <a:cubicBezTo>
                  <a:pt x="1071" y="772"/>
                  <a:pt x="1069" y="738"/>
                  <a:pt x="1081" y="755"/>
                </a:cubicBezTo>
                <a:cubicBezTo>
                  <a:pt x="1088" y="763"/>
                  <a:pt x="1046" y="738"/>
                  <a:pt x="1054" y="745"/>
                </a:cubicBezTo>
                <a:cubicBezTo>
                  <a:pt x="1090" y="778"/>
                  <a:pt x="1125" y="824"/>
                  <a:pt x="1152" y="865"/>
                </a:cubicBezTo>
                <a:cubicBezTo>
                  <a:pt x="1155" y="874"/>
                  <a:pt x="1155" y="885"/>
                  <a:pt x="1160" y="893"/>
                </a:cubicBezTo>
                <a:cubicBezTo>
                  <a:pt x="1168" y="906"/>
                  <a:pt x="1212" y="935"/>
                  <a:pt x="1205" y="958"/>
                </a:cubicBezTo>
                <a:cubicBezTo>
                  <a:pt x="1202" y="967"/>
                  <a:pt x="1187" y="951"/>
                  <a:pt x="1178" y="948"/>
                </a:cubicBezTo>
                <a:cubicBezTo>
                  <a:pt x="1172" y="939"/>
                  <a:pt x="1170" y="923"/>
                  <a:pt x="1160" y="920"/>
                </a:cubicBezTo>
                <a:cubicBezTo>
                  <a:pt x="1124" y="911"/>
                  <a:pt x="1079" y="949"/>
                  <a:pt x="1045" y="958"/>
                </a:cubicBezTo>
                <a:cubicBezTo>
                  <a:pt x="996" y="922"/>
                  <a:pt x="946" y="926"/>
                  <a:pt x="895" y="902"/>
                </a:cubicBezTo>
                <a:cubicBezTo>
                  <a:pt x="871" y="891"/>
                  <a:pt x="859" y="899"/>
                  <a:pt x="833" y="893"/>
                </a:cubicBezTo>
                <a:cubicBezTo>
                  <a:pt x="720" y="864"/>
                  <a:pt x="594" y="836"/>
                  <a:pt x="478" y="829"/>
                </a:cubicBezTo>
                <a:cubicBezTo>
                  <a:pt x="428" y="811"/>
                  <a:pt x="365" y="796"/>
                  <a:pt x="310" y="791"/>
                </a:cubicBezTo>
                <a:cubicBezTo>
                  <a:pt x="228" y="783"/>
                  <a:pt x="145" y="730"/>
                  <a:pt x="62" y="727"/>
                </a:cubicBezTo>
                <a:cubicBezTo>
                  <a:pt x="59" y="717"/>
                  <a:pt x="59" y="706"/>
                  <a:pt x="53" y="699"/>
                </a:cubicBezTo>
                <a:cubicBezTo>
                  <a:pt x="38" y="684"/>
                  <a:pt x="0" y="662"/>
                  <a:pt x="0" y="662"/>
                </a:cubicBezTo>
                <a:cubicBezTo>
                  <a:pt x="3" y="634"/>
                  <a:pt x="0" y="606"/>
                  <a:pt x="8" y="579"/>
                </a:cubicBezTo>
                <a:cubicBezTo>
                  <a:pt x="14" y="559"/>
                  <a:pt x="50" y="493"/>
                  <a:pt x="62" y="478"/>
                </a:cubicBezTo>
                <a:cubicBezTo>
                  <a:pt x="95" y="437"/>
                  <a:pt x="102" y="347"/>
                  <a:pt x="133" y="303"/>
                </a:cubicBezTo>
                <a:cubicBezTo>
                  <a:pt x="156" y="207"/>
                  <a:pt x="145" y="161"/>
                  <a:pt x="150" y="62"/>
                </a:cubicBezTo>
                <a:cubicBezTo>
                  <a:pt x="197" y="73"/>
                  <a:pt x="248" y="53"/>
                  <a:pt x="292" y="127"/>
                </a:cubicBezTo>
                <a:cubicBezTo>
                  <a:pt x="313" y="95"/>
                  <a:pt x="319" y="66"/>
                  <a:pt x="319" y="26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6019800" y="4343400"/>
            <a:ext cx="1428750" cy="882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佛罗里达</a:t>
            </a:r>
          </a:p>
          <a:p>
            <a:r>
              <a:rPr lang="zh-CN" altLang="en-US" sz="1400" b="1"/>
              <a:t>（1810—1819年</a:t>
            </a:r>
          </a:p>
          <a:p>
            <a:r>
              <a:rPr lang="zh-CN" altLang="en-US" sz="1400" b="1"/>
              <a:t>取自西班牙）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2743200" y="2514600"/>
            <a:ext cx="18288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路易斯安那</a:t>
            </a:r>
          </a:p>
          <a:p>
            <a:r>
              <a:rPr lang="zh-CN" altLang="en-US" sz="1600" b="1"/>
              <a:t>（1803年购得）</a:t>
            </a: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2667000" y="4191000"/>
            <a:ext cx="15240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得克萨斯</a:t>
            </a:r>
          </a:p>
          <a:p>
            <a:r>
              <a:rPr lang="zh-CN" altLang="en-US" sz="1600" b="1"/>
              <a:t>（1845年吞并）</a:t>
            </a:r>
          </a:p>
        </p:txBody>
      </p: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838200" y="3200400"/>
            <a:ext cx="1611313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新墨西哥</a:t>
            </a:r>
          </a:p>
          <a:p>
            <a:r>
              <a:rPr lang="zh-CN" altLang="en-US" sz="1600" b="1"/>
              <a:t>（1848年夺取）</a:t>
            </a: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838200" y="1752600"/>
            <a:ext cx="1260475" cy="882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俄 勒 冈</a:t>
            </a:r>
          </a:p>
          <a:p>
            <a:r>
              <a:rPr lang="zh-CN" altLang="en-US" sz="1400" b="1"/>
              <a:t>（1842、1846</a:t>
            </a:r>
          </a:p>
          <a:p>
            <a:r>
              <a:rPr lang="zh-CN" altLang="en-US" sz="1400" b="1"/>
              <a:t>取 自 英 国）</a:t>
            </a:r>
          </a:p>
        </p:txBody>
      </p:sp>
      <p:sp>
        <p:nvSpPr>
          <p:cNvPr id="23580" name="Freeform 28"/>
          <p:cNvSpPr>
            <a:spLocks/>
          </p:cNvSpPr>
          <p:nvPr/>
        </p:nvSpPr>
        <p:spPr bwMode="auto">
          <a:xfrm>
            <a:off x="501650" y="1420813"/>
            <a:ext cx="5822950" cy="4141787"/>
          </a:xfrm>
          <a:custGeom>
            <a:avLst/>
            <a:gdLst>
              <a:gd name="T0" fmla="*/ 416 w 3668"/>
              <a:gd name="T1" fmla="*/ 41 h 2609"/>
              <a:gd name="T2" fmla="*/ 902 w 3668"/>
              <a:gd name="T3" fmla="*/ 99 h 2609"/>
              <a:gd name="T4" fmla="*/ 1198 w 3668"/>
              <a:gd name="T5" fmla="*/ 198 h 2609"/>
              <a:gd name="T6" fmla="*/ 1626 w 3668"/>
              <a:gd name="T7" fmla="*/ 263 h 2609"/>
              <a:gd name="T8" fmla="*/ 2292 w 3668"/>
              <a:gd name="T9" fmla="*/ 329 h 2609"/>
              <a:gd name="T10" fmla="*/ 2416 w 3668"/>
              <a:gd name="T11" fmla="*/ 502 h 2609"/>
              <a:gd name="T12" fmla="*/ 2481 w 3668"/>
              <a:gd name="T13" fmla="*/ 683 h 2609"/>
              <a:gd name="T14" fmla="*/ 2654 w 3668"/>
              <a:gd name="T15" fmla="*/ 914 h 2609"/>
              <a:gd name="T16" fmla="*/ 2663 w 3668"/>
              <a:gd name="T17" fmla="*/ 1004 h 2609"/>
              <a:gd name="T18" fmla="*/ 2687 w 3668"/>
              <a:gd name="T19" fmla="*/ 979 h 2609"/>
              <a:gd name="T20" fmla="*/ 2695 w 3668"/>
              <a:gd name="T21" fmla="*/ 988 h 2609"/>
              <a:gd name="T22" fmla="*/ 2588 w 3668"/>
              <a:gd name="T23" fmla="*/ 1111 h 2609"/>
              <a:gd name="T24" fmla="*/ 2663 w 3668"/>
              <a:gd name="T25" fmla="*/ 1243 h 2609"/>
              <a:gd name="T26" fmla="*/ 2778 w 3668"/>
              <a:gd name="T27" fmla="*/ 1366 h 2609"/>
              <a:gd name="T28" fmla="*/ 2827 w 3668"/>
              <a:gd name="T29" fmla="*/ 1531 h 2609"/>
              <a:gd name="T30" fmla="*/ 2745 w 3668"/>
              <a:gd name="T31" fmla="*/ 1588 h 2609"/>
              <a:gd name="T32" fmla="*/ 2638 w 3668"/>
              <a:gd name="T33" fmla="*/ 1753 h 2609"/>
              <a:gd name="T34" fmla="*/ 2597 w 3668"/>
              <a:gd name="T35" fmla="*/ 2008 h 2609"/>
              <a:gd name="T36" fmla="*/ 2663 w 3668"/>
              <a:gd name="T37" fmla="*/ 2066 h 2609"/>
              <a:gd name="T38" fmla="*/ 2712 w 3668"/>
              <a:gd name="T39" fmla="*/ 2057 h 2609"/>
              <a:gd name="T40" fmla="*/ 3469 w 3668"/>
              <a:gd name="T41" fmla="*/ 2024 h 2609"/>
              <a:gd name="T42" fmla="*/ 3502 w 3668"/>
              <a:gd name="T43" fmla="*/ 2107 h 2609"/>
              <a:gd name="T44" fmla="*/ 3559 w 3668"/>
              <a:gd name="T45" fmla="*/ 2238 h 2609"/>
              <a:gd name="T46" fmla="*/ 3666 w 3668"/>
              <a:gd name="T47" fmla="*/ 2395 h 2609"/>
              <a:gd name="T48" fmla="*/ 3625 w 3668"/>
              <a:gd name="T49" fmla="*/ 2551 h 2609"/>
              <a:gd name="T50" fmla="*/ 3559 w 3668"/>
              <a:gd name="T51" fmla="*/ 2592 h 2609"/>
              <a:gd name="T52" fmla="*/ 3436 w 3668"/>
              <a:gd name="T53" fmla="*/ 2386 h 2609"/>
              <a:gd name="T54" fmla="*/ 3337 w 3668"/>
              <a:gd name="T55" fmla="*/ 2230 h 2609"/>
              <a:gd name="T56" fmla="*/ 3189 w 3668"/>
              <a:gd name="T57" fmla="*/ 2148 h 2609"/>
              <a:gd name="T58" fmla="*/ 2852 w 3668"/>
              <a:gd name="T59" fmla="*/ 2140 h 2609"/>
              <a:gd name="T60" fmla="*/ 2778 w 3668"/>
              <a:gd name="T61" fmla="*/ 2148 h 2609"/>
              <a:gd name="T62" fmla="*/ 2572 w 3668"/>
              <a:gd name="T63" fmla="*/ 2238 h 2609"/>
              <a:gd name="T64" fmla="*/ 2424 w 3668"/>
              <a:gd name="T65" fmla="*/ 2247 h 2609"/>
              <a:gd name="T66" fmla="*/ 2202 w 3668"/>
              <a:gd name="T67" fmla="*/ 2312 h 2609"/>
              <a:gd name="T68" fmla="*/ 2103 w 3668"/>
              <a:gd name="T69" fmla="*/ 2403 h 2609"/>
              <a:gd name="T70" fmla="*/ 2087 w 3668"/>
              <a:gd name="T71" fmla="*/ 2592 h 2609"/>
              <a:gd name="T72" fmla="*/ 1873 w 3668"/>
              <a:gd name="T73" fmla="*/ 2452 h 2609"/>
              <a:gd name="T74" fmla="*/ 1815 w 3668"/>
              <a:gd name="T75" fmla="*/ 2378 h 2609"/>
              <a:gd name="T76" fmla="*/ 1724 w 3668"/>
              <a:gd name="T77" fmla="*/ 2222 h 2609"/>
              <a:gd name="T78" fmla="*/ 1568 w 3668"/>
              <a:gd name="T79" fmla="*/ 2255 h 2609"/>
              <a:gd name="T80" fmla="*/ 1404 w 3668"/>
              <a:gd name="T81" fmla="*/ 2140 h 2609"/>
              <a:gd name="T82" fmla="*/ 1280 w 3668"/>
              <a:gd name="T83" fmla="*/ 2024 h 2609"/>
              <a:gd name="T84" fmla="*/ 811 w 3668"/>
              <a:gd name="T85" fmla="*/ 1975 h 2609"/>
              <a:gd name="T86" fmla="*/ 655 w 3668"/>
              <a:gd name="T87" fmla="*/ 1876 h 2609"/>
              <a:gd name="T88" fmla="*/ 531 w 3668"/>
              <a:gd name="T89" fmla="*/ 1778 h 2609"/>
              <a:gd name="T90" fmla="*/ 350 w 3668"/>
              <a:gd name="T91" fmla="*/ 1728 h 2609"/>
              <a:gd name="T92" fmla="*/ 227 w 3668"/>
              <a:gd name="T93" fmla="*/ 1572 h 2609"/>
              <a:gd name="T94" fmla="*/ 87 w 3668"/>
              <a:gd name="T95" fmla="*/ 1300 h 2609"/>
              <a:gd name="T96" fmla="*/ 87 w 3668"/>
              <a:gd name="T97" fmla="*/ 1202 h 2609"/>
              <a:gd name="T98" fmla="*/ 169 w 3668"/>
              <a:gd name="T99" fmla="*/ 1152 h 2609"/>
              <a:gd name="T100" fmla="*/ 38 w 3668"/>
              <a:gd name="T101" fmla="*/ 1119 h 2609"/>
              <a:gd name="T102" fmla="*/ 161 w 3668"/>
              <a:gd name="T103" fmla="*/ 502 h 2609"/>
              <a:gd name="T104" fmla="*/ 235 w 3668"/>
              <a:gd name="T105" fmla="*/ 263 h 2609"/>
              <a:gd name="T106" fmla="*/ 408 w 3668"/>
              <a:gd name="T107" fmla="*/ 124 h 260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68"/>
              <a:gd name="T163" fmla="*/ 0 h 2609"/>
              <a:gd name="T164" fmla="*/ 3668 w 3668"/>
              <a:gd name="T165" fmla="*/ 2609 h 260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68" h="2609">
                <a:moveTo>
                  <a:pt x="383" y="74"/>
                </a:moveTo>
                <a:cubicBezTo>
                  <a:pt x="389" y="68"/>
                  <a:pt x="406" y="115"/>
                  <a:pt x="408" y="107"/>
                </a:cubicBezTo>
                <a:cubicBezTo>
                  <a:pt x="414" y="86"/>
                  <a:pt x="398" y="54"/>
                  <a:pt x="416" y="41"/>
                </a:cubicBezTo>
                <a:cubicBezTo>
                  <a:pt x="440" y="23"/>
                  <a:pt x="477" y="36"/>
                  <a:pt x="507" y="33"/>
                </a:cubicBezTo>
                <a:cubicBezTo>
                  <a:pt x="543" y="45"/>
                  <a:pt x="578" y="55"/>
                  <a:pt x="614" y="66"/>
                </a:cubicBezTo>
                <a:cubicBezTo>
                  <a:pt x="663" y="98"/>
                  <a:pt x="841" y="93"/>
                  <a:pt x="902" y="99"/>
                </a:cubicBezTo>
                <a:cubicBezTo>
                  <a:pt x="956" y="118"/>
                  <a:pt x="984" y="148"/>
                  <a:pt x="1041" y="156"/>
                </a:cubicBezTo>
                <a:cubicBezTo>
                  <a:pt x="1044" y="167"/>
                  <a:pt x="1063" y="170"/>
                  <a:pt x="1074" y="173"/>
                </a:cubicBezTo>
                <a:cubicBezTo>
                  <a:pt x="1122" y="186"/>
                  <a:pt x="1149" y="192"/>
                  <a:pt x="1198" y="198"/>
                </a:cubicBezTo>
                <a:cubicBezTo>
                  <a:pt x="1215" y="200"/>
                  <a:pt x="1230" y="212"/>
                  <a:pt x="1247" y="214"/>
                </a:cubicBezTo>
                <a:cubicBezTo>
                  <a:pt x="1351" y="224"/>
                  <a:pt x="1302" y="218"/>
                  <a:pt x="1395" y="231"/>
                </a:cubicBezTo>
                <a:cubicBezTo>
                  <a:pt x="1469" y="247"/>
                  <a:pt x="1593" y="262"/>
                  <a:pt x="1626" y="263"/>
                </a:cubicBezTo>
                <a:cubicBezTo>
                  <a:pt x="1823" y="267"/>
                  <a:pt x="2021" y="285"/>
                  <a:pt x="2218" y="288"/>
                </a:cubicBezTo>
                <a:cubicBezTo>
                  <a:pt x="2240" y="295"/>
                  <a:pt x="2265" y="292"/>
                  <a:pt x="2284" y="305"/>
                </a:cubicBezTo>
                <a:cubicBezTo>
                  <a:pt x="2291" y="310"/>
                  <a:pt x="2288" y="322"/>
                  <a:pt x="2292" y="329"/>
                </a:cubicBezTo>
                <a:cubicBezTo>
                  <a:pt x="2296" y="336"/>
                  <a:pt x="2303" y="340"/>
                  <a:pt x="2309" y="346"/>
                </a:cubicBezTo>
                <a:cubicBezTo>
                  <a:pt x="2250" y="365"/>
                  <a:pt x="2309" y="414"/>
                  <a:pt x="2325" y="461"/>
                </a:cubicBezTo>
                <a:cubicBezTo>
                  <a:pt x="2379" y="444"/>
                  <a:pt x="2400" y="438"/>
                  <a:pt x="2416" y="502"/>
                </a:cubicBezTo>
                <a:cubicBezTo>
                  <a:pt x="2408" y="537"/>
                  <a:pt x="2384" y="584"/>
                  <a:pt x="2358" y="609"/>
                </a:cubicBezTo>
                <a:cubicBezTo>
                  <a:pt x="2367" y="655"/>
                  <a:pt x="2370" y="658"/>
                  <a:pt x="2407" y="683"/>
                </a:cubicBezTo>
                <a:cubicBezTo>
                  <a:pt x="2409" y="683"/>
                  <a:pt x="2469" y="665"/>
                  <a:pt x="2481" y="683"/>
                </a:cubicBezTo>
                <a:cubicBezTo>
                  <a:pt x="2521" y="742"/>
                  <a:pt x="2443" y="682"/>
                  <a:pt x="2498" y="700"/>
                </a:cubicBezTo>
                <a:cubicBezTo>
                  <a:pt x="2509" y="730"/>
                  <a:pt x="2549" y="736"/>
                  <a:pt x="2572" y="757"/>
                </a:cubicBezTo>
                <a:cubicBezTo>
                  <a:pt x="2580" y="790"/>
                  <a:pt x="2632" y="891"/>
                  <a:pt x="2654" y="914"/>
                </a:cubicBezTo>
                <a:cubicBezTo>
                  <a:pt x="2657" y="922"/>
                  <a:pt x="2640" y="940"/>
                  <a:pt x="2646" y="946"/>
                </a:cubicBezTo>
                <a:cubicBezTo>
                  <a:pt x="2652" y="952"/>
                  <a:pt x="2650" y="948"/>
                  <a:pt x="2654" y="955"/>
                </a:cubicBezTo>
                <a:cubicBezTo>
                  <a:pt x="2662" y="969"/>
                  <a:pt x="2663" y="987"/>
                  <a:pt x="2663" y="1004"/>
                </a:cubicBezTo>
                <a:cubicBezTo>
                  <a:pt x="2663" y="1015"/>
                  <a:pt x="2659" y="981"/>
                  <a:pt x="2654" y="971"/>
                </a:cubicBezTo>
                <a:cubicBezTo>
                  <a:pt x="2650" y="962"/>
                  <a:pt x="2643" y="954"/>
                  <a:pt x="2638" y="946"/>
                </a:cubicBezTo>
                <a:cubicBezTo>
                  <a:pt x="2650" y="938"/>
                  <a:pt x="2687" y="932"/>
                  <a:pt x="2687" y="979"/>
                </a:cubicBezTo>
                <a:cubicBezTo>
                  <a:pt x="2687" y="987"/>
                  <a:pt x="2663" y="938"/>
                  <a:pt x="2663" y="938"/>
                </a:cubicBezTo>
                <a:cubicBezTo>
                  <a:pt x="2681" y="948"/>
                  <a:pt x="2705" y="950"/>
                  <a:pt x="2716" y="967"/>
                </a:cubicBezTo>
                <a:cubicBezTo>
                  <a:pt x="2721" y="975"/>
                  <a:pt x="2700" y="980"/>
                  <a:pt x="2695" y="988"/>
                </a:cubicBezTo>
                <a:cubicBezTo>
                  <a:pt x="2690" y="995"/>
                  <a:pt x="2691" y="1005"/>
                  <a:pt x="2687" y="1012"/>
                </a:cubicBezTo>
                <a:cubicBezTo>
                  <a:pt x="2676" y="1030"/>
                  <a:pt x="2652" y="1047"/>
                  <a:pt x="2638" y="1062"/>
                </a:cubicBezTo>
                <a:cubicBezTo>
                  <a:pt x="2625" y="1100"/>
                  <a:pt x="2615" y="1085"/>
                  <a:pt x="2588" y="1111"/>
                </a:cubicBezTo>
                <a:cubicBezTo>
                  <a:pt x="2565" y="1181"/>
                  <a:pt x="2595" y="1127"/>
                  <a:pt x="2605" y="1210"/>
                </a:cubicBezTo>
                <a:cubicBezTo>
                  <a:pt x="2611" y="1205"/>
                  <a:pt x="2589" y="1210"/>
                  <a:pt x="2597" y="1210"/>
                </a:cubicBezTo>
                <a:cubicBezTo>
                  <a:pt x="2614" y="1210"/>
                  <a:pt x="2663" y="1243"/>
                  <a:pt x="2663" y="1243"/>
                </a:cubicBezTo>
                <a:cubicBezTo>
                  <a:pt x="2669" y="1284"/>
                  <a:pt x="2695" y="1290"/>
                  <a:pt x="2712" y="1325"/>
                </a:cubicBezTo>
                <a:cubicBezTo>
                  <a:pt x="2731" y="1328"/>
                  <a:pt x="2712" y="1323"/>
                  <a:pt x="2728" y="1333"/>
                </a:cubicBezTo>
                <a:cubicBezTo>
                  <a:pt x="2738" y="1339"/>
                  <a:pt x="2737" y="1391"/>
                  <a:pt x="2778" y="1366"/>
                </a:cubicBezTo>
                <a:cubicBezTo>
                  <a:pt x="2782" y="1391"/>
                  <a:pt x="2766" y="1423"/>
                  <a:pt x="2769" y="1448"/>
                </a:cubicBezTo>
                <a:cubicBezTo>
                  <a:pt x="2772" y="1440"/>
                  <a:pt x="2753" y="1415"/>
                  <a:pt x="2753" y="1415"/>
                </a:cubicBezTo>
                <a:cubicBezTo>
                  <a:pt x="2788" y="1452"/>
                  <a:pt x="2793" y="1495"/>
                  <a:pt x="2827" y="1531"/>
                </a:cubicBezTo>
                <a:cubicBezTo>
                  <a:pt x="2819" y="1536"/>
                  <a:pt x="2787" y="1551"/>
                  <a:pt x="2778" y="1555"/>
                </a:cubicBezTo>
                <a:cubicBezTo>
                  <a:pt x="2770" y="1559"/>
                  <a:pt x="2759" y="1558"/>
                  <a:pt x="2753" y="1564"/>
                </a:cubicBezTo>
                <a:cubicBezTo>
                  <a:pt x="2747" y="1570"/>
                  <a:pt x="2749" y="1581"/>
                  <a:pt x="2745" y="1588"/>
                </a:cubicBezTo>
                <a:cubicBezTo>
                  <a:pt x="2741" y="1595"/>
                  <a:pt x="2734" y="1599"/>
                  <a:pt x="2728" y="1605"/>
                </a:cubicBezTo>
                <a:cubicBezTo>
                  <a:pt x="2710" y="1662"/>
                  <a:pt x="2724" y="1642"/>
                  <a:pt x="2695" y="1671"/>
                </a:cubicBezTo>
                <a:cubicBezTo>
                  <a:pt x="2671" y="1745"/>
                  <a:pt x="2685" y="1703"/>
                  <a:pt x="2638" y="1753"/>
                </a:cubicBezTo>
                <a:cubicBezTo>
                  <a:pt x="2634" y="1775"/>
                  <a:pt x="2623" y="1804"/>
                  <a:pt x="2621" y="1827"/>
                </a:cubicBezTo>
                <a:cubicBezTo>
                  <a:pt x="2630" y="1876"/>
                  <a:pt x="2663" y="1928"/>
                  <a:pt x="2646" y="1983"/>
                </a:cubicBezTo>
                <a:cubicBezTo>
                  <a:pt x="2641" y="2000"/>
                  <a:pt x="2597" y="2008"/>
                  <a:pt x="2597" y="2008"/>
                </a:cubicBezTo>
                <a:cubicBezTo>
                  <a:pt x="2605" y="2011"/>
                  <a:pt x="2584" y="2008"/>
                  <a:pt x="2588" y="2016"/>
                </a:cubicBezTo>
                <a:cubicBezTo>
                  <a:pt x="2597" y="2033"/>
                  <a:pt x="2597" y="2022"/>
                  <a:pt x="2613" y="2033"/>
                </a:cubicBezTo>
                <a:cubicBezTo>
                  <a:pt x="2631" y="2045"/>
                  <a:pt x="2641" y="2069"/>
                  <a:pt x="2663" y="2066"/>
                </a:cubicBezTo>
                <a:cubicBezTo>
                  <a:pt x="2622" y="2051"/>
                  <a:pt x="2646" y="2060"/>
                  <a:pt x="2588" y="2041"/>
                </a:cubicBezTo>
                <a:cubicBezTo>
                  <a:pt x="2580" y="2038"/>
                  <a:pt x="2605" y="2046"/>
                  <a:pt x="2613" y="2049"/>
                </a:cubicBezTo>
                <a:cubicBezTo>
                  <a:pt x="2645" y="2059"/>
                  <a:pt x="2679" y="2054"/>
                  <a:pt x="2712" y="2057"/>
                </a:cubicBezTo>
                <a:cubicBezTo>
                  <a:pt x="2752" y="2047"/>
                  <a:pt x="2785" y="2039"/>
                  <a:pt x="2827" y="2033"/>
                </a:cubicBezTo>
                <a:cubicBezTo>
                  <a:pt x="2899" y="1961"/>
                  <a:pt x="2831" y="2021"/>
                  <a:pt x="3074" y="2024"/>
                </a:cubicBezTo>
                <a:cubicBezTo>
                  <a:pt x="3206" y="2026"/>
                  <a:pt x="3337" y="2024"/>
                  <a:pt x="3469" y="2024"/>
                </a:cubicBezTo>
                <a:cubicBezTo>
                  <a:pt x="3478" y="2051"/>
                  <a:pt x="3493" y="2063"/>
                  <a:pt x="3502" y="2090"/>
                </a:cubicBezTo>
                <a:cubicBezTo>
                  <a:pt x="3494" y="2093"/>
                  <a:pt x="3477" y="2089"/>
                  <a:pt x="3477" y="2098"/>
                </a:cubicBezTo>
                <a:cubicBezTo>
                  <a:pt x="3477" y="2107"/>
                  <a:pt x="3495" y="2101"/>
                  <a:pt x="3502" y="2107"/>
                </a:cubicBezTo>
                <a:cubicBezTo>
                  <a:pt x="3509" y="2113"/>
                  <a:pt x="3514" y="2122"/>
                  <a:pt x="3518" y="2131"/>
                </a:cubicBezTo>
                <a:cubicBezTo>
                  <a:pt x="3533" y="2161"/>
                  <a:pt x="3560" y="2197"/>
                  <a:pt x="3568" y="2230"/>
                </a:cubicBezTo>
                <a:cubicBezTo>
                  <a:pt x="3571" y="2238"/>
                  <a:pt x="3553" y="2232"/>
                  <a:pt x="3559" y="2238"/>
                </a:cubicBezTo>
                <a:cubicBezTo>
                  <a:pt x="3565" y="2244"/>
                  <a:pt x="3580" y="2239"/>
                  <a:pt x="3584" y="2247"/>
                </a:cubicBezTo>
                <a:cubicBezTo>
                  <a:pt x="3621" y="2331"/>
                  <a:pt x="3585" y="2300"/>
                  <a:pt x="3642" y="2321"/>
                </a:cubicBezTo>
                <a:cubicBezTo>
                  <a:pt x="3661" y="2349"/>
                  <a:pt x="3642" y="2370"/>
                  <a:pt x="3666" y="2395"/>
                </a:cubicBezTo>
                <a:cubicBezTo>
                  <a:pt x="3663" y="2436"/>
                  <a:pt x="3668" y="2478"/>
                  <a:pt x="3658" y="2518"/>
                </a:cubicBezTo>
                <a:cubicBezTo>
                  <a:pt x="3656" y="2526"/>
                  <a:pt x="3639" y="2561"/>
                  <a:pt x="3633" y="2567"/>
                </a:cubicBezTo>
                <a:cubicBezTo>
                  <a:pt x="3627" y="2573"/>
                  <a:pt x="3630" y="2544"/>
                  <a:pt x="3625" y="2551"/>
                </a:cubicBezTo>
                <a:cubicBezTo>
                  <a:pt x="3615" y="2564"/>
                  <a:pt x="3642" y="2559"/>
                  <a:pt x="3633" y="2567"/>
                </a:cubicBezTo>
                <a:cubicBezTo>
                  <a:pt x="3601" y="2584"/>
                  <a:pt x="3609" y="2609"/>
                  <a:pt x="3559" y="2592"/>
                </a:cubicBezTo>
                <a:cubicBezTo>
                  <a:pt x="3553" y="2605"/>
                  <a:pt x="3565" y="2605"/>
                  <a:pt x="3559" y="2592"/>
                </a:cubicBezTo>
                <a:cubicBezTo>
                  <a:pt x="3548" y="2570"/>
                  <a:pt x="3552" y="2582"/>
                  <a:pt x="3543" y="2559"/>
                </a:cubicBezTo>
                <a:cubicBezTo>
                  <a:pt x="3540" y="2550"/>
                  <a:pt x="3487" y="2521"/>
                  <a:pt x="3477" y="2518"/>
                </a:cubicBezTo>
                <a:cubicBezTo>
                  <a:pt x="3450" y="2475"/>
                  <a:pt x="3463" y="2429"/>
                  <a:pt x="3436" y="2386"/>
                </a:cubicBezTo>
                <a:cubicBezTo>
                  <a:pt x="3433" y="2372"/>
                  <a:pt x="3439" y="2353"/>
                  <a:pt x="3428" y="2345"/>
                </a:cubicBezTo>
                <a:cubicBezTo>
                  <a:pt x="3344" y="2283"/>
                  <a:pt x="3384" y="2379"/>
                  <a:pt x="3362" y="2312"/>
                </a:cubicBezTo>
                <a:cubicBezTo>
                  <a:pt x="3375" y="2272"/>
                  <a:pt x="3384" y="2245"/>
                  <a:pt x="3337" y="2230"/>
                </a:cubicBezTo>
                <a:cubicBezTo>
                  <a:pt x="3319" y="2218"/>
                  <a:pt x="3309" y="2214"/>
                  <a:pt x="3296" y="2197"/>
                </a:cubicBezTo>
                <a:cubicBezTo>
                  <a:pt x="3286" y="2185"/>
                  <a:pt x="3279" y="2164"/>
                  <a:pt x="3263" y="2156"/>
                </a:cubicBezTo>
                <a:cubicBezTo>
                  <a:pt x="3248" y="2149"/>
                  <a:pt x="3189" y="2148"/>
                  <a:pt x="3189" y="2148"/>
                </a:cubicBezTo>
                <a:cubicBezTo>
                  <a:pt x="3115" y="2172"/>
                  <a:pt x="3148" y="2148"/>
                  <a:pt x="3074" y="2131"/>
                </a:cubicBezTo>
                <a:cubicBezTo>
                  <a:pt x="3024" y="2126"/>
                  <a:pt x="2952" y="2147"/>
                  <a:pt x="2918" y="2140"/>
                </a:cubicBezTo>
                <a:cubicBezTo>
                  <a:pt x="2881" y="2141"/>
                  <a:pt x="2868" y="2137"/>
                  <a:pt x="2852" y="2140"/>
                </a:cubicBezTo>
                <a:cubicBezTo>
                  <a:pt x="2844" y="2143"/>
                  <a:pt x="2825" y="2150"/>
                  <a:pt x="2819" y="2156"/>
                </a:cubicBezTo>
                <a:cubicBezTo>
                  <a:pt x="2798" y="2177"/>
                  <a:pt x="2849" y="2127"/>
                  <a:pt x="2819" y="2140"/>
                </a:cubicBezTo>
                <a:cubicBezTo>
                  <a:pt x="2806" y="2146"/>
                  <a:pt x="2792" y="2145"/>
                  <a:pt x="2778" y="2148"/>
                </a:cubicBezTo>
                <a:cubicBezTo>
                  <a:pt x="2765" y="2184"/>
                  <a:pt x="2749" y="2183"/>
                  <a:pt x="2761" y="2222"/>
                </a:cubicBezTo>
                <a:cubicBezTo>
                  <a:pt x="2746" y="2282"/>
                  <a:pt x="2738" y="2273"/>
                  <a:pt x="2679" y="2263"/>
                </a:cubicBezTo>
                <a:cubicBezTo>
                  <a:pt x="2621" y="2226"/>
                  <a:pt x="2692" y="2266"/>
                  <a:pt x="2572" y="2238"/>
                </a:cubicBezTo>
                <a:cubicBezTo>
                  <a:pt x="2554" y="2234"/>
                  <a:pt x="2540" y="2236"/>
                  <a:pt x="2523" y="2230"/>
                </a:cubicBezTo>
                <a:cubicBezTo>
                  <a:pt x="2493" y="2233"/>
                  <a:pt x="2461" y="2212"/>
                  <a:pt x="2432" y="2222"/>
                </a:cubicBezTo>
                <a:cubicBezTo>
                  <a:pt x="2424" y="2225"/>
                  <a:pt x="2433" y="2246"/>
                  <a:pt x="2424" y="2247"/>
                </a:cubicBezTo>
                <a:cubicBezTo>
                  <a:pt x="2389" y="2252"/>
                  <a:pt x="2345" y="2266"/>
                  <a:pt x="2309" y="2263"/>
                </a:cubicBezTo>
                <a:cubicBezTo>
                  <a:pt x="2296" y="2250"/>
                  <a:pt x="2255" y="2182"/>
                  <a:pt x="2292" y="2238"/>
                </a:cubicBezTo>
                <a:cubicBezTo>
                  <a:pt x="2274" y="2310"/>
                  <a:pt x="2278" y="2300"/>
                  <a:pt x="2202" y="2312"/>
                </a:cubicBezTo>
                <a:cubicBezTo>
                  <a:pt x="2185" y="2318"/>
                  <a:pt x="2175" y="2351"/>
                  <a:pt x="2161" y="2362"/>
                </a:cubicBezTo>
                <a:cubicBezTo>
                  <a:pt x="2147" y="2373"/>
                  <a:pt x="2142" y="2359"/>
                  <a:pt x="2128" y="2370"/>
                </a:cubicBezTo>
                <a:cubicBezTo>
                  <a:pt x="2119" y="2377"/>
                  <a:pt x="2114" y="2400"/>
                  <a:pt x="2103" y="2403"/>
                </a:cubicBezTo>
                <a:cubicBezTo>
                  <a:pt x="2076" y="2430"/>
                  <a:pt x="2076" y="2405"/>
                  <a:pt x="2062" y="2444"/>
                </a:cubicBezTo>
                <a:cubicBezTo>
                  <a:pt x="2070" y="2447"/>
                  <a:pt x="2074" y="2452"/>
                  <a:pt x="2078" y="2460"/>
                </a:cubicBezTo>
                <a:cubicBezTo>
                  <a:pt x="2103" y="2504"/>
                  <a:pt x="2096" y="2547"/>
                  <a:pt x="2087" y="2592"/>
                </a:cubicBezTo>
                <a:cubicBezTo>
                  <a:pt x="2080" y="2591"/>
                  <a:pt x="1988" y="2594"/>
                  <a:pt x="1971" y="2584"/>
                </a:cubicBezTo>
                <a:cubicBezTo>
                  <a:pt x="1947" y="2569"/>
                  <a:pt x="1943" y="2553"/>
                  <a:pt x="1914" y="2543"/>
                </a:cubicBezTo>
                <a:cubicBezTo>
                  <a:pt x="1888" y="2517"/>
                  <a:pt x="1884" y="2486"/>
                  <a:pt x="1873" y="2452"/>
                </a:cubicBezTo>
                <a:cubicBezTo>
                  <a:pt x="1868" y="2437"/>
                  <a:pt x="1851" y="2430"/>
                  <a:pt x="1840" y="2419"/>
                </a:cubicBezTo>
                <a:cubicBezTo>
                  <a:pt x="1837" y="2411"/>
                  <a:pt x="1835" y="2402"/>
                  <a:pt x="1831" y="2395"/>
                </a:cubicBezTo>
                <a:cubicBezTo>
                  <a:pt x="1827" y="2388"/>
                  <a:pt x="1818" y="2385"/>
                  <a:pt x="1815" y="2378"/>
                </a:cubicBezTo>
                <a:cubicBezTo>
                  <a:pt x="1808" y="2363"/>
                  <a:pt x="1811" y="2341"/>
                  <a:pt x="1799" y="2329"/>
                </a:cubicBezTo>
                <a:cubicBezTo>
                  <a:pt x="1783" y="2313"/>
                  <a:pt x="1777" y="2309"/>
                  <a:pt x="1766" y="2288"/>
                </a:cubicBezTo>
                <a:cubicBezTo>
                  <a:pt x="1755" y="2266"/>
                  <a:pt x="1749" y="2235"/>
                  <a:pt x="1724" y="2222"/>
                </a:cubicBezTo>
                <a:cubicBezTo>
                  <a:pt x="1709" y="2214"/>
                  <a:pt x="1691" y="2210"/>
                  <a:pt x="1675" y="2205"/>
                </a:cubicBezTo>
                <a:cubicBezTo>
                  <a:pt x="1659" y="2200"/>
                  <a:pt x="1617" y="2214"/>
                  <a:pt x="1617" y="2214"/>
                </a:cubicBezTo>
                <a:cubicBezTo>
                  <a:pt x="1594" y="2218"/>
                  <a:pt x="1590" y="2254"/>
                  <a:pt x="1568" y="2255"/>
                </a:cubicBezTo>
                <a:cubicBezTo>
                  <a:pt x="1543" y="2258"/>
                  <a:pt x="1494" y="2245"/>
                  <a:pt x="1469" y="2230"/>
                </a:cubicBezTo>
                <a:cubicBezTo>
                  <a:pt x="1452" y="2204"/>
                  <a:pt x="1438" y="2188"/>
                  <a:pt x="1420" y="2164"/>
                </a:cubicBezTo>
                <a:cubicBezTo>
                  <a:pt x="1414" y="2156"/>
                  <a:pt x="1411" y="2146"/>
                  <a:pt x="1404" y="2140"/>
                </a:cubicBezTo>
                <a:cubicBezTo>
                  <a:pt x="1397" y="2134"/>
                  <a:pt x="1387" y="2134"/>
                  <a:pt x="1379" y="2131"/>
                </a:cubicBezTo>
                <a:cubicBezTo>
                  <a:pt x="1375" y="2127"/>
                  <a:pt x="1348" y="2103"/>
                  <a:pt x="1346" y="2098"/>
                </a:cubicBezTo>
                <a:cubicBezTo>
                  <a:pt x="1326" y="2059"/>
                  <a:pt x="1333" y="2030"/>
                  <a:pt x="1280" y="2024"/>
                </a:cubicBezTo>
                <a:cubicBezTo>
                  <a:pt x="1242" y="2019"/>
                  <a:pt x="1203" y="2019"/>
                  <a:pt x="1165" y="2016"/>
                </a:cubicBezTo>
                <a:cubicBezTo>
                  <a:pt x="1130" y="2051"/>
                  <a:pt x="1086" y="2058"/>
                  <a:pt x="1033" y="2049"/>
                </a:cubicBezTo>
                <a:cubicBezTo>
                  <a:pt x="926" y="2016"/>
                  <a:pt x="898" y="2003"/>
                  <a:pt x="811" y="1975"/>
                </a:cubicBezTo>
                <a:cubicBezTo>
                  <a:pt x="784" y="1966"/>
                  <a:pt x="764" y="1935"/>
                  <a:pt x="737" y="1926"/>
                </a:cubicBezTo>
                <a:cubicBezTo>
                  <a:pt x="721" y="1920"/>
                  <a:pt x="688" y="1909"/>
                  <a:pt x="688" y="1909"/>
                </a:cubicBezTo>
                <a:cubicBezTo>
                  <a:pt x="677" y="1898"/>
                  <a:pt x="668" y="1884"/>
                  <a:pt x="655" y="1876"/>
                </a:cubicBezTo>
                <a:cubicBezTo>
                  <a:pt x="648" y="1871"/>
                  <a:pt x="638" y="1872"/>
                  <a:pt x="630" y="1868"/>
                </a:cubicBezTo>
                <a:cubicBezTo>
                  <a:pt x="621" y="1864"/>
                  <a:pt x="613" y="1857"/>
                  <a:pt x="605" y="1852"/>
                </a:cubicBezTo>
                <a:cubicBezTo>
                  <a:pt x="584" y="1819"/>
                  <a:pt x="559" y="1804"/>
                  <a:pt x="531" y="1778"/>
                </a:cubicBezTo>
                <a:cubicBezTo>
                  <a:pt x="484" y="1789"/>
                  <a:pt x="430" y="1815"/>
                  <a:pt x="391" y="1778"/>
                </a:cubicBezTo>
                <a:cubicBezTo>
                  <a:pt x="388" y="1764"/>
                  <a:pt x="392" y="1747"/>
                  <a:pt x="383" y="1736"/>
                </a:cubicBezTo>
                <a:cubicBezTo>
                  <a:pt x="376" y="1727"/>
                  <a:pt x="360" y="1732"/>
                  <a:pt x="350" y="1728"/>
                </a:cubicBezTo>
                <a:cubicBezTo>
                  <a:pt x="315" y="1713"/>
                  <a:pt x="296" y="1679"/>
                  <a:pt x="284" y="1646"/>
                </a:cubicBezTo>
                <a:cubicBezTo>
                  <a:pt x="281" y="1627"/>
                  <a:pt x="288" y="1603"/>
                  <a:pt x="276" y="1588"/>
                </a:cubicBezTo>
                <a:cubicBezTo>
                  <a:pt x="266" y="1574"/>
                  <a:pt x="243" y="1577"/>
                  <a:pt x="227" y="1572"/>
                </a:cubicBezTo>
                <a:cubicBezTo>
                  <a:pt x="190" y="1560"/>
                  <a:pt x="157" y="1543"/>
                  <a:pt x="120" y="1531"/>
                </a:cubicBezTo>
                <a:cubicBezTo>
                  <a:pt x="117" y="1460"/>
                  <a:pt x="122" y="1388"/>
                  <a:pt x="112" y="1317"/>
                </a:cubicBezTo>
                <a:cubicBezTo>
                  <a:pt x="111" y="1307"/>
                  <a:pt x="93" y="1308"/>
                  <a:pt x="87" y="1300"/>
                </a:cubicBezTo>
                <a:cubicBezTo>
                  <a:pt x="0" y="1192"/>
                  <a:pt x="134" y="1314"/>
                  <a:pt x="38" y="1218"/>
                </a:cubicBezTo>
                <a:cubicBezTo>
                  <a:pt x="41" y="1207"/>
                  <a:pt x="66" y="1236"/>
                  <a:pt x="71" y="1226"/>
                </a:cubicBezTo>
                <a:cubicBezTo>
                  <a:pt x="75" y="1217"/>
                  <a:pt x="87" y="1202"/>
                  <a:pt x="87" y="1202"/>
                </a:cubicBezTo>
                <a:cubicBezTo>
                  <a:pt x="103" y="1199"/>
                  <a:pt x="54" y="1210"/>
                  <a:pt x="103" y="1177"/>
                </a:cubicBezTo>
                <a:cubicBezTo>
                  <a:pt x="112" y="1170"/>
                  <a:pt x="162" y="1145"/>
                  <a:pt x="169" y="1136"/>
                </a:cubicBezTo>
                <a:cubicBezTo>
                  <a:pt x="174" y="1129"/>
                  <a:pt x="161" y="1155"/>
                  <a:pt x="169" y="1152"/>
                </a:cubicBezTo>
                <a:cubicBezTo>
                  <a:pt x="172" y="1144"/>
                  <a:pt x="185" y="1129"/>
                  <a:pt x="177" y="1127"/>
                </a:cubicBezTo>
                <a:cubicBezTo>
                  <a:pt x="126" y="1113"/>
                  <a:pt x="106" y="1140"/>
                  <a:pt x="79" y="1169"/>
                </a:cubicBezTo>
                <a:cubicBezTo>
                  <a:pt x="45" y="1157"/>
                  <a:pt x="26" y="1155"/>
                  <a:pt x="38" y="1119"/>
                </a:cubicBezTo>
                <a:cubicBezTo>
                  <a:pt x="33" y="1028"/>
                  <a:pt x="14" y="980"/>
                  <a:pt x="38" y="905"/>
                </a:cubicBezTo>
                <a:cubicBezTo>
                  <a:pt x="18" y="845"/>
                  <a:pt x="37" y="843"/>
                  <a:pt x="87" y="831"/>
                </a:cubicBezTo>
                <a:cubicBezTo>
                  <a:pt x="103" y="740"/>
                  <a:pt x="40" y="541"/>
                  <a:pt x="161" y="502"/>
                </a:cubicBezTo>
                <a:cubicBezTo>
                  <a:pt x="171" y="460"/>
                  <a:pt x="138" y="451"/>
                  <a:pt x="169" y="420"/>
                </a:cubicBezTo>
                <a:cubicBezTo>
                  <a:pt x="175" y="403"/>
                  <a:pt x="207" y="380"/>
                  <a:pt x="210" y="362"/>
                </a:cubicBezTo>
                <a:cubicBezTo>
                  <a:pt x="235" y="198"/>
                  <a:pt x="195" y="326"/>
                  <a:pt x="235" y="263"/>
                </a:cubicBezTo>
                <a:cubicBezTo>
                  <a:pt x="244" y="195"/>
                  <a:pt x="224" y="25"/>
                  <a:pt x="301" y="0"/>
                </a:cubicBezTo>
                <a:cubicBezTo>
                  <a:pt x="305" y="2"/>
                  <a:pt x="392" y="50"/>
                  <a:pt x="367" y="91"/>
                </a:cubicBezTo>
                <a:cubicBezTo>
                  <a:pt x="399" y="139"/>
                  <a:pt x="375" y="82"/>
                  <a:pt x="408" y="124"/>
                </a:cubicBezTo>
                <a:cubicBezTo>
                  <a:pt x="411" y="116"/>
                  <a:pt x="383" y="74"/>
                  <a:pt x="383" y="74"/>
                </a:cubicBezTo>
                <a:close/>
              </a:path>
            </a:pathLst>
          </a:custGeom>
          <a:solidFill>
            <a:srgbClr val="FF0066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0" y="428604"/>
            <a:ext cx="90701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/>
              <a:t>领土扩张的大致方向是什么？最西端到达什么地方？</a:t>
            </a:r>
          </a:p>
        </p:txBody>
      </p:sp>
      <p:sp>
        <p:nvSpPr>
          <p:cNvPr id="23581" name="AutoShape 29"/>
          <p:cNvSpPr>
            <a:spLocks noChangeArrowheads="1"/>
          </p:cNvSpPr>
          <p:nvPr/>
        </p:nvSpPr>
        <p:spPr bwMode="auto">
          <a:xfrm>
            <a:off x="2322513" y="3086100"/>
            <a:ext cx="1146175" cy="685800"/>
          </a:xfrm>
          <a:prstGeom prst="flowChartAlternate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600" b="1"/>
              <a:t>西部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animBg="1"/>
      <p:bldP spid="23560" grpId="0" animBg="1"/>
      <p:bldP spid="23567" grpId="0" animBg="1"/>
      <p:bldP spid="23569" grpId="0" animBg="1"/>
      <p:bldP spid="23571" grpId="0" animBg="1"/>
      <p:bldP spid="23572" grpId="0" animBg="1" autoUpdateAnimBg="0"/>
      <p:bldP spid="23573" grpId="0" animBg="1" autoUpdateAnimBg="0"/>
      <p:bldP spid="23574" grpId="0" animBg="1" autoUpdateAnimBg="0"/>
      <p:bldP spid="23575" grpId="0" animBg="1" autoUpdateAnimBg="0"/>
      <p:bldP spid="23576" grpId="0" animBg="1" autoUpdateAnimBg="0"/>
      <p:bldP spid="23580" grpId="0" animBg="1"/>
      <p:bldP spid="23578" grpId="0" autoUpdateAnimBg="0"/>
      <p:bldP spid="23581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313" y="0"/>
            <a:ext cx="6516687" cy="343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111406shss6355z5xxpox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86113"/>
            <a:ext cx="6227763" cy="367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3924300" y="3213100"/>
            <a:ext cx="2230438" cy="11287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  <a:latin typeface="Arial" panose="020B0604020202020204" pitchFamily="34" charset="0"/>
              </a:rPr>
              <a:t>南方</a:t>
            </a:r>
          </a:p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种植园经济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0" y="620713"/>
            <a:ext cx="2663825" cy="11271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  <a:latin typeface="Arial" panose="020B0604020202020204" pitchFamily="34" charset="0"/>
              </a:rPr>
              <a:t>北方</a:t>
            </a:r>
          </a:p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资本主义工业</a:t>
            </a:r>
          </a:p>
        </p:txBody>
      </p:sp>
      <p:pic>
        <p:nvPicPr>
          <p:cNvPr id="7174" name="Picture 6" descr="12999298_51n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7763" y="3284538"/>
            <a:ext cx="2916237" cy="3573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7772400" cy="30829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</a:t>
            </a:r>
            <a:r>
              <a:rPr lang="zh-CN" altLang="en-US" sz="2800" b="1">
                <a:solidFill>
                  <a:schemeClr val="accent2"/>
                </a:solidFill>
                <a:latin typeface="长城行楷体" pitchFamily="49" charset="-122"/>
                <a:ea typeface="长城行楷体" pitchFamily="49" charset="-122"/>
              </a:rPr>
              <a:t>北部需要大量的棉花等工业原料</a:t>
            </a:r>
            <a:r>
              <a:rPr lang="en-US" altLang="zh-CN" sz="2800" b="1">
                <a:solidFill>
                  <a:schemeClr val="accent2"/>
                </a:solidFill>
                <a:latin typeface="长城行楷体" pitchFamily="49" charset="-122"/>
                <a:ea typeface="长城行楷体" pitchFamily="49" charset="-122"/>
              </a:rPr>
              <a:t>，</a:t>
            </a:r>
            <a:r>
              <a:rPr lang="zh-CN" altLang="en-US" sz="2800" b="1">
                <a:solidFill>
                  <a:schemeClr val="accent2"/>
                </a:solidFill>
                <a:latin typeface="长城行楷体" pitchFamily="49" charset="-122"/>
                <a:ea typeface="长城行楷体" pitchFamily="49" charset="-122"/>
              </a:rPr>
              <a:t>奴隶主却把产品多数输往英、法；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长城行楷体" pitchFamily="49" charset="-122"/>
                <a:ea typeface="长城行楷体" pitchFamily="49" charset="-122"/>
              </a:rPr>
              <a:t>    北部需要南部作为商品市场，一贫如洗的黑奴却无力购买任何工业品；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长城行楷体" pitchFamily="49" charset="-122"/>
                <a:ea typeface="长城行楷体" pitchFamily="49" charset="-122"/>
              </a:rPr>
              <a:t>    北部需要大量自由劳动力，南部奴隶主却把几百万黑奴禁锢在种植园内。</a:t>
            </a:r>
          </a:p>
        </p:txBody>
      </p:sp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571472" y="4929198"/>
            <a:ext cx="8072494" cy="92333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/>
              <a:t>南</a:t>
            </a:r>
            <a:r>
              <a:rPr lang="zh-CN" altLang="en-US" sz="5400" b="1" dirty="0"/>
              <a:t>北矛盾表现在哪些方面。</a:t>
            </a:r>
          </a:p>
        </p:txBody>
      </p:sp>
      <p:sp>
        <p:nvSpPr>
          <p:cNvPr id="103429" name="Line 5"/>
          <p:cNvSpPr>
            <a:spLocks noChangeShapeType="1"/>
          </p:cNvSpPr>
          <p:nvPr/>
        </p:nvSpPr>
        <p:spPr bwMode="auto">
          <a:xfrm>
            <a:off x="5181600" y="1066800"/>
            <a:ext cx="1219200" cy="0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3430" name="Line 6"/>
          <p:cNvSpPr>
            <a:spLocks noChangeShapeType="1"/>
          </p:cNvSpPr>
          <p:nvPr/>
        </p:nvSpPr>
        <p:spPr bwMode="auto">
          <a:xfrm>
            <a:off x="4419600" y="2133600"/>
            <a:ext cx="1219200" cy="0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3431" name="Line 7"/>
          <p:cNvSpPr>
            <a:spLocks noChangeShapeType="1"/>
          </p:cNvSpPr>
          <p:nvPr/>
        </p:nvSpPr>
        <p:spPr bwMode="auto">
          <a:xfrm>
            <a:off x="3733800" y="3276600"/>
            <a:ext cx="1600200" cy="0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animBg="1" autoUpdateAnimBg="0"/>
      <p:bldP spid="103429" grpId="0" animBg="1"/>
      <p:bldP spid="103430" grpId="0" animBg="1"/>
      <p:bldP spid="1034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14600" y="2970213"/>
            <a:ext cx="4114800" cy="2211387"/>
            <a:chOff x="1680" y="1871"/>
            <a:chExt cx="2160" cy="1393"/>
          </a:xfrm>
        </p:grpSpPr>
        <p:sp>
          <p:nvSpPr>
            <p:cNvPr id="10278" name="Oval 3"/>
            <p:cNvSpPr>
              <a:spLocks noChangeArrowheads="1"/>
            </p:cNvSpPr>
            <p:nvPr/>
          </p:nvSpPr>
          <p:spPr bwMode="auto">
            <a:xfrm>
              <a:off x="1680" y="1872"/>
              <a:ext cx="2160" cy="1392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9" name="Arc 4"/>
            <p:cNvSpPr>
              <a:spLocks/>
            </p:cNvSpPr>
            <p:nvPr/>
          </p:nvSpPr>
          <p:spPr bwMode="auto">
            <a:xfrm rot="5930">
              <a:off x="2016" y="1871"/>
              <a:ext cx="1538" cy="288"/>
            </a:xfrm>
            <a:custGeom>
              <a:avLst/>
              <a:gdLst>
                <a:gd name="T0" fmla="*/ 0 w 41087"/>
                <a:gd name="T1" fmla="*/ 178 h 21600"/>
                <a:gd name="T2" fmla="*/ 1538 w 41087"/>
                <a:gd name="T3" fmla="*/ 227 h 21600"/>
                <a:gd name="T4" fmla="*/ 748 w 41087"/>
                <a:gd name="T5" fmla="*/ 288 h 21600"/>
                <a:gd name="T6" fmla="*/ 0 60000 65536"/>
                <a:gd name="T7" fmla="*/ 0 60000 65536"/>
                <a:gd name="T8" fmla="*/ 0 60000 65536"/>
                <a:gd name="T9" fmla="*/ 0 w 41087"/>
                <a:gd name="T10" fmla="*/ 0 h 21600"/>
                <a:gd name="T11" fmla="*/ 41087 w 4108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087" h="21600" fill="none" extrusionOk="0">
                  <a:moveTo>
                    <a:pt x="0" y="13377"/>
                  </a:moveTo>
                  <a:cubicBezTo>
                    <a:pt x="3332" y="5282"/>
                    <a:pt x="11220" y="-1"/>
                    <a:pt x="19974" y="0"/>
                  </a:cubicBezTo>
                  <a:cubicBezTo>
                    <a:pt x="30144" y="0"/>
                    <a:pt x="38937" y="7095"/>
                    <a:pt x="41086" y="17037"/>
                  </a:cubicBezTo>
                </a:path>
                <a:path w="41087" h="21600" stroke="0" extrusionOk="0">
                  <a:moveTo>
                    <a:pt x="0" y="13377"/>
                  </a:moveTo>
                  <a:cubicBezTo>
                    <a:pt x="3332" y="5282"/>
                    <a:pt x="11220" y="-1"/>
                    <a:pt x="19974" y="0"/>
                  </a:cubicBezTo>
                  <a:cubicBezTo>
                    <a:pt x="30144" y="0"/>
                    <a:pt x="38937" y="7095"/>
                    <a:pt x="41086" y="17037"/>
                  </a:cubicBezTo>
                  <a:lnTo>
                    <a:pt x="19974" y="21600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2514600" y="1524000"/>
            <a:ext cx="3962400" cy="1981200"/>
            <a:chOff x="1632" y="960"/>
            <a:chExt cx="2112" cy="1248"/>
          </a:xfrm>
        </p:grpSpPr>
        <p:sp>
          <p:nvSpPr>
            <p:cNvPr id="10275" name="Oval 6"/>
            <p:cNvSpPr>
              <a:spLocks noChangeArrowheads="1"/>
            </p:cNvSpPr>
            <p:nvPr/>
          </p:nvSpPr>
          <p:spPr bwMode="auto">
            <a:xfrm>
              <a:off x="1632" y="960"/>
              <a:ext cx="2112" cy="124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6" name="Text Box 7"/>
            <p:cNvSpPr txBox="1">
              <a:spLocks noChangeArrowheads="1"/>
            </p:cNvSpPr>
            <p:nvPr/>
          </p:nvSpPr>
          <p:spPr bwMode="auto">
            <a:xfrm>
              <a:off x="2400" y="1056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黑体" pitchFamily="2" charset="-122"/>
                </a:rPr>
                <a:t>北方</a:t>
              </a:r>
            </a:p>
          </p:txBody>
        </p:sp>
        <p:sp>
          <p:nvSpPr>
            <p:cNvPr id="10277" name="Text Box 8"/>
            <p:cNvSpPr txBox="1">
              <a:spLocks noChangeArrowheads="1"/>
            </p:cNvSpPr>
            <p:nvPr/>
          </p:nvSpPr>
          <p:spPr bwMode="auto">
            <a:xfrm>
              <a:off x="2064" y="1392"/>
              <a:ext cx="12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黑体" pitchFamily="2" charset="-122"/>
                </a:rPr>
                <a:t>资本主义工商业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743200" y="3581400"/>
            <a:ext cx="3429000" cy="914400"/>
            <a:chOff x="1968" y="2256"/>
            <a:chExt cx="1680" cy="576"/>
          </a:xfrm>
        </p:grpSpPr>
        <p:sp>
          <p:nvSpPr>
            <p:cNvPr id="10273" name="Text Box 10"/>
            <p:cNvSpPr txBox="1">
              <a:spLocks noChangeArrowheads="1"/>
            </p:cNvSpPr>
            <p:nvPr/>
          </p:nvSpPr>
          <p:spPr bwMode="auto">
            <a:xfrm>
              <a:off x="2496" y="225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黑体" pitchFamily="2" charset="-122"/>
                </a:rPr>
                <a:t>  南方</a:t>
              </a:r>
            </a:p>
          </p:txBody>
        </p:sp>
        <p:sp>
          <p:nvSpPr>
            <p:cNvPr id="10274" name="Text Box 11"/>
            <p:cNvSpPr txBox="1">
              <a:spLocks noChangeArrowheads="1"/>
            </p:cNvSpPr>
            <p:nvPr/>
          </p:nvSpPr>
          <p:spPr bwMode="auto">
            <a:xfrm>
              <a:off x="1968" y="2544"/>
              <a:ext cx="16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黑体" pitchFamily="2" charset="-122"/>
                </a:rPr>
                <a:t>     奴隶制种植园经济</a:t>
              </a:r>
            </a:p>
          </p:txBody>
        </p:sp>
      </p:grpSp>
      <p:sp>
        <p:nvSpPr>
          <p:cNvPr id="10245" name="Text Box 1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667000" y="0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2" charset="-122"/>
              </a:rPr>
              <a:t>美国内战原因示意图</a:t>
            </a:r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676400" y="4953000"/>
            <a:ext cx="1600200" cy="1158875"/>
            <a:chOff x="1056" y="3120"/>
            <a:chExt cx="1008" cy="730"/>
          </a:xfrm>
        </p:grpSpPr>
        <p:sp>
          <p:nvSpPr>
            <p:cNvPr id="10271" name="Text Box 14"/>
            <p:cNvSpPr txBox="1">
              <a:spLocks noChangeArrowheads="1"/>
            </p:cNvSpPr>
            <p:nvPr/>
          </p:nvSpPr>
          <p:spPr bwMode="auto">
            <a:xfrm>
              <a:off x="1056" y="3408"/>
              <a:ext cx="100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输出棉花、工业原料</a:t>
              </a:r>
            </a:p>
          </p:txBody>
        </p:sp>
        <p:sp>
          <p:nvSpPr>
            <p:cNvPr id="10272" name="Line 15"/>
            <p:cNvSpPr>
              <a:spLocks noChangeShapeType="1"/>
            </p:cNvSpPr>
            <p:nvPr/>
          </p:nvSpPr>
          <p:spPr bwMode="auto">
            <a:xfrm flipH="1">
              <a:off x="1632" y="3120"/>
              <a:ext cx="432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295400" y="1295400"/>
            <a:ext cx="1600200" cy="914400"/>
            <a:chOff x="816" y="816"/>
            <a:chExt cx="1008" cy="576"/>
          </a:xfrm>
        </p:grpSpPr>
        <p:sp>
          <p:nvSpPr>
            <p:cNvPr id="10269" name="Text Box 17"/>
            <p:cNvSpPr txBox="1">
              <a:spLocks noChangeArrowheads="1"/>
            </p:cNvSpPr>
            <p:nvPr/>
          </p:nvSpPr>
          <p:spPr bwMode="auto">
            <a:xfrm>
              <a:off x="816" y="816"/>
              <a:ext cx="10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缺工业原料</a:t>
              </a:r>
            </a:p>
          </p:txBody>
        </p:sp>
        <p:sp>
          <p:nvSpPr>
            <p:cNvPr id="10270" name="Line 18"/>
            <p:cNvSpPr>
              <a:spLocks noChangeShapeType="1"/>
            </p:cNvSpPr>
            <p:nvPr/>
          </p:nvSpPr>
          <p:spPr bwMode="auto">
            <a:xfrm>
              <a:off x="1392" y="1056"/>
              <a:ext cx="288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8" name="Text Box 19"/>
          <p:cNvSpPr txBox="1">
            <a:spLocks noChangeArrowheads="1"/>
          </p:cNvSpPr>
          <p:nvPr/>
        </p:nvSpPr>
        <p:spPr bwMode="auto">
          <a:xfrm>
            <a:off x="3962400" y="5715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810000" y="5181600"/>
            <a:ext cx="1524000" cy="1006475"/>
            <a:chOff x="2400" y="3264"/>
            <a:chExt cx="960" cy="634"/>
          </a:xfrm>
        </p:grpSpPr>
        <p:sp>
          <p:nvSpPr>
            <p:cNvPr id="10267" name="Text Box 21"/>
            <p:cNvSpPr txBox="1">
              <a:spLocks noChangeArrowheads="1"/>
            </p:cNvSpPr>
            <p:nvPr/>
          </p:nvSpPr>
          <p:spPr bwMode="auto">
            <a:xfrm>
              <a:off x="2400" y="3648"/>
              <a:ext cx="9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输入工业品</a:t>
              </a:r>
            </a:p>
          </p:txBody>
        </p:sp>
        <p:sp>
          <p:nvSpPr>
            <p:cNvPr id="10268" name="Line 22"/>
            <p:cNvSpPr>
              <a:spLocks noChangeShapeType="1"/>
            </p:cNvSpPr>
            <p:nvPr/>
          </p:nvSpPr>
          <p:spPr bwMode="auto">
            <a:xfrm>
              <a:off x="2832" y="3264"/>
              <a:ext cx="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3581400" y="609600"/>
            <a:ext cx="1524000" cy="914400"/>
            <a:chOff x="2256" y="384"/>
            <a:chExt cx="960" cy="576"/>
          </a:xfrm>
        </p:grpSpPr>
        <p:sp>
          <p:nvSpPr>
            <p:cNvPr id="10265" name="Text Box 24"/>
            <p:cNvSpPr txBox="1">
              <a:spLocks noChangeArrowheads="1"/>
            </p:cNvSpPr>
            <p:nvPr/>
          </p:nvSpPr>
          <p:spPr bwMode="auto">
            <a:xfrm>
              <a:off x="2256" y="384"/>
              <a:ext cx="9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缺销售市场</a:t>
              </a:r>
            </a:p>
          </p:txBody>
        </p:sp>
        <p:sp>
          <p:nvSpPr>
            <p:cNvPr id="10266" name="Line 25"/>
            <p:cNvSpPr>
              <a:spLocks noChangeShapeType="1"/>
            </p:cNvSpPr>
            <p:nvPr/>
          </p:nvSpPr>
          <p:spPr bwMode="auto">
            <a:xfrm>
              <a:off x="2736" y="624"/>
              <a:ext cx="0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26"/>
          <p:cNvGrpSpPr>
            <a:grpSpLocks/>
          </p:cNvGrpSpPr>
          <p:nvPr/>
        </p:nvGrpSpPr>
        <p:grpSpPr bwMode="auto">
          <a:xfrm>
            <a:off x="5867400" y="4953000"/>
            <a:ext cx="2286000" cy="1158875"/>
            <a:chOff x="3600" y="3024"/>
            <a:chExt cx="1440" cy="730"/>
          </a:xfrm>
        </p:grpSpPr>
        <p:sp>
          <p:nvSpPr>
            <p:cNvPr id="10263" name="Text Box 27"/>
            <p:cNvSpPr txBox="1">
              <a:spLocks noChangeArrowheads="1"/>
            </p:cNvSpPr>
            <p:nvPr/>
          </p:nvSpPr>
          <p:spPr bwMode="auto">
            <a:xfrm>
              <a:off x="3600" y="3504"/>
              <a:ext cx="14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占有大量劳动力</a:t>
              </a:r>
            </a:p>
          </p:txBody>
        </p:sp>
        <p:sp>
          <p:nvSpPr>
            <p:cNvPr id="10264" name="Line 28"/>
            <p:cNvSpPr>
              <a:spLocks noChangeShapeType="1"/>
            </p:cNvSpPr>
            <p:nvPr/>
          </p:nvSpPr>
          <p:spPr bwMode="auto">
            <a:xfrm>
              <a:off x="3600" y="3024"/>
              <a:ext cx="336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29"/>
          <p:cNvGrpSpPr>
            <a:grpSpLocks/>
          </p:cNvGrpSpPr>
          <p:nvPr/>
        </p:nvGrpSpPr>
        <p:grpSpPr bwMode="auto">
          <a:xfrm>
            <a:off x="6096000" y="1143000"/>
            <a:ext cx="2209800" cy="838200"/>
            <a:chOff x="3696" y="816"/>
            <a:chExt cx="1392" cy="528"/>
          </a:xfrm>
        </p:grpSpPr>
        <p:sp>
          <p:nvSpPr>
            <p:cNvPr id="10261" name="Text Box 30"/>
            <p:cNvSpPr txBox="1">
              <a:spLocks noChangeArrowheads="1"/>
            </p:cNvSpPr>
            <p:nvPr/>
          </p:nvSpPr>
          <p:spPr bwMode="auto">
            <a:xfrm>
              <a:off x="3744" y="816"/>
              <a:ext cx="13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缺自由劳动力</a:t>
              </a:r>
            </a:p>
          </p:txBody>
        </p:sp>
        <p:sp>
          <p:nvSpPr>
            <p:cNvPr id="10262" name="Line 31"/>
            <p:cNvSpPr>
              <a:spLocks noChangeShapeType="1"/>
            </p:cNvSpPr>
            <p:nvPr/>
          </p:nvSpPr>
          <p:spPr bwMode="auto">
            <a:xfrm flipV="1">
              <a:off x="3696" y="1056"/>
              <a:ext cx="384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4114800" y="2971800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黑体" pitchFamily="2" charset="-122"/>
              </a:rPr>
              <a:t>矛盾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250825" y="836613"/>
            <a:ext cx="8893175" cy="231457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如果你们(指北方代表)改变立场．认为奴隶制度是正确的、也许你会大获全胜，脑海中也不再有反对奴隶制度的想法……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——1860年4月底</a:t>
            </a:r>
            <a:r>
              <a:rPr lang="zh-CN" altLang="en-US" sz="2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南方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演说家燕西在民主党全国代表大会的发言</a:t>
            </a:r>
          </a:p>
        </p:txBody>
      </p:sp>
      <p:pic>
        <p:nvPicPr>
          <p:cNvPr id="8195" name="图片 4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25" y="-23812"/>
            <a:ext cx="9069388" cy="8588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215900" y="3789363"/>
            <a:ext cx="8928100" cy="231457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在全国之内，在奴隶制不存在的地方，立法权不得用以助长奴隶制度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……</a:t>
            </a:r>
          </a:p>
          <a:p>
            <a:pPr>
              <a:lnSpc>
                <a:spcPct val="145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公开买卖奴隶是违反人道主义的犯罪行为。</a:t>
            </a:r>
          </a:p>
          <a:p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——(1860年5月)</a:t>
            </a:r>
            <a:r>
              <a:rPr lang="en-US" altLang="x-none" sz="2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北方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共和党全国代表大会会议的主旨 </a:t>
            </a:r>
          </a:p>
        </p:txBody>
      </p:sp>
      <p:sp>
        <p:nvSpPr>
          <p:cNvPr id="10245" name="Oval 5"/>
          <p:cNvSpPr/>
          <p:nvPr/>
        </p:nvSpPr>
        <p:spPr>
          <a:xfrm>
            <a:off x="6732588" y="981075"/>
            <a:ext cx="2411412" cy="503238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6" name="Oval 6"/>
          <p:cNvSpPr/>
          <p:nvPr/>
        </p:nvSpPr>
        <p:spPr>
          <a:xfrm>
            <a:off x="7019925" y="4005263"/>
            <a:ext cx="2124075" cy="503237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7" name="Oval 7"/>
          <p:cNvSpPr/>
          <p:nvPr/>
        </p:nvSpPr>
        <p:spPr>
          <a:xfrm>
            <a:off x="0" y="4581525"/>
            <a:ext cx="3313113" cy="503238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8" name="Oval 8"/>
          <p:cNvSpPr/>
          <p:nvPr/>
        </p:nvSpPr>
        <p:spPr>
          <a:xfrm>
            <a:off x="250825" y="1557338"/>
            <a:ext cx="4968875" cy="503237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9" name="WordArt 9"/>
          <p:cNvSpPr>
            <a:spLocks noChangeArrowheads="1" noChangeShapeType="1"/>
          </p:cNvSpPr>
          <p:nvPr/>
        </p:nvSpPr>
        <p:spPr bwMode="auto">
          <a:xfrm rot="20761934">
            <a:off x="1390650" y="1844675"/>
            <a:ext cx="5235575" cy="2801938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238066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南北矛盾焦点？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4" grpId="0" bldLvl="0" animBg="1"/>
      <p:bldP spid="10245" grpId="0" animBg="1"/>
      <p:bldP spid="10246" grpId="0" animBg="1"/>
      <p:bldP spid="10247" grpId="0" animBg="1"/>
      <p:bldP spid="102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14600" y="2970213"/>
            <a:ext cx="4114800" cy="2211387"/>
            <a:chOff x="1680" y="1871"/>
            <a:chExt cx="2160" cy="1393"/>
          </a:xfrm>
        </p:grpSpPr>
        <p:sp>
          <p:nvSpPr>
            <p:cNvPr id="10278" name="Oval 3"/>
            <p:cNvSpPr>
              <a:spLocks noChangeArrowheads="1"/>
            </p:cNvSpPr>
            <p:nvPr/>
          </p:nvSpPr>
          <p:spPr bwMode="auto">
            <a:xfrm>
              <a:off x="1680" y="1872"/>
              <a:ext cx="2160" cy="1392"/>
            </a:xfrm>
            <a:prstGeom prst="ellipse">
              <a:avLst/>
            </a:prstGeom>
            <a:solidFill>
              <a:srgbClr val="FF3300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9" name="Arc 4"/>
            <p:cNvSpPr>
              <a:spLocks/>
            </p:cNvSpPr>
            <p:nvPr/>
          </p:nvSpPr>
          <p:spPr bwMode="auto">
            <a:xfrm rot="5930">
              <a:off x="2016" y="1871"/>
              <a:ext cx="1538" cy="288"/>
            </a:xfrm>
            <a:custGeom>
              <a:avLst/>
              <a:gdLst>
                <a:gd name="T0" fmla="*/ 0 w 41087"/>
                <a:gd name="T1" fmla="*/ 178 h 21600"/>
                <a:gd name="T2" fmla="*/ 1538 w 41087"/>
                <a:gd name="T3" fmla="*/ 227 h 21600"/>
                <a:gd name="T4" fmla="*/ 748 w 41087"/>
                <a:gd name="T5" fmla="*/ 288 h 21600"/>
                <a:gd name="T6" fmla="*/ 0 60000 65536"/>
                <a:gd name="T7" fmla="*/ 0 60000 65536"/>
                <a:gd name="T8" fmla="*/ 0 60000 65536"/>
                <a:gd name="T9" fmla="*/ 0 w 41087"/>
                <a:gd name="T10" fmla="*/ 0 h 21600"/>
                <a:gd name="T11" fmla="*/ 41087 w 4108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087" h="21600" fill="none" extrusionOk="0">
                  <a:moveTo>
                    <a:pt x="0" y="13377"/>
                  </a:moveTo>
                  <a:cubicBezTo>
                    <a:pt x="3332" y="5282"/>
                    <a:pt x="11220" y="-1"/>
                    <a:pt x="19974" y="0"/>
                  </a:cubicBezTo>
                  <a:cubicBezTo>
                    <a:pt x="30144" y="0"/>
                    <a:pt x="38937" y="7095"/>
                    <a:pt x="41086" y="17037"/>
                  </a:cubicBezTo>
                </a:path>
                <a:path w="41087" h="21600" stroke="0" extrusionOk="0">
                  <a:moveTo>
                    <a:pt x="0" y="13377"/>
                  </a:moveTo>
                  <a:cubicBezTo>
                    <a:pt x="3332" y="5282"/>
                    <a:pt x="11220" y="-1"/>
                    <a:pt x="19974" y="0"/>
                  </a:cubicBezTo>
                  <a:cubicBezTo>
                    <a:pt x="30144" y="0"/>
                    <a:pt x="38937" y="7095"/>
                    <a:pt x="41086" y="17037"/>
                  </a:cubicBezTo>
                  <a:lnTo>
                    <a:pt x="19974" y="21600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2514600" y="1524000"/>
            <a:ext cx="3962400" cy="1981200"/>
            <a:chOff x="1632" y="960"/>
            <a:chExt cx="2112" cy="1248"/>
          </a:xfrm>
        </p:grpSpPr>
        <p:sp>
          <p:nvSpPr>
            <p:cNvPr id="10275" name="Oval 6"/>
            <p:cNvSpPr>
              <a:spLocks noChangeArrowheads="1"/>
            </p:cNvSpPr>
            <p:nvPr/>
          </p:nvSpPr>
          <p:spPr bwMode="auto">
            <a:xfrm>
              <a:off x="1632" y="960"/>
              <a:ext cx="2112" cy="124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6" name="Text Box 7"/>
            <p:cNvSpPr txBox="1">
              <a:spLocks noChangeArrowheads="1"/>
            </p:cNvSpPr>
            <p:nvPr/>
          </p:nvSpPr>
          <p:spPr bwMode="auto">
            <a:xfrm>
              <a:off x="2400" y="1056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黑体" pitchFamily="2" charset="-122"/>
                </a:rPr>
                <a:t>北方</a:t>
              </a:r>
            </a:p>
          </p:txBody>
        </p:sp>
        <p:sp>
          <p:nvSpPr>
            <p:cNvPr id="10277" name="Text Box 8"/>
            <p:cNvSpPr txBox="1">
              <a:spLocks noChangeArrowheads="1"/>
            </p:cNvSpPr>
            <p:nvPr/>
          </p:nvSpPr>
          <p:spPr bwMode="auto">
            <a:xfrm>
              <a:off x="2064" y="1392"/>
              <a:ext cx="12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黑体" pitchFamily="2" charset="-122"/>
                </a:rPr>
                <a:t>资本主义工商业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743200" y="3581400"/>
            <a:ext cx="3429000" cy="914400"/>
            <a:chOff x="1968" y="2256"/>
            <a:chExt cx="1680" cy="576"/>
          </a:xfrm>
        </p:grpSpPr>
        <p:sp>
          <p:nvSpPr>
            <p:cNvPr id="10273" name="Text Box 10"/>
            <p:cNvSpPr txBox="1">
              <a:spLocks noChangeArrowheads="1"/>
            </p:cNvSpPr>
            <p:nvPr/>
          </p:nvSpPr>
          <p:spPr bwMode="auto">
            <a:xfrm>
              <a:off x="2496" y="225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黑体" pitchFamily="2" charset="-122"/>
                </a:rPr>
                <a:t>  南方</a:t>
              </a:r>
            </a:p>
          </p:txBody>
        </p:sp>
        <p:sp>
          <p:nvSpPr>
            <p:cNvPr id="10274" name="Text Box 11"/>
            <p:cNvSpPr txBox="1">
              <a:spLocks noChangeArrowheads="1"/>
            </p:cNvSpPr>
            <p:nvPr/>
          </p:nvSpPr>
          <p:spPr bwMode="auto">
            <a:xfrm>
              <a:off x="1968" y="2544"/>
              <a:ext cx="16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黑体" pitchFamily="2" charset="-122"/>
                </a:rPr>
                <a:t>     奴隶制种植园经济</a:t>
              </a:r>
            </a:p>
          </p:txBody>
        </p:sp>
      </p:grpSp>
      <p:sp>
        <p:nvSpPr>
          <p:cNvPr id="10245" name="Text Box 1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667000" y="0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2" charset="-122"/>
              </a:rPr>
              <a:t>美国内战原因示意图</a:t>
            </a:r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676400" y="4953000"/>
            <a:ext cx="1600200" cy="1158875"/>
            <a:chOff x="1056" y="3120"/>
            <a:chExt cx="1008" cy="730"/>
          </a:xfrm>
        </p:grpSpPr>
        <p:sp>
          <p:nvSpPr>
            <p:cNvPr id="10271" name="Text Box 14"/>
            <p:cNvSpPr txBox="1">
              <a:spLocks noChangeArrowheads="1"/>
            </p:cNvSpPr>
            <p:nvPr/>
          </p:nvSpPr>
          <p:spPr bwMode="auto">
            <a:xfrm>
              <a:off x="1056" y="3408"/>
              <a:ext cx="100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输出棉花、工业原料</a:t>
              </a:r>
            </a:p>
          </p:txBody>
        </p:sp>
        <p:sp>
          <p:nvSpPr>
            <p:cNvPr id="10272" name="Line 15"/>
            <p:cNvSpPr>
              <a:spLocks noChangeShapeType="1"/>
            </p:cNvSpPr>
            <p:nvPr/>
          </p:nvSpPr>
          <p:spPr bwMode="auto">
            <a:xfrm flipH="1">
              <a:off x="1632" y="3120"/>
              <a:ext cx="432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295400" y="1295400"/>
            <a:ext cx="1600200" cy="914400"/>
            <a:chOff x="816" y="816"/>
            <a:chExt cx="1008" cy="576"/>
          </a:xfrm>
        </p:grpSpPr>
        <p:sp>
          <p:nvSpPr>
            <p:cNvPr id="10269" name="Text Box 17"/>
            <p:cNvSpPr txBox="1">
              <a:spLocks noChangeArrowheads="1"/>
            </p:cNvSpPr>
            <p:nvPr/>
          </p:nvSpPr>
          <p:spPr bwMode="auto">
            <a:xfrm>
              <a:off x="816" y="816"/>
              <a:ext cx="10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缺工业原料</a:t>
              </a:r>
            </a:p>
          </p:txBody>
        </p:sp>
        <p:sp>
          <p:nvSpPr>
            <p:cNvPr id="10270" name="Line 18"/>
            <p:cNvSpPr>
              <a:spLocks noChangeShapeType="1"/>
            </p:cNvSpPr>
            <p:nvPr/>
          </p:nvSpPr>
          <p:spPr bwMode="auto">
            <a:xfrm>
              <a:off x="1392" y="1056"/>
              <a:ext cx="288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8" name="Text Box 19"/>
          <p:cNvSpPr txBox="1">
            <a:spLocks noChangeArrowheads="1"/>
          </p:cNvSpPr>
          <p:nvPr/>
        </p:nvSpPr>
        <p:spPr bwMode="auto">
          <a:xfrm>
            <a:off x="3962400" y="5715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810000" y="5181600"/>
            <a:ext cx="1524000" cy="1006475"/>
            <a:chOff x="2400" y="3264"/>
            <a:chExt cx="960" cy="634"/>
          </a:xfrm>
        </p:grpSpPr>
        <p:sp>
          <p:nvSpPr>
            <p:cNvPr id="10267" name="Text Box 21"/>
            <p:cNvSpPr txBox="1">
              <a:spLocks noChangeArrowheads="1"/>
            </p:cNvSpPr>
            <p:nvPr/>
          </p:nvSpPr>
          <p:spPr bwMode="auto">
            <a:xfrm>
              <a:off x="2400" y="3648"/>
              <a:ext cx="9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输入工业品</a:t>
              </a:r>
            </a:p>
          </p:txBody>
        </p:sp>
        <p:sp>
          <p:nvSpPr>
            <p:cNvPr id="10268" name="Line 22"/>
            <p:cNvSpPr>
              <a:spLocks noChangeShapeType="1"/>
            </p:cNvSpPr>
            <p:nvPr/>
          </p:nvSpPr>
          <p:spPr bwMode="auto">
            <a:xfrm>
              <a:off x="2832" y="3264"/>
              <a:ext cx="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3581400" y="609600"/>
            <a:ext cx="1524000" cy="914400"/>
            <a:chOff x="2256" y="384"/>
            <a:chExt cx="960" cy="576"/>
          </a:xfrm>
        </p:grpSpPr>
        <p:sp>
          <p:nvSpPr>
            <p:cNvPr id="10265" name="Text Box 24"/>
            <p:cNvSpPr txBox="1">
              <a:spLocks noChangeArrowheads="1"/>
            </p:cNvSpPr>
            <p:nvPr/>
          </p:nvSpPr>
          <p:spPr bwMode="auto">
            <a:xfrm>
              <a:off x="2256" y="384"/>
              <a:ext cx="9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缺销售市场</a:t>
              </a:r>
            </a:p>
          </p:txBody>
        </p:sp>
        <p:sp>
          <p:nvSpPr>
            <p:cNvPr id="10266" name="Line 25"/>
            <p:cNvSpPr>
              <a:spLocks noChangeShapeType="1"/>
            </p:cNvSpPr>
            <p:nvPr/>
          </p:nvSpPr>
          <p:spPr bwMode="auto">
            <a:xfrm>
              <a:off x="2736" y="624"/>
              <a:ext cx="0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26"/>
          <p:cNvGrpSpPr>
            <a:grpSpLocks/>
          </p:cNvGrpSpPr>
          <p:nvPr/>
        </p:nvGrpSpPr>
        <p:grpSpPr bwMode="auto">
          <a:xfrm>
            <a:off x="5867400" y="4953000"/>
            <a:ext cx="2286000" cy="1158875"/>
            <a:chOff x="3600" y="3024"/>
            <a:chExt cx="1440" cy="730"/>
          </a:xfrm>
        </p:grpSpPr>
        <p:sp>
          <p:nvSpPr>
            <p:cNvPr id="10263" name="Text Box 27"/>
            <p:cNvSpPr txBox="1">
              <a:spLocks noChangeArrowheads="1"/>
            </p:cNvSpPr>
            <p:nvPr/>
          </p:nvSpPr>
          <p:spPr bwMode="auto">
            <a:xfrm>
              <a:off x="3600" y="3504"/>
              <a:ext cx="14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占有大量劳动力</a:t>
              </a:r>
            </a:p>
          </p:txBody>
        </p:sp>
        <p:sp>
          <p:nvSpPr>
            <p:cNvPr id="10264" name="Line 28"/>
            <p:cNvSpPr>
              <a:spLocks noChangeShapeType="1"/>
            </p:cNvSpPr>
            <p:nvPr/>
          </p:nvSpPr>
          <p:spPr bwMode="auto">
            <a:xfrm>
              <a:off x="3600" y="3024"/>
              <a:ext cx="336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29"/>
          <p:cNvGrpSpPr>
            <a:grpSpLocks/>
          </p:cNvGrpSpPr>
          <p:nvPr/>
        </p:nvGrpSpPr>
        <p:grpSpPr bwMode="auto">
          <a:xfrm>
            <a:off x="6096000" y="1143000"/>
            <a:ext cx="2209800" cy="838200"/>
            <a:chOff x="3696" y="816"/>
            <a:chExt cx="1392" cy="528"/>
          </a:xfrm>
        </p:grpSpPr>
        <p:sp>
          <p:nvSpPr>
            <p:cNvPr id="10261" name="Text Box 30"/>
            <p:cNvSpPr txBox="1">
              <a:spLocks noChangeArrowheads="1"/>
            </p:cNvSpPr>
            <p:nvPr/>
          </p:nvSpPr>
          <p:spPr bwMode="auto">
            <a:xfrm>
              <a:off x="3744" y="816"/>
              <a:ext cx="13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ea typeface="黑体" pitchFamily="2" charset="-122"/>
                </a:rPr>
                <a:t>缺自由劳动力</a:t>
              </a:r>
            </a:p>
          </p:txBody>
        </p:sp>
        <p:sp>
          <p:nvSpPr>
            <p:cNvPr id="10262" name="Line 31"/>
            <p:cNvSpPr>
              <a:spLocks noChangeShapeType="1"/>
            </p:cNvSpPr>
            <p:nvPr/>
          </p:nvSpPr>
          <p:spPr bwMode="auto">
            <a:xfrm flipV="1">
              <a:off x="3696" y="1056"/>
              <a:ext cx="384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685800" y="2819400"/>
            <a:ext cx="3124200" cy="946150"/>
            <a:chOff x="432" y="1776"/>
            <a:chExt cx="1968" cy="596"/>
          </a:xfrm>
        </p:grpSpPr>
        <p:sp>
          <p:nvSpPr>
            <p:cNvPr id="10259" name="Text Box 33"/>
            <p:cNvSpPr txBox="1">
              <a:spLocks noChangeArrowheads="1"/>
            </p:cNvSpPr>
            <p:nvPr/>
          </p:nvSpPr>
          <p:spPr bwMode="auto">
            <a:xfrm>
              <a:off x="432" y="1776"/>
              <a:ext cx="1056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CC0000"/>
                  </a:solidFill>
                  <a:ea typeface="黑体" pitchFamily="2" charset="-122"/>
                </a:rPr>
                <a:t>奴隶制存废问题</a:t>
              </a:r>
            </a:p>
          </p:txBody>
        </p:sp>
        <p:sp>
          <p:nvSpPr>
            <p:cNvPr id="10260" name="Line 34"/>
            <p:cNvSpPr>
              <a:spLocks noChangeShapeType="1"/>
            </p:cNvSpPr>
            <p:nvPr/>
          </p:nvSpPr>
          <p:spPr bwMode="auto">
            <a:xfrm flipV="1">
              <a:off x="1440" y="2064"/>
              <a:ext cx="9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35"/>
          <p:cNvGrpSpPr>
            <a:grpSpLocks/>
          </p:cNvGrpSpPr>
          <p:nvPr/>
        </p:nvGrpSpPr>
        <p:grpSpPr bwMode="auto">
          <a:xfrm>
            <a:off x="5105400" y="2819400"/>
            <a:ext cx="2362200" cy="457200"/>
            <a:chOff x="2976" y="1728"/>
            <a:chExt cx="1488" cy="288"/>
          </a:xfrm>
        </p:grpSpPr>
        <p:sp>
          <p:nvSpPr>
            <p:cNvPr id="10257" name="Line 36"/>
            <p:cNvSpPr>
              <a:spLocks noChangeShapeType="1"/>
            </p:cNvSpPr>
            <p:nvPr/>
          </p:nvSpPr>
          <p:spPr bwMode="auto">
            <a:xfrm>
              <a:off x="2976" y="2016"/>
              <a:ext cx="14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Text Box 37"/>
            <p:cNvSpPr txBox="1">
              <a:spLocks noChangeArrowheads="1"/>
            </p:cNvSpPr>
            <p:nvPr/>
          </p:nvSpPr>
          <p:spPr bwMode="auto">
            <a:xfrm>
              <a:off x="3744" y="1728"/>
              <a:ext cx="72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黑体" pitchFamily="2" charset="-122"/>
                </a:rPr>
                <a:t>结果</a:t>
              </a:r>
            </a:p>
          </p:txBody>
        </p:sp>
      </p:grp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7391400" y="2895600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ea typeface="黑体" pitchFamily="2" charset="-122"/>
              </a:rPr>
              <a:t>内战</a:t>
            </a: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4114800" y="2971800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黑体" pitchFamily="2" charset="-122"/>
              </a:rPr>
              <a:t>矛盾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6" grpId="0" autoUpdateAnimBg="0"/>
      <p:bldP spid="720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25" y="-17462"/>
            <a:ext cx="9074150" cy="998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0" y="4437063"/>
            <a:ext cx="9110663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我无意直接或间接地在蓄奴州干涉奴隶制。我相信我没有合法的权力，而且我也不想那样做。</a:t>
            </a: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……从宪法和法律角度看，联邦是不可分解的。</a:t>
            </a: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      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──1861年林肯的就职演说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323850" y="1628775"/>
            <a:ext cx="5256213" cy="1758950"/>
          </a:xfrm>
          <a:prstGeom prst="rect">
            <a:avLst/>
          </a:prstGeom>
          <a:noFill/>
          <a:ln w="57150" cap="flat" cmpd="thickThin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奴隶制是建立在人性中的自私自利上面的，是与人热爱正义的天性相违背。                             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1" name="Picture 6" descr="2009021209581197caa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13400" y="765175"/>
            <a:ext cx="3530600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Oval 6"/>
          <p:cNvSpPr/>
          <p:nvPr/>
        </p:nvSpPr>
        <p:spPr>
          <a:xfrm>
            <a:off x="5003800" y="5373688"/>
            <a:ext cx="3529013" cy="6477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1" name="WordArt 7"/>
          <p:cNvSpPr>
            <a:spLocks noChangeArrowheads="1" noChangeShapeType="1"/>
          </p:cNvSpPr>
          <p:nvPr/>
        </p:nvSpPr>
        <p:spPr bwMode="auto">
          <a:xfrm rot="20761934">
            <a:off x="4949825" y="1985963"/>
            <a:ext cx="3975100" cy="1655762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238066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导火线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animBg="1"/>
      <p:bldP spid="11270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隶书" panose="020105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隶书" panose="020105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1614</Words>
  <Paragraphs>159</Paragraphs>
  <Slides>23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三、战争的转折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4、（2014·四川广元·9）对美国独立战争和南北战争进行比较。下面的表述正确的是（   ） ①引起战争的经济原因都与英国的殖民统治有关  ②前者斗争对象是英国，是为了摆脱英国的殖民统治，争取民族独立，发展资本主义，是为了扫除资本主义发展的外部障碍  ③后者以维护国家统一为旗帜，斗争对象是南北双方，主要是为了废除黑人奴隶制，是为了扫除资本主义发展的内部障碍  ④都是由当时的美国总统领导的资产阶级革命，都是通过战争方式来扫除了资本主义发展的障碍，都有利于美国资本主义的发展 A．①②③④        B．①③④        C．②③④         D．①②③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2009-08-13T18:18:47Z</dcterms:created>
  <dcterms:modified xsi:type="dcterms:W3CDTF">2018-10-18T23:56:51Z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