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6" r:id="rId1"/>
    <p:sldMasterId id="2147483770" r:id="rId2"/>
    <p:sldMasterId id="2147483782" r:id="rId3"/>
    <p:sldMasterId id="2147483794" r:id="rId4"/>
  </p:sldMasterIdLst>
  <p:notesMasterIdLst>
    <p:notesMasterId r:id="rId26"/>
  </p:notesMasterIdLst>
  <p:handoutMasterIdLst>
    <p:handoutMasterId r:id="rId27"/>
  </p:handoutMasterIdLst>
  <p:sldIdLst>
    <p:sldId id="351" r:id="rId5"/>
    <p:sldId id="384" r:id="rId6"/>
    <p:sldId id="383" r:id="rId7"/>
    <p:sldId id="375" r:id="rId8"/>
    <p:sldId id="381" r:id="rId9"/>
    <p:sldId id="385" r:id="rId10"/>
    <p:sldId id="382" r:id="rId11"/>
    <p:sldId id="359" r:id="rId12"/>
    <p:sldId id="363" r:id="rId13"/>
    <p:sldId id="388" r:id="rId14"/>
    <p:sldId id="390" r:id="rId15"/>
    <p:sldId id="389" r:id="rId16"/>
    <p:sldId id="387" r:id="rId17"/>
    <p:sldId id="394" r:id="rId18"/>
    <p:sldId id="391" r:id="rId19"/>
    <p:sldId id="393" r:id="rId20"/>
    <p:sldId id="364" r:id="rId21"/>
    <p:sldId id="365" r:id="rId22"/>
    <p:sldId id="372" r:id="rId23"/>
    <p:sldId id="379" r:id="rId24"/>
    <p:sldId id="380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124"/>
    <a:srgbClr val="EF7509"/>
    <a:srgbClr val="8CC5B1"/>
    <a:srgbClr val="202E4A"/>
    <a:srgbClr val="68BC9E"/>
    <a:srgbClr val="FEFEFE"/>
    <a:srgbClr val="009459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92" d="100"/>
          <a:sy n="92" d="100"/>
        </p:scale>
        <p:origin x="-120" y="-564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1C514A4-4DA0-4337-B604-ADB148184264}" type="datetimeFigureOut">
              <a:rPr lang="zh-CN" altLang="en-US"/>
              <a:pPr>
                <a:defRPr/>
              </a:pPr>
              <a:t>2018-9-3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FDC44A7-91FD-4D19-AD1B-C0472C9DC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D75454C-2856-46E0-8B57-474E973EA8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8DF8AE42-B490-460A-ADFE-6C5C591B5F29}" type="slidenum">
              <a:rPr altLang="zh-CN" noProof="1">
                <a:latin typeface="Arial" charset="0"/>
              </a:rPr>
              <a:pPr algn="r">
                <a:buFont typeface="Arial" charset="0"/>
                <a:buNone/>
              </a:pPr>
              <a:t>6</a:t>
            </a:fld>
            <a:endParaRPr lang="zh-CN" altLang="zh-CN" noProof="1">
              <a:latin typeface="Arial" charset="0"/>
            </a:endParaRPr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AD2CF36E-AAFA-4B0F-9C5E-EBFCE0D3DBD7}" type="slidenum">
              <a:rPr altLang="zh-CN" sz="1800" smtClean="0"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9</a:t>
            </a:fld>
            <a:endParaRPr lang="zh-CN" altLang="zh-CN" sz="1800" smtClean="0">
              <a:latin typeface="Arial" charset="0"/>
              <a:ea typeface="宋体" charset="-122"/>
            </a:endParaRPr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Rectangle 3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fld id="{7CB68D87-71D9-4563-A2AA-E8B698E097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fld id="{AA8E7433-7785-4016-B038-A72B298703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fld id="{B84374EE-ABB6-4BE5-B325-8AD69E0F5E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fld id="{ADEC01BB-E75E-44AB-9B45-64D38364A9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4265CB83-933C-4A1C-AB5A-9A4D8DCD39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E759EE44-EE00-4411-A7C6-25EE5C16E6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64D6B794-23CB-4CAE-B84C-F0FD1894A3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9618B898-55DE-40C8-B85E-57AF54AE62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89F04E6-9315-44FB-A33D-A761175EF5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2F8EC93C-BB99-4A94-B711-7D5BB0A9AF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C43A1-797A-470F-BCD8-6EAEF0B51A48}" type="datetimeFigureOut">
              <a:rPr lang="zh-CN" altLang="en-US"/>
              <a:pPr>
                <a:defRPr/>
              </a:pPr>
              <a:t>2018-9-3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8FF5C-74BE-4711-998B-F152C8F5BDB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6E458EB0-7EBB-4BDE-A1D9-CA1E08A65E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A9A2BE51-8385-418C-8728-48A73969031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52C130F-5BD2-4BED-A861-DFF3DBF353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35D9C34D-8596-4B14-9793-EFD029CA7D0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4980E35B-4F25-4347-BB73-64A41A40F5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9DB4D56-A22C-4101-89F2-10CE8D5BEC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E46398C5-874F-4810-ADF4-A08FC166A5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0FFC57F7-3F2E-4DA7-A559-7CA178F666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E66E39FB-A4DD-40BB-B97E-AFD96894F1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21BF79EC-86FA-4BA9-A612-E56157E4C5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8B627-26FE-4C2B-97A8-D93A0A230E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CBE989B0-68D6-4EE0-8962-1FA98D19B7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2474BF41-9CC4-4E7B-B919-C51125098FF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BCF887F-A70B-403B-B856-2B93508A24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C50216C7-727F-40A7-8AE0-3484C8CF0E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92312852-3FBA-4357-9CD6-C44C0C183A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fld id="{DACC4B2E-1027-471A-8F9A-077E5A4702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fld id="{8FA21E36-613D-48E2-A3A6-41CCA4F8AB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fld id="{C219FACC-6000-4572-96DA-EC2C12E8F6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fld id="{B737E156-3CD7-49EC-8E5B-E37BB07647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fld id="{A57BA9F1-4980-4EC5-8654-561271B3B8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kumimoji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0">
                <a:ea typeface="宋体" charset="-122"/>
              </a:defRPr>
            </a:lvl1pPr>
          </a:lstStyle>
          <a:p>
            <a:pPr>
              <a:defRPr/>
            </a:pPr>
            <a:fld id="{27C9D566-B485-47C5-9DDD-F3EB76700D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1" sz="1400">
                <a:solidFill>
                  <a:srgbClr val="000000"/>
                </a:solidFill>
                <a:latin typeface="Times New Roman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>
                <a:solidFill>
                  <a:srgbClr val="000000"/>
                </a:solidFill>
                <a:latin typeface="Times New Roman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>
                <a:solidFill>
                  <a:srgbClr val="000000"/>
                </a:solidFill>
                <a:latin typeface="Times New Roman" charset="0"/>
                <a:ea typeface="宋体" pitchFamily="2" charset="-122"/>
              </a:defRPr>
            </a:lvl1pPr>
          </a:lstStyle>
          <a:p>
            <a:pPr>
              <a:defRPr/>
            </a:pPr>
            <a:fld id="{D45F4034-205F-4097-B908-41ED7F857F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1" sz="140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8D281061-2A32-4DCD-B45B-C1F36A3064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1" sz="140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2DE83C1A-E56C-46DE-B896-66157617D3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slide" Target="slide5.xml"/><Relationship Id="rId5" Type="http://schemas.openxmlformats.org/officeDocument/2006/relationships/image" Target="../media/image4.png"/><Relationship Id="rId4" Type="http://schemas.openxmlformats.org/officeDocument/2006/relationships/audio" Target="../media/audio4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timgsa.baidu.com/timg?image&amp;quality=80&amp;size=b9999_10000&amp;sec=1533124012916&amp;di=f17f9b8b2e4537febe290d44184597ed&amp;imgtype=0&amp;src=http%3A%2F%2Fa.hiphotos.baidu.com%2Fbaike%2Fc0%253Dbaike60%252C5%252C5%252C60%252C20%2Fsign%3D0b9f384cd40735fa85fd46ebff3864d6%2F1b4c510fd9f9d72ac0de8a4ad42a2834349bbb2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519" y="1251597"/>
            <a:ext cx="11230984" cy="53944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/>
          <p:cNvSpPr/>
          <p:nvPr/>
        </p:nvSpPr>
        <p:spPr>
          <a:xfrm>
            <a:off x="1579677" y="513206"/>
            <a:ext cx="8420889" cy="1231102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zh-CN" altLang="en-US" sz="7200" b="1" spc="67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宋体" panose="02010600030101010101" pitchFamily="2" charset="-122"/>
              </a:rPr>
              <a:t>第</a:t>
            </a:r>
            <a:r>
              <a:rPr lang="en-US" altLang="zh-CN" sz="7200" b="1" spc="67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宋体" panose="02010600030101010101" pitchFamily="2" charset="-122"/>
              </a:rPr>
              <a:t>2</a:t>
            </a:r>
            <a:r>
              <a:rPr lang="zh-CN" altLang="en-US" sz="7200" b="1" spc="67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宋体" panose="02010600030101010101" pitchFamily="2" charset="-122"/>
              </a:rPr>
              <a:t>课 古代印度社会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pic>
        <p:nvPicPr>
          <p:cNvPr id="95237" name="Picture 5" descr="wKgB4lNCezaAdadpAB7gUdNVovU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7600" y="-3071813"/>
            <a:ext cx="19507200" cy="13001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pic>
        <p:nvPicPr>
          <p:cNvPr id="97285" name="Picture 5" descr="19055277_19055277_13636900665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85850"/>
            <a:ext cx="12039600" cy="8924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pic>
        <p:nvPicPr>
          <p:cNvPr id="96263" name="Picture 7" descr="1b74e0c8e7804ee0a46ece10c80f89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801225" y="-1371600"/>
            <a:ext cx="29260800" cy="1645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pic>
        <p:nvPicPr>
          <p:cNvPr id="94213" name="Picture 5" descr="t0177b1f63167297f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38925" y="0"/>
            <a:ext cx="5553075" cy="6858000"/>
          </a:xfrm>
          <a:prstGeom prst="rect">
            <a:avLst/>
          </a:prstGeom>
          <a:noFill/>
        </p:spPr>
      </p:pic>
      <p:pic>
        <p:nvPicPr>
          <p:cNvPr id="94214" name="Picture 6" descr="U10315P704DT201408011436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2617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pic>
        <p:nvPicPr>
          <p:cNvPr id="101381" name="Picture 5" descr="NJNje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9750" y="0"/>
            <a:ext cx="6572250" cy="6858000"/>
          </a:xfrm>
          <a:prstGeom prst="rect">
            <a:avLst/>
          </a:prstGeom>
          <a:noFill/>
        </p:spPr>
      </p:pic>
      <p:pic>
        <p:nvPicPr>
          <p:cNvPr id="101383" name="Picture 7" descr="3aabf1d789b8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pic>
        <p:nvPicPr>
          <p:cNvPr id="98309" name="Picture 5" descr="W0201610194000358212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410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851275" y="1993900"/>
            <a:ext cx="4219575" cy="20526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960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佛 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/>
      <p:bldP spid="100355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153"/>
          <p:cNvSpPr txBox="1">
            <a:spLocks noChangeArrowheads="1"/>
          </p:cNvSpPr>
          <p:nvPr/>
        </p:nvSpPr>
        <p:spPr bwMode="auto">
          <a:xfrm>
            <a:off x="207963" y="1643063"/>
            <a:ext cx="3879850" cy="277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3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3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、时 间：</a:t>
            </a:r>
            <a:endParaRPr lang="en-US" altLang="zh-CN" sz="43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3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3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、创始人：</a:t>
            </a:r>
            <a:endParaRPr lang="en-US" altLang="zh-CN" sz="43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3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3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、主张：</a:t>
            </a:r>
            <a:endParaRPr lang="en-US" altLang="zh-CN" sz="43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40088" y="1741488"/>
            <a:ext cx="29114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公元前</a:t>
            </a:r>
            <a:r>
              <a:rPr lang="en-US" altLang="zh-CN" sz="3700" b="1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世纪</a:t>
            </a:r>
            <a:endParaRPr lang="zh-CN" altLang="en-US" sz="37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429000" y="2681288"/>
            <a:ext cx="3302000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乔达摩</a:t>
            </a:r>
            <a:r>
              <a:rPr lang="en-US" altLang="zh-CN" sz="3700" b="1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悉达多</a:t>
            </a:r>
            <a:endParaRPr lang="zh-CN" altLang="en-US" sz="37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07963" y="4519613"/>
            <a:ext cx="7364412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众生平等、反对婆罗门的特权地位</a:t>
            </a:r>
            <a:endParaRPr lang="zh-CN" altLang="en-US" sz="37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7197"/>
          <p:cNvSpPr>
            <a:spLocks noChangeArrowheads="1"/>
          </p:cNvSpPr>
          <p:nvPr/>
        </p:nvSpPr>
        <p:spPr bwMode="auto">
          <a:xfrm>
            <a:off x="165100" y="142875"/>
            <a:ext cx="4657725" cy="7842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121917" tIns="60958" rIns="121917" bIns="60958">
            <a:spAutoFit/>
          </a:bodyPr>
          <a:lstStyle/>
          <a:p>
            <a:pPr eaLnBrk="0" hangingPunct="0">
              <a:defRPr/>
            </a:pPr>
            <a:r>
              <a:rPr lang="zh-CN" altLang="en-US" sz="4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释迦牟尼创立佛教</a:t>
            </a:r>
            <a:endParaRPr lang="zh-CN" altLang="zh-CN" sz="4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pic>
        <p:nvPicPr>
          <p:cNvPr id="1026" name="Picture 2" descr="https://timgsa.baidu.com/timg?image&amp;quality=80&amp;size=b9999_10000&amp;sec=1533293579375&amp;di=89f4a9cfdfdc1c869413da151343536c&amp;imgtype=0&amp;src=http%3A%2F%2Fphotocdn.sohu.com%2F20120428%2FImg3419147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0" y="952500"/>
            <a:ext cx="3810000" cy="5168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57263" y="5691188"/>
            <a:ext cx="9501187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4300" b="1">
                <a:latin typeface="微软雅黑" pitchFamily="34" charset="-122"/>
                <a:ea typeface="微软雅黑" pitchFamily="34" charset="-122"/>
              </a:rPr>
              <a:t>公元前</a:t>
            </a:r>
            <a:r>
              <a:rPr lang="en-US" altLang="zh-CN" sz="4300" b="1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300" b="1">
                <a:latin typeface="微软雅黑" pitchFamily="34" charset="-122"/>
                <a:ea typeface="微软雅黑" pitchFamily="34" charset="-122"/>
              </a:rPr>
              <a:t>世纪后，佛教开始向外传播</a:t>
            </a:r>
          </a:p>
        </p:txBody>
      </p:sp>
      <p:pic>
        <p:nvPicPr>
          <p:cNvPr id="25602" name="Picture 2" descr="C:\Users\Administrator\Desktop\19330393_160217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" y="908050"/>
            <a:ext cx="12115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7197"/>
          <p:cNvSpPr>
            <a:spLocks noChangeArrowheads="1"/>
          </p:cNvSpPr>
          <p:nvPr/>
        </p:nvSpPr>
        <p:spPr bwMode="auto">
          <a:xfrm>
            <a:off x="3238500" y="0"/>
            <a:ext cx="3003550" cy="7842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121917" tIns="60958" rIns="121917" bIns="60958">
            <a:spAutoFit/>
          </a:bodyPr>
          <a:lstStyle/>
          <a:p>
            <a:pPr eaLnBrk="0" hangingPunct="0">
              <a:defRPr/>
            </a:pPr>
            <a:r>
              <a:rPr lang="zh-CN" altLang="en-US" sz="4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佛教的传播</a:t>
            </a:r>
            <a:endParaRPr lang="zh-CN" altLang="zh-CN" sz="4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952500"/>
            <a:ext cx="5143500" cy="15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3"/>
          <p:cNvSpPr txBox="1"/>
          <p:nvPr>
            <p:custDataLst>
              <p:tags r:id="rId2"/>
            </p:custDataLst>
          </p:nvPr>
        </p:nvSpPr>
        <p:spPr>
          <a:xfrm>
            <a:off x="490538" y="479425"/>
            <a:ext cx="3509962" cy="473075"/>
          </a:xfrm>
          <a:prstGeom prst="rect">
            <a:avLst/>
          </a:prstGeom>
          <a:noFill/>
        </p:spPr>
        <p:txBody>
          <a:bodyPr lIns="91438" tIns="45719" rIns="91438" bIns="45719" anchor="ctr">
            <a:normAutofit fontScale="77500" lnSpcReduction="20000"/>
          </a:bodyPr>
          <a:lstStyle/>
          <a:p>
            <a:pPr algn="r" eaLnBrk="0" hangingPunct="0">
              <a:defRPr/>
            </a:pPr>
            <a:r>
              <a:rPr lang="zh-CN" altLang="en-US" sz="4000" b="1" spc="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课堂小结：</a:t>
            </a:r>
            <a:endParaRPr lang="zh-CN" altLang="en-US" sz="4000" b="1" spc="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55299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4813" y="5291138"/>
            <a:ext cx="9477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 6"/>
          <p:cNvSpPr/>
          <p:nvPr/>
        </p:nvSpPr>
        <p:spPr>
          <a:xfrm>
            <a:off x="3905250" y="3333750"/>
            <a:ext cx="2571750" cy="104775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r>
              <a:rPr lang="zh-CN" altLang="en-US" sz="3700" b="1" dirty="0">
                <a:latin typeface="微软雅黑" pitchFamily="34" charset="-122"/>
                <a:ea typeface="微软雅黑" pitchFamily="34" charset="-122"/>
              </a:rPr>
              <a:t>古代印度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762000" y="2286000"/>
            <a:ext cx="3832225" cy="1003300"/>
          </a:xfrm>
          <a:custGeom>
            <a:avLst/>
            <a:gdLst>
              <a:gd name="connsiteX0" fmla="*/ 2873828 w 2873828"/>
              <a:gd name="connsiteY0" fmla="*/ 752670 h 752670"/>
              <a:gd name="connsiteX1" fmla="*/ 1604865 w 2873828"/>
              <a:gd name="connsiteY1" fmla="*/ 43543 h 752670"/>
              <a:gd name="connsiteX2" fmla="*/ 0 w 2873828"/>
              <a:gd name="connsiteY2" fmla="*/ 491413 h 752670"/>
              <a:gd name="connsiteX3" fmla="*/ 0 w 2873828"/>
              <a:gd name="connsiteY3" fmla="*/ 491413 h 75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3828" h="752670">
                <a:moveTo>
                  <a:pt x="2873828" y="752670"/>
                </a:moveTo>
                <a:cubicBezTo>
                  <a:pt x="2478832" y="419878"/>
                  <a:pt x="2083836" y="87086"/>
                  <a:pt x="1604865" y="43543"/>
                </a:cubicBezTo>
                <a:cubicBezTo>
                  <a:pt x="1125894" y="0"/>
                  <a:pt x="0" y="491413"/>
                  <a:pt x="0" y="491413"/>
                </a:cubicBezTo>
                <a:lnTo>
                  <a:pt x="0" y="491413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762000" y="1619250"/>
            <a:ext cx="2176463" cy="709613"/>
          </a:xfrm>
          <a:custGeom>
            <a:avLst/>
            <a:gdLst>
              <a:gd name="connsiteX0" fmla="*/ 1632857 w 1632857"/>
              <a:gd name="connsiteY0" fmla="*/ 531845 h 531845"/>
              <a:gd name="connsiteX1" fmla="*/ 942392 w 1632857"/>
              <a:gd name="connsiteY1" fmla="*/ 298580 h 531845"/>
              <a:gd name="connsiteX2" fmla="*/ 0 w 1632857"/>
              <a:gd name="connsiteY2" fmla="*/ 0 h 53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2857" h="531845">
                <a:moveTo>
                  <a:pt x="1632857" y="531845"/>
                </a:moveTo>
                <a:lnTo>
                  <a:pt x="942392" y="298580"/>
                </a:lnTo>
                <a:lnTo>
                  <a:pt x="0" y="0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55303" name="TextBox 10"/>
          <p:cNvSpPr txBox="1">
            <a:spLocks noChangeArrowheads="1"/>
          </p:cNvSpPr>
          <p:nvPr/>
        </p:nvSpPr>
        <p:spPr bwMode="auto">
          <a:xfrm rot="2240677">
            <a:off x="2909888" y="2222500"/>
            <a:ext cx="23145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印度河流域</a:t>
            </a:r>
          </a:p>
        </p:txBody>
      </p:sp>
      <p:sp>
        <p:nvSpPr>
          <p:cNvPr id="55304" name="TextBox 11"/>
          <p:cNvSpPr txBox="1">
            <a:spLocks noChangeArrowheads="1"/>
          </p:cNvSpPr>
          <p:nvPr/>
        </p:nvSpPr>
        <p:spPr bwMode="auto">
          <a:xfrm rot="1020014">
            <a:off x="692150" y="1508125"/>
            <a:ext cx="25400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印度河、恒河</a:t>
            </a:r>
          </a:p>
        </p:txBody>
      </p:sp>
      <p:sp>
        <p:nvSpPr>
          <p:cNvPr id="55305" name="TextBox 12"/>
          <p:cNvSpPr txBox="1">
            <a:spLocks noChangeArrowheads="1"/>
          </p:cNvSpPr>
          <p:nvPr/>
        </p:nvSpPr>
        <p:spPr bwMode="auto">
          <a:xfrm rot="-1027304">
            <a:off x="214313" y="2178050"/>
            <a:ext cx="25876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雅利安人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8096250" y="3905250"/>
            <a:ext cx="3905250" cy="2667000"/>
          </a:xfrm>
          <a:custGeom>
            <a:avLst/>
            <a:gdLst>
              <a:gd name="connsiteX0" fmla="*/ 0 w 1903445"/>
              <a:gd name="connsiteY0" fmla="*/ 0 h 1259633"/>
              <a:gd name="connsiteX1" fmla="*/ 662474 w 1903445"/>
              <a:gd name="connsiteY1" fmla="*/ 363894 h 1259633"/>
              <a:gd name="connsiteX2" fmla="*/ 1903445 w 1903445"/>
              <a:gd name="connsiteY2" fmla="*/ 1259633 h 1259633"/>
              <a:gd name="connsiteX3" fmla="*/ 1903445 w 1903445"/>
              <a:gd name="connsiteY3" fmla="*/ 1259633 h 125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445" h="1259633">
                <a:moveTo>
                  <a:pt x="0" y="0"/>
                </a:moveTo>
                <a:cubicBezTo>
                  <a:pt x="172616" y="76977"/>
                  <a:pt x="345233" y="153955"/>
                  <a:pt x="662474" y="363894"/>
                </a:cubicBezTo>
                <a:cubicBezTo>
                  <a:pt x="979715" y="573833"/>
                  <a:pt x="1903445" y="1259633"/>
                  <a:pt x="1903445" y="1259633"/>
                </a:cubicBezTo>
                <a:lnTo>
                  <a:pt x="1903445" y="1259633"/>
                </a:ln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6477000" y="1809750"/>
            <a:ext cx="4857750" cy="2235200"/>
          </a:xfrm>
          <a:custGeom>
            <a:avLst/>
            <a:gdLst>
              <a:gd name="connsiteX0" fmla="*/ 0 w 3091543"/>
              <a:gd name="connsiteY0" fmla="*/ 1676401 h 1676401"/>
              <a:gd name="connsiteX1" fmla="*/ 1399592 w 3091543"/>
              <a:gd name="connsiteY1" fmla="*/ 1387152 h 1676401"/>
              <a:gd name="connsiteX2" fmla="*/ 2836506 w 3091543"/>
              <a:gd name="connsiteY2" fmla="*/ 211494 h 1676401"/>
              <a:gd name="connsiteX3" fmla="*/ 2929812 w 3091543"/>
              <a:gd name="connsiteY3" fmla="*/ 118188 h 1676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1543" h="1676401">
                <a:moveTo>
                  <a:pt x="0" y="1676401"/>
                </a:moveTo>
                <a:cubicBezTo>
                  <a:pt x="463420" y="1653852"/>
                  <a:pt x="926841" y="1631303"/>
                  <a:pt x="1399592" y="1387152"/>
                </a:cubicBezTo>
                <a:cubicBezTo>
                  <a:pt x="1872343" y="1143001"/>
                  <a:pt x="2581469" y="422988"/>
                  <a:pt x="2836506" y="211494"/>
                </a:cubicBezTo>
                <a:cubicBezTo>
                  <a:pt x="3091543" y="0"/>
                  <a:pt x="3010677" y="59094"/>
                  <a:pt x="2929812" y="118188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flipV="1">
            <a:off x="8191500" y="3333750"/>
            <a:ext cx="4000500" cy="571500"/>
          </a:xfrm>
          <a:custGeom>
            <a:avLst/>
            <a:gdLst>
              <a:gd name="connsiteX0" fmla="*/ 0 w 1903445"/>
              <a:gd name="connsiteY0" fmla="*/ 0 h 1259633"/>
              <a:gd name="connsiteX1" fmla="*/ 662474 w 1903445"/>
              <a:gd name="connsiteY1" fmla="*/ 363894 h 1259633"/>
              <a:gd name="connsiteX2" fmla="*/ 1903445 w 1903445"/>
              <a:gd name="connsiteY2" fmla="*/ 1259633 h 1259633"/>
              <a:gd name="connsiteX3" fmla="*/ 1903445 w 1903445"/>
              <a:gd name="connsiteY3" fmla="*/ 1259633 h 125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445" h="1259633">
                <a:moveTo>
                  <a:pt x="0" y="0"/>
                </a:moveTo>
                <a:cubicBezTo>
                  <a:pt x="172616" y="76977"/>
                  <a:pt x="345233" y="153955"/>
                  <a:pt x="662474" y="363894"/>
                </a:cubicBezTo>
                <a:cubicBezTo>
                  <a:pt x="979715" y="573833"/>
                  <a:pt x="1903445" y="1259633"/>
                  <a:pt x="1903445" y="1259633"/>
                </a:cubicBezTo>
                <a:lnTo>
                  <a:pt x="1903445" y="1259633"/>
                </a:ln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55309" name="TextBox 31"/>
          <p:cNvSpPr txBox="1">
            <a:spLocks noChangeArrowheads="1"/>
          </p:cNvSpPr>
          <p:nvPr/>
        </p:nvSpPr>
        <p:spPr bwMode="auto">
          <a:xfrm rot="-626833">
            <a:off x="6429375" y="3260725"/>
            <a:ext cx="196215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种姓制度</a:t>
            </a:r>
          </a:p>
        </p:txBody>
      </p:sp>
      <p:sp>
        <p:nvSpPr>
          <p:cNvPr id="55310" name="TextBox 37"/>
          <p:cNvSpPr txBox="1">
            <a:spLocks noChangeArrowheads="1"/>
          </p:cNvSpPr>
          <p:nvPr/>
        </p:nvSpPr>
        <p:spPr bwMode="auto">
          <a:xfrm rot="-2110339">
            <a:off x="8404225" y="2227263"/>
            <a:ext cx="343693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四个等级</a:t>
            </a:r>
          </a:p>
        </p:txBody>
      </p:sp>
      <p:sp>
        <p:nvSpPr>
          <p:cNvPr id="55311" name="TextBox 38"/>
          <p:cNvSpPr txBox="1">
            <a:spLocks noChangeArrowheads="1"/>
          </p:cNvSpPr>
          <p:nvPr/>
        </p:nvSpPr>
        <p:spPr bwMode="auto">
          <a:xfrm rot="-574264">
            <a:off x="9001125" y="3121025"/>
            <a:ext cx="31861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维护奴隶主利益</a:t>
            </a:r>
          </a:p>
        </p:txBody>
      </p:sp>
      <p:sp>
        <p:nvSpPr>
          <p:cNvPr id="55312" name="TextBox 40"/>
          <p:cNvSpPr txBox="1">
            <a:spLocks noChangeArrowheads="1"/>
          </p:cNvSpPr>
          <p:nvPr/>
        </p:nvSpPr>
        <p:spPr bwMode="auto">
          <a:xfrm rot="2129214">
            <a:off x="8047038" y="4745038"/>
            <a:ext cx="47180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等级森严，世代相袭</a:t>
            </a:r>
          </a:p>
        </p:txBody>
      </p:sp>
      <p:sp>
        <p:nvSpPr>
          <p:cNvPr id="42" name="任意多边形 41"/>
          <p:cNvSpPr/>
          <p:nvPr/>
        </p:nvSpPr>
        <p:spPr>
          <a:xfrm>
            <a:off x="4857750" y="4333875"/>
            <a:ext cx="4857750" cy="2524125"/>
          </a:xfrm>
          <a:custGeom>
            <a:avLst/>
            <a:gdLst>
              <a:gd name="connsiteX0" fmla="*/ 88641 w 3643603"/>
              <a:gd name="connsiteY0" fmla="*/ 0 h 1892560"/>
              <a:gd name="connsiteX1" fmla="*/ 517849 w 3643603"/>
              <a:gd name="connsiteY1" fmla="*/ 858416 h 1892560"/>
              <a:gd name="connsiteX2" fmla="*/ 3195734 w 3643603"/>
              <a:gd name="connsiteY2" fmla="*/ 1744825 h 1892560"/>
              <a:gd name="connsiteX3" fmla="*/ 3205065 w 3643603"/>
              <a:gd name="connsiteY3" fmla="*/ 1744825 h 189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43603" h="1892560">
                <a:moveTo>
                  <a:pt x="88641" y="0"/>
                </a:moveTo>
                <a:cubicBezTo>
                  <a:pt x="44320" y="283806"/>
                  <a:pt x="0" y="567612"/>
                  <a:pt x="517849" y="858416"/>
                </a:cubicBezTo>
                <a:cubicBezTo>
                  <a:pt x="1035698" y="1149220"/>
                  <a:pt x="2747865" y="1597090"/>
                  <a:pt x="3195734" y="1744825"/>
                </a:cubicBezTo>
                <a:cubicBezTo>
                  <a:pt x="3643603" y="1892560"/>
                  <a:pt x="3424334" y="1818692"/>
                  <a:pt x="3205065" y="1744825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55314" name="TextBox 42"/>
          <p:cNvSpPr txBox="1">
            <a:spLocks noChangeArrowheads="1"/>
          </p:cNvSpPr>
          <p:nvPr/>
        </p:nvSpPr>
        <p:spPr bwMode="auto">
          <a:xfrm rot="1365378">
            <a:off x="6494463" y="5735638"/>
            <a:ext cx="21859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释迦牟尼</a:t>
            </a:r>
          </a:p>
        </p:txBody>
      </p:sp>
      <p:sp>
        <p:nvSpPr>
          <p:cNvPr id="44" name="任意多边形 43"/>
          <p:cNvSpPr/>
          <p:nvPr/>
        </p:nvSpPr>
        <p:spPr>
          <a:xfrm>
            <a:off x="3714750" y="5715000"/>
            <a:ext cx="2392363" cy="976313"/>
          </a:xfrm>
          <a:custGeom>
            <a:avLst/>
            <a:gdLst>
              <a:gd name="connsiteX0" fmla="*/ 1794588 w 1794588"/>
              <a:gd name="connsiteY0" fmla="*/ 0 h 732452"/>
              <a:gd name="connsiteX1" fmla="*/ 1244082 w 1794588"/>
              <a:gd name="connsiteY1" fmla="*/ 382555 h 732452"/>
              <a:gd name="connsiteX2" fmla="*/ 180392 w 1794588"/>
              <a:gd name="connsiteY2" fmla="*/ 681134 h 732452"/>
              <a:gd name="connsiteX3" fmla="*/ 161731 w 1794588"/>
              <a:gd name="connsiteY3" fmla="*/ 690465 h 732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4588" h="732452">
                <a:moveTo>
                  <a:pt x="1794588" y="0"/>
                </a:moveTo>
                <a:cubicBezTo>
                  <a:pt x="1653851" y="134516"/>
                  <a:pt x="1513115" y="269033"/>
                  <a:pt x="1244082" y="382555"/>
                </a:cubicBezTo>
                <a:cubicBezTo>
                  <a:pt x="975049" y="496077"/>
                  <a:pt x="360784" y="629816"/>
                  <a:pt x="180392" y="681134"/>
                </a:cubicBezTo>
                <a:cubicBezTo>
                  <a:pt x="0" y="732452"/>
                  <a:pt x="80865" y="711458"/>
                  <a:pt x="161731" y="690465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55316" name="TextBox 44"/>
          <p:cNvSpPr txBox="1">
            <a:spLocks noChangeArrowheads="1"/>
          </p:cNvSpPr>
          <p:nvPr/>
        </p:nvSpPr>
        <p:spPr bwMode="auto">
          <a:xfrm rot="2087081">
            <a:off x="4852988" y="5268913"/>
            <a:ext cx="2870200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佛教</a:t>
            </a:r>
          </a:p>
        </p:txBody>
      </p:sp>
      <p:sp>
        <p:nvSpPr>
          <p:cNvPr id="55317" name="TextBox 45"/>
          <p:cNvSpPr txBox="1">
            <a:spLocks noChangeArrowheads="1"/>
          </p:cNvSpPr>
          <p:nvPr/>
        </p:nvSpPr>
        <p:spPr bwMode="auto">
          <a:xfrm rot="-1012734">
            <a:off x="3452813" y="5792788"/>
            <a:ext cx="25876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众生平等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3" descr="图片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95250"/>
            <a:ext cx="121920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7054850" y="4652963"/>
            <a:ext cx="4897438" cy="209867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>
                <a:alpha val="98822"/>
              </a:srgbClr>
            </a:solidFill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古代印度是个地理概念，指南亚次大陆，包括今天的印度、巴基斯坦、尼泊尔、孟加拉等国。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61" name="Picture 13" descr="2-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3375"/>
            <a:ext cx="121920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0" y="5805488"/>
            <a:ext cx="1219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000" b="1" i="1">
                <a:solidFill>
                  <a:srgbClr val="660033"/>
                </a:solidFill>
                <a:latin typeface="Times New Roman" pitchFamily="18" charset="0"/>
                <a:ea typeface="华文新魏" pitchFamily="2" charset="-122"/>
              </a:rPr>
              <a:t>这些文明产生的地理位置有何共同点？</a:t>
            </a:r>
          </a:p>
        </p:txBody>
      </p:sp>
      <p:pic>
        <p:nvPicPr>
          <p:cNvPr id="78852" name="Picture 4" descr="古埃及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90650" y="2924175"/>
            <a:ext cx="3238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5" descr="古巴比伦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55838" y="2205038"/>
            <a:ext cx="10160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4" name="AutoShape 6" descr="之字形"/>
          <p:cNvSpPr>
            <a:spLocks noChangeArrowheads="1"/>
          </p:cNvSpPr>
          <p:nvPr/>
        </p:nvSpPr>
        <p:spPr bwMode="auto">
          <a:xfrm>
            <a:off x="2255838" y="692150"/>
            <a:ext cx="4165600" cy="1219200"/>
          </a:xfrm>
          <a:prstGeom prst="wedgeEllipseCallout">
            <a:avLst>
              <a:gd name="adj1" fmla="val -30995"/>
              <a:gd name="adj2" fmla="val 81509"/>
            </a:avLst>
          </a:prstGeom>
          <a:pattFill prst="zigZag">
            <a:fgClr>
              <a:srgbClr val="99CCFF"/>
            </a:fgClr>
            <a:bgClr>
              <a:srgbClr val="FFFFFF"/>
            </a:bgClr>
          </a:pattFill>
          <a:ln w="38100">
            <a:solidFill>
              <a:schemeClr val="fol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zh-CN" altLang="en-US" sz="3600" b="1">
                <a:solidFill>
                  <a:srgbClr val="800000"/>
                </a:solidFill>
                <a:latin typeface="Times New Roman" pitchFamily="18" charset="0"/>
                <a:ea typeface="幼圆" pitchFamily="49" charset="-122"/>
              </a:rPr>
              <a:t>古巴比伦</a:t>
            </a:r>
          </a:p>
        </p:txBody>
      </p:sp>
      <p:pic>
        <p:nvPicPr>
          <p:cNvPr id="78855" name="Picture 7" descr="古印度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40313" y="2781300"/>
            <a:ext cx="2122487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6" name="AutoShape 8" descr="之字形"/>
          <p:cNvSpPr>
            <a:spLocks noChangeArrowheads="1"/>
          </p:cNvSpPr>
          <p:nvPr/>
        </p:nvSpPr>
        <p:spPr bwMode="auto">
          <a:xfrm>
            <a:off x="5486400" y="4495800"/>
            <a:ext cx="3251200" cy="1219200"/>
          </a:xfrm>
          <a:prstGeom prst="wedgeEllipseCallout">
            <a:avLst>
              <a:gd name="adj1" fmla="val -37046"/>
              <a:gd name="adj2" fmla="val -103384"/>
            </a:avLst>
          </a:prstGeom>
          <a:pattFill prst="zigZag">
            <a:fgClr>
              <a:srgbClr val="99CCFF"/>
            </a:fgClr>
            <a:bgClr>
              <a:srgbClr val="FFFFFF"/>
            </a:bgClr>
          </a:pattFill>
          <a:ln w="38100">
            <a:solidFill>
              <a:schemeClr val="fol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zh-CN" altLang="en-US" sz="3600" b="1">
                <a:solidFill>
                  <a:srgbClr val="800000"/>
                </a:solidFill>
                <a:latin typeface="Times New Roman" pitchFamily="18" charset="0"/>
                <a:ea typeface="幼圆" pitchFamily="49" charset="-122"/>
              </a:rPr>
              <a:t>古印度</a:t>
            </a:r>
          </a:p>
        </p:txBody>
      </p:sp>
      <p:pic>
        <p:nvPicPr>
          <p:cNvPr id="78857" name="Picture 9" descr="古代中国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033000" y="1844675"/>
            <a:ext cx="18542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AutoShape 10" descr="之字形"/>
          <p:cNvSpPr>
            <a:spLocks noChangeArrowheads="1"/>
          </p:cNvSpPr>
          <p:nvPr/>
        </p:nvSpPr>
        <p:spPr bwMode="auto">
          <a:xfrm>
            <a:off x="6769100" y="836613"/>
            <a:ext cx="4064000" cy="1219200"/>
          </a:xfrm>
          <a:prstGeom prst="wedgeEllipseCallout">
            <a:avLst>
              <a:gd name="adj1" fmla="val 54116"/>
              <a:gd name="adj2" fmla="val 64324"/>
            </a:avLst>
          </a:prstGeom>
          <a:pattFill prst="zigZag">
            <a:fgClr>
              <a:srgbClr val="99CCFF"/>
            </a:fgClr>
            <a:bgClr>
              <a:srgbClr val="FFFFFF"/>
            </a:bgClr>
          </a:pattFill>
          <a:ln w="38100">
            <a:solidFill>
              <a:schemeClr val="fol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zh-CN" altLang="en-US" sz="3600" b="1">
                <a:solidFill>
                  <a:srgbClr val="800000"/>
                </a:solidFill>
                <a:latin typeface="Times New Roman" pitchFamily="18" charset="0"/>
                <a:ea typeface="幼圆" pitchFamily="49" charset="-122"/>
              </a:rPr>
              <a:t>古代中国</a:t>
            </a:r>
          </a:p>
        </p:txBody>
      </p:sp>
      <p:sp>
        <p:nvSpPr>
          <p:cNvPr id="78859" name="AutoShape 11" descr="之字形"/>
          <p:cNvSpPr>
            <a:spLocks noChangeArrowheads="1"/>
          </p:cNvSpPr>
          <p:nvPr/>
        </p:nvSpPr>
        <p:spPr bwMode="auto">
          <a:xfrm>
            <a:off x="1677988" y="3860800"/>
            <a:ext cx="3251200" cy="1219200"/>
          </a:xfrm>
          <a:prstGeom prst="wedgeEllipseCallout">
            <a:avLst>
              <a:gd name="adj1" fmla="val -53384"/>
              <a:gd name="adj2" fmla="val -87111"/>
            </a:avLst>
          </a:prstGeom>
          <a:pattFill prst="zigZag">
            <a:fgClr>
              <a:srgbClr val="99CCFF"/>
            </a:fgClr>
            <a:bgClr>
              <a:srgbClr val="FFFFFF"/>
            </a:bgClr>
          </a:pattFill>
          <a:ln w="38100">
            <a:solidFill>
              <a:schemeClr val="fol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zh-CN" altLang="en-US" sz="3600" b="1">
                <a:solidFill>
                  <a:srgbClr val="800000"/>
                </a:solidFill>
                <a:latin typeface="Times New Roman" pitchFamily="18" charset="0"/>
                <a:ea typeface="幼圆" pitchFamily="49" charset="-122"/>
              </a:rPr>
              <a:t>古埃及</a:t>
            </a:r>
          </a:p>
        </p:txBody>
      </p:sp>
      <p:sp>
        <p:nvSpPr>
          <p:cNvPr id="78862" name="Text Box 14" descr="实心菱形"/>
          <p:cNvSpPr txBox="1">
            <a:spLocks noChangeArrowheads="1"/>
          </p:cNvSpPr>
          <p:nvPr/>
        </p:nvSpPr>
        <p:spPr bwMode="auto">
          <a:xfrm>
            <a:off x="1776413" y="1557338"/>
            <a:ext cx="9696450" cy="2062162"/>
          </a:xfrm>
          <a:prstGeom prst="rect">
            <a:avLst/>
          </a:prstGeom>
          <a:pattFill prst="solidDmnd">
            <a:fgClr>
              <a:srgbClr val="FFFF99"/>
            </a:fgClr>
            <a:bgClr>
              <a:srgbClr val="FFFFFF"/>
            </a:bgClr>
          </a:pattFill>
          <a:ln w="38100" cmpd="dbl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3200" b="1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　　四大文明古国都源于北纬</a:t>
            </a:r>
            <a:r>
              <a:rPr kumimoji="1" lang="en-US" altLang="zh-CN" sz="3200" b="1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30</a:t>
            </a:r>
            <a:r>
              <a:rPr kumimoji="1" lang="zh-CN" altLang="en-US" sz="3200" b="1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度左右的大河流域。这些大河流域气候湿润，光热充足，地势平坦，土地肥沃，水源充足，交通便利，为文明起源提供了物质基础，从而形成了各自的文明。</a:t>
            </a:r>
          </a:p>
        </p:txBody>
      </p:sp>
      <p:sp>
        <p:nvSpPr>
          <p:cNvPr id="78863" name="AutoShape 15"/>
          <p:cNvSpPr>
            <a:spLocks noChangeArrowheads="1"/>
          </p:cNvSpPr>
          <p:nvPr/>
        </p:nvSpPr>
        <p:spPr bwMode="auto">
          <a:xfrm>
            <a:off x="1776413" y="1341438"/>
            <a:ext cx="8543925" cy="3600450"/>
          </a:xfrm>
          <a:prstGeom prst="irregularSeal2">
            <a:avLst/>
          </a:prstGeom>
          <a:solidFill>
            <a:srgbClr val="CC0000"/>
          </a:solidFill>
          <a:ln w="38100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3600" b="1">
                <a:solidFill>
                  <a:srgbClr val="FFFFFF"/>
                </a:solidFill>
                <a:latin typeface="Times New Roman" pitchFamily="18" charset="0"/>
                <a:ea typeface="黑体" pitchFamily="2" charset="-122"/>
              </a:rPr>
              <a:t>大河流域文明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8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8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8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0" dur="500"/>
                                        <p:tgtEl>
                                          <p:spTgt spid="78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autoUpdateAnimBg="0"/>
      <p:bldP spid="78854" grpId="0" animBg="1" autoUpdateAnimBg="0"/>
      <p:bldP spid="78856" grpId="0" animBg="1" autoUpdateAnimBg="0"/>
      <p:bldP spid="78858" grpId="0" animBg="1" autoUpdateAnimBg="0"/>
      <p:bldP spid="78859" grpId="0" animBg="1" autoUpdateAnimBg="0"/>
      <p:bldP spid="78862" grpId="0" animBg="1"/>
      <p:bldP spid="7886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4"/>
          <p:cNvSpPr>
            <a:spLocks noChangeArrowheads="1"/>
          </p:cNvSpPr>
          <p:nvPr/>
        </p:nvSpPr>
        <p:spPr bwMode="auto">
          <a:xfrm>
            <a:off x="0" y="844550"/>
            <a:ext cx="12192000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/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、埃及位于</a:t>
            </a: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</a:rPr>
              <a:t>北非尼罗河流域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，公元前</a:t>
            </a:r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3100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年，形成统一的奴隶   制国家，都城在孟斐斯。国王称为法老。</a:t>
            </a:r>
            <a:endParaRPr kumimoji="1" lang="zh-CN" altLang="en-US" sz="2800">
              <a:solidFill>
                <a:srgbClr val="000000"/>
              </a:solidFill>
              <a:latin typeface="Times New Roman" pitchFamily="18" charset="0"/>
            </a:endParaRPr>
          </a:p>
          <a:p>
            <a:pPr indent="266700"/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、</a:t>
            </a: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</a:rPr>
              <a:t>金字塔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是古埃及文明的象征，是古埃及人民劳动和智慧的结晶。</a:t>
            </a:r>
            <a:endParaRPr kumimoji="1" lang="zh-CN" altLang="en-US" sz="2800">
              <a:solidFill>
                <a:srgbClr val="000000"/>
              </a:solidFill>
              <a:latin typeface="Times New Roman" pitchFamily="18" charset="0"/>
            </a:endParaRPr>
          </a:p>
          <a:p>
            <a:pPr indent="266700"/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、西亚</a:t>
            </a: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</a:rPr>
              <a:t>两河流域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约在公元前</a:t>
            </a:r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3000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年出现了许多城市国家。</a:t>
            </a:r>
            <a:endParaRPr kumimoji="1" lang="zh-CN" altLang="en-US" sz="2800">
              <a:solidFill>
                <a:srgbClr val="000000"/>
              </a:solidFill>
              <a:latin typeface="Times New Roman" pitchFamily="18" charset="0"/>
            </a:endParaRPr>
          </a:p>
          <a:p>
            <a:pPr indent="266700"/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4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、公元前</a:t>
            </a:r>
            <a:r>
              <a:rPr kumimoji="1" lang="en-US" altLang="zh-CN" sz="2800" b="1">
                <a:solidFill>
                  <a:srgbClr val="660033"/>
                </a:solidFill>
                <a:latin typeface="Times New Roman" pitchFamily="18" charset="0"/>
              </a:rPr>
              <a:t>18</a:t>
            </a: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</a:rPr>
              <a:t>世纪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，古巴比伦国王汉谟拉比统一了两河流域，首都在巴比伦。</a:t>
            </a:r>
            <a:endParaRPr kumimoji="1" lang="zh-CN" altLang="en-US" sz="2800">
              <a:solidFill>
                <a:srgbClr val="000000"/>
              </a:solidFill>
              <a:latin typeface="Times New Roman" pitchFamily="18" charset="0"/>
            </a:endParaRPr>
          </a:p>
          <a:p>
            <a:pPr indent="266700"/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5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、</a:t>
            </a:r>
            <a:r>
              <a:rPr kumimoji="1" lang="en-US" altLang="zh-CN" sz="2800" b="1">
                <a:solidFill>
                  <a:srgbClr val="660033"/>
                </a:solidFill>
                <a:latin typeface="Times New Roman" pitchFamily="18" charset="0"/>
              </a:rPr>
              <a:t>《</a:t>
            </a: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</a:rPr>
              <a:t>汉谟拉比法典</a:t>
            </a:r>
            <a:r>
              <a:rPr kumimoji="1" lang="en-US" altLang="zh-CN" sz="2800" b="1">
                <a:solidFill>
                  <a:srgbClr val="660033"/>
                </a:solidFill>
                <a:latin typeface="Times New Roman" pitchFamily="18" charset="0"/>
              </a:rPr>
              <a:t>》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是历史上已知的第一部比较完备的成文法典。</a:t>
            </a:r>
            <a:endParaRPr kumimoji="1" lang="zh-CN" altLang="en-US" sz="2800">
              <a:solidFill>
                <a:srgbClr val="000000"/>
              </a:solidFill>
              <a:latin typeface="Times New Roman" pitchFamily="18" charset="0"/>
            </a:endParaRPr>
          </a:p>
          <a:p>
            <a:pPr indent="266700"/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6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、公元前</a:t>
            </a:r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2300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年左右，</a:t>
            </a: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</a:rPr>
              <a:t>印度河流域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出现了一些城邦。公元前</a:t>
            </a:r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15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世纪，雅利安人入侵。</a:t>
            </a:r>
            <a:endParaRPr kumimoji="1" lang="zh-CN" altLang="en-US" sz="2800">
              <a:solidFill>
                <a:srgbClr val="000000"/>
              </a:solidFill>
              <a:latin typeface="Times New Roman" pitchFamily="18" charset="0"/>
            </a:endParaRPr>
          </a:p>
          <a:p>
            <a:pPr indent="266700"/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7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、印度的</a:t>
            </a: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</a:rPr>
              <a:t>种姓制度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：</a:t>
            </a: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</a:rPr>
              <a:t>婆罗门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（祭司贵族）、</a:t>
            </a: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</a:rPr>
              <a:t>刹帝利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（国王、官吏和武士）、</a:t>
            </a: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</a:rPr>
              <a:t>吠舍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（从事农业、牧业、商业的平民）、</a:t>
            </a: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</a:rPr>
              <a:t>首陀罗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（从事低贱的各种职业）</a:t>
            </a:r>
            <a:endParaRPr kumimoji="1" lang="zh-CN" altLang="en-US" sz="2800">
              <a:solidFill>
                <a:srgbClr val="000000"/>
              </a:solidFill>
              <a:latin typeface="Times New Roman" pitchFamily="18" charset="0"/>
            </a:endParaRPr>
          </a:p>
          <a:p>
            <a:pPr indent="266700"/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8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、</a:t>
            </a:r>
            <a:r>
              <a:rPr lang="zh-CN" altLang="en-US" sz="2800" b="1"/>
              <a:t>公元前</a:t>
            </a:r>
            <a:r>
              <a:rPr lang="en-US" altLang="zh-CN" sz="2800" b="1"/>
              <a:t>6</a:t>
            </a:r>
            <a:r>
              <a:rPr lang="zh-CN" altLang="en-US" sz="2800" b="1"/>
              <a:t>世纪</a:t>
            </a:r>
            <a:r>
              <a:rPr lang="en-US" altLang="zh-CN" sz="2800" b="1"/>
              <a:t>,</a:t>
            </a:r>
            <a:r>
              <a:rPr lang="zh-CN" altLang="en-US" sz="2800" b="1"/>
              <a:t>乔达摩</a:t>
            </a:r>
            <a:r>
              <a:rPr lang="en-US" altLang="zh-CN" sz="2800" b="1"/>
              <a:t>·</a:t>
            </a:r>
            <a:r>
              <a:rPr lang="zh-CN" altLang="en-US" sz="2800" b="1"/>
              <a:t>悉达多创立佛教。</a:t>
            </a:r>
          </a:p>
          <a:p>
            <a:pPr indent="266700"/>
            <a:r>
              <a:rPr kumimoji="1" lang="en-US" altLang="zh-CN" sz="2800" b="1">
                <a:solidFill>
                  <a:srgbClr val="000000"/>
                </a:solidFill>
              </a:rPr>
              <a:t>9</a:t>
            </a:r>
            <a:r>
              <a:rPr kumimoji="1" lang="zh-CN" altLang="en-US" sz="2800" b="1">
                <a:solidFill>
                  <a:srgbClr val="000000"/>
                </a:solidFill>
              </a:rPr>
              <a:t>、</a:t>
            </a: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</a:rPr>
              <a:t>古代埃及、古代印度、古巴比伦和中国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被称为亚非四大文明古国。</a:t>
            </a:r>
          </a:p>
        </p:txBody>
      </p:sp>
      <p:sp>
        <p:nvSpPr>
          <p:cNvPr id="57346" name="WordArt 5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248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知识提要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73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73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73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73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73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73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ChangeArrowheads="1"/>
          </p:cNvSpPr>
          <p:nvPr/>
        </p:nvSpPr>
        <p:spPr bwMode="auto">
          <a:xfrm>
            <a:off x="146050" y="2227263"/>
            <a:ext cx="26670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 anchor="ctr"/>
          <a:lstStyle/>
          <a:p>
            <a:pPr algn="ctr" eaLnBrk="0" hangingPunct="0"/>
            <a:r>
              <a:rPr lang="en-US" altLang="zh-CN" sz="37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2</a:t>
            </a:r>
            <a:r>
              <a:rPr lang="zh-CN" altLang="en-US" sz="37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、发源地：</a:t>
            </a:r>
          </a:p>
        </p:txBody>
      </p:sp>
      <p:sp>
        <p:nvSpPr>
          <p:cNvPr id="100355" name="Text Box 4"/>
          <p:cNvSpPr txBox="1">
            <a:spLocks noChangeArrowheads="1"/>
          </p:cNvSpPr>
          <p:nvPr/>
        </p:nvSpPr>
        <p:spPr bwMode="auto">
          <a:xfrm>
            <a:off x="285750" y="1184275"/>
            <a:ext cx="2286000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 anchor="ctr"/>
          <a:lstStyle/>
          <a:p>
            <a:pPr algn="ctr" eaLnBrk="0" hangingPunct="0"/>
            <a:r>
              <a:rPr lang="en-US" altLang="zh-CN" sz="37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1</a:t>
            </a:r>
            <a:r>
              <a:rPr lang="zh-CN" altLang="en-US" sz="37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、位置：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579688" y="2273300"/>
            <a:ext cx="35242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4000" b="1">
                <a:solidFill>
                  <a:srgbClr val="C00000"/>
                </a:solidFill>
                <a:latin typeface="黑体" pitchFamily="2" charset="-122"/>
                <a:ea typeface="黑体" pitchFamily="2" charset="-122"/>
                <a:cs typeface="微软雅黑" pitchFamily="34" charset="-122"/>
              </a:rPr>
              <a:t>印度河、恒河</a:t>
            </a:r>
          </a:p>
        </p:txBody>
      </p:sp>
      <p:sp>
        <p:nvSpPr>
          <p:cNvPr id="12" name="矩形 7197"/>
          <p:cNvSpPr>
            <a:spLocks noChangeArrowheads="1"/>
          </p:cNvSpPr>
          <p:nvPr/>
        </p:nvSpPr>
        <p:spPr bwMode="auto">
          <a:xfrm>
            <a:off x="220663" y="84138"/>
            <a:ext cx="3549650" cy="79533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121917" tIns="60958" rIns="121917" bIns="60958">
            <a:spAutoFit/>
          </a:bodyPr>
          <a:lstStyle/>
          <a:p>
            <a:pPr eaLnBrk="0" hangingPunct="0">
              <a:defRPr/>
            </a:pPr>
            <a:r>
              <a:rPr lang="zh-CN" altLang="en-US" sz="4300" b="1">
                <a:solidFill>
                  <a:schemeClr val="bg1"/>
                </a:solidFill>
                <a:latin typeface="微软雅黑"/>
                <a:ea typeface="微软雅黑"/>
                <a:cs typeface="微软雅黑"/>
                <a:sym typeface="宋体" charset="-122"/>
              </a:rPr>
              <a:t>古代印度文明</a:t>
            </a:r>
            <a:endParaRPr lang="zh-CN" altLang="zh-CN" sz="4300" b="1">
              <a:solidFill>
                <a:schemeClr val="bg1"/>
              </a:solidFill>
              <a:latin typeface="微软雅黑"/>
              <a:ea typeface="微软雅黑"/>
              <a:cs typeface="微软雅黑"/>
              <a:sym typeface="宋体" charset="-122"/>
            </a:endParaRPr>
          </a:p>
        </p:txBody>
      </p:sp>
      <p:pic>
        <p:nvPicPr>
          <p:cNvPr id="44037" name="Picture 2" descr="2-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241300"/>
            <a:ext cx="5810250" cy="636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Line 5"/>
          <p:cNvSpPr>
            <a:spLocks noChangeShapeType="1"/>
          </p:cNvSpPr>
          <p:nvPr/>
        </p:nvSpPr>
        <p:spPr bwMode="auto">
          <a:xfrm>
            <a:off x="6572250" y="1428750"/>
            <a:ext cx="508000" cy="325438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headE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23" name="Line 5"/>
          <p:cNvSpPr>
            <a:spLocks noChangeShapeType="1"/>
          </p:cNvSpPr>
          <p:nvPr/>
        </p:nvSpPr>
        <p:spPr bwMode="auto">
          <a:xfrm>
            <a:off x="7143750" y="1809750"/>
            <a:ext cx="508000" cy="325438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headE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>
            <a:off x="7715250" y="2190750"/>
            <a:ext cx="508000" cy="325438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headE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25" name="Line 5"/>
          <p:cNvSpPr>
            <a:spLocks noChangeShapeType="1"/>
          </p:cNvSpPr>
          <p:nvPr/>
        </p:nvSpPr>
        <p:spPr bwMode="auto">
          <a:xfrm>
            <a:off x="8286750" y="2571750"/>
            <a:ext cx="508000" cy="325438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headE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26" name="Line 5"/>
          <p:cNvSpPr>
            <a:spLocks noChangeShapeType="1"/>
          </p:cNvSpPr>
          <p:nvPr/>
        </p:nvSpPr>
        <p:spPr bwMode="auto">
          <a:xfrm>
            <a:off x="8858250" y="2952750"/>
            <a:ext cx="508000" cy="325438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headE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6572250" y="3455988"/>
            <a:ext cx="5043488" cy="209232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>
                <a:alpha val="98822"/>
              </a:srgbClr>
            </a:solidFill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古代印度是个地理概念，指南亚次大陆，相当于今天的印度、巴基斯坦、孟加拉等国。</a:t>
            </a:r>
          </a:p>
        </p:txBody>
      </p:sp>
      <p:sp>
        <p:nvSpPr>
          <p:cNvPr id="100365" name="Text Box 4"/>
          <p:cNvSpPr txBox="1">
            <a:spLocks noChangeArrowheads="1"/>
          </p:cNvSpPr>
          <p:nvPr/>
        </p:nvSpPr>
        <p:spPr bwMode="auto">
          <a:xfrm>
            <a:off x="2665413" y="1173163"/>
            <a:ext cx="2286000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 anchor="ctr"/>
          <a:lstStyle/>
          <a:p>
            <a:pPr algn="ctr" eaLnBrk="0" hangingPunct="0"/>
            <a:r>
              <a:rPr lang="zh-CN" altLang="en-US" sz="37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亚洲的南部</a:t>
            </a:r>
          </a:p>
        </p:txBody>
      </p:sp>
      <p:sp>
        <p:nvSpPr>
          <p:cNvPr id="100366" name="Rectangle 2"/>
          <p:cNvSpPr>
            <a:spLocks noChangeArrowheads="1"/>
          </p:cNvSpPr>
          <p:nvPr/>
        </p:nvSpPr>
        <p:spPr bwMode="auto">
          <a:xfrm>
            <a:off x="301625" y="3059113"/>
            <a:ext cx="26670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 anchor="ctr"/>
          <a:lstStyle/>
          <a:p>
            <a:pPr algn="ctr" eaLnBrk="0" hangingPunct="0"/>
            <a:r>
              <a:rPr lang="en-US" altLang="zh-CN" sz="37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7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文明代表：</a:t>
            </a:r>
          </a:p>
        </p:txBody>
      </p:sp>
      <p:sp>
        <p:nvSpPr>
          <p:cNvPr id="100367" name="Rectangle 2"/>
          <p:cNvSpPr>
            <a:spLocks noChangeArrowheads="1"/>
          </p:cNvSpPr>
          <p:nvPr/>
        </p:nvSpPr>
        <p:spPr bwMode="auto">
          <a:xfrm>
            <a:off x="925513" y="3819525"/>
            <a:ext cx="2873375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r>
              <a:rPr lang="en-US" altLang="zh-CN" sz="37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7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37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7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种姓制度</a:t>
            </a:r>
          </a:p>
          <a:p>
            <a:pPr eaLnBrk="0" hangingPunct="0"/>
            <a:r>
              <a:rPr lang="en-US" altLang="zh-CN" sz="37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7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37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7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创立佛教</a:t>
            </a:r>
          </a:p>
          <a:p>
            <a:pPr eaLnBrk="0" hangingPunct="0"/>
            <a:r>
              <a:rPr lang="en-US" altLang="zh-CN" sz="37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7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37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7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发明阿拉伯数字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00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00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00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00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00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  <p:bldP spid="100355" grpId="0"/>
      <p:bldP spid="14" grpId="0"/>
      <p:bldP spid="20" grpId="0" animBg="1"/>
      <p:bldP spid="23" grpId="0" animBg="1"/>
      <p:bldP spid="24" grpId="0" animBg="1"/>
      <p:bldP spid="25" grpId="0" animBg="1"/>
      <p:bldP spid="26" grpId="0" animBg="1"/>
      <p:bldP spid="19" grpId="0" animBg="1"/>
      <p:bldP spid="100365" grpId="0"/>
      <p:bldP spid="1003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9" name="Picture 13" descr="2-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40313" y="765175"/>
            <a:ext cx="629285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4" name="AutoShape 8"/>
          <p:cNvSpPr>
            <a:spLocks noChangeArrowheads="1"/>
          </p:cNvSpPr>
          <p:nvPr/>
        </p:nvSpPr>
        <p:spPr bwMode="auto">
          <a:xfrm>
            <a:off x="6288088" y="2205038"/>
            <a:ext cx="203200" cy="152400"/>
          </a:xfrm>
          <a:prstGeom prst="triangle">
            <a:avLst>
              <a:gd name="adj" fmla="val 50000"/>
            </a:avLst>
          </a:prstGeom>
          <a:solidFill>
            <a:srgbClr val="A5002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5" name="AutoShape 9"/>
          <p:cNvSpPr>
            <a:spLocks noChangeArrowheads="1"/>
          </p:cNvSpPr>
          <p:nvPr/>
        </p:nvSpPr>
        <p:spPr bwMode="auto">
          <a:xfrm>
            <a:off x="7440613" y="1844675"/>
            <a:ext cx="203200" cy="152400"/>
          </a:xfrm>
          <a:prstGeom prst="triangle">
            <a:avLst>
              <a:gd name="adj" fmla="val 50000"/>
            </a:avLst>
          </a:prstGeom>
          <a:solidFill>
            <a:srgbClr val="A5002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6" name="AutoShape 10"/>
          <p:cNvSpPr>
            <a:spLocks noChangeArrowheads="1"/>
          </p:cNvSpPr>
          <p:nvPr/>
        </p:nvSpPr>
        <p:spPr bwMode="auto">
          <a:xfrm>
            <a:off x="4846638" y="4005263"/>
            <a:ext cx="3657600" cy="685800"/>
          </a:xfrm>
          <a:prstGeom prst="wedgeRectCallout">
            <a:avLst>
              <a:gd name="adj1" fmla="val -10995"/>
              <a:gd name="adj2" fmla="val -281019"/>
            </a:avLst>
          </a:prstGeom>
          <a:solidFill>
            <a:srgbClr val="99CC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/>
          <a:lstStyle/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摩亨佐</a:t>
            </a: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·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达罗</a:t>
            </a:r>
          </a:p>
        </p:txBody>
      </p:sp>
      <p:sp>
        <p:nvSpPr>
          <p:cNvPr id="65547" name="AutoShape 11"/>
          <p:cNvSpPr>
            <a:spLocks noChangeArrowheads="1"/>
          </p:cNvSpPr>
          <p:nvPr/>
        </p:nvSpPr>
        <p:spPr bwMode="auto">
          <a:xfrm>
            <a:off x="9072563" y="1052513"/>
            <a:ext cx="2641600" cy="685800"/>
          </a:xfrm>
          <a:prstGeom prst="wedgeRectCallout">
            <a:avLst>
              <a:gd name="adj1" fmla="val -106250"/>
              <a:gd name="adj2" fmla="val 86574"/>
            </a:avLst>
          </a:prstGeom>
          <a:solidFill>
            <a:srgbClr val="99CC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/>
          <a:lstStyle/>
          <a:p>
            <a:pPr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哈拉帕</a:t>
            </a:r>
          </a:p>
        </p:txBody>
      </p:sp>
      <p:sp>
        <p:nvSpPr>
          <p:cNvPr id="65552" name="Rectangle 16"/>
          <p:cNvSpPr>
            <a:spLocks noChangeArrowheads="1"/>
          </p:cNvSpPr>
          <p:nvPr/>
        </p:nvSpPr>
        <p:spPr bwMode="auto">
          <a:xfrm>
            <a:off x="431800" y="908050"/>
            <a:ext cx="384175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　　公元前</a:t>
            </a:r>
            <a:r>
              <a:rPr lang="en-US" altLang="zh-CN" sz="3200" b="1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2300</a:t>
            </a:r>
            <a:r>
              <a:rPr lang="zh-CN" altLang="en-US" sz="3200" b="1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年左右，印度河流域出现了奴隶制城邦。其中，以哈拉帕和摩亨佐</a:t>
            </a:r>
            <a:r>
              <a:rPr lang="en-US" altLang="zh-CN" sz="3200" b="1">
                <a:solidFill>
                  <a:schemeClr val="accent2"/>
                </a:solidFill>
                <a:ea typeface="隶书" pitchFamily="49" charset="-122"/>
              </a:rPr>
              <a:t>·</a:t>
            </a:r>
            <a:r>
              <a:rPr lang="zh-CN" altLang="en-US" sz="3200" b="1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达罗最著名。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4" grpId="0" animBg="1"/>
      <p:bldP spid="65545" grpId="0" animBg="1"/>
      <p:bldP spid="65546" grpId="0" animBg="1" autoUpdateAnimBg="0"/>
      <p:bldP spid="65547" grpId="0" animBg="1" autoUpdateAnimBg="0"/>
      <p:bldP spid="655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75" name="Picture 15" descr="2-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68800" y="827088"/>
            <a:ext cx="638175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1517650" y="981075"/>
            <a:ext cx="203200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eaVert">
            <a:spAutoFit/>
          </a:bodyPr>
          <a:lstStyle/>
          <a:p>
            <a:pPr>
              <a:defRPr/>
            </a:pPr>
            <a:r>
              <a:rPr kumimoji="1" lang="zh-CN" altLang="en-US" sz="4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　　公元前</a:t>
            </a:r>
            <a:r>
              <a:rPr kumimoji="1" lang="en-US" altLang="zh-CN" sz="4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15</a:t>
            </a:r>
            <a:r>
              <a:rPr kumimoji="1" lang="zh-CN" altLang="en-US" sz="4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世纪后，雅利安人入侵，建立起奴隶制小国。</a:t>
            </a:r>
          </a:p>
        </p:txBody>
      </p:sp>
      <p:pic>
        <p:nvPicPr>
          <p:cNvPr id="66568" name="Picture 8" descr="按牛返回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972800" y="6084888"/>
            <a:ext cx="1219200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70" name="Line 10"/>
          <p:cNvSpPr>
            <a:spLocks noChangeShapeType="1"/>
          </p:cNvSpPr>
          <p:nvPr/>
        </p:nvSpPr>
        <p:spPr bwMode="auto">
          <a:xfrm>
            <a:off x="4775200" y="827088"/>
            <a:ext cx="508000" cy="304800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571" name="Line 11"/>
          <p:cNvSpPr>
            <a:spLocks noChangeShapeType="1"/>
          </p:cNvSpPr>
          <p:nvPr/>
        </p:nvSpPr>
        <p:spPr bwMode="auto">
          <a:xfrm>
            <a:off x="5384800" y="1208088"/>
            <a:ext cx="508000" cy="381000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572" name="Line 12"/>
          <p:cNvSpPr>
            <a:spLocks noChangeShapeType="1"/>
          </p:cNvSpPr>
          <p:nvPr/>
        </p:nvSpPr>
        <p:spPr bwMode="auto">
          <a:xfrm>
            <a:off x="5994400" y="1589088"/>
            <a:ext cx="609600" cy="381000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573" name="Line 13"/>
          <p:cNvSpPr>
            <a:spLocks noChangeShapeType="1"/>
          </p:cNvSpPr>
          <p:nvPr/>
        </p:nvSpPr>
        <p:spPr bwMode="auto">
          <a:xfrm>
            <a:off x="6604000" y="1970088"/>
            <a:ext cx="609600" cy="381000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574" name="Line 14"/>
          <p:cNvSpPr>
            <a:spLocks noChangeShapeType="1"/>
          </p:cNvSpPr>
          <p:nvPr/>
        </p:nvSpPr>
        <p:spPr bwMode="auto">
          <a:xfrm>
            <a:off x="7315200" y="2351088"/>
            <a:ext cx="609600" cy="457200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665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7" grpId="0" autoUpdateAnimBg="0"/>
      <p:bldP spid="66570" grpId="0" animBg="1"/>
      <p:bldP spid="66571" grpId="0" animBg="1"/>
      <p:bldP spid="66572" grpId="0" animBg="1"/>
      <p:bldP spid="66573" grpId="0" animBg="1"/>
      <p:bldP spid="6657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391"/>
          <p:cNvGrpSpPr>
            <a:grpSpLocks/>
          </p:cNvGrpSpPr>
          <p:nvPr/>
        </p:nvGrpSpPr>
        <p:grpSpPr bwMode="auto">
          <a:xfrm>
            <a:off x="196850" y="476250"/>
            <a:ext cx="11599863" cy="2947988"/>
            <a:chOff x="431" y="300"/>
            <a:chExt cx="4348" cy="1279"/>
          </a:xfrm>
        </p:grpSpPr>
        <p:pic>
          <p:nvPicPr>
            <p:cNvPr id="47106" name="Picture 3" descr="026_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1" y="709"/>
              <a:ext cx="920" cy="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07" name="AutoShape 4"/>
            <p:cNvSpPr>
              <a:spLocks noChangeArrowheads="1"/>
            </p:cNvSpPr>
            <p:nvPr/>
          </p:nvSpPr>
          <p:spPr bwMode="auto">
            <a:xfrm>
              <a:off x="1780" y="300"/>
              <a:ext cx="2999" cy="1219"/>
            </a:xfrm>
            <a:prstGeom prst="cloudCallout">
              <a:avLst>
                <a:gd name="adj1" fmla="val -77718"/>
                <a:gd name="adj2" fmla="val 10380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lnSpc>
                  <a:spcPct val="150000"/>
                </a:lnSpc>
              </a:pPr>
              <a:r>
                <a:rPr lang="zh-CN" altLang="en-US" sz="3700" b="1">
                  <a:solidFill>
                    <a:srgbClr val="0000FF"/>
                  </a:solidFill>
                  <a:latin typeface="微软雅黑" pitchFamily="34" charset="-122"/>
                  <a:ea typeface="微软雅黑" pitchFamily="34" charset="-122"/>
                </a:rPr>
                <a:t>种姓制度有哪些内容？这种制度维护谁的利益？</a:t>
              </a:r>
            </a:p>
          </p:txBody>
        </p:sp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153"/>
          <p:cNvSpPr txBox="1">
            <a:spLocks noChangeArrowheads="1"/>
          </p:cNvSpPr>
          <p:nvPr/>
        </p:nvSpPr>
        <p:spPr bwMode="auto">
          <a:xfrm>
            <a:off x="96838" y="349250"/>
            <a:ext cx="119427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宋体" charset="-122"/>
              </a:rPr>
              <a:t>    雅利安人进入印度之后，逐渐建立了严格的社会等级制度，史称“种姓制度”。</a:t>
            </a:r>
            <a:endParaRPr lang="en-US" altLang="zh-CN" sz="3200" b="1">
              <a:latin typeface="宋体" charset="-122"/>
            </a:endParaRPr>
          </a:p>
        </p:txBody>
      </p:sp>
      <p:pic>
        <p:nvPicPr>
          <p:cNvPr id="49154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0213" y="1746250"/>
            <a:ext cx="11277600" cy="394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7197"/>
          <p:cNvSpPr>
            <a:spLocks noChangeArrowheads="1"/>
          </p:cNvSpPr>
          <p:nvPr/>
        </p:nvSpPr>
        <p:spPr bwMode="auto">
          <a:xfrm>
            <a:off x="279400" y="92075"/>
            <a:ext cx="2451100" cy="7858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121917" tIns="60958" rIns="121917" bIns="60958">
            <a:spAutoFit/>
          </a:bodyPr>
          <a:lstStyle/>
          <a:p>
            <a:pPr eaLnBrk="0" hangingPunct="0">
              <a:defRPr/>
            </a:pPr>
            <a:r>
              <a:rPr lang="zh-CN" altLang="en-US" sz="4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种姓制度</a:t>
            </a:r>
            <a:endParaRPr lang="zh-CN" altLang="zh-CN" sz="4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pic>
        <p:nvPicPr>
          <p:cNvPr id="50178" name="Picture 2" descr="http://p0.so.qhimgs1.com/bdr/_240_/t01e30b7d3681052fb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95363"/>
            <a:ext cx="6985000" cy="586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764463" y="1408113"/>
            <a:ext cx="100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祭司</a:t>
            </a:r>
          </a:p>
        </p:txBody>
      </p:sp>
      <p:sp>
        <p:nvSpPr>
          <p:cNvPr id="50180" name="TextBox 2"/>
          <p:cNvSpPr txBox="1">
            <a:spLocks noChangeArrowheads="1"/>
          </p:cNvSpPr>
          <p:nvPr/>
        </p:nvSpPr>
        <p:spPr bwMode="auto">
          <a:xfrm>
            <a:off x="4240213" y="482600"/>
            <a:ext cx="16208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/>
              <a:t>等级名称</a:t>
            </a:r>
          </a:p>
        </p:txBody>
      </p:sp>
      <p:sp>
        <p:nvSpPr>
          <p:cNvPr id="50181" name="TextBox 4"/>
          <p:cNvSpPr txBox="1">
            <a:spLocks noChangeArrowheads="1"/>
          </p:cNvSpPr>
          <p:nvPr/>
        </p:nvSpPr>
        <p:spPr bwMode="auto">
          <a:xfrm>
            <a:off x="7356475" y="503238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/>
              <a:t>社会阶层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273925" y="2911475"/>
            <a:ext cx="47164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国王、贵族、武士、官吏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356475" y="4552950"/>
            <a:ext cx="47164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雅利安人的一般公社成员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359650" y="5811838"/>
            <a:ext cx="30686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土著居民或奴隶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824288" y="374650"/>
            <a:ext cx="8367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824288" y="374650"/>
            <a:ext cx="0" cy="62055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824288" y="6580188"/>
            <a:ext cx="82486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2072938" y="374650"/>
            <a:ext cx="0" cy="62055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824288" y="2327275"/>
            <a:ext cx="8248650" cy="142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3824288" y="3913188"/>
            <a:ext cx="8248650" cy="1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3848100" y="5505450"/>
            <a:ext cx="8248650" cy="142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985000" y="482600"/>
            <a:ext cx="0" cy="6097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3824288" y="995363"/>
            <a:ext cx="8248650" cy="301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79400" y="955675"/>
            <a:ext cx="6677025" cy="1385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 sz="2800" b="1"/>
          </a:p>
          <a:p>
            <a:r>
              <a:rPr lang="zh-CN" altLang="en-US" sz="2800" b="1"/>
              <a:t>特点：贵贱分明、职业世袭、互不通婚。</a:t>
            </a:r>
            <a:endParaRPr lang="en-US" altLang="zh-CN" sz="2800" b="1"/>
          </a:p>
          <a:p>
            <a:endParaRPr lang="zh-CN" altLang="en-US" sz="2800" b="1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391"/>
          <p:cNvGrpSpPr>
            <a:grpSpLocks/>
          </p:cNvGrpSpPr>
          <p:nvPr/>
        </p:nvGrpSpPr>
        <p:grpSpPr bwMode="auto">
          <a:xfrm>
            <a:off x="476250" y="3238500"/>
            <a:ext cx="11049000" cy="2428875"/>
            <a:chOff x="431" y="300"/>
            <a:chExt cx="4348" cy="1279"/>
          </a:xfrm>
        </p:grpSpPr>
        <p:pic>
          <p:nvPicPr>
            <p:cNvPr id="51209" name="Picture 3" descr="026_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1" y="709"/>
              <a:ext cx="920" cy="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10" name="AutoShape 4"/>
            <p:cNvSpPr>
              <a:spLocks noChangeArrowheads="1"/>
            </p:cNvSpPr>
            <p:nvPr/>
          </p:nvSpPr>
          <p:spPr bwMode="auto">
            <a:xfrm>
              <a:off x="1780" y="300"/>
              <a:ext cx="2999" cy="1219"/>
            </a:xfrm>
            <a:prstGeom prst="cloudCallout">
              <a:avLst>
                <a:gd name="adj1" fmla="val -77718"/>
                <a:gd name="adj2" fmla="val 10380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lnSpc>
                  <a:spcPct val="150000"/>
                </a:lnSpc>
              </a:pPr>
              <a:r>
                <a:rPr lang="zh-CN" altLang="en-US" sz="3700" b="1">
                  <a:solidFill>
                    <a:srgbClr val="0000FF"/>
                  </a:solidFill>
                  <a:latin typeface="微软雅黑" pitchFamily="34" charset="-122"/>
                  <a:ea typeface="微软雅黑" pitchFamily="34" charset="-122"/>
                </a:rPr>
                <a:t>从上述材料分析种姓制度维护谁的利益？</a:t>
              </a:r>
            </a:p>
          </p:txBody>
        </p:sp>
      </p:grpSp>
      <p:grpSp>
        <p:nvGrpSpPr>
          <p:cNvPr id="51202" name="组合 6"/>
          <p:cNvGrpSpPr>
            <a:grpSpLocks/>
          </p:cNvGrpSpPr>
          <p:nvPr/>
        </p:nvGrpSpPr>
        <p:grpSpPr bwMode="auto">
          <a:xfrm>
            <a:off x="3340100" y="534988"/>
            <a:ext cx="3335338" cy="857250"/>
            <a:chOff x="0" y="313"/>
            <a:chExt cx="5740" cy="1149"/>
          </a:xfrm>
        </p:grpSpPr>
        <p:grpSp>
          <p:nvGrpSpPr>
            <p:cNvPr id="51205" name="组合 67586"/>
            <p:cNvGrpSpPr>
              <a:grpSpLocks/>
            </p:cNvGrpSpPr>
            <p:nvPr/>
          </p:nvGrpSpPr>
          <p:grpSpPr bwMode="auto">
            <a:xfrm>
              <a:off x="0" y="313"/>
              <a:ext cx="5740" cy="1149"/>
              <a:chOff x="-44" y="0"/>
              <a:chExt cx="5740" cy="1149"/>
            </a:xfrm>
          </p:grpSpPr>
          <p:sp>
            <p:nvSpPr>
              <p:cNvPr id="51207" name="分段箭头1 2873"/>
              <p:cNvSpPr>
                <a:spLocks noChangeArrowheads="1"/>
              </p:cNvSpPr>
              <p:nvPr/>
            </p:nvSpPr>
            <p:spPr bwMode="auto">
              <a:xfrm>
                <a:off x="3813" y="0"/>
                <a:ext cx="1883" cy="1149"/>
              </a:xfrm>
              <a:custGeom>
                <a:avLst/>
                <a:gdLst>
                  <a:gd name="T0" fmla="*/ 0 w 1437086"/>
                  <a:gd name="T1" fmla="*/ 0 h 619125"/>
                  <a:gd name="T2" fmla="*/ 0 w 1437086"/>
                  <a:gd name="T3" fmla="*/ 0 h 619125"/>
                  <a:gd name="T4" fmla="*/ 0 w 1437086"/>
                  <a:gd name="T5" fmla="*/ 0 h 619125"/>
                  <a:gd name="T6" fmla="*/ 0 w 1437086"/>
                  <a:gd name="T7" fmla="*/ 0 h 619125"/>
                  <a:gd name="T8" fmla="*/ 0 w 1437086"/>
                  <a:gd name="T9" fmla="*/ 0 h 619125"/>
                  <a:gd name="T10" fmla="*/ 0 w 1437086"/>
                  <a:gd name="T11" fmla="*/ 0 h 619125"/>
                  <a:gd name="T12" fmla="*/ 0 w 1437086"/>
                  <a:gd name="T13" fmla="*/ 0 h 619125"/>
                  <a:gd name="T14" fmla="*/ 0 w 1437086"/>
                  <a:gd name="T15" fmla="*/ 0 h 619125"/>
                  <a:gd name="T16" fmla="*/ 0 w 1437086"/>
                  <a:gd name="T17" fmla="*/ 0 h 619125"/>
                  <a:gd name="T18" fmla="*/ 0 w 1437086"/>
                  <a:gd name="T19" fmla="*/ 0 h 619125"/>
                  <a:gd name="T20" fmla="*/ 0 w 1437086"/>
                  <a:gd name="T21" fmla="*/ 0 h 619125"/>
                  <a:gd name="T22" fmla="*/ 0 w 1437086"/>
                  <a:gd name="T23" fmla="*/ 0 h 619125"/>
                  <a:gd name="T24" fmla="*/ 0 w 1437086"/>
                  <a:gd name="T25" fmla="*/ 0 h 619125"/>
                  <a:gd name="T26" fmla="*/ 0 w 1437086"/>
                  <a:gd name="T27" fmla="*/ 0 h 619125"/>
                  <a:gd name="T28" fmla="*/ 0 w 1437086"/>
                  <a:gd name="T29" fmla="*/ 0 h 619125"/>
                  <a:gd name="T30" fmla="*/ 0 w 1437086"/>
                  <a:gd name="T31" fmla="*/ 0 h 619125"/>
                  <a:gd name="T32" fmla="*/ 0 w 1437086"/>
                  <a:gd name="T33" fmla="*/ 0 h 619125"/>
                  <a:gd name="T34" fmla="*/ 0 w 1437086"/>
                  <a:gd name="T35" fmla="*/ 0 h 619125"/>
                  <a:gd name="T36" fmla="*/ 0 w 1437086"/>
                  <a:gd name="T37" fmla="*/ 0 h 619125"/>
                  <a:gd name="T38" fmla="*/ 0 w 1437086"/>
                  <a:gd name="T39" fmla="*/ 0 h 61912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37086"/>
                  <a:gd name="T61" fmla="*/ 0 h 619125"/>
                  <a:gd name="T62" fmla="*/ 1437086 w 1437086"/>
                  <a:gd name="T63" fmla="*/ 619125 h 61912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37086" h="619125">
                    <a:moveTo>
                      <a:pt x="837769" y="0"/>
                    </a:moveTo>
                    <a:lnTo>
                      <a:pt x="1129014" y="2"/>
                    </a:lnTo>
                    <a:lnTo>
                      <a:pt x="1437086" y="314833"/>
                    </a:lnTo>
                    <a:lnTo>
                      <a:pt x="1126115" y="619125"/>
                    </a:lnTo>
                    <a:lnTo>
                      <a:pt x="836416" y="619125"/>
                    </a:lnTo>
                    <a:lnTo>
                      <a:pt x="1146598" y="315604"/>
                    </a:lnTo>
                    <a:lnTo>
                      <a:pt x="837769" y="0"/>
                    </a:lnTo>
                    <a:close/>
                    <a:moveTo>
                      <a:pt x="476241" y="0"/>
                    </a:moveTo>
                    <a:lnTo>
                      <a:pt x="767481" y="0"/>
                    </a:lnTo>
                    <a:lnTo>
                      <a:pt x="1075554" y="314833"/>
                    </a:lnTo>
                    <a:lnTo>
                      <a:pt x="764585" y="619125"/>
                    </a:lnTo>
                    <a:lnTo>
                      <a:pt x="474886" y="619125"/>
                    </a:lnTo>
                    <a:lnTo>
                      <a:pt x="785067" y="315602"/>
                    </a:lnTo>
                    <a:lnTo>
                      <a:pt x="476241" y="0"/>
                    </a:lnTo>
                    <a:close/>
                    <a:moveTo>
                      <a:pt x="0" y="0"/>
                    </a:moveTo>
                    <a:lnTo>
                      <a:pt x="405948" y="0"/>
                    </a:lnTo>
                    <a:lnTo>
                      <a:pt x="714025" y="314832"/>
                    </a:lnTo>
                    <a:lnTo>
                      <a:pt x="403054" y="619125"/>
                    </a:lnTo>
                    <a:lnTo>
                      <a:pt x="0" y="619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FB9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08" name="矩形 67588"/>
              <p:cNvSpPr>
                <a:spLocks noChangeArrowheads="1"/>
              </p:cNvSpPr>
              <p:nvPr/>
            </p:nvSpPr>
            <p:spPr bwMode="auto">
              <a:xfrm>
                <a:off x="-44" y="1"/>
                <a:ext cx="3859" cy="1148"/>
              </a:xfrm>
              <a:prstGeom prst="rect">
                <a:avLst/>
              </a:prstGeom>
              <a:solidFill>
                <a:srgbClr val="FFCFB9">
                  <a:alpha val="5098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51206" name="文本框 67589"/>
            <p:cNvSpPr txBox="1">
              <a:spLocks noChangeArrowheads="1"/>
            </p:cNvSpPr>
            <p:nvPr/>
          </p:nvSpPr>
          <p:spPr bwMode="auto">
            <a:xfrm>
              <a:off x="225" y="337"/>
              <a:ext cx="5360" cy="10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300" b="1">
                  <a:latin typeface="微软雅黑" pitchFamily="34" charset="-122"/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66750" y="1047750"/>
            <a:ext cx="1133475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材料：</a:t>
            </a:r>
            <a:endParaRPr lang="en-US" altLang="zh-CN" sz="32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种姓制度它要求各种姓的人在种姓内通婚。如果不得已而与其他种姓的人通婚，只许高级种姓男子娶低级种姓女子，称这为顺婚；而反对高级种姓女子嫁低级种姓的男子，称此为逆婚。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095500" y="5715000"/>
            <a:ext cx="7620000" cy="79533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1917" tIns="60958" rIns="121917" bIns="60958">
            <a:spAutoFit/>
          </a:bodyPr>
          <a:lstStyle/>
          <a:p>
            <a:pPr eaLnBrk="0" hangingPunct="0">
              <a:defRPr/>
            </a:pPr>
            <a:r>
              <a:rPr lang="zh-CN" altLang="en-US" sz="4300" b="1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实质：保护奴隶主贵族的利益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l_i"/>
  <p:tag name="KSO_WM_UNIT_INDEX" val="1_2"/>
  <p:tag name="KSO_WM_UNIT_ID" val="custom160394_10*l_i*1_2"/>
  <p:tag name="KSO_WM_UNIT_CLEAR" val="1"/>
  <p:tag name="KSO_WM_UNIT_LAYERLEVEL" val="1_1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a"/>
  <p:tag name="KSO_WM_UNIT_INDEX" val="1"/>
  <p:tag name="KSO_WM_UNIT_ID" val="custom160394_10*a*1"/>
  <p:tag name="KSO_WM_UNIT_CLEAR" val="1"/>
  <p:tag name="KSO_WM_UNIT_LAYERLEVEL" val="1"/>
  <p:tag name="KSO_WM_UNIT_VALUE" val="6"/>
  <p:tag name="KSO_WM_UNIT_ISCONTENTSTITLE" val="1"/>
  <p:tag name="KSO_WM_UNIT_HIGHLIGHT" val="0"/>
  <p:tag name="KSO_WM_UNIT_COMPATIBLE" val="0"/>
  <p:tag name="KSO_WM_UNIT_PRESET_TEXT" val="Contents"/>
</p:tagLst>
</file>

<file path=ppt/theme/theme1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_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660033"/>
      </a:hlink>
      <a:folHlink>
        <a:srgbClr val="000099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000099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000099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660033"/>
      </a:hlink>
      <a:folHlink>
        <a:srgbClr val="000099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000099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000099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660033"/>
      </a:hlink>
      <a:folHlink>
        <a:srgbClr val="000099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000099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000099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414</TotalTime>
  <Words>893</Words>
  <Application>Microsoft Office PowerPoint</Application>
  <PresentationFormat>自定义</PresentationFormat>
  <Paragraphs>71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38</vt:i4>
      </vt:variant>
      <vt:variant>
        <vt:lpstr>幻灯片标题</vt:lpstr>
      </vt:variant>
      <vt:variant>
        <vt:i4>21</vt:i4>
      </vt:variant>
    </vt:vector>
  </HeadingPairs>
  <TitlesOfParts>
    <vt:vector size="69" baseType="lpstr">
      <vt:lpstr>Calibri</vt:lpstr>
      <vt:lpstr>宋体</vt:lpstr>
      <vt:lpstr>Arial</vt:lpstr>
      <vt:lpstr>Times New Roman</vt:lpstr>
      <vt:lpstr>微软雅黑</vt:lpstr>
      <vt:lpstr>黑体</vt:lpstr>
      <vt:lpstr>楷体_GB2312</vt:lpstr>
      <vt:lpstr>隶书</vt:lpstr>
      <vt:lpstr>华文新魏</vt:lpstr>
      <vt:lpstr>幼圆</vt:lpstr>
      <vt:lpstr>1_Office 主题</vt:lpstr>
      <vt:lpstr>10_默认设计模板</vt:lpstr>
      <vt:lpstr>默认设计模板</vt:lpstr>
      <vt:lpstr>1_默认设计模板</vt:lpstr>
      <vt:lpstr>1_Office 主题</vt:lpstr>
      <vt:lpstr>1_Office 主题</vt:lpstr>
      <vt:lpstr>1_Office 主题</vt:lpstr>
      <vt:lpstr>10_默认设计模板</vt:lpstr>
      <vt:lpstr>10_默认设计模板</vt:lpstr>
      <vt:lpstr>10_默认设计模板</vt:lpstr>
      <vt:lpstr>10_默认设计模板</vt:lpstr>
      <vt:lpstr>10_默认设计模板</vt:lpstr>
      <vt:lpstr>10_默认设计模板</vt:lpstr>
      <vt:lpstr>10_默认设计模板</vt:lpstr>
      <vt:lpstr>10_默认设计模板</vt:lpstr>
      <vt:lpstr>10_默认设计模板</vt:lpstr>
      <vt:lpstr>10_默认设计模板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微软用户</cp:lastModifiedBy>
  <cp:revision>历史备课大师【全免费】</cp:revision>
  <dcterms:created xsi:type="dcterms:W3CDTF">2017-11-13T08:28:00Z</dcterms:created>
  <dcterms:modified xsi:type="dcterms:W3CDTF">2018-09-03T11:37:20Z</dcterms:modified>
  <cp:category>历史备课大师【全免费】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