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6" r:id="rId4"/>
    <p:sldId id="275" r:id="rId5"/>
    <p:sldId id="271" r:id="rId6"/>
    <p:sldId id="277" r:id="rId7"/>
    <p:sldId id="279" r:id="rId8"/>
    <p:sldId id="278" r:id="rId9"/>
    <p:sldId id="258" r:id="rId10"/>
    <p:sldId id="274" r:id="rId11"/>
    <p:sldId id="273" r:id="rId12"/>
    <p:sldId id="259" r:id="rId13"/>
    <p:sldId id="281" r:id="rId14"/>
    <p:sldId id="280" r:id="rId15"/>
    <p:sldId id="282" r:id="rId16"/>
    <p:sldId id="272" r:id="rId17"/>
    <p:sldId id="285" r:id="rId18"/>
  </p:sldIdLst>
  <p:sldSz cx="9144000" cy="514508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4" d="100"/>
          <a:sy n="124" d="100"/>
        </p:scale>
        <p:origin x="-84" y="-402"/>
      </p:cViewPr>
      <p:guideLst>
        <p:guide orient="horz" pos="1621"/>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BE67FF1-4C54-42F1-B6EE-F6B4E5F90522}" type="datetimeFigureOut">
              <a:rPr lang="zh-CN" altLang="en-US"/>
              <a:pPr>
                <a:defRPr/>
              </a:pPr>
              <a:t>2018-9-11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E2FCCA6-6F6A-44BE-B93E-80AC414829B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6A76CC4-09FB-4304-911B-33A9278CE06C}" type="datetimeFigureOut">
              <a:rPr lang="zh-CN" altLang="en-US"/>
              <a:pPr>
                <a:defRPr/>
              </a:pPr>
              <a:t>2018-9-11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7B3E433-DC5D-4AC8-ABC2-5C6097F4A32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A19B944-F138-4D0E-B2A4-08629F0E7A7F}" type="datetimeFigureOut">
              <a:rPr lang="zh-CN" altLang="en-US"/>
              <a:pPr>
                <a:defRPr/>
              </a:pPr>
              <a:t>2018-9-11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B64393F-DE89-4179-94F3-7A6874679F1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2924799-CA38-43F8-8143-A67C7C403289}" type="datetimeFigureOut">
              <a:rPr lang="zh-CN" altLang="en-US"/>
              <a:pPr>
                <a:defRPr/>
              </a:pPr>
              <a:t>2018-9-11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4F77D4A-84A1-4753-B5AF-969AEF272BDF}"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0FFD95-63AF-461C-885D-BBC2CA4426A0}" type="datetimeFigureOut">
              <a:rPr lang="zh-CN" altLang="en-US"/>
              <a:pPr>
                <a:defRPr/>
              </a:pPr>
              <a:t>2018-9-11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267704D-9549-4CC0-929D-8969AAB2600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BD610AF-11CA-4653-9DF7-7BE718AAE1D4}" type="datetimeFigureOut">
              <a:rPr lang="zh-CN" altLang="en-US"/>
              <a:pPr>
                <a:defRPr/>
              </a:pPr>
              <a:t>2018-9-11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FAE4FFC-DB3C-4C24-A4BA-9A0C2039B89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C0B5781-F0BC-4C6B-9518-38EAF3AA098B}" type="datetimeFigureOut">
              <a:rPr lang="zh-CN" altLang="en-US"/>
              <a:pPr>
                <a:defRPr/>
              </a:pPr>
              <a:t>2018-9-11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F13BD57-DA05-4019-A5CA-3FA672CD7DB0}"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1FDB7A6-1754-42C7-A6EE-BE79D2031769}" type="datetimeFigureOut">
              <a:rPr lang="zh-CN" altLang="en-US"/>
              <a:pPr>
                <a:defRPr/>
              </a:pPr>
              <a:t>2018-9-11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0D6CC84-451D-48C2-8C3A-B6D1D4763BF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7022EC8-9F9A-4C23-A79F-DF19F06FC963}" type="datetimeFigureOut">
              <a:rPr lang="zh-CN" altLang="en-US"/>
              <a:pPr>
                <a:defRPr/>
              </a:pPr>
              <a:t>2018-9-11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1B7503F-B856-496B-AD08-0D50620E6E5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9E1C008-BDAB-4908-96F8-CC1ADA467C2B}" type="datetimeFigureOut">
              <a:rPr lang="zh-CN" altLang="en-US"/>
              <a:pPr>
                <a:defRPr/>
              </a:pPr>
              <a:t>2018-9-11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E6764F0-3ACC-414F-AAED-58A00BB5C04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BE5FD05-4D60-49F8-AA6D-5B6B2C0FE5FB}" type="datetimeFigureOut">
              <a:rPr lang="zh-CN" altLang="en-US"/>
              <a:pPr>
                <a:defRPr/>
              </a:pPr>
              <a:t>2018-9-11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44A890D-E150-48EA-B3A5-89D863320C56}"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5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185E637-AD8B-4999-A373-63D098F43203}" type="datetimeFigureOut">
              <a:rPr lang="zh-CN" altLang="en-US"/>
              <a:pPr>
                <a:defRPr/>
              </a:pPr>
              <a:t>2018-9-11</a:t>
            </a:fld>
            <a:endParaRPr lang="zh-CN" altLang="en-US"/>
          </a:p>
        </p:txBody>
      </p:sp>
      <p:sp>
        <p:nvSpPr>
          <p:cNvPr id="5" name="页脚占位符 4"/>
          <p:cNvSpPr>
            <a:spLocks noGrp="1"/>
          </p:cNvSpPr>
          <p:nvPr>
            <p:ph type="ftr" sz="quarter" idx="3"/>
          </p:nvPr>
        </p:nvSpPr>
        <p:spPr>
          <a:xfrm>
            <a:off x="3124200" y="4768850"/>
            <a:ext cx="2895600" cy="273050"/>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8850"/>
            <a:ext cx="2133600" cy="273050"/>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E1C15A6-E668-4AAB-B678-572BA16F425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baike.so.com/doc/25559208-26602462.html" TargetMode="External"/><Relationship Id="rId2" Type="http://schemas.openxmlformats.org/officeDocument/2006/relationships/hyperlink" Target="https://baike.so.com/doc/5767809-5980579.html" TargetMode="External"/><Relationship Id="rId1" Type="http://schemas.openxmlformats.org/officeDocument/2006/relationships/slideLayout" Target="../slideLayouts/slideLayout2.xml"/><Relationship Id="rId5" Type="http://schemas.openxmlformats.org/officeDocument/2006/relationships/hyperlink" Target="https://baike.so.com/doc/5624062-5836680.html" TargetMode="External"/><Relationship Id="rId4" Type="http://schemas.openxmlformats.org/officeDocument/2006/relationships/hyperlink" Target="https://baike.so.com/doc/782061-827465.html"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baike.so.com/doc/6702187-6916137.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descr="http://p3.so.qhmsg.com/bdr/_240_/t0196dd79cd5edbcef8.jpg"/>
          <p:cNvPicPr>
            <a:picLocks noChangeAspect="1" noChangeArrowheads="1"/>
          </p:cNvPicPr>
          <p:nvPr/>
        </p:nvPicPr>
        <p:blipFill>
          <a:blip r:embed="rId2"/>
          <a:srcRect/>
          <a:stretch>
            <a:fillRect/>
          </a:stretch>
        </p:blipFill>
        <p:spPr bwMode="auto">
          <a:xfrm>
            <a:off x="12700" y="1060450"/>
            <a:ext cx="4703763" cy="4002088"/>
          </a:xfrm>
          <a:prstGeom prst="rect">
            <a:avLst/>
          </a:prstGeom>
          <a:noFill/>
          <a:ln w="9525">
            <a:noFill/>
            <a:miter lim="800000"/>
            <a:headEnd/>
            <a:tailEnd/>
          </a:ln>
        </p:spPr>
      </p:pic>
      <p:pic>
        <p:nvPicPr>
          <p:cNvPr id="13314" name="Picture 4" descr="http://p1.so.qhimgs1.com/bdr/_240_/t014e23089bc4e6b0e1.jpg"/>
          <p:cNvPicPr>
            <a:picLocks noChangeAspect="1" noChangeArrowheads="1"/>
          </p:cNvPicPr>
          <p:nvPr/>
        </p:nvPicPr>
        <p:blipFill>
          <a:blip r:embed="rId3"/>
          <a:srcRect/>
          <a:stretch>
            <a:fillRect/>
          </a:stretch>
        </p:blipFill>
        <p:spPr bwMode="auto">
          <a:xfrm>
            <a:off x="4741863" y="1060450"/>
            <a:ext cx="4402137" cy="4002088"/>
          </a:xfrm>
          <a:prstGeom prst="rect">
            <a:avLst/>
          </a:prstGeom>
          <a:noFill/>
          <a:ln w="9525">
            <a:noFill/>
            <a:miter lim="800000"/>
            <a:headEnd/>
            <a:tailEnd/>
          </a:ln>
        </p:spPr>
      </p:pic>
      <p:sp>
        <p:nvSpPr>
          <p:cNvPr id="13315" name="标题 1"/>
          <p:cNvSpPr>
            <a:spLocks noGrp="1"/>
          </p:cNvSpPr>
          <p:nvPr>
            <p:ph type="ctrTitle"/>
          </p:nvPr>
        </p:nvSpPr>
        <p:spPr>
          <a:xfrm>
            <a:off x="395288" y="141288"/>
            <a:ext cx="7772400" cy="1103312"/>
          </a:xfrm>
        </p:spPr>
        <p:txBody>
          <a:bodyPr/>
          <a:lstStyle/>
          <a:p>
            <a:pPr eaLnBrk="1" hangingPunct="1"/>
            <a:r>
              <a:rPr lang="zh-CN" altLang="en-US" smtClean="0"/>
              <a:t>第</a:t>
            </a:r>
            <a:r>
              <a:rPr lang="en-US" altLang="zh-CN" smtClean="0"/>
              <a:t>5</a:t>
            </a:r>
            <a:r>
              <a:rPr lang="zh-CN" altLang="en-US" smtClean="0"/>
              <a:t>课  古代希腊罗马文化</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0" y="0"/>
            <a:ext cx="3844925" cy="1373188"/>
          </a:xfrm>
          <a:prstGeom prst="rect">
            <a:avLst/>
          </a:prstGeom>
          <a:noFill/>
          <a:ln w="9525">
            <a:noFill/>
            <a:miter lim="800000"/>
            <a:headEnd/>
            <a:tailEnd/>
          </a:ln>
        </p:spPr>
        <p:txBody>
          <a:bodyPr>
            <a:spAutoFit/>
          </a:bodyPr>
          <a:lstStyle/>
          <a:p>
            <a:r>
              <a:rPr lang="zh-CN" altLang="en-US" sz="2800" b="1">
                <a:solidFill>
                  <a:srgbClr val="000000"/>
                </a:solidFill>
                <a:latin typeface="Calibri" pitchFamily="34" charset="0"/>
              </a:rPr>
              <a:t>（</a:t>
            </a:r>
            <a:r>
              <a:rPr lang="en-US" altLang="zh-CN" sz="2800" b="1">
                <a:solidFill>
                  <a:srgbClr val="000000"/>
                </a:solidFill>
                <a:latin typeface="Calibri" pitchFamily="34" charset="0"/>
              </a:rPr>
              <a:t>2</a:t>
            </a:r>
            <a:r>
              <a:rPr lang="zh-CN" altLang="en-US" sz="2800" b="1">
                <a:solidFill>
                  <a:srgbClr val="000000"/>
                </a:solidFill>
                <a:latin typeface="Calibri" pitchFamily="34" charset="0"/>
              </a:rPr>
              <a:t>）</a:t>
            </a:r>
            <a:r>
              <a:rPr lang="zh-CN" altLang="en-US" sz="2800" b="1">
                <a:solidFill>
                  <a:srgbClr val="FF0000"/>
                </a:solidFill>
                <a:latin typeface="Calibri" pitchFamily="34" charset="0"/>
              </a:rPr>
              <a:t>圆形大剧场</a:t>
            </a:r>
            <a:r>
              <a:rPr lang="zh-CN" altLang="en-US" sz="2800" b="1">
                <a:solidFill>
                  <a:srgbClr val="000000"/>
                </a:solidFill>
                <a:latin typeface="Calibri" pitchFamily="34" charset="0"/>
              </a:rPr>
              <a:t>：是</a:t>
            </a:r>
            <a:r>
              <a:rPr lang="zh-CN" altLang="en-US" sz="2800" b="1">
                <a:solidFill>
                  <a:srgbClr val="FF0000"/>
                </a:solidFill>
                <a:latin typeface="Calibri" pitchFamily="34" charset="0"/>
              </a:rPr>
              <a:t>希腊柱式</a:t>
            </a:r>
            <a:r>
              <a:rPr lang="zh-CN" altLang="en-US" sz="2800" b="1">
                <a:solidFill>
                  <a:srgbClr val="000000"/>
                </a:solidFill>
                <a:latin typeface="Calibri" pitchFamily="34" charset="0"/>
              </a:rPr>
              <a:t>建筑与</a:t>
            </a:r>
            <a:r>
              <a:rPr lang="zh-CN" altLang="en-US" sz="2800" b="1">
                <a:solidFill>
                  <a:srgbClr val="FF0000"/>
                </a:solidFill>
                <a:latin typeface="Calibri" pitchFamily="34" charset="0"/>
              </a:rPr>
              <a:t>罗马拱门</a:t>
            </a:r>
            <a:r>
              <a:rPr lang="zh-CN" altLang="en-US" sz="2800" b="1">
                <a:solidFill>
                  <a:srgbClr val="000000"/>
                </a:solidFill>
                <a:latin typeface="Calibri" pitchFamily="34" charset="0"/>
              </a:rPr>
              <a:t>建筑技术</a:t>
            </a:r>
            <a:r>
              <a:rPr lang="zh-CN" altLang="en-US" sz="2800" b="1">
                <a:solidFill>
                  <a:srgbClr val="FF0000"/>
                </a:solidFill>
                <a:latin typeface="Calibri" pitchFamily="34" charset="0"/>
              </a:rPr>
              <a:t>结合</a:t>
            </a:r>
            <a:r>
              <a:rPr lang="zh-CN" altLang="en-US" sz="2800" b="1">
                <a:solidFill>
                  <a:srgbClr val="000000"/>
                </a:solidFill>
                <a:latin typeface="Calibri" pitchFamily="34" charset="0"/>
              </a:rPr>
              <a:t>的典范。</a:t>
            </a:r>
            <a:endParaRPr lang="en-US" altLang="zh-CN" sz="2800" b="1">
              <a:solidFill>
                <a:srgbClr val="000000"/>
              </a:solidFill>
              <a:latin typeface="Calibri" pitchFamily="34" charset="0"/>
            </a:endParaRPr>
          </a:p>
        </p:txBody>
      </p:sp>
      <p:grpSp>
        <p:nvGrpSpPr>
          <p:cNvPr id="5" name="组合 4"/>
          <p:cNvGrpSpPr>
            <a:grpSpLocks/>
          </p:cNvGrpSpPr>
          <p:nvPr/>
        </p:nvGrpSpPr>
        <p:grpSpPr bwMode="auto">
          <a:xfrm>
            <a:off x="0" y="2139950"/>
            <a:ext cx="5148263" cy="2841625"/>
            <a:chOff x="4828320" y="2166979"/>
            <a:chExt cx="3995936" cy="4691098"/>
          </a:xfrm>
        </p:grpSpPr>
        <p:pic>
          <p:nvPicPr>
            <p:cNvPr id="22532" name="Picture 4" descr="http://p1.so.qhimgs1.com/bdr/_240_/t014e23089bc4e6b0e1.jpg"/>
            <p:cNvPicPr>
              <a:picLocks noChangeAspect="1" noChangeArrowheads="1"/>
            </p:cNvPicPr>
            <p:nvPr/>
          </p:nvPicPr>
          <p:blipFill>
            <a:blip r:embed="rId2"/>
            <a:srcRect/>
            <a:stretch>
              <a:fillRect/>
            </a:stretch>
          </p:blipFill>
          <p:spPr bwMode="auto">
            <a:xfrm>
              <a:off x="4828320" y="2166979"/>
              <a:ext cx="3995936" cy="4691098"/>
            </a:xfrm>
            <a:prstGeom prst="rect">
              <a:avLst/>
            </a:prstGeom>
            <a:noFill/>
            <a:ln w="9525">
              <a:noFill/>
              <a:miter lim="800000"/>
              <a:headEnd/>
              <a:tailEnd/>
            </a:ln>
          </p:spPr>
        </p:pic>
        <p:sp>
          <p:nvSpPr>
            <p:cNvPr id="22533" name="矩形 6"/>
            <p:cNvSpPr>
              <a:spLocks noChangeArrowheads="1"/>
            </p:cNvSpPr>
            <p:nvPr/>
          </p:nvSpPr>
          <p:spPr bwMode="auto">
            <a:xfrm>
              <a:off x="4828320" y="2166979"/>
              <a:ext cx="3947881" cy="754769"/>
            </a:xfrm>
            <a:prstGeom prst="rect">
              <a:avLst/>
            </a:prstGeom>
            <a:noFill/>
            <a:ln w="9525">
              <a:noFill/>
              <a:miter lim="800000"/>
              <a:headEnd/>
              <a:tailEnd/>
            </a:ln>
          </p:spPr>
          <p:txBody>
            <a:bodyPr wrap="none">
              <a:spAutoFit/>
            </a:bodyPr>
            <a:lstStyle/>
            <a:p>
              <a:r>
                <a:rPr lang="zh-CN" altLang="en-US" sz="2400" b="1">
                  <a:latin typeface="Calibri" pitchFamily="34" charset="0"/>
                </a:rPr>
                <a:t>古罗马圆形大剧场（罗马大角斗场）</a:t>
              </a:r>
            </a:p>
          </p:txBody>
        </p:sp>
      </p:grpSp>
      <p:pic>
        <p:nvPicPr>
          <p:cNvPr id="8" name="Picture 6" descr="http://p5.so.qhimgs1.com/bdr/_240_/t011fe99a973674db6b.jpg"/>
          <p:cNvPicPr>
            <a:picLocks noChangeAspect="1" noChangeArrowheads="1"/>
          </p:cNvPicPr>
          <p:nvPr/>
        </p:nvPicPr>
        <p:blipFill>
          <a:blip r:embed="rId3"/>
          <a:srcRect/>
          <a:stretch>
            <a:fillRect/>
          </a:stretch>
        </p:blipFill>
        <p:spPr bwMode="auto">
          <a:xfrm>
            <a:off x="3995738" y="196850"/>
            <a:ext cx="5148262" cy="28273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pPr eaLnBrk="1" hangingPunct="1"/>
            <a:endParaRPr lang="zh-CN" altLang="en-US" smtClean="0"/>
          </a:p>
        </p:txBody>
      </p:sp>
      <p:sp>
        <p:nvSpPr>
          <p:cNvPr id="23554" name="内容占位符 2"/>
          <p:cNvSpPr>
            <a:spLocks noGrp="1"/>
          </p:cNvSpPr>
          <p:nvPr>
            <p:ph idx="1"/>
          </p:nvPr>
        </p:nvSpPr>
        <p:spPr/>
        <p:txBody>
          <a:bodyPr/>
          <a:lstStyle/>
          <a:p>
            <a:pPr eaLnBrk="1" hangingPunct="1"/>
            <a:endParaRPr lang="zh-CN" altLang="en-US" smtClean="0"/>
          </a:p>
        </p:txBody>
      </p:sp>
      <p:pic>
        <p:nvPicPr>
          <p:cNvPr id="23555" name="Picture 2"/>
          <p:cNvPicPr>
            <a:picLocks noChangeAspect="1" noChangeArrowheads="1"/>
          </p:cNvPicPr>
          <p:nvPr/>
        </p:nvPicPr>
        <p:blipFill>
          <a:blip r:embed="rId2"/>
          <a:srcRect/>
          <a:stretch>
            <a:fillRect/>
          </a:stretch>
        </p:blipFill>
        <p:spPr bwMode="auto">
          <a:xfrm>
            <a:off x="365125" y="250825"/>
            <a:ext cx="8413750" cy="4348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3040063" cy="579438"/>
          </a:xfrm>
          <a:prstGeom prst="rect">
            <a:avLst/>
          </a:prstGeom>
          <a:noFill/>
        </p:spPr>
        <p:txBody>
          <a:bodyPr wrap="none">
            <a:spAutoFit/>
          </a:bodyPr>
          <a:lstStyle/>
          <a:p>
            <a:pPr fontAlgn="auto">
              <a:spcBef>
                <a:spcPts val="0"/>
              </a:spcBef>
              <a:spcAft>
                <a:spcPts val="0"/>
              </a:spcAft>
              <a:defRPr/>
            </a:pPr>
            <a:r>
              <a:rPr lang="zh-CN" altLang="en-US" sz="3200" b="1" dirty="0">
                <a:solidFill>
                  <a:schemeClr val="accent2">
                    <a:lumMod val="75000"/>
                  </a:schemeClr>
                </a:solidFill>
                <a:latin typeface="+mn-lt"/>
                <a:ea typeface="+mn-ea"/>
              </a:rPr>
              <a:t>二、公历的产生</a:t>
            </a:r>
          </a:p>
        </p:txBody>
      </p:sp>
      <p:sp>
        <p:nvSpPr>
          <p:cNvPr id="3" name="矩形 2"/>
          <p:cNvSpPr>
            <a:spLocks noChangeArrowheads="1"/>
          </p:cNvSpPr>
          <p:nvPr/>
        </p:nvSpPr>
        <p:spPr bwMode="auto">
          <a:xfrm>
            <a:off x="250825" y="555625"/>
            <a:ext cx="7843838" cy="579438"/>
          </a:xfrm>
          <a:prstGeom prst="rect">
            <a:avLst/>
          </a:prstGeom>
          <a:noFill/>
          <a:ln w="9525">
            <a:noFill/>
            <a:miter lim="800000"/>
            <a:headEnd/>
            <a:tailEnd/>
          </a:ln>
        </p:spPr>
        <p:txBody>
          <a:bodyPr wrap="none">
            <a:spAutoFit/>
          </a:bodyPr>
          <a:lstStyle/>
          <a:p>
            <a:r>
              <a:rPr lang="en-US" altLang="zh-CN" sz="3200" b="1">
                <a:latin typeface="Calibri" pitchFamily="34" charset="0"/>
              </a:rPr>
              <a:t>1</a:t>
            </a:r>
            <a:r>
              <a:rPr lang="zh-CN" altLang="en-US" sz="3200" b="1">
                <a:latin typeface="Calibri" pitchFamily="34" charset="0"/>
              </a:rPr>
              <a:t>、儒略历：罗马共和国末期，儒略</a:t>
            </a:r>
            <a:r>
              <a:rPr lang="en-US" altLang="zh-CN" sz="3200" b="1">
                <a:latin typeface="Calibri" pitchFamily="34" charset="0"/>
              </a:rPr>
              <a:t>·</a:t>
            </a:r>
            <a:r>
              <a:rPr lang="zh-CN" altLang="en-US" sz="3200" b="1">
                <a:latin typeface="Calibri" pitchFamily="34" charset="0"/>
              </a:rPr>
              <a:t>凯撒。</a:t>
            </a:r>
          </a:p>
        </p:txBody>
      </p:sp>
      <p:sp>
        <p:nvSpPr>
          <p:cNvPr id="5" name="矩形 4"/>
          <p:cNvSpPr>
            <a:spLocks noChangeArrowheads="1"/>
          </p:cNvSpPr>
          <p:nvPr/>
        </p:nvSpPr>
        <p:spPr bwMode="auto">
          <a:xfrm>
            <a:off x="2700338" y="1204913"/>
            <a:ext cx="5616575" cy="457200"/>
          </a:xfrm>
          <a:prstGeom prst="rect">
            <a:avLst/>
          </a:prstGeom>
          <a:noFill/>
          <a:ln w="9525">
            <a:noFill/>
            <a:miter lim="800000"/>
            <a:headEnd/>
            <a:tailEnd/>
          </a:ln>
        </p:spPr>
        <p:txBody>
          <a:bodyPr>
            <a:spAutoFit/>
          </a:bodyPr>
          <a:lstStyle/>
          <a:p>
            <a:r>
              <a:rPr lang="zh-CN" altLang="en-US" sz="2400">
                <a:latin typeface="Calibri" pitchFamily="34" charset="0"/>
              </a:rPr>
              <a:t>儒略历于公元前</a:t>
            </a:r>
            <a:r>
              <a:rPr lang="en-US" altLang="zh-CN" sz="2400">
                <a:latin typeface="Calibri" pitchFamily="34" charset="0"/>
              </a:rPr>
              <a:t>46</a:t>
            </a:r>
            <a:r>
              <a:rPr lang="zh-CN" altLang="en-US" sz="2400">
                <a:latin typeface="Calibri" pitchFamily="34" charset="0"/>
              </a:rPr>
              <a:t>年</a:t>
            </a:r>
            <a:r>
              <a:rPr lang="en-US" altLang="zh-CN" sz="2400">
                <a:latin typeface="Calibri" pitchFamily="34" charset="0"/>
              </a:rPr>
              <a:t>1</a:t>
            </a:r>
            <a:r>
              <a:rPr lang="zh-CN" altLang="en-US" sz="2400">
                <a:latin typeface="Calibri" pitchFamily="34" charset="0"/>
              </a:rPr>
              <a:t>月</a:t>
            </a:r>
            <a:r>
              <a:rPr lang="en-US" altLang="zh-CN" sz="2400">
                <a:latin typeface="Calibri" pitchFamily="34" charset="0"/>
              </a:rPr>
              <a:t>1</a:t>
            </a:r>
            <a:r>
              <a:rPr lang="zh-CN" altLang="en-US" sz="2400">
                <a:latin typeface="Calibri" pitchFamily="34" charset="0"/>
              </a:rPr>
              <a:t>日起开始推行。</a:t>
            </a:r>
          </a:p>
        </p:txBody>
      </p:sp>
      <p:sp>
        <p:nvSpPr>
          <p:cNvPr id="24580" name="矩形 3"/>
          <p:cNvSpPr>
            <a:spLocks noChangeArrowheads="1"/>
          </p:cNvSpPr>
          <p:nvPr/>
        </p:nvSpPr>
        <p:spPr bwMode="auto">
          <a:xfrm>
            <a:off x="107950" y="1781175"/>
            <a:ext cx="9036050" cy="3081338"/>
          </a:xfrm>
          <a:prstGeom prst="rect">
            <a:avLst/>
          </a:prstGeom>
          <a:noFill/>
          <a:ln w="9525">
            <a:noFill/>
            <a:miter lim="800000"/>
            <a:headEnd/>
            <a:tailEnd/>
          </a:ln>
        </p:spPr>
        <p:txBody>
          <a:bodyPr>
            <a:spAutoFit/>
          </a:bodyPr>
          <a:lstStyle/>
          <a:p>
            <a:r>
              <a:rPr lang="zh-CN" altLang="en-US" sz="2800" b="1">
                <a:latin typeface="Calibri" pitchFamily="34" charset="0"/>
              </a:rPr>
              <a:t>儒略历</a:t>
            </a:r>
            <a:r>
              <a:rPr lang="en-US" altLang="zh-CN" sz="2800" b="1">
                <a:latin typeface="Calibri" pitchFamily="34" charset="0"/>
              </a:rPr>
              <a:t>(Julian calendar)</a:t>
            </a:r>
            <a:r>
              <a:rPr lang="zh-CN" altLang="en-US" sz="2800" b="1">
                <a:latin typeface="Calibri" pitchFamily="34" charset="0"/>
              </a:rPr>
              <a:t>是由</a:t>
            </a:r>
            <a:r>
              <a:rPr lang="zh-CN" altLang="en-US" sz="2800" b="1">
                <a:latin typeface="Calibri" pitchFamily="34" charset="0"/>
                <a:hlinkClick r:id="rId2"/>
              </a:rPr>
              <a:t>罗马共和国</a:t>
            </a:r>
            <a:r>
              <a:rPr lang="zh-CN" altLang="en-US" sz="2800" b="1">
                <a:latin typeface="Calibri" pitchFamily="34" charset="0"/>
              </a:rPr>
              <a:t>独裁官儒略</a:t>
            </a:r>
            <a:r>
              <a:rPr lang="en-US" altLang="zh-CN" sz="2800" b="1">
                <a:latin typeface="Calibri" pitchFamily="34" charset="0"/>
              </a:rPr>
              <a:t>·</a:t>
            </a:r>
            <a:r>
              <a:rPr lang="zh-CN" altLang="en-US" sz="2800" b="1">
                <a:latin typeface="Calibri" pitchFamily="34" charset="0"/>
              </a:rPr>
              <a:t>恺撒</a:t>
            </a:r>
            <a:r>
              <a:rPr lang="en-US" altLang="zh-CN" sz="2800" b="1">
                <a:latin typeface="Calibri" pitchFamily="34" charset="0"/>
              </a:rPr>
              <a:t>(</a:t>
            </a:r>
            <a:r>
              <a:rPr lang="zh-CN" altLang="en-US" sz="2800" b="1">
                <a:latin typeface="Calibri" pitchFamily="34" charset="0"/>
              </a:rPr>
              <a:t>即盖乌斯</a:t>
            </a:r>
            <a:r>
              <a:rPr lang="en-US" altLang="zh-CN" sz="2800" b="1">
                <a:latin typeface="Calibri" pitchFamily="34" charset="0"/>
              </a:rPr>
              <a:t>·</a:t>
            </a:r>
            <a:r>
              <a:rPr lang="zh-CN" altLang="en-US" sz="2800" b="1">
                <a:latin typeface="Calibri" pitchFamily="34" charset="0"/>
              </a:rPr>
              <a:t>尤里乌斯</a:t>
            </a:r>
            <a:r>
              <a:rPr lang="en-US" altLang="zh-CN" sz="2800" b="1">
                <a:latin typeface="Calibri" pitchFamily="34" charset="0"/>
              </a:rPr>
              <a:t>·</a:t>
            </a:r>
            <a:r>
              <a:rPr lang="zh-CN" altLang="en-US" sz="2800" b="1">
                <a:latin typeface="Calibri" pitchFamily="34" charset="0"/>
              </a:rPr>
              <a:t>凯撒</a:t>
            </a:r>
            <a:r>
              <a:rPr lang="en-US" altLang="zh-CN" sz="2800" b="1">
                <a:latin typeface="Calibri" pitchFamily="34" charset="0"/>
              </a:rPr>
              <a:t>)</a:t>
            </a:r>
            <a:r>
              <a:rPr lang="zh-CN" altLang="en-US" sz="2800" b="1">
                <a:latin typeface="Calibri" pitchFamily="34" charset="0"/>
              </a:rPr>
              <a:t>采纳数学家兼天文学家</a:t>
            </a:r>
            <a:r>
              <a:rPr lang="zh-CN" altLang="en-US" sz="2800" b="1">
                <a:latin typeface="Calibri" pitchFamily="34" charset="0"/>
                <a:hlinkClick r:id="rId3"/>
              </a:rPr>
              <a:t>索西琴尼</a:t>
            </a:r>
            <a:r>
              <a:rPr lang="zh-CN" altLang="en-US" sz="2800" b="1">
                <a:latin typeface="Calibri" pitchFamily="34" charset="0"/>
              </a:rPr>
              <a:t>的计算后，于公元前</a:t>
            </a:r>
            <a:r>
              <a:rPr lang="en-US" altLang="zh-CN" sz="2800" b="1">
                <a:latin typeface="Calibri" pitchFamily="34" charset="0"/>
              </a:rPr>
              <a:t>45</a:t>
            </a:r>
            <a:r>
              <a:rPr lang="zh-CN" altLang="en-US" sz="2800" b="1">
                <a:latin typeface="Calibri" pitchFamily="34" charset="0"/>
              </a:rPr>
              <a:t>年</a:t>
            </a:r>
            <a:r>
              <a:rPr lang="en-US" altLang="zh-CN" sz="2800" b="1">
                <a:latin typeface="Calibri" pitchFamily="34" charset="0"/>
              </a:rPr>
              <a:t>1</a:t>
            </a:r>
            <a:r>
              <a:rPr lang="zh-CN" altLang="en-US" sz="2800" b="1">
                <a:latin typeface="Calibri" pitchFamily="34" charset="0"/>
              </a:rPr>
              <a:t>月</a:t>
            </a:r>
            <a:r>
              <a:rPr lang="en-US" altLang="zh-CN" sz="2800" b="1">
                <a:latin typeface="Calibri" pitchFamily="34" charset="0"/>
              </a:rPr>
              <a:t>1</a:t>
            </a:r>
            <a:r>
              <a:rPr lang="zh-CN" altLang="en-US" sz="2800" b="1">
                <a:latin typeface="Calibri" pitchFamily="34" charset="0"/>
              </a:rPr>
              <a:t>日起执行的取代旧</a:t>
            </a:r>
            <a:r>
              <a:rPr lang="zh-CN" altLang="en-US" sz="2800" b="1">
                <a:latin typeface="Calibri" pitchFamily="34" charset="0"/>
                <a:hlinkClick r:id="rId4"/>
              </a:rPr>
              <a:t>罗马历</a:t>
            </a:r>
            <a:r>
              <a:rPr lang="zh-CN" altLang="en-US" sz="2800" b="1">
                <a:latin typeface="Calibri" pitchFamily="34" charset="0"/>
              </a:rPr>
              <a:t>法的一种历法。儒略历中，一年被划分为</a:t>
            </a:r>
            <a:r>
              <a:rPr lang="en-US" altLang="zh-CN" sz="2800" b="1">
                <a:latin typeface="Calibri" pitchFamily="34" charset="0"/>
              </a:rPr>
              <a:t>12</a:t>
            </a:r>
            <a:r>
              <a:rPr lang="zh-CN" altLang="en-US" sz="2800" b="1">
                <a:latin typeface="Calibri" pitchFamily="34" charset="0"/>
              </a:rPr>
              <a:t>个月，大小月交替</a:t>
            </a:r>
            <a:r>
              <a:rPr lang="en-US" altLang="zh-CN" sz="2800" b="1">
                <a:latin typeface="Calibri" pitchFamily="34" charset="0"/>
              </a:rPr>
              <a:t>;</a:t>
            </a:r>
            <a:r>
              <a:rPr lang="zh-CN" altLang="en-US" sz="2800" b="1">
                <a:latin typeface="Calibri" pitchFamily="34" charset="0"/>
              </a:rPr>
              <a:t>四年一闰，平年</a:t>
            </a:r>
            <a:r>
              <a:rPr lang="en-US" altLang="zh-CN" sz="2800" b="1">
                <a:latin typeface="Calibri" pitchFamily="34" charset="0"/>
              </a:rPr>
              <a:t>365</a:t>
            </a:r>
            <a:r>
              <a:rPr lang="zh-CN" altLang="en-US" sz="2800" b="1">
                <a:latin typeface="Calibri" pitchFamily="34" charset="0"/>
              </a:rPr>
              <a:t>日，闰年</a:t>
            </a:r>
            <a:r>
              <a:rPr lang="en-US" altLang="zh-CN" sz="2800" b="1">
                <a:latin typeface="Calibri" pitchFamily="34" charset="0"/>
              </a:rPr>
              <a:t>366</a:t>
            </a:r>
            <a:r>
              <a:rPr lang="zh-CN" altLang="en-US" sz="2800" b="1">
                <a:latin typeface="Calibri" pitchFamily="34" charset="0"/>
              </a:rPr>
              <a:t>日为在当年二月底增加一</a:t>
            </a:r>
            <a:r>
              <a:rPr lang="zh-CN" altLang="en-US" sz="2800" b="1">
                <a:latin typeface="Calibri" pitchFamily="34" charset="0"/>
                <a:hlinkClick r:id="rId5"/>
              </a:rPr>
              <a:t>闰日</a:t>
            </a:r>
            <a:r>
              <a:rPr lang="zh-CN" altLang="en-US" sz="2800" b="1">
                <a:latin typeface="Calibri" pitchFamily="34" charset="0"/>
              </a:rPr>
              <a:t>，年平均长度为</a:t>
            </a:r>
            <a:r>
              <a:rPr lang="en-US" altLang="zh-CN" sz="2800" b="1">
                <a:latin typeface="Calibri" pitchFamily="34" charset="0"/>
              </a:rPr>
              <a:t>365.25</a:t>
            </a:r>
            <a:r>
              <a:rPr lang="zh-CN" altLang="en-US" sz="2800" b="1">
                <a:latin typeface="Calibri" pitchFamily="34" charset="0"/>
              </a:rPr>
              <a:t>日。由于实际使用过程中累积的误差随着时间越来越大。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pPr eaLnBrk="1" hangingPunct="1"/>
            <a:endParaRPr lang="zh-CN" altLang="en-US" smtClean="0"/>
          </a:p>
        </p:txBody>
      </p:sp>
      <p:sp>
        <p:nvSpPr>
          <p:cNvPr id="25602" name="内容占位符 2"/>
          <p:cNvSpPr>
            <a:spLocks noGrp="1"/>
          </p:cNvSpPr>
          <p:nvPr>
            <p:ph idx="1"/>
          </p:nvPr>
        </p:nvSpPr>
        <p:spPr/>
        <p:txBody>
          <a:bodyPr/>
          <a:lstStyle/>
          <a:p>
            <a:pPr eaLnBrk="1" hangingPunct="1"/>
            <a:endParaRPr lang="zh-CN" altLang="en-US" smtClean="0"/>
          </a:p>
        </p:txBody>
      </p:sp>
      <p:pic>
        <p:nvPicPr>
          <p:cNvPr id="25603" name="Picture 2" descr="https://p1.ssl.qhmsg.com/dr/270_500_/t01ddbae9ee8d8170ef.jpg?size=268x245"/>
          <p:cNvPicPr>
            <a:picLocks noChangeAspect="1" noChangeArrowheads="1"/>
          </p:cNvPicPr>
          <p:nvPr/>
        </p:nvPicPr>
        <p:blipFill>
          <a:blip r:embed="rId2"/>
          <a:srcRect/>
          <a:stretch>
            <a:fillRect/>
          </a:stretch>
        </p:blipFill>
        <p:spPr bwMode="auto">
          <a:xfrm>
            <a:off x="179388" y="141288"/>
            <a:ext cx="8785225" cy="4862512"/>
          </a:xfrm>
          <a:prstGeom prst="rect">
            <a:avLst/>
          </a:prstGeom>
          <a:noFill/>
          <a:ln w="9525">
            <a:noFill/>
            <a:miter lim="800000"/>
            <a:headEnd/>
            <a:tailEnd/>
          </a:ln>
        </p:spPr>
      </p:pic>
      <p:sp>
        <p:nvSpPr>
          <p:cNvPr id="25604" name="矩形 3"/>
          <p:cNvSpPr>
            <a:spLocks noChangeArrowheads="1"/>
          </p:cNvSpPr>
          <p:nvPr/>
        </p:nvSpPr>
        <p:spPr bwMode="auto">
          <a:xfrm>
            <a:off x="7712075" y="357188"/>
            <a:ext cx="1112838" cy="346075"/>
          </a:xfrm>
          <a:prstGeom prst="rect">
            <a:avLst/>
          </a:prstGeom>
          <a:noFill/>
          <a:ln w="9525">
            <a:noFill/>
            <a:miter lim="800000"/>
            <a:headEnd/>
            <a:tailEnd/>
          </a:ln>
        </p:spPr>
        <p:txBody>
          <a:bodyPr wrap="none">
            <a:spAutoFit/>
          </a:bodyPr>
          <a:lstStyle/>
          <a:p>
            <a:r>
              <a:rPr lang="zh-CN" altLang="en-US" sz="2400" b="1">
                <a:latin typeface="Calibri" pitchFamily="34" charset="0"/>
              </a:rPr>
              <a:t>儒略历</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79388" y="250825"/>
            <a:ext cx="8391525" cy="1554163"/>
          </a:xfrm>
          <a:prstGeom prst="rect">
            <a:avLst/>
          </a:prstGeom>
          <a:noFill/>
          <a:ln w="9525">
            <a:noFill/>
            <a:miter lim="800000"/>
            <a:headEnd/>
            <a:tailEnd/>
          </a:ln>
        </p:spPr>
        <p:txBody>
          <a:bodyPr>
            <a:spAutoFit/>
          </a:bodyPr>
          <a:lstStyle/>
          <a:p>
            <a:r>
              <a:rPr lang="en-US" altLang="zh-CN" sz="3200" b="1">
                <a:latin typeface="Calibri" pitchFamily="34" charset="0"/>
              </a:rPr>
              <a:t>2</a:t>
            </a:r>
            <a:r>
              <a:rPr lang="zh-CN" altLang="en-US" sz="3200" b="1">
                <a:latin typeface="Calibri" pitchFamily="34" charset="0"/>
              </a:rPr>
              <a:t>、格里高利历：</a:t>
            </a:r>
            <a:r>
              <a:rPr lang="en-US" altLang="zh-CN" sz="3200" b="1">
                <a:solidFill>
                  <a:srgbClr val="FF0000"/>
                </a:solidFill>
                <a:latin typeface="Calibri" pitchFamily="34" charset="0"/>
              </a:rPr>
              <a:t>1582</a:t>
            </a:r>
            <a:r>
              <a:rPr lang="zh-CN" altLang="en-US" sz="3200" b="1">
                <a:solidFill>
                  <a:srgbClr val="FF0000"/>
                </a:solidFill>
                <a:latin typeface="Calibri" pitchFamily="34" charset="0"/>
              </a:rPr>
              <a:t>年</a:t>
            </a:r>
            <a:r>
              <a:rPr lang="zh-CN" altLang="en-US" sz="3200" b="1">
                <a:latin typeface="Calibri" pitchFamily="34" charset="0"/>
              </a:rPr>
              <a:t>，教皇格里高利十三世改革了儒略历；为现今世界上最早通用的历法，俗称“</a:t>
            </a:r>
            <a:r>
              <a:rPr lang="zh-CN" altLang="en-US" sz="3200" b="1" u="sng">
                <a:latin typeface="Calibri" pitchFamily="34" charset="0"/>
              </a:rPr>
              <a:t>公历</a:t>
            </a:r>
            <a:r>
              <a:rPr lang="zh-CN" altLang="en-US" sz="3200" b="1">
                <a:latin typeface="Calibri" pitchFamily="34" charset="0"/>
              </a:rPr>
              <a:t>”。</a:t>
            </a:r>
          </a:p>
        </p:txBody>
      </p:sp>
      <p:sp>
        <p:nvSpPr>
          <p:cNvPr id="5" name="矩形标注 4"/>
          <p:cNvSpPr/>
          <p:nvPr/>
        </p:nvSpPr>
        <p:spPr>
          <a:xfrm>
            <a:off x="1187450" y="2357438"/>
            <a:ext cx="4608513" cy="647700"/>
          </a:xfrm>
          <a:prstGeom prst="wedgeRectCallout">
            <a:avLst>
              <a:gd name="adj1" fmla="val -17474"/>
              <a:gd name="adj2" fmla="val -221371"/>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b="1" dirty="0"/>
              <a:t>以基督诞生之年作为纪年的起点</a:t>
            </a:r>
          </a:p>
        </p:txBody>
      </p:sp>
      <p:sp>
        <p:nvSpPr>
          <p:cNvPr id="6" name="矩形 5"/>
          <p:cNvSpPr>
            <a:spLocks noChangeArrowheads="1"/>
          </p:cNvSpPr>
          <p:nvPr/>
        </p:nvSpPr>
        <p:spPr bwMode="auto">
          <a:xfrm>
            <a:off x="179388" y="1706563"/>
            <a:ext cx="8964612" cy="2655887"/>
          </a:xfrm>
          <a:prstGeom prst="rect">
            <a:avLst/>
          </a:prstGeom>
          <a:noFill/>
          <a:ln w="9525">
            <a:noFill/>
            <a:miter lim="800000"/>
            <a:headEnd/>
            <a:tailEnd/>
          </a:ln>
        </p:spPr>
        <p:txBody>
          <a:bodyPr>
            <a:spAutoFit/>
          </a:bodyPr>
          <a:lstStyle/>
          <a:p>
            <a:r>
              <a:rPr lang="zh-CN" altLang="en-US" sz="3200">
                <a:latin typeface="Calibri" pitchFamily="34" charset="0"/>
              </a:rPr>
              <a:t>格里高利历是公历的标准名称，是一种源自于西方社会的历法。它先由意大利医生、天文学家、哲学家、年代学家阿洛伊修斯</a:t>
            </a:r>
            <a:r>
              <a:rPr lang="en-US" altLang="zh-CN" sz="3200">
                <a:latin typeface="Calibri" pitchFamily="34" charset="0"/>
              </a:rPr>
              <a:t>·</a:t>
            </a:r>
            <a:r>
              <a:rPr lang="zh-CN" altLang="en-US" sz="3200">
                <a:latin typeface="Calibri" pitchFamily="34" charset="0"/>
              </a:rPr>
              <a:t>里利乌斯</a:t>
            </a:r>
            <a:r>
              <a:rPr lang="en-US" altLang="zh-CN" sz="3200">
                <a:latin typeface="Calibri" pitchFamily="34" charset="0"/>
              </a:rPr>
              <a:t>(Aloysius Lilius</a:t>
            </a:r>
            <a:r>
              <a:rPr lang="zh-CN" altLang="en-US" sz="3200">
                <a:latin typeface="Calibri" pitchFamily="34" charset="0"/>
              </a:rPr>
              <a:t>，约</a:t>
            </a:r>
            <a:r>
              <a:rPr lang="en-US" altLang="zh-CN" sz="3200">
                <a:latin typeface="Calibri" pitchFamily="34" charset="0"/>
              </a:rPr>
              <a:t>1519-1576)</a:t>
            </a:r>
            <a:r>
              <a:rPr lang="zh-CN" altLang="en-US" sz="3200">
                <a:latin typeface="Calibri" pitchFamily="34" charset="0"/>
              </a:rPr>
              <a:t>与克拉乌</a:t>
            </a:r>
            <a:r>
              <a:rPr lang="en-US" altLang="zh-CN" sz="3200">
                <a:latin typeface="Calibri" pitchFamily="34" charset="0"/>
              </a:rPr>
              <a:t>(Christophorus Clavius)</a:t>
            </a:r>
            <a:r>
              <a:rPr lang="zh-CN" altLang="en-US" sz="3200">
                <a:latin typeface="Calibri" pitchFamily="34" charset="0"/>
              </a:rPr>
              <a:t>等学者在</a:t>
            </a:r>
            <a:r>
              <a:rPr lang="zh-CN" altLang="en-US" sz="3200">
                <a:latin typeface="Calibri" pitchFamily="34" charset="0"/>
                <a:hlinkClick r:id="rId2"/>
              </a:rPr>
              <a:t>儒略历</a:t>
            </a:r>
            <a:r>
              <a:rPr lang="zh-CN" altLang="en-US" sz="3200">
                <a:latin typeface="Calibri" pitchFamily="34" charset="0"/>
              </a:rPr>
              <a:t>的基础上加以改革，后由教皇格里高利十三世于</a:t>
            </a:r>
            <a:r>
              <a:rPr lang="en-US" altLang="zh-CN" sz="3200">
                <a:latin typeface="Calibri" pitchFamily="34" charset="0"/>
              </a:rPr>
              <a:t>1582</a:t>
            </a:r>
            <a:r>
              <a:rPr lang="zh-CN" altLang="en-US" sz="3200">
                <a:latin typeface="Calibri" pitchFamily="34" charset="0"/>
              </a:rPr>
              <a:t>年颁布。而公元即</a:t>
            </a:r>
            <a:r>
              <a:rPr lang="en-US" altLang="zh-CN" sz="3200">
                <a:latin typeface="Calibri" pitchFamily="34" charset="0"/>
              </a:rPr>
              <a:t>"</a:t>
            </a:r>
            <a:r>
              <a:rPr lang="zh-CN" altLang="en-US" sz="3200">
                <a:latin typeface="Calibri" pitchFamily="34" charset="0"/>
              </a:rPr>
              <a:t>公历纪元</a:t>
            </a:r>
            <a:r>
              <a:rPr lang="en-US" altLang="zh-CN" sz="3200">
                <a:latin typeface="Calibri" pitchFamily="34" charset="0"/>
              </a:rPr>
              <a:t>"</a:t>
            </a:r>
            <a:r>
              <a:rPr lang="zh-CN" altLang="en-US" sz="3200">
                <a:latin typeface="Calibri" pitchFamily="34" charset="0"/>
              </a:rPr>
              <a:t>，又称</a:t>
            </a:r>
            <a:r>
              <a:rPr lang="en-US" altLang="zh-CN" sz="3200">
                <a:latin typeface="Calibri" pitchFamily="34" charset="0"/>
              </a:rPr>
              <a:t>"</a:t>
            </a:r>
            <a:r>
              <a:rPr lang="zh-CN" altLang="en-US" sz="3200">
                <a:latin typeface="Calibri" pitchFamily="34" charset="0"/>
              </a:rPr>
              <a:t>西元</a:t>
            </a:r>
            <a:r>
              <a:rPr lang="en-US" altLang="zh-CN" sz="3200">
                <a:latin typeface="Calibri" pitchFamily="34" charset="0"/>
              </a:rPr>
              <a:t>"</a:t>
            </a:r>
            <a:r>
              <a:rPr lang="zh-CN" altLang="en-US" sz="3200">
                <a:latin typeface="Calibri"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xit" presetSubtype="1" fill="hold" grpId="0" nodeType="clickEffect">
                                  <p:stCondLst>
                                    <p:cond delay="0"/>
                                  </p:stCondLst>
                                  <p:childTnLst>
                                    <p:animEffect transition="out" filter="wheel(1)">
                                      <p:cBhvr>
                                        <p:cTn id="11" dur="2000"/>
                                        <p:tgtEl>
                                          <p:spTgt spid="6"/>
                                        </p:tgtEl>
                                      </p:cBhvr>
                                    </p:animEffect>
                                    <p:set>
                                      <p:cBhvr>
                                        <p:cTn id="12" dur="1" fill="hold">
                                          <p:stCondLst>
                                            <p:cond delay="19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4" descr="http://p1.so.qhimgs1.com/bdr/_240_/t015d93128d77f0d56d.jpg"/>
          <p:cNvPicPr>
            <a:picLocks noChangeAspect="1" noChangeArrowheads="1"/>
          </p:cNvPicPr>
          <p:nvPr/>
        </p:nvPicPr>
        <p:blipFill>
          <a:blip r:embed="rId2"/>
          <a:srcRect l="10042" r="5"/>
          <a:stretch>
            <a:fillRect/>
          </a:stretch>
        </p:blipFill>
        <p:spPr bwMode="auto">
          <a:xfrm>
            <a:off x="900113" y="303213"/>
            <a:ext cx="6804025" cy="403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http://p4.so.qhmsg.com/bdr/_240_/t0174ee377d98431789.jpg"/>
          <p:cNvPicPr>
            <a:picLocks noChangeAspect="1" noChangeArrowheads="1"/>
          </p:cNvPicPr>
          <p:nvPr/>
        </p:nvPicPr>
        <p:blipFill>
          <a:blip r:embed="rId2"/>
          <a:srcRect l="2740" r="3996"/>
          <a:stretch>
            <a:fillRect/>
          </a:stretch>
        </p:blipFill>
        <p:spPr bwMode="auto">
          <a:xfrm>
            <a:off x="684213" y="298450"/>
            <a:ext cx="8358187" cy="3981450"/>
          </a:xfrm>
          <a:prstGeom prst="rect">
            <a:avLst/>
          </a:prstGeom>
          <a:noFill/>
          <a:ln w="9525">
            <a:noFill/>
            <a:miter lim="800000"/>
            <a:headEnd/>
            <a:tailEnd/>
          </a:ln>
        </p:spPr>
      </p:pic>
      <p:sp>
        <p:nvSpPr>
          <p:cNvPr id="28674" name="矩形 3"/>
          <p:cNvSpPr>
            <a:spLocks noChangeArrowheads="1"/>
          </p:cNvSpPr>
          <p:nvPr/>
        </p:nvSpPr>
        <p:spPr bwMode="auto">
          <a:xfrm>
            <a:off x="7451725" y="160338"/>
            <a:ext cx="1339850" cy="276225"/>
          </a:xfrm>
          <a:prstGeom prst="rect">
            <a:avLst/>
          </a:prstGeom>
          <a:noFill/>
          <a:ln w="9525">
            <a:noFill/>
            <a:miter lim="800000"/>
            <a:headEnd/>
            <a:tailEnd/>
          </a:ln>
        </p:spPr>
        <p:txBody>
          <a:bodyPr wrap="none">
            <a:spAutoFit/>
          </a:bodyPr>
          <a:lstStyle/>
          <a:p>
            <a:r>
              <a:rPr lang="zh-CN" altLang="en-US">
                <a:latin typeface="Calibri" pitchFamily="34" charset="0"/>
              </a:rPr>
              <a:t>格里高利历</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a:xfrm>
            <a:off x="468313" y="196850"/>
            <a:ext cx="8229600" cy="857250"/>
          </a:xfrm>
        </p:spPr>
        <p:txBody>
          <a:bodyPr/>
          <a:lstStyle/>
          <a:p>
            <a:pPr algn="l"/>
            <a:r>
              <a:rPr lang="zh-CN" altLang="en-US" sz="4000" b="1" smtClean="0">
                <a:solidFill>
                  <a:srgbClr val="0000FF"/>
                </a:solidFill>
                <a:ea typeface="黑体" pitchFamily="2" charset="-122"/>
              </a:rPr>
              <a:t>面对东西方不同的文明，我们的态度应该是：</a:t>
            </a:r>
          </a:p>
        </p:txBody>
      </p:sp>
      <p:sp>
        <p:nvSpPr>
          <p:cNvPr id="31747" name="Rectangle 3"/>
          <p:cNvSpPr>
            <a:spLocks noGrp="1"/>
          </p:cNvSpPr>
          <p:nvPr>
            <p:ph type="body" idx="1"/>
          </p:nvPr>
        </p:nvSpPr>
        <p:spPr>
          <a:xfrm>
            <a:off x="0" y="1492250"/>
            <a:ext cx="8893175" cy="3395663"/>
          </a:xfrm>
        </p:spPr>
        <p:txBody>
          <a:bodyPr/>
          <a:lstStyle/>
          <a:p>
            <a:r>
              <a:rPr lang="zh-CN" altLang="en-US" sz="3600" b="1" smtClean="0">
                <a:solidFill>
                  <a:srgbClr val="FF0000"/>
                </a:solidFill>
                <a:latin typeface="黑体" pitchFamily="2" charset="-122"/>
                <a:ea typeface="黑体" pitchFamily="2" charset="-122"/>
              </a:rPr>
              <a:t>我们应该明白</a:t>
            </a:r>
            <a:r>
              <a:rPr lang="en-US" altLang="zh-CN" sz="3600" b="1" smtClean="0">
                <a:solidFill>
                  <a:srgbClr val="FF0000"/>
                </a:solidFill>
                <a:latin typeface="黑体" pitchFamily="2" charset="-122"/>
                <a:ea typeface="黑体" pitchFamily="2" charset="-122"/>
              </a:rPr>
              <a:t>,</a:t>
            </a:r>
            <a:r>
              <a:rPr lang="zh-CN" altLang="en-US" sz="3600" b="1" smtClean="0">
                <a:solidFill>
                  <a:srgbClr val="FF0000"/>
                </a:solidFill>
                <a:latin typeface="黑体" pitchFamily="2" charset="-122"/>
                <a:ea typeface="黑体" pitchFamily="2" charset="-122"/>
              </a:rPr>
              <a:t>古代文明是人类共同的财富，是人类智慧的结晶；</a:t>
            </a:r>
          </a:p>
          <a:p>
            <a:endParaRPr lang="zh-CN" altLang="en-US" sz="3600" b="1" smtClean="0">
              <a:solidFill>
                <a:srgbClr val="FF0000"/>
              </a:solidFill>
              <a:latin typeface="黑体" pitchFamily="2" charset="-122"/>
              <a:ea typeface="黑体" pitchFamily="2" charset="-122"/>
            </a:endParaRPr>
          </a:p>
          <a:p>
            <a:r>
              <a:rPr lang="zh-CN" altLang="en-US" sz="3600" b="1" smtClean="0">
                <a:solidFill>
                  <a:srgbClr val="FF0000"/>
                </a:solidFill>
                <a:latin typeface="黑体" pitchFamily="2" charset="-122"/>
                <a:ea typeface="黑体" pitchFamily="2" charset="-122"/>
              </a:rPr>
              <a:t>我们应该以开放的态度，尊重</a:t>
            </a:r>
            <a:r>
              <a:rPr lang="en-US" altLang="zh-CN" sz="3600" b="1" smtClean="0">
                <a:solidFill>
                  <a:srgbClr val="FF0000"/>
                </a:solidFill>
                <a:latin typeface="黑体" pitchFamily="2" charset="-122"/>
                <a:ea typeface="黑体" pitchFamily="2" charset="-122"/>
              </a:rPr>
              <a:t>.</a:t>
            </a:r>
            <a:r>
              <a:rPr lang="zh-CN" altLang="en-US" sz="3600" b="1" smtClean="0">
                <a:solidFill>
                  <a:srgbClr val="FF0000"/>
                </a:solidFill>
                <a:latin typeface="黑体" pitchFamily="2" charset="-122"/>
                <a:ea typeface="黑体" pitchFamily="2" charset="-122"/>
              </a:rPr>
              <a:t>理解</a:t>
            </a:r>
            <a:r>
              <a:rPr lang="en-US" altLang="zh-CN" sz="3600" b="1" smtClean="0">
                <a:solidFill>
                  <a:srgbClr val="FF0000"/>
                </a:solidFill>
                <a:latin typeface="黑体" pitchFamily="2" charset="-122"/>
                <a:ea typeface="黑体" pitchFamily="2" charset="-122"/>
              </a:rPr>
              <a:t>.</a:t>
            </a:r>
            <a:r>
              <a:rPr lang="zh-CN" altLang="en-US" sz="3600" b="1" smtClean="0">
                <a:solidFill>
                  <a:srgbClr val="FF0000"/>
                </a:solidFill>
                <a:latin typeface="黑体" pitchFamily="2" charset="-122"/>
                <a:ea typeface="黑体" pitchFamily="2" charset="-122"/>
              </a:rPr>
              <a:t>学习并吸收其他民族的优秀文化。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747">
                                            <p:txEl>
                                              <p:pRg st="0" end="0"/>
                                            </p:txEl>
                                          </p:spTgt>
                                        </p:tgtEl>
                                        <p:attrNameLst>
                                          <p:attrName>style.visibility</p:attrName>
                                        </p:attrNameLst>
                                      </p:cBhvr>
                                      <p:to>
                                        <p:strVal val="visible"/>
                                      </p:to>
                                    </p:set>
                                    <p:anim calcmode="lin" valueType="num">
                                      <p:cBhvr additive="base">
                                        <p:cTn id="12"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1747">
                                            <p:txEl>
                                              <p:pRg st="2" end="2"/>
                                            </p:txEl>
                                          </p:spTgt>
                                        </p:tgtEl>
                                        <p:attrNameLst>
                                          <p:attrName>style.visibility</p:attrName>
                                        </p:attrNameLst>
                                      </p:cBhvr>
                                      <p:to>
                                        <p:strVal val="visible"/>
                                      </p:to>
                                    </p:set>
                                    <p:animEffect transition="in" filter="diamond(in)">
                                      <p:cBhvr>
                                        <p:cTn id="18" dur="2000"/>
                                        <p:tgtEl>
                                          <p:spTgt spid="317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638" y="161925"/>
            <a:ext cx="3841750" cy="579438"/>
          </a:xfrm>
          <a:prstGeom prst="rect">
            <a:avLst/>
          </a:prstGeom>
          <a:noFill/>
        </p:spPr>
        <p:txBody>
          <a:bodyPr wrap="none">
            <a:spAutoFit/>
          </a:bodyPr>
          <a:lstStyle/>
          <a:p>
            <a:pPr fontAlgn="auto">
              <a:spcBef>
                <a:spcPts val="0"/>
              </a:spcBef>
              <a:spcAft>
                <a:spcPts val="0"/>
              </a:spcAft>
              <a:defRPr/>
            </a:pPr>
            <a:r>
              <a:rPr lang="zh-CN" altLang="en-US" sz="3200" b="1" dirty="0">
                <a:solidFill>
                  <a:schemeClr val="accent2">
                    <a:lumMod val="75000"/>
                  </a:schemeClr>
                </a:solidFill>
                <a:latin typeface="+mn-lt"/>
                <a:ea typeface="+mn-ea"/>
              </a:rPr>
              <a:t>一、宏伟的古代建筑</a:t>
            </a:r>
          </a:p>
        </p:txBody>
      </p:sp>
      <p:grpSp>
        <p:nvGrpSpPr>
          <p:cNvPr id="5" name="组合 4"/>
          <p:cNvGrpSpPr>
            <a:grpSpLocks/>
          </p:cNvGrpSpPr>
          <p:nvPr/>
        </p:nvGrpSpPr>
        <p:grpSpPr bwMode="auto">
          <a:xfrm>
            <a:off x="4441825" y="123825"/>
            <a:ext cx="4702175" cy="3187700"/>
            <a:chOff x="13094" y="109999"/>
            <a:chExt cx="5935645" cy="6638002"/>
          </a:xfrm>
        </p:grpSpPr>
        <p:pic>
          <p:nvPicPr>
            <p:cNvPr id="14346" name="Picture 2" descr="http://p3.so.qhmsg.com/bdr/_240_/t0196dd79cd5edbcef8.jpg"/>
            <p:cNvPicPr>
              <a:picLocks noChangeAspect="1" noChangeArrowheads="1"/>
            </p:cNvPicPr>
            <p:nvPr/>
          </p:nvPicPr>
          <p:blipFill>
            <a:blip r:embed="rId2"/>
            <a:srcRect/>
            <a:stretch>
              <a:fillRect/>
            </a:stretch>
          </p:blipFill>
          <p:spPr bwMode="auto">
            <a:xfrm>
              <a:off x="13094" y="109999"/>
              <a:ext cx="5935645" cy="6638002"/>
            </a:xfrm>
            <a:prstGeom prst="rect">
              <a:avLst/>
            </a:prstGeom>
            <a:noFill/>
            <a:ln w="9525">
              <a:noFill/>
              <a:miter lim="800000"/>
              <a:headEnd/>
              <a:tailEnd/>
            </a:ln>
          </p:spPr>
        </p:pic>
        <p:sp>
          <p:nvSpPr>
            <p:cNvPr id="14347" name="矩形 6"/>
            <p:cNvSpPr>
              <a:spLocks noChangeArrowheads="1"/>
            </p:cNvSpPr>
            <p:nvPr/>
          </p:nvSpPr>
          <p:spPr bwMode="auto">
            <a:xfrm>
              <a:off x="179420" y="476940"/>
              <a:ext cx="2027979" cy="1080990"/>
            </a:xfrm>
            <a:prstGeom prst="rect">
              <a:avLst/>
            </a:prstGeom>
            <a:noFill/>
            <a:ln w="9525">
              <a:noFill/>
              <a:miter lim="800000"/>
              <a:headEnd/>
              <a:tailEnd/>
            </a:ln>
          </p:spPr>
          <p:txBody>
            <a:bodyPr wrap="none">
              <a:spAutoFit/>
            </a:bodyPr>
            <a:lstStyle/>
            <a:p>
              <a:r>
                <a:rPr lang="zh-CN" altLang="en-US" sz="2800" b="1">
                  <a:latin typeface="Calibri" pitchFamily="34" charset="0"/>
                </a:rPr>
                <a:t>雅典卫城</a:t>
              </a:r>
            </a:p>
          </p:txBody>
        </p:sp>
      </p:grpSp>
      <p:sp>
        <p:nvSpPr>
          <p:cNvPr id="8" name="TextBox 7"/>
          <p:cNvSpPr txBox="1">
            <a:spLocks noChangeArrowheads="1"/>
          </p:cNvSpPr>
          <p:nvPr/>
        </p:nvSpPr>
        <p:spPr bwMode="auto">
          <a:xfrm>
            <a:off x="0" y="606425"/>
            <a:ext cx="4427538" cy="2227263"/>
          </a:xfrm>
          <a:prstGeom prst="rect">
            <a:avLst/>
          </a:prstGeom>
          <a:noFill/>
          <a:ln w="9525">
            <a:noFill/>
            <a:miter lim="800000"/>
            <a:headEnd/>
            <a:tailEnd/>
          </a:ln>
        </p:spPr>
        <p:txBody>
          <a:bodyPr>
            <a:spAutoFit/>
          </a:bodyPr>
          <a:lstStyle/>
          <a:p>
            <a:r>
              <a:rPr lang="en-US" altLang="zh-CN" sz="2800" b="1">
                <a:solidFill>
                  <a:srgbClr val="FF0000"/>
                </a:solidFill>
                <a:latin typeface="Calibri" pitchFamily="34" charset="0"/>
              </a:rPr>
              <a:t>1</a:t>
            </a:r>
            <a:r>
              <a:rPr lang="zh-CN" altLang="en-US" sz="2800" b="1">
                <a:solidFill>
                  <a:srgbClr val="FF0000"/>
                </a:solidFill>
                <a:latin typeface="Calibri" pitchFamily="34" charset="0"/>
              </a:rPr>
              <a:t>、雅典卫城</a:t>
            </a:r>
            <a:r>
              <a:rPr lang="zh-CN" altLang="en-US" sz="2800" b="1">
                <a:latin typeface="Calibri" pitchFamily="34" charset="0"/>
              </a:rPr>
              <a:t>：</a:t>
            </a:r>
            <a:endParaRPr lang="en-US" altLang="zh-CN" sz="2800" b="1">
              <a:latin typeface="Calibri" pitchFamily="34" charset="0"/>
            </a:endParaRPr>
          </a:p>
          <a:p>
            <a:r>
              <a:rPr lang="en-US" altLang="zh-CN" sz="2800" b="1">
                <a:latin typeface="Calibri" pitchFamily="34" charset="0"/>
              </a:rPr>
              <a:t>      </a:t>
            </a:r>
            <a:r>
              <a:rPr lang="zh-CN" altLang="en-US" sz="2800" b="1">
                <a:latin typeface="Calibri" pitchFamily="34" charset="0"/>
              </a:rPr>
              <a:t>被称为希腊建筑和雕刻艺术的杰出代表，有供奉雅典娜女神的最大神庙</a:t>
            </a:r>
            <a:r>
              <a:rPr lang="en-US" altLang="zh-CN" sz="2800" b="1">
                <a:latin typeface="Calibri" pitchFamily="34" charset="0"/>
              </a:rPr>
              <a:t>——</a:t>
            </a:r>
            <a:r>
              <a:rPr lang="zh-CN" altLang="en-US" sz="2800" b="1">
                <a:solidFill>
                  <a:srgbClr val="FF0000"/>
                </a:solidFill>
                <a:latin typeface="Calibri" pitchFamily="34" charset="0"/>
              </a:rPr>
              <a:t>帕特农神庙</a:t>
            </a:r>
            <a:r>
              <a:rPr lang="zh-CN" altLang="en-US" sz="2800">
                <a:latin typeface="Calibri" pitchFamily="34" charset="0"/>
              </a:rPr>
              <a:t>。</a:t>
            </a:r>
          </a:p>
        </p:txBody>
      </p:sp>
      <p:sp>
        <p:nvSpPr>
          <p:cNvPr id="10" name="矩形 9"/>
          <p:cNvSpPr/>
          <p:nvPr/>
        </p:nvSpPr>
        <p:spPr>
          <a:xfrm>
            <a:off x="4716463" y="628650"/>
            <a:ext cx="4103687" cy="16097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3" name="组合 12"/>
          <p:cNvGrpSpPr>
            <a:grpSpLocks/>
          </p:cNvGrpSpPr>
          <p:nvPr/>
        </p:nvGrpSpPr>
        <p:grpSpPr bwMode="auto">
          <a:xfrm>
            <a:off x="0" y="2878138"/>
            <a:ext cx="4067175" cy="2192337"/>
            <a:chOff x="0" y="3834976"/>
            <a:chExt cx="4067944" cy="2924943"/>
          </a:xfrm>
        </p:grpSpPr>
        <p:pic>
          <p:nvPicPr>
            <p:cNvPr id="14344" name="Picture 2" descr="http://p0.so.qhimgs1.com/bdr/_240_/t011d128a538191ee6c.jpg"/>
            <p:cNvPicPr>
              <a:picLocks noChangeAspect="1" noChangeArrowheads="1"/>
            </p:cNvPicPr>
            <p:nvPr/>
          </p:nvPicPr>
          <p:blipFill>
            <a:blip r:embed="rId3"/>
            <a:srcRect/>
            <a:stretch>
              <a:fillRect/>
            </a:stretch>
          </p:blipFill>
          <p:spPr bwMode="auto">
            <a:xfrm>
              <a:off x="0" y="3834976"/>
              <a:ext cx="4067944" cy="2924943"/>
            </a:xfrm>
            <a:prstGeom prst="rect">
              <a:avLst/>
            </a:prstGeom>
            <a:noFill/>
            <a:ln w="9525">
              <a:noFill/>
              <a:miter lim="800000"/>
              <a:headEnd/>
              <a:tailEnd/>
            </a:ln>
          </p:spPr>
        </p:pic>
        <p:sp>
          <p:nvSpPr>
            <p:cNvPr id="14345" name="矩形 11"/>
            <p:cNvSpPr>
              <a:spLocks noChangeArrowheads="1"/>
            </p:cNvSpPr>
            <p:nvPr/>
          </p:nvSpPr>
          <p:spPr bwMode="auto">
            <a:xfrm>
              <a:off x="7939" y="3923932"/>
              <a:ext cx="1784687" cy="489255"/>
            </a:xfrm>
            <a:prstGeom prst="rect">
              <a:avLst/>
            </a:prstGeom>
            <a:noFill/>
            <a:ln w="9525">
              <a:noFill/>
              <a:miter lim="800000"/>
              <a:headEnd/>
              <a:tailEnd/>
            </a:ln>
          </p:spPr>
          <p:txBody>
            <a:bodyPr wrap="none">
              <a:spAutoFit/>
            </a:bodyPr>
            <a:lstStyle/>
            <a:p>
              <a:r>
                <a:rPr lang="zh-CN" altLang="en-US" b="1">
                  <a:solidFill>
                    <a:schemeClr val="bg1"/>
                  </a:solidFill>
                  <a:latin typeface="Calibri" pitchFamily="34" charset="0"/>
                </a:rPr>
                <a:t>帕特农神庙遗迹</a:t>
              </a:r>
              <a:endParaRPr lang="zh-CN" altLang="en-US">
                <a:solidFill>
                  <a:schemeClr val="bg1"/>
                </a:solidFill>
                <a:latin typeface="Calibri" pitchFamily="34" charset="0"/>
              </a:endParaRPr>
            </a:p>
          </p:txBody>
        </p:sp>
      </p:grpSp>
      <p:sp>
        <p:nvSpPr>
          <p:cNvPr id="11" name="下箭头 10"/>
          <p:cNvSpPr>
            <a:spLocks noChangeArrowheads="1"/>
          </p:cNvSpPr>
          <p:nvPr/>
        </p:nvSpPr>
        <p:spPr bwMode="auto">
          <a:xfrm rot="3705061">
            <a:off x="3975894" y="2439194"/>
            <a:ext cx="252413" cy="949325"/>
          </a:xfrm>
          <a:prstGeom prst="downArrow">
            <a:avLst>
              <a:gd name="adj1" fmla="val 50000"/>
              <a:gd name="adj2" fmla="val 66444"/>
            </a:avLst>
          </a:prstGeom>
          <a:solidFill>
            <a:srgbClr val="FF0000"/>
          </a:solidFill>
          <a:ln w="25400" algn="ctr">
            <a:solidFill>
              <a:srgbClr val="FF0000"/>
            </a:solidFill>
            <a:miter lim="800000"/>
            <a:headEnd/>
            <a:tailEnd/>
          </a:ln>
        </p:spPr>
        <p:txBody>
          <a:bodyPr rot="10800000" vert="eaVert" anchor="ctr"/>
          <a:lstStyle/>
          <a:p>
            <a:pPr algn="ctr" fontAlgn="auto">
              <a:spcBef>
                <a:spcPts val="0"/>
              </a:spcBef>
              <a:spcAft>
                <a:spcPts val="0"/>
              </a:spcAft>
              <a:defRPr/>
            </a:pPr>
            <a:endParaRPr lang="zh-CN" altLang="en-US">
              <a:solidFill>
                <a:schemeClr val="lt1"/>
              </a:solidFill>
              <a:latin typeface="+mn-lt"/>
              <a:ea typeface="+mn-ea"/>
            </a:endParaRPr>
          </a:p>
        </p:txBody>
      </p:sp>
      <p:sp>
        <p:nvSpPr>
          <p:cNvPr id="14" name="TextBox 13"/>
          <p:cNvSpPr txBox="1">
            <a:spLocks noChangeArrowheads="1"/>
          </p:cNvSpPr>
          <p:nvPr/>
        </p:nvSpPr>
        <p:spPr bwMode="auto">
          <a:xfrm>
            <a:off x="4787900" y="3868738"/>
            <a:ext cx="3028950" cy="519112"/>
          </a:xfrm>
          <a:prstGeom prst="rect">
            <a:avLst/>
          </a:prstGeom>
          <a:noFill/>
          <a:ln w="9525">
            <a:noFill/>
            <a:miter lim="800000"/>
            <a:headEnd/>
            <a:tailEnd/>
          </a:ln>
        </p:spPr>
        <p:txBody>
          <a:bodyPr wrap="none">
            <a:spAutoFit/>
          </a:bodyPr>
          <a:lstStyle/>
          <a:p>
            <a:r>
              <a:rPr lang="zh-CN" altLang="en-US" sz="2800" b="1">
                <a:latin typeface="Calibri" pitchFamily="34" charset="0"/>
              </a:rPr>
              <a:t>雄伟和谐典雅之美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2000"/>
                            </p:stCondLst>
                            <p:childTnLst>
                              <p:par>
                                <p:cTn id="24" presetID="21"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1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a:grpSpLocks/>
          </p:cNvGrpSpPr>
          <p:nvPr/>
        </p:nvGrpSpPr>
        <p:grpSpPr bwMode="auto">
          <a:xfrm>
            <a:off x="0" y="0"/>
            <a:ext cx="9144000" cy="5145088"/>
            <a:chOff x="0" y="0"/>
            <a:chExt cx="9144000" cy="6858000"/>
          </a:xfrm>
        </p:grpSpPr>
        <p:pic>
          <p:nvPicPr>
            <p:cNvPr id="15363" name="Picture 4" descr="http://p.ananas.chaoxing.com/star/1024_0/1383024906697prllk.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364" name="矩形 6"/>
            <p:cNvSpPr>
              <a:spLocks noChangeArrowheads="1"/>
            </p:cNvSpPr>
            <p:nvPr/>
          </p:nvSpPr>
          <p:spPr bwMode="auto">
            <a:xfrm>
              <a:off x="6732588" y="14812"/>
              <a:ext cx="1606550" cy="691937"/>
            </a:xfrm>
            <a:prstGeom prst="rect">
              <a:avLst/>
            </a:prstGeom>
            <a:noFill/>
            <a:ln w="9525">
              <a:noFill/>
              <a:miter lim="800000"/>
              <a:headEnd/>
              <a:tailEnd/>
            </a:ln>
          </p:spPr>
          <p:txBody>
            <a:bodyPr wrap="none">
              <a:spAutoFit/>
            </a:bodyPr>
            <a:lstStyle/>
            <a:p>
              <a:r>
                <a:rPr lang="zh-CN" altLang="en-US" sz="2800" b="1">
                  <a:latin typeface="Calibri" pitchFamily="34" charset="0"/>
                </a:rPr>
                <a:t>雅典卫城</a:t>
              </a:r>
            </a:p>
          </p:txBody>
        </p:sp>
      </p:grpSp>
      <p:sp>
        <p:nvSpPr>
          <p:cNvPr id="4" name="矩形 3"/>
          <p:cNvSpPr>
            <a:spLocks noChangeArrowheads="1"/>
          </p:cNvSpPr>
          <p:nvPr/>
        </p:nvSpPr>
        <p:spPr bwMode="auto">
          <a:xfrm>
            <a:off x="234950" y="115888"/>
            <a:ext cx="8640763" cy="3081337"/>
          </a:xfrm>
          <a:prstGeom prst="rect">
            <a:avLst/>
          </a:prstGeom>
          <a:solidFill>
            <a:schemeClr val="bg1"/>
          </a:solidFill>
          <a:ln w="9525">
            <a:noFill/>
            <a:miter lim="800000"/>
            <a:headEnd/>
            <a:tailEnd/>
          </a:ln>
        </p:spPr>
        <p:txBody>
          <a:bodyPr>
            <a:spAutoFit/>
          </a:bodyPr>
          <a:lstStyle/>
          <a:p>
            <a:r>
              <a:rPr lang="zh-CN" altLang="en-US" sz="2800">
                <a:latin typeface="Calibri" pitchFamily="34" charset="0"/>
              </a:rPr>
              <a:t>         </a:t>
            </a:r>
            <a:r>
              <a:rPr lang="zh-CN" altLang="en-US" sz="2800" b="1">
                <a:latin typeface="黑体" pitchFamily="2" charset="-122"/>
                <a:ea typeface="黑体" pitchFamily="2" charset="-122"/>
              </a:rPr>
              <a:t>雅典卫城</a:t>
            </a:r>
            <a:r>
              <a:rPr lang="en-US" altLang="zh-CN" sz="2800" b="1">
                <a:latin typeface="黑体" pitchFamily="2" charset="-122"/>
                <a:ea typeface="黑体" pitchFamily="2" charset="-122"/>
              </a:rPr>
              <a:t>(Acropolis)</a:t>
            </a:r>
            <a:r>
              <a:rPr lang="zh-CN" altLang="en-US" sz="2800" b="1">
                <a:latin typeface="黑体" pitchFamily="2" charset="-122"/>
                <a:ea typeface="黑体" pitchFamily="2" charset="-122"/>
              </a:rPr>
              <a:t>，是希腊最杰出的古建筑群，是综合性的公共建筑，为宗教政治的中心地。</a:t>
            </a:r>
            <a:endParaRPr lang="en-US" altLang="zh-CN" sz="2800" b="1">
              <a:latin typeface="黑体" pitchFamily="2" charset="-122"/>
              <a:ea typeface="黑体" pitchFamily="2" charset="-122"/>
            </a:endParaRPr>
          </a:p>
          <a:p>
            <a:r>
              <a:rPr lang="zh-CN" altLang="en-US" sz="2800" b="1">
                <a:latin typeface="黑体" pitchFamily="2" charset="-122"/>
                <a:ea typeface="黑体" pitchFamily="2" charset="-122"/>
              </a:rPr>
              <a:t>    卫城面积约有</a:t>
            </a:r>
            <a:r>
              <a:rPr lang="en-US" altLang="zh-CN" sz="2800" b="1">
                <a:latin typeface="黑体" pitchFamily="2" charset="-122"/>
                <a:ea typeface="黑体" pitchFamily="2" charset="-122"/>
              </a:rPr>
              <a:t>4</a:t>
            </a:r>
            <a:r>
              <a:rPr lang="zh-CN" altLang="en-US" sz="2800" b="1">
                <a:latin typeface="黑体" pitchFamily="2" charset="-122"/>
                <a:ea typeface="黑体" pitchFamily="2" charset="-122"/>
              </a:rPr>
              <a:t>平方千米，位于雅典市中心的卫城山丘上，始建于公元前</a:t>
            </a:r>
            <a:r>
              <a:rPr lang="en-US" altLang="zh-CN" sz="2800" b="1">
                <a:latin typeface="黑体" pitchFamily="2" charset="-122"/>
                <a:ea typeface="黑体" pitchFamily="2" charset="-122"/>
              </a:rPr>
              <a:t>580</a:t>
            </a:r>
            <a:r>
              <a:rPr lang="zh-CN" altLang="en-US" sz="2800" b="1">
                <a:latin typeface="黑体" pitchFamily="2" charset="-122"/>
                <a:ea typeface="黑体" pitchFamily="2" charset="-122"/>
              </a:rPr>
              <a:t>年。卫城中最早的建筑是雅典娜神庙和其他宗教建筑。</a:t>
            </a:r>
            <a:endParaRPr lang="en-US" altLang="zh-CN" sz="2800" b="1">
              <a:latin typeface="黑体" pitchFamily="2" charset="-122"/>
              <a:ea typeface="黑体" pitchFamily="2" charset="-122"/>
            </a:endParaRPr>
          </a:p>
          <a:p>
            <a:r>
              <a:rPr lang="zh-CN" altLang="en-US" sz="2800" b="1">
                <a:latin typeface="黑体" pitchFamily="2" charset="-122"/>
                <a:ea typeface="黑体" pitchFamily="2" charset="-122"/>
              </a:rPr>
              <a:t>    也称为雅典的阿克罗波利斯，希腊语为</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阿克罗波利斯</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，原意为</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高处的城市</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或</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高丘上的城邦</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5"/>
          <p:cNvSpPr>
            <a:spLocks noChangeArrowheads="1"/>
          </p:cNvSpPr>
          <p:nvPr/>
        </p:nvSpPr>
        <p:spPr bwMode="auto">
          <a:xfrm>
            <a:off x="0" y="0"/>
            <a:ext cx="9144000" cy="5216525"/>
          </a:xfrm>
          <a:prstGeom prst="rect">
            <a:avLst/>
          </a:prstGeom>
          <a:noFill/>
          <a:ln w="9525">
            <a:noFill/>
            <a:miter lim="800000"/>
            <a:headEnd/>
            <a:tailEnd/>
          </a:ln>
        </p:spPr>
        <p:txBody>
          <a:bodyPr>
            <a:spAutoFit/>
          </a:bodyPr>
          <a:lstStyle/>
          <a:p>
            <a:r>
              <a:rPr lang="zh-CN" altLang="en-US" sz="2800">
                <a:latin typeface="Calibri" pitchFamily="34" charset="0"/>
              </a:rPr>
              <a:t>         </a:t>
            </a:r>
            <a:r>
              <a:rPr lang="zh-CN" altLang="en-US" sz="2800" b="1">
                <a:latin typeface="Calibri" pitchFamily="34" charset="0"/>
              </a:rPr>
              <a:t>帕特农神庙，又名巴特农神庙，名字出于雅典娜的别号（意为</a:t>
            </a:r>
            <a:r>
              <a:rPr lang="en-US" altLang="zh-CN" sz="2800" b="1">
                <a:latin typeface="Calibri" pitchFamily="34" charset="0"/>
              </a:rPr>
              <a:t>"</a:t>
            </a:r>
            <a:r>
              <a:rPr lang="zh-CN" altLang="en-US" sz="2800" b="1">
                <a:latin typeface="Calibri" pitchFamily="34" charset="0"/>
              </a:rPr>
              <a:t>处女</a:t>
            </a:r>
            <a:r>
              <a:rPr lang="en-US" altLang="zh-CN" sz="2800" b="1">
                <a:latin typeface="Calibri" pitchFamily="34" charset="0"/>
              </a:rPr>
              <a:t>"</a:t>
            </a:r>
            <a:r>
              <a:rPr lang="zh-CN" altLang="en-US" sz="2800" b="1">
                <a:latin typeface="Calibri" pitchFamily="34" charset="0"/>
              </a:rPr>
              <a:t>），柱式上，帕特农神庙采用的多立克柱式，是雅典卫城最重要的主体建筑。</a:t>
            </a:r>
            <a:endParaRPr lang="en-US" altLang="zh-CN" sz="2800" b="1">
              <a:latin typeface="Calibri" pitchFamily="34" charset="0"/>
            </a:endParaRPr>
          </a:p>
          <a:p>
            <a:endParaRPr lang="en-US" altLang="zh-CN" sz="2800" b="1">
              <a:latin typeface="Calibri" pitchFamily="34" charset="0"/>
            </a:endParaRPr>
          </a:p>
          <a:p>
            <a:r>
              <a:rPr lang="zh-CN" altLang="en-US" sz="2800" b="1">
                <a:latin typeface="Calibri" pitchFamily="34" charset="0"/>
              </a:rPr>
              <a:t>        现位于希腊共和国首都雅典卫城坐落的古城堡中心、石灰岩的山岗上，耸峙着一座巍峨的矩形建筑物，神庙矗立在卫城的最高点，这就是在世界艺术宝库中著名的帕特农神庙。</a:t>
            </a:r>
          </a:p>
          <a:p>
            <a:endParaRPr lang="zh-CN" altLang="en-US" sz="2800" b="1">
              <a:latin typeface="Calibri" pitchFamily="34" charset="0"/>
            </a:endParaRPr>
          </a:p>
          <a:p>
            <a:r>
              <a:rPr lang="zh-CN" altLang="en-US" sz="2800" b="1">
                <a:latin typeface="Calibri" pitchFamily="34" charset="0"/>
              </a:rPr>
              <a:t>        神庙历经两千多年的沧桑之变，如今庙顶已坍塌，雕像荡然无存，浮雕剥蚀严重，但从巍然屹立的柱廊中，还可以看出神庙当年的丰姿。</a:t>
            </a:r>
            <a:endParaRPr lang="zh-CN" altLang="en-US" sz="280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http://p.ananas.chaoxing.com/star/1024_0/1383025548296gaqcq.jpg"/>
          <p:cNvPicPr>
            <a:picLocks noChangeAspect="1" noChangeArrowheads="1"/>
          </p:cNvPicPr>
          <p:nvPr/>
        </p:nvPicPr>
        <p:blipFill>
          <a:blip r:embed="rId2"/>
          <a:srcRect/>
          <a:stretch>
            <a:fillRect/>
          </a:stretch>
        </p:blipFill>
        <p:spPr bwMode="auto">
          <a:xfrm>
            <a:off x="0" y="14288"/>
            <a:ext cx="9144000" cy="5145087"/>
          </a:xfrm>
          <a:prstGeom prst="rect">
            <a:avLst/>
          </a:prstGeom>
          <a:noFill/>
          <a:ln w="9525">
            <a:noFill/>
            <a:miter lim="800000"/>
            <a:headEnd/>
            <a:tailEnd/>
          </a:ln>
        </p:spPr>
      </p:pic>
      <p:sp>
        <p:nvSpPr>
          <p:cNvPr id="2" name="矩形 1"/>
          <p:cNvSpPr>
            <a:spLocks noChangeArrowheads="1"/>
          </p:cNvSpPr>
          <p:nvPr/>
        </p:nvSpPr>
        <p:spPr bwMode="auto">
          <a:xfrm>
            <a:off x="107950" y="2247900"/>
            <a:ext cx="8928100" cy="2289175"/>
          </a:xfrm>
          <a:prstGeom prst="rect">
            <a:avLst/>
          </a:prstGeom>
          <a:solidFill>
            <a:schemeClr val="bg1"/>
          </a:solidFill>
          <a:ln w="9525">
            <a:noFill/>
            <a:miter lim="800000"/>
            <a:headEnd/>
            <a:tailEnd/>
          </a:ln>
        </p:spPr>
        <p:txBody>
          <a:bodyPr>
            <a:spAutoFit/>
          </a:bodyPr>
          <a:lstStyle/>
          <a:p>
            <a:r>
              <a:rPr lang="en-US" altLang="zh-CN" sz="3600" b="1">
                <a:latin typeface="Calibri" pitchFamily="34" charset="0"/>
              </a:rPr>
              <a:t>《</a:t>
            </a:r>
            <a:r>
              <a:rPr lang="zh-CN" altLang="en-US" sz="3600" b="1">
                <a:latin typeface="Calibri" pitchFamily="34" charset="0"/>
              </a:rPr>
              <a:t>帕特农神庙的雅典娜神像</a:t>
            </a:r>
            <a:r>
              <a:rPr lang="en-US" altLang="zh-CN" sz="3600" b="1">
                <a:latin typeface="Calibri" pitchFamily="34" charset="0"/>
              </a:rPr>
              <a:t>》</a:t>
            </a:r>
            <a:r>
              <a:rPr lang="zh-CN" altLang="en-US" sz="3600" b="1">
                <a:latin typeface="Calibri" pitchFamily="34" charset="0"/>
              </a:rPr>
              <a:t>又名</a:t>
            </a:r>
            <a:r>
              <a:rPr lang="en-US" altLang="zh-CN" sz="3600" b="1">
                <a:latin typeface="Calibri" pitchFamily="34" charset="0"/>
              </a:rPr>
              <a:t>《</a:t>
            </a:r>
            <a:r>
              <a:rPr lang="zh-CN" altLang="en-US" sz="3600" b="1">
                <a:latin typeface="Calibri" pitchFamily="34" charset="0"/>
              </a:rPr>
              <a:t>戎装的雅典娜</a:t>
            </a:r>
            <a:r>
              <a:rPr lang="en-US" altLang="zh-CN" sz="3600" b="1">
                <a:latin typeface="Calibri" pitchFamily="34" charset="0"/>
              </a:rPr>
              <a:t>》</a:t>
            </a:r>
            <a:r>
              <a:rPr lang="zh-CN" altLang="en-US" sz="3600" b="1">
                <a:latin typeface="Calibri" pitchFamily="34" charset="0"/>
              </a:rPr>
              <a:t>，原作为黄金象牙雕像，由古希腊艺术全盛时期杰出的雕刻家菲狄亚斯作于约公元前</a:t>
            </a:r>
            <a:r>
              <a:rPr lang="en-US" altLang="zh-CN" sz="3600" b="1">
                <a:latin typeface="Calibri" pitchFamily="34" charset="0"/>
              </a:rPr>
              <a:t>438</a:t>
            </a:r>
            <a:r>
              <a:rPr lang="zh-CN" altLang="en-US" sz="3600" b="1">
                <a:latin typeface="Calibri" pitchFamily="34" charset="0"/>
              </a:rPr>
              <a:t>年，后来毁于拜占庭帝国时代。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3"/>
          <p:cNvSpPr>
            <a:spLocks noChangeArrowheads="1"/>
          </p:cNvSpPr>
          <p:nvPr/>
        </p:nvSpPr>
        <p:spPr bwMode="auto">
          <a:xfrm>
            <a:off x="4787900" y="1492250"/>
            <a:ext cx="3438525" cy="1373188"/>
          </a:xfrm>
          <a:prstGeom prst="rect">
            <a:avLst/>
          </a:prstGeom>
          <a:noFill/>
          <a:ln w="9525">
            <a:noFill/>
            <a:miter lim="800000"/>
            <a:headEnd/>
            <a:tailEnd/>
          </a:ln>
        </p:spPr>
        <p:txBody>
          <a:bodyPr>
            <a:spAutoFit/>
          </a:bodyPr>
          <a:lstStyle/>
          <a:p>
            <a:r>
              <a:rPr lang="zh-CN" altLang="en-US" sz="2800" b="1">
                <a:latin typeface="Calibri" pitchFamily="34" charset="0"/>
              </a:rPr>
              <a:t>现为大理石复制品，高</a:t>
            </a:r>
            <a:r>
              <a:rPr lang="en-US" altLang="zh-CN" sz="2800" b="1">
                <a:latin typeface="Calibri" pitchFamily="34" charset="0"/>
              </a:rPr>
              <a:t>105</a:t>
            </a:r>
            <a:r>
              <a:rPr lang="zh-CN" altLang="en-US" sz="2800" b="1">
                <a:latin typeface="Calibri" pitchFamily="34" charset="0"/>
              </a:rPr>
              <a:t>厘米，收藏于雅典国立考古博物馆。</a:t>
            </a:r>
          </a:p>
        </p:txBody>
      </p:sp>
      <p:pic>
        <p:nvPicPr>
          <p:cNvPr id="18434" name="Picture 2" descr="https://p1.ssl.qhmsg.com/dr/270_500_/t01d9aa01725e494ccf.jpg?size=500x667"/>
          <p:cNvPicPr>
            <a:picLocks noChangeAspect="1" noChangeArrowheads="1"/>
          </p:cNvPicPr>
          <p:nvPr/>
        </p:nvPicPr>
        <p:blipFill>
          <a:blip r:embed="rId2"/>
          <a:srcRect/>
          <a:stretch>
            <a:fillRect/>
          </a:stretch>
        </p:blipFill>
        <p:spPr bwMode="auto">
          <a:xfrm>
            <a:off x="0" y="0"/>
            <a:ext cx="3851275" cy="5145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Box 4"/>
          <p:cNvSpPr txBox="1">
            <a:spLocks noChangeArrowheads="1"/>
          </p:cNvSpPr>
          <p:nvPr/>
        </p:nvSpPr>
        <p:spPr bwMode="auto">
          <a:xfrm>
            <a:off x="323850" y="250825"/>
            <a:ext cx="7272338" cy="946150"/>
          </a:xfrm>
          <a:prstGeom prst="rect">
            <a:avLst/>
          </a:prstGeom>
          <a:noFill/>
          <a:ln w="9525">
            <a:noFill/>
            <a:miter lim="800000"/>
            <a:headEnd/>
            <a:tailEnd/>
          </a:ln>
        </p:spPr>
        <p:txBody>
          <a:bodyPr>
            <a:spAutoFit/>
          </a:bodyPr>
          <a:lstStyle/>
          <a:p>
            <a:r>
              <a:rPr lang="en-US" altLang="zh-CN" sz="2800" b="1">
                <a:solidFill>
                  <a:srgbClr val="FF0000"/>
                </a:solidFill>
                <a:latin typeface="Calibri" pitchFamily="34" charset="0"/>
              </a:rPr>
              <a:t>2</a:t>
            </a:r>
            <a:r>
              <a:rPr lang="zh-CN" altLang="en-US" sz="2800" b="1">
                <a:solidFill>
                  <a:srgbClr val="FF0000"/>
                </a:solidFill>
                <a:latin typeface="Calibri" pitchFamily="34" charset="0"/>
              </a:rPr>
              <a:t>、罗马建筑</a:t>
            </a:r>
            <a:r>
              <a:rPr lang="zh-CN" altLang="en-US" sz="2800" b="1">
                <a:latin typeface="Calibri" pitchFamily="34" charset="0"/>
              </a:rPr>
              <a:t>：庄严、厚重，讲求实用。</a:t>
            </a:r>
            <a:endParaRPr lang="en-US" altLang="zh-CN" sz="2800" b="1">
              <a:latin typeface="Calibri" pitchFamily="34" charset="0"/>
            </a:endParaRPr>
          </a:p>
          <a:p>
            <a:endParaRPr lang="en-US" altLang="zh-CN" sz="2800" b="1">
              <a:latin typeface="Calibri" pitchFamily="34" charset="0"/>
            </a:endParaRPr>
          </a:p>
        </p:txBody>
      </p:sp>
      <p:pic>
        <p:nvPicPr>
          <p:cNvPr id="19458" name="Picture 4" descr="http://p5.so.qhimgs1.com/bdr/_240_/t0175d68c67cb2348bb.jpg"/>
          <p:cNvPicPr>
            <a:picLocks noChangeAspect="1" noChangeArrowheads="1"/>
          </p:cNvPicPr>
          <p:nvPr/>
        </p:nvPicPr>
        <p:blipFill>
          <a:blip r:embed="rId2"/>
          <a:srcRect/>
          <a:stretch>
            <a:fillRect/>
          </a:stretch>
        </p:blipFill>
        <p:spPr bwMode="auto">
          <a:xfrm>
            <a:off x="155575" y="736600"/>
            <a:ext cx="4200525" cy="4157663"/>
          </a:xfrm>
          <a:prstGeom prst="rect">
            <a:avLst/>
          </a:prstGeom>
          <a:noFill/>
          <a:ln w="9525">
            <a:noFill/>
            <a:miter lim="800000"/>
            <a:headEnd/>
            <a:tailEnd/>
          </a:ln>
        </p:spPr>
      </p:pic>
      <p:pic>
        <p:nvPicPr>
          <p:cNvPr id="19459" name="Picture 6" descr="http://p0.so.qhimgs1.com/bdr/_240_/t013f2b3e9d7e6cce14.jpg"/>
          <p:cNvPicPr>
            <a:picLocks noChangeAspect="1" noChangeArrowheads="1"/>
          </p:cNvPicPr>
          <p:nvPr/>
        </p:nvPicPr>
        <p:blipFill>
          <a:blip r:embed="rId3"/>
          <a:srcRect/>
          <a:stretch>
            <a:fillRect/>
          </a:stretch>
        </p:blipFill>
        <p:spPr bwMode="auto">
          <a:xfrm>
            <a:off x="4716463" y="844550"/>
            <a:ext cx="4103687" cy="3943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3"/>
          <p:cNvSpPr>
            <a:spLocks noChangeArrowheads="1"/>
          </p:cNvSpPr>
          <p:nvPr/>
        </p:nvSpPr>
        <p:spPr bwMode="auto">
          <a:xfrm>
            <a:off x="0" y="2789238"/>
            <a:ext cx="9144000" cy="2227262"/>
          </a:xfrm>
          <a:prstGeom prst="rect">
            <a:avLst/>
          </a:prstGeom>
          <a:noFill/>
          <a:ln w="9525">
            <a:noFill/>
            <a:miter lim="800000"/>
            <a:headEnd/>
            <a:tailEnd/>
          </a:ln>
        </p:spPr>
        <p:txBody>
          <a:bodyPr>
            <a:spAutoFit/>
          </a:bodyPr>
          <a:lstStyle/>
          <a:p>
            <a:r>
              <a:rPr lang="zh-CN" altLang="en-US" sz="2800" b="1">
                <a:solidFill>
                  <a:srgbClr val="0000FF"/>
                </a:solidFill>
                <a:latin typeface="黑体" pitchFamily="2" charset="-122"/>
                <a:ea typeface="黑体" pitchFamily="2" charset="-122"/>
              </a:rPr>
              <a:t>罗马帝国时期的一种城市供水设备。一般用石砖砌成，中有拱门，规模宏大，有的甚至为双层。屋大维统治时代修建较多，现存较著名的有罗马近郊的克劳狄引水道和法国南部尼姆斯城附近的高架引水道，其中后者建于公元</a:t>
            </a:r>
            <a:r>
              <a:rPr lang="en-US" altLang="zh-CN" sz="2800" b="1">
                <a:solidFill>
                  <a:srgbClr val="0000FF"/>
                </a:solidFill>
                <a:latin typeface="黑体" pitchFamily="2" charset="-122"/>
                <a:ea typeface="黑体" pitchFamily="2" charset="-122"/>
              </a:rPr>
              <a:t>1</a:t>
            </a:r>
            <a:r>
              <a:rPr lang="zh-CN" altLang="en-US" sz="2800" b="1">
                <a:solidFill>
                  <a:srgbClr val="0000FF"/>
                </a:solidFill>
                <a:latin typeface="黑体" pitchFamily="2" charset="-122"/>
                <a:ea typeface="黑体" pitchFamily="2" charset="-122"/>
              </a:rPr>
              <a:t>、</a:t>
            </a:r>
            <a:r>
              <a:rPr lang="en-US" altLang="zh-CN" sz="2800" b="1">
                <a:solidFill>
                  <a:srgbClr val="0000FF"/>
                </a:solidFill>
                <a:latin typeface="黑体" pitchFamily="2" charset="-122"/>
                <a:ea typeface="黑体" pitchFamily="2" charset="-122"/>
              </a:rPr>
              <a:t>2</a:t>
            </a:r>
            <a:r>
              <a:rPr lang="zh-CN" altLang="en-US" sz="2800" b="1">
                <a:solidFill>
                  <a:srgbClr val="0000FF"/>
                </a:solidFill>
                <a:latin typeface="黑体" pitchFamily="2" charset="-122"/>
                <a:ea typeface="黑体" pitchFamily="2" charset="-122"/>
              </a:rPr>
              <a:t>世纪，是这类建筑中的最宏伟者。</a:t>
            </a:r>
          </a:p>
        </p:txBody>
      </p:sp>
      <p:pic>
        <p:nvPicPr>
          <p:cNvPr id="20482" name="Picture 2" descr="https://p1.ssl.qhmsg.com/dr/270_500_/t014144e5f08e80d342.jpg?size=200x113"/>
          <p:cNvPicPr>
            <a:picLocks noChangeAspect="1" noChangeArrowheads="1"/>
          </p:cNvPicPr>
          <p:nvPr/>
        </p:nvPicPr>
        <p:blipFill>
          <a:blip r:embed="rId2"/>
          <a:srcRect/>
          <a:stretch>
            <a:fillRect/>
          </a:stretch>
        </p:blipFill>
        <p:spPr bwMode="auto">
          <a:xfrm>
            <a:off x="755650" y="123825"/>
            <a:ext cx="7343775" cy="2752725"/>
          </a:xfrm>
          <a:prstGeom prst="rect">
            <a:avLst/>
          </a:prstGeom>
          <a:noFill/>
          <a:ln w="9525">
            <a:noFill/>
            <a:miter lim="800000"/>
            <a:headEnd/>
            <a:tailEnd/>
          </a:ln>
        </p:spPr>
      </p:pic>
      <p:sp>
        <p:nvSpPr>
          <p:cNvPr id="20483" name="矩形 4"/>
          <p:cNvSpPr>
            <a:spLocks noChangeArrowheads="1"/>
          </p:cNvSpPr>
          <p:nvPr/>
        </p:nvSpPr>
        <p:spPr bwMode="auto">
          <a:xfrm>
            <a:off x="3046413" y="303213"/>
            <a:ext cx="1784350" cy="457200"/>
          </a:xfrm>
          <a:prstGeom prst="rect">
            <a:avLst/>
          </a:prstGeom>
          <a:solidFill>
            <a:schemeClr val="bg1"/>
          </a:solidFill>
          <a:ln w="9525">
            <a:noFill/>
            <a:miter lim="800000"/>
            <a:headEnd/>
            <a:tailEnd/>
          </a:ln>
        </p:spPr>
        <p:txBody>
          <a:bodyPr wrap="none">
            <a:spAutoFit/>
          </a:bodyPr>
          <a:lstStyle/>
          <a:p>
            <a:r>
              <a:rPr lang="zh-CN" altLang="en-US" sz="2400" b="1">
                <a:solidFill>
                  <a:srgbClr val="FF0000"/>
                </a:solidFill>
                <a:latin typeface="Calibri" pitchFamily="34" charset="0"/>
              </a:rPr>
              <a:t>高架引水桥</a:t>
            </a:r>
            <a:r>
              <a:rPr lang="zh-CN" altLang="en-US" sz="2400">
                <a:latin typeface="Calibri" pitchFamily="34"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887788" y="141288"/>
            <a:ext cx="5111750" cy="3175000"/>
            <a:chOff x="3887575" y="188640"/>
            <a:chExt cx="5112568" cy="4232139"/>
          </a:xfrm>
        </p:grpSpPr>
        <p:pic>
          <p:nvPicPr>
            <p:cNvPr id="21509" name="Picture 2" descr="http://p0.so.qhimgs1.com/bdr/_240_/t01fc6db413a321d1dc.jpg"/>
            <p:cNvPicPr>
              <a:picLocks noChangeAspect="1" noChangeArrowheads="1"/>
            </p:cNvPicPr>
            <p:nvPr/>
          </p:nvPicPr>
          <p:blipFill>
            <a:blip r:embed="rId2"/>
            <a:srcRect/>
            <a:stretch>
              <a:fillRect/>
            </a:stretch>
          </p:blipFill>
          <p:spPr bwMode="auto">
            <a:xfrm>
              <a:off x="3887575" y="188640"/>
              <a:ext cx="5112568" cy="3862807"/>
            </a:xfrm>
            <a:prstGeom prst="rect">
              <a:avLst/>
            </a:prstGeom>
            <a:noFill/>
            <a:ln w="9525">
              <a:noFill/>
              <a:miter lim="800000"/>
              <a:headEnd/>
              <a:tailEnd/>
            </a:ln>
          </p:spPr>
        </p:pic>
        <p:sp>
          <p:nvSpPr>
            <p:cNvPr id="21510" name="矩形 2"/>
            <p:cNvSpPr>
              <a:spLocks noChangeArrowheads="1"/>
            </p:cNvSpPr>
            <p:nvPr/>
          </p:nvSpPr>
          <p:spPr bwMode="auto">
            <a:xfrm>
              <a:off x="5868144" y="4051447"/>
              <a:ext cx="881973" cy="369332"/>
            </a:xfrm>
            <a:prstGeom prst="rect">
              <a:avLst/>
            </a:prstGeom>
            <a:noFill/>
            <a:ln w="9525">
              <a:noFill/>
              <a:miter lim="800000"/>
              <a:headEnd/>
              <a:tailEnd/>
            </a:ln>
          </p:spPr>
          <p:txBody>
            <a:bodyPr wrap="none">
              <a:spAutoFit/>
            </a:bodyPr>
            <a:lstStyle/>
            <a:p>
              <a:r>
                <a:rPr lang="zh-CN" altLang="en-US" b="1">
                  <a:latin typeface="Calibri" pitchFamily="34" charset="0"/>
                </a:rPr>
                <a:t>万神殿</a:t>
              </a:r>
              <a:endParaRPr lang="zh-CN" altLang="en-US">
                <a:latin typeface="Calibri" pitchFamily="34" charset="0"/>
              </a:endParaRPr>
            </a:p>
          </p:txBody>
        </p:sp>
      </p:grpSp>
      <p:pic>
        <p:nvPicPr>
          <p:cNvPr id="2052" name="Picture 4" descr="http://p5.so.qhimgs1.com/bdr/_240_/t01c189881350cb7cfb.jpg"/>
          <p:cNvPicPr>
            <a:picLocks noChangeAspect="1" noChangeArrowheads="1"/>
          </p:cNvPicPr>
          <p:nvPr/>
        </p:nvPicPr>
        <p:blipFill>
          <a:blip r:embed="rId3"/>
          <a:srcRect/>
          <a:stretch>
            <a:fillRect/>
          </a:stretch>
        </p:blipFill>
        <p:spPr bwMode="auto">
          <a:xfrm>
            <a:off x="3887788" y="141288"/>
            <a:ext cx="5106987" cy="2898775"/>
          </a:xfrm>
          <a:prstGeom prst="rect">
            <a:avLst/>
          </a:prstGeom>
          <a:noFill/>
          <a:ln w="9525">
            <a:noFill/>
            <a:miter lim="800000"/>
            <a:headEnd/>
            <a:tailEnd/>
          </a:ln>
        </p:spPr>
      </p:pic>
      <p:sp>
        <p:nvSpPr>
          <p:cNvPr id="7" name="矩形 6"/>
          <p:cNvSpPr>
            <a:spLocks noChangeArrowheads="1"/>
          </p:cNvSpPr>
          <p:nvPr/>
        </p:nvSpPr>
        <p:spPr bwMode="auto">
          <a:xfrm>
            <a:off x="0" y="0"/>
            <a:ext cx="3851275" cy="946150"/>
          </a:xfrm>
          <a:prstGeom prst="rect">
            <a:avLst/>
          </a:prstGeom>
          <a:noFill/>
          <a:ln w="9525">
            <a:noFill/>
            <a:miter lim="800000"/>
            <a:headEnd/>
            <a:tailEnd/>
          </a:ln>
        </p:spPr>
        <p:txBody>
          <a:bodyPr>
            <a:spAutoFit/>
          </a:bodyPr>
          <a:lstStyle/>
          <a:p>
            <a:r>
              <a:rPr lang="zh-CN" altLang="en-US" sz="2800" b="1">
                <a:solidFill>
                  <a:srgbClr val="000000"/>
                </a:solidFill>
                <a:latin typeface="黑体" pitchFamily="2" charset="-122"/>
                <a:ea typeface="黑体" pitchFamily="2" charset="-122"/>
              </a:rPr>
              <a:t>（</a:t>
            </a:r>
            <a:r>
              <a:rPr lang="en-US" altLang="zh-CN" sz="2800" b="1">
                <a:solidFill>
                  <a:srgbClr val="000000"/>
                </a:solidFill>
                <a:latin typeface="黑体" pitchFamily="2" charset="-122"/>
                <a:ea typeface="黑体" pitchFamily="2" charset="-122"/>
              </a:rPr>
              <a:t>1</a:t>
            </a:r>
            <a:r>
              <a:rPr lang="zh-CN" altLang="en-US" sz="2800" b="1">
                <a:solidFill>
                  <a:srgbClr val="000000"/>
                </a:solidFill>
                <a:latin typeface="黑体" pitchFamily="2" charset="-122"/>
                <a:ea typeface="黑体" pitchFamily="2" charset="-122"/>
              </a:rPr>
              <a:t>）</a:t>
            </a:r>
            <a:r>
              <a:rPr lang="zh-CN" altLang="en-US" sz="2800" b="1">
                <a:solidFill>
                  <a:srgbClr val="FF0000"/>
                </a:solidFill>
                <a:latin typeface="黑体" pitchFamily="2" charset="-122"/>
                <a:ea typeface="黑体" pitchFamily="2" charset="-122"/>
              </a:rPr>
              <a:t>万神殿</a:t>
            </a:r>
            <a:r>
              <a:rPr lang="zh-CN" altLang="en-US" sz="2800" b="1">
                <a:solidFill>
                  <a:srgbClr val="000000"/>
                </a:solidFill>
                <a:latin typeface="黑体" pitchFamily="2" charset="-122"/>
                <a:ea typeface="黑体" pitchFamily="2" charset="-122"/>
              </a:rPr>
              <a:t>：</a:t>
            </a:r>
            <a:r>
              <a:rPr lang="zh-CN" altLang="en-US" sz="2800" b="1">
                <a:solidFill>
                  <a:srgbClr val="FF0000"/>
                </a:solidFill>
                <a:latin typeface="黑体" pitchFamily="2" charset="-122"/>
                <a:ea typeface="黑体" pitchFamily="2" charset="-122"/>
              </a:rPr>
              <a:t>罗马穹顶</a:t>
            </a:r>
            <a:r>
              <a:rPr lang="zh-CN" altLang="en-US" sz="2800" b="1">
                <a:solidFill>
                  <a:srgbClr val="000000"/>
                </a:solidFill>
                <a:latin typeface="黑体" pitchFamily="2" charset="-122"/>
                <a:ea typeface="黑体" pitchFamily="2" charset="-122"/>
              </a:rPr>
              <a:t>建筑技术的最高代表</a:t>
            </a:r>
            <a:r>
              <a:rPr lang="zh-CN" altLang="en-US" sz="2800" b="1">
                <a:solidFill>
                  <a:srgbClr val="000000"/>
                </a:solidFill>
                <a:latin typeface="Calibri" pitchFamily="34" charset="0"/>
              </a:rPr>
              <a:t>。</a:t>
            </a:r>
            <a:endParaRPr lang="en-US" altLang="zh-CN" sz="2800" b="1">
              <a:solidFill>
                <a:srgbClr val="000000"/>
              </a:solidFill>
              <a:latin typeface="Calibri" pitchFamily="34" charset="0"/>
            </a:endParaRPr>
          </a:p>
        </p:txBody>
      </p:sp>
      <p:sp>
        <p:nvSpPr>
          <p:cNvPr id="5" name="矩形 4"/>
          <p:cNvSpPr>
            <a:spLocks noChangeArrowheads="1"/>
          </p:cNvSpPr>
          <p:nvPr/>
        </p:nvSpPr>
        <p:spPr bwMode="auto">
          <a:xfrm>
            <a:off x="0" y="3344863"/>
            <a:ext cx="9144000" cy="1800225"/>
          </a:xfrm>
          <a:prstGeom prst="rect">
            <a:avLst/>
          </a:prstGeom>
          <a:noFill/>
          <a:ln w="9525">
            <a:noFill/>
            <a:miter lim="800000"/>
            <a:headEnd/>
            <a:tailEnd/>
          </a:ln>
        </p:spPr>
        <p:txBody>
          <a:bodyPr>
            <a:spAutoFit/>
          </a:bodyPr>
          <a:lstStyle/>
          <a:p>
            <a:r>
              <a:rPr lang="zh-CN" altLang="en-US" sz="2800" b="1">
                <a:latin typeface="Calibri" pitchFamily="34" charset="0"/>
              </a:rPr>
              <a:t>万神殿是至今完整保存的唯一一座罗马帝国时期建筑，始建于公元前</a:t>
            </a:r>
            <a:r>
              <a:rPr lang="en-US" altLang="zh-CN" sz="2800" b="1">
                <a:latin typeface="Calibri" pitchFamily="34" charset="0"/>
              </a:rPr>
              <a:t>27-25</a:t>
            </a:r>
            <a:r>
              <a:rPr lang="zh-CN" altLang="en-US" sz="2800" b="1">
                <a:latin typeface="Calibri" pitchFamily="34" charset="0"/>
              </a:rPr>
              <a:t>年，由罗马帝国首任皇帝屋大维的女婿阿戈利巴建造，用以供奉奥林匹亚山上诸神，可谓奥古斯都时期的经典建筑。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animEffect transition="in" filter="wipe(down)">
                                      <p:cBhvr>
                                        <p:cTn id="19" dur="500"/>
                                        <p:tgtEl>
                                          <p:spTgt spid="20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TotalTime>
  <Words>1166</Words>
  <Application>Microsoft Office PowerPoint</Application>
  <PresentationFormat>自定义</PresentationFormat>
  <Paragraphs>39</Paragraphs>
  <Slides>17</Slides>
  <Notes>0</Notes>
  <HiddenSlides>0</HiddenSlides>
  <MMClips>0</MMClips>
  <ScaleCrop>false</ScaleCrop>
  <HeadingPairs>
    <vt:vector size="6" baseType="variant">
      <vt:variant>
        <vt:lpstr>已用的字体</vt:lpstr>
      </vt:variant>
      <vt:variant>
        <vt:i4>4</vt:i4>
      </vt:variant>
      <vt:variant>
        <vt:lpstr>演示文稿设计模板</vt:lpstr>
      </vt:variant>
      <vt:variant>
        <vt:i4>1</vt:i4>
      </vt:variant>
      <vt:variant>
        <vt:lpstr>幻灯片标题</vt:lpstr>
      </vt:variant>
      <vt:variant>
        <vt:i4>17</vt:i4>
      </vt:variant>
    </vt:vector>
  </HeadingPairs>
  <TitlesOfParts>
    <vt:vector size="22" baseType="lpstr">
      <vt:lpstr>Arial</vt:lpstr>
      <vt:lpstr>宋体</vt:lpstr>
      <vt:lpstr>Calibri</vt:lpstr>
      <vt:lpstr>黑体</vt:lpstr>
      <vt:lpstr>Office 主题​​</vt:lpstr>
      <vt:lpstr>第5课  古代希腊罗马文化</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面对东西方不同的文明，我们的态度应该是：</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微软用户</cp:lastModifiedBy>
  <cp:revision>历史备课大师【全免费】</cp:revision>
  <dcterms:created xsi:type="dcterms:W3CDTF">2018-08-23T02:04:51Z</dcterms:created>
  <dcterms:modified xsi:type="dcterms:W3CDTF">2018-09-11T02:43:03Z</dcterms:modified>
  <cp:category>历史备课大师【全免费】</cp:category>
</cp:coreProperties>
</file>