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8"/>
  </p:notesMasterIdLst>
  <p:sldIdLst>
    <p:sldId id="257" r:id="rId2"/>
    <p:sldId id="276" r:id="rId3"/>
    <p:sldId id="277" r:id="rId4"/>
    <p:sldId id="280" r:id="rId5"/>
    <p:sldId id="288" r:id="rId6"/>
    <p:sldId id="278" r:id="rId7"/>
    <p:sldId id="279" r:id="rId8"/>
    <p:sldId id="263" r:id="rId9"/>
    <p:sldId id="289" r:id="rId10"/>
    <p:sldId id="281" r:id="rId11"/>
    <p:sldId id="282" r:id="rId12"/>
    <p:sldId id="283" r:id="rId13"/>
    <p:sldId id="284" r:id="rId14"/>
    <p:sldId id="285" r:id="rId15"/>
    <p:sldId id="286" r:id="rId16"/>
    <p:sldId id="287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65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-83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B337354-6F22-457B-A981-0C6482A2C71E}" type="datetimeFigureOut">
              <a:rPr lang="zh-CN" altLang="en-US"/>
              <a:pPr>
                <a:defRPr/>
              </a:pPr>
              <a:t>2018/8/26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9433DCE-A2F5-4F4A-B9B3-F77175338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489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8250A-41D0-4A20-AD08-03683FDECC70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7D2F2-3E9E-43AA-A201-F410F0B8CA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99FB1-9EAA-4BB9-9046-3761DC5060FA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24061-7878-4612-9705-F9F59D6C93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8AC07-0B90-47FC-8692-E814B2C882AB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40282-D1A1-4A76-9288-4A75BC047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2D51B-6CBD-40BE-AF62-4723E96CECA9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4779A-E973-4871-B257-6B7AB22FA0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CAD83-EA51-4D49-AA1D-3E0876368A3F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34CE-628E-467D-BCA1-41DF619F6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B9FC0-D6AC-4601-840E-C21E031E4204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A396E-4064-4519-B640-09D814C85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765CB-25F7-4932-AEB3-33F93ADC8B7A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ED65A-C5E4-4475-A2A1-B676185DB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F356-2B16-4938-A35E-207CBD65EF65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BC7C-2D6B-41FC-BEAF-4533C54F94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4EBA9-AC27-438E-94ED-521EDC1BF2E8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F7D5A-D8BF-4018-92D1-8985070850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F542-4C2E-4746-A3FA-649D3F2A05A7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3AA2D-85EE-42AA-AD0E-246EDC877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8E498D4-21D5-4CE6-98A7-96E7CD706548}" type="datetimeFigureOut">
              <a:rPr lang="zh-CN" altLang="en-US"/>
              <a:pPr>
                <a:defRPr/>
              </a:pPr>
              <a:t>2018/8/26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3EBD180B-3F70-48DC-A113-71637A0F4F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ctrTitle"/>
          </p:nvPr>
        </p:nvSpPr>
        <p:spPr>
          <a:xfrm>
            <a:off x="771011" y="-309282"/>
            <a:ext cx="10130025" cy="1655762"/>
          </a:xfrm>
        </p:spPr>
        <p:txBody>
          <a:bodyPr>
            <a:normAutofit fontScale="90000"/>
          </a:bodyPr>
          <a:lstStyle/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60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课  西欧中世纪庄园和城市</a:t>
            </a:r>
          </a:p>
        </p:txBody>
      </p:sp>
      <p:pic>
        <p:nvPicPr>
          <p:cNvPr id="1026" name="Picture 2" descr="http://p2.so.qhimgs1.com/bdr/_240_/t015d3ab610cb733c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9519"/>
            <a:ext cx="6172200" cy="53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2.so.qhimgs1.com/bdr/_240_/t01786187dea2fdff2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519519"/>
            <a:ext cx="5916706" cy="533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ic.wenwen.soso.com/p/20090926/20090926075410-1514924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129" y="1313882"/>
            <a:ext cx="10175369" cy="536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二、西欧中世纪城市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665" y="678102"/>
            <a:ext cx="9024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11—12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世纪，新城市开始在西欧建立起来。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926013" y="2619275"/>
            <a:ext cx="1107996" cy="443291"/>
            <a:chOff x="7926013" y="2619275"/>
            <a:chExt cx="1107996" cy="443291"/>
          </a:xfrm>
        </p:grpSpPr>
        <p:sp>
          <p:nvSpPr>
            <p:cNvPr id="4" name="矩形 3"/>
            <p:cNvSpPr/>
            <p:nvPr/>
          </p:nvSpPr>
          <p:spPr>
            <a:xfrm>
              <a:off x="7926013" y="2619275"/>
              <a:ext cx="1107996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法兰克福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8095129" y="2988607"/>
              <a:ext cx="94130" cy="7395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7530353" y="4477871"/>
            <a:ext cx="8420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034009" y="4208930"/>
            <a:ext cx="8420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22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365" y="834444"/>
            <a:ext cx="94820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城市的发展：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）行会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）争取自治权（赎买或武装斗争）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3542" y="1949094"/>
            <a:ext cx="10835434" cy="4745323"/>
            <a:chOff x="639669" y="1911662"/>
            <a:chExt cx="7966449" cy="3949767"/>
          </a:xfrm>
        </p:grpSpPr>
        <p:pic>
          <p:nvPicPr>
            <p:cNvPr id="4098" name="Picture 2" descr="http://p2.so.qhimgs1.com/bdr/_240_/t01927c51b56781494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69" y="1911662"/>
              <a:ext cx="7966449" cy="3580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226171" y="5492097"/>
              <a:ext cx="7016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/>
                <a:t>17</a:t>
              </a:r>
              <a:r>
                <a:rPr lang="zh-CN" altLang="en-US" b="1" dirty="0"/>
                <a:t>世纪荷兰阿姆斯特丹你的布商行会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二、西欧中世纪城市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5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5.so.qhimgs1.com/bdr/_240_/t01edaa9ca62806aa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7840"/>
            <a:ext cx="6373906" cy="611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2.so.qhimgs1.com/bdr/_240_/t0142ed810b72c7ed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907" y="457200"/>
            <a:ext cx="5661211" cy="515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17818" y="5786161"/>
            <a:ext cx="769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城市是西欧的工商业中心。市民阶层不断壮大，成为近代资产阶级的前身。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二、西欧中世纪城市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4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>
                <a:solidFill>
                  <a:schemeClr val="accent2">
                    <a:lumMod val="50000"/>
                  </a:schemeClr>
                </a:solidFill>
              </a:rPr>
              <a:t>三</a:t>
            </a: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、西欧中世纪大学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http://p0.so.qhimgs1.com/bdr/_240_/t0149d1f9798e3a27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43" y="2151529"/>
            <a:ext cx="5185616" cy="43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0.so.qhimgs1.com/bdr/_240_/t01ac610650a4e89e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234" y="2151530"/>
            <a:ext cx="6164542" cy="4316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99355" y="2245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巴黎大学</a:t>
            </a:r>
          </a:p>
        </p:txBody>
      </p:sp>
      <p:sp>
        <p:nvSpPr>
          <p:cNvPr id="4" name="矩形 3"/>
          <p:cNvSpPr/>
          <p:nvPr/>
        </p:nvSpPr>
        <p:spPr>
          <a:xfrm>
            <a:off x="6281591" y="2245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牛津大学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2443" y="1018328"/>
            <a:ext cx="7449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巴黎大学和牛津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大学，大约创立于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世纪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03" y="1007313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时间：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2708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980" y="1734671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“大学”，本意指一个联合体。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96787" y="2794755"/>
            <a:ext cx="2969083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教师或学生的联合体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72953" y="2794754"/>
            <a:ext cx="3278462" cy="46166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进行教育和研究的机构</a:t>
            </a:r>
            <a:endParaRPr lang="zh-CN" altLang="en-US" sz="2400" b="1" dirty="0"/>
          </a:p>
        </p:txBody>
      </p:sp>
      <p:sp>
        <p:nvSpPr>
          <p:cNvPr id="7" name="右箭头 6"/>
          <p:cNvSpPr/>
          <p:nvPr/>
        </p:nvSpPr>
        <p:spPr>
          <a:xfrm>
            <a:off x="4625787" y="2891115"/>
            <a:ext cx="618565" cy="230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579" y="3859306"/>
            <a:ext cx="3570208" cy="46166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文化教育掌握在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教会</a:t>
            </a:r>
            <a:r>
              <a:rPr lang="zh-CN" altLang="en-US" sz="2400" b="1" dirty="0" smtClean="0"/>
              <a:t>手里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6179" y="3859305"/>
            <a:ext cx="2659702" cy="46166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教会和大学</a:t>
            </a:r>
            <a:r>
              <a:rPr lang="zh-CN" altLang="en-US" sz="2400" b="1" dirty="0" smtClean="0"/>
              <a:t>都享有</a:t>
            </a:r>
            <a:endParaRPr lang="zh-CN" altLang="en-US" sz="2400" b="1" dirty="0"/>
          </a:p>
        </p:txBody>
      </p:sp>
      <p:sp>
        <p:nvSpPr>
          <p:cNvPr id="10" name="右箭头 9"/>
          <p:cNvSpPr/>
          <p:nvPr/>
        </p:nvSpPr>
        <p:spPr>
          <a:xfrm>
            <a:off x="4935069" y="3974722"/>
            <a:ext cx="618565" cy="230832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5972" y="85453"/>
            <a:ext cx="38924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>
                <a:solidFill>
                  <a:schemeClr val="accent2">
                    <a:lumMod val="50000"/>
                  </a:schemeClr>
                </a:solidFill>
              </a:rPr>
              <a:t>三</a:t>
            </a: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、西欧中世纪大学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4493" y="1065911"/>
            <a:ext cx="7596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西欧中世纪大学是现代大学的雏形。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2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4.so.qhmsg.com/bdr/_240_/t0149b00e6b3bf6e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46" y="597365"/>
            <a:ext cx="5599766" cy="52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1.so.qhimgs1.com/bdr/_240_/t01784ee60f408c187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64" y="597364"/>
            <a:ext cx="5298141" cy="52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95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t="26274" r="4726" b="23922"/>
          <a:stretch/>
        </p:blipFill>
        <p:spPr>
          <a:xfrm>
            <a:off x="188259" y="134472"/>
            <a:ext cx="11842378" cy="672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封建庄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 rot="5400000">
            <a:off x="-69850" y="679450"/>
            <a:ext cx="1866900" cy="1117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800" b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隶书"/>
                <a:ea typeface="隶书"/>
              </a:rPr>
              <a:t>看一看</a:t>
            </a:r>
          </a:p>
        </p:txBody>
      </p:sp>
      <p:sp>
        <p:nvSpPr>
          <p:cNvPr id="32773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97559" y="1007416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林</a:t>
            </a:r>
            <a:r>
              <a:rPr lang="zh-CN" altLang="en-US" sz="2400" b="1" dirty="0" smtClean="0"/>
              <a:t>地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39597" y="1503818"/>
            <a:ext cx="111280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放牧</a:t>
            </a:r>
            <a:r>
              <a:rPr lang="zh-CN" altLang="en-US" sz="2400" b="1" dirty="0" smtClean="0"/>
              <a:t>地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45241" y="2850034"/>
            <a:ext cx="142218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领主城堡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653287" y="342788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耕地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34149" y="285003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教堂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90517" y="4870095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磨坊</a:t>
            </a:r>
            <a:endParaRPr lang="zh-CN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152908" y="4843944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作坊</a:t>
            </a:r>
          </a:p>
        </p:txBody>
      </p:sp>
      <p:sp>
        <p:nvSpPr>
          <p:cNvPr id="3" name="矩形 2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996576" y="3922713"/>
            <a:ext cx="11329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欧洲中世纪的乡村</a:t>
            </a:r>
            <a:r>
              <a:rPr kumimoji="1" lang="zh-CN" altLang="en-US" sz="2800" b="1" dirty="0" smtClean="0">
                <a:latin typeface="Times New Roman" pitchFamily="18" charset="0"/>
              </a:rPr>
              <a:t>，依附</a:t>
            </a:r>
            <a:r>
              <a:rPr kumimoji="1" lang="zh-CN" altLang="en-US" sz="2800" b="1" dirty="0">
                <a:latin typeface="Times New Roman" pitchFamily="18" charset="0"/>
              </a:rPr>
              <a:t>于庄园主的是什么人？他们的关系如何？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481" y="5099837"/>
            <a:ext cx="12192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农奴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对土地只有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使用权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，而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所有权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属于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领主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。为取得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份地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的使用权，他们必须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承担劳役，缴纳捐税，领主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侵吞了他们绝大部分劳动产品。根据法律，农奴的人身属于主人，并且世代相传，处于依附领主的地位。</a:t>
            </a:r>
          </a:p>
        </p:txBody>
      </p:sp>
      <p:pic>
        <p:nvPicPr>
          <p:cNvPr id="33796" name="Picture 4" descr="封建庄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386080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2" name="矩形标注 1"/>
          <p:cNvSpPr/>
          <p:nvPr/>
        </p:nvSpPr>
        <p:spPr>
          <a:xfrm>
            <a:off x="6400799" y="4445933"/>
            <a:ext cx="891988" cy="606145"/>
          </a:xfrm>
          <a:prstGeom prst="wedgeRectCallout">
            <a:avLst>
              <a:gd name="adj1" fmla="val 59812"/>
              <a:gd name="adj2" fmla="val -972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农奴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2.so.qhimgs1.com/bdr/_240_/t0172e08c0bae8df40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121022"/>
            <a:ext cx="11888509" cy="648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26740" y="389582"/>
            <a:ext cx="4354077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实行二圃制或三圃制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4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66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423"/>
          <a:stretch>
            <a:fillRect/>
          </a:stretch>
        </p:blipFill>
        <p:spPr>
          <a:xfrm>
            <a:off x="363070" y="670226"/>
            <a:ext cx="11389190" cy="4748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1269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英格兰科茨活尔兹地方的庄园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903913" y="0"/>
            <a:ext cx="6242050" cy="5300663"/>
          </a:xfrm>
          <a:ln/>
        </p:spPr>
      </p:pic>
      <p:pic>
        <p:nvPicPr>
          <p:cNvPr id="34819" name="Picture 3" descr="pic_570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8" y="23813"/>
            <a:ext cx="5770562" cy="5276850"/>
          </a:xfrm>
          <a:prstGeom prst="rect">
            <a:avLst/>
          </a:prstGeom>
          <a:noFill/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25972" y="5616109"/>
            <a:ext cx="11760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 b="1" dirty="0" smtClean="0">
                <a:latin typeface="Times New Roman" pitchFamily="18" charset="0"/>
              </a:rPr>
              <a:t>农奴终年辛劳，仍</a:t>
            </a:r>
            <a:r>
              <a:rPr kumimoji="1" lang="zh-CN" altLang="en-US" sz="2600" b="1" dirty="0">
                <a:latin typeface="Times New Roman" pitchFamily="18" charset="0"/>
              </a:rPr>
              <a:t>得不到温饱，低矮的茅舍内潮湿拥挤，许多人因饥饿和营养不良过早死去。农奴是社会的主要生产者，但他们地位最低，受压迫最重。</a:t>
            </a:r>
          </a:p>
        </p:txBody>
      </p:sp>
      <p:sp>
        <p:nvSpPr>
          <p:cNvPr id="5" name="矩形 4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if00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381000"/>
            <a:ext cx="487363" cy="365125"/>
          </a:xfrm>
          <a:prstGeom prst="rect">
            <a:avLst/>
          </a:prstGeom>
          <a:noFill/>
        </p:spPr>
      </p:pic>
      <p:pic>
        <p:nvPicPr>
          <p:cNvPr id="35843" name="Picture 3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200" y="6400800"/>
            <a:ext cx="533400" cy="411163"/>
          </a:xfrm>
          <a:prstGeom prst="rect">
            <a:avLst/>
          </a:prstGeom>
          <a:noFill/>
        </p:spPr>
      </p:pic>
      <p:pic>
        <p:nvPicPr>
          <p:cNvPr id="35844" name="Picture 4" descr="sx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10200"/>
            <a:ext cx="3916363" cy="685800"/>
          </a:xfrm>
          <a:prstGeom prst="rect">
            <a:avLst/>
          </a:prstGeom>
          <a:noFill/>
        </p:spPr>
      </p:pic>
      <p:pic>
        <p:nvPicPr>
          <p:cNvPr id="35845" name="Picture 5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79200" y="5334000"/>
            <a:ext cx="533400" cy="411163"/>
          </a:xfrm>
          <a:prstGeom prst="rect">
            <a:avLst/>
          </a:prstGeom>
          <a:noFill/>
        </p:spPr>
      </p:pic>
      <p:pic>
        <p:nvPicPr>
          <p:cNvPr id="35846" name="Picture 6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48800" y="6248400"/>
            <a:ext cx="533400" cy="411163"/>
          </a:xfrm>
          <a:prstGeom prst="rect">
            <a:avLst/>
          </a:prstGeom>
          <a:noFill/>
        </p:spPr>
      </p:pic>
      <p:pic>
        <p:nvPicPr>
          <p:cNvPr id="35847" name="Picture 7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0" y="6096000"/>
            <a:ext cx="533400" cy="411163"/>
          </a:xfrm>
          <a:prstGeom prst="rect">
            <a:avLst/>
          </a:prstGeom>
          <a:noFill/>
        </p:spPr>
      </p:pic>
      <p:pic>
        <p:nvPicPr>
          <p:cNvPr id="35848" name="Picture 8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5410200"/>
            <a:ext cx="533400" cy="411163"/>
          </a:xfrm>
          <a:prstGeom prst="rect">
            <a:avLst/>
          </a:prstGeom>
          <a:noFill/>
        </p:spPr>
      </p:pic>
      <p:pic>
        <p:nvPicPr>
          <p:cNvPr id="35849" name="Picture 9" descr="gif0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6172200"/>
            <a:ext cx="533400" cy="411163"/>
          </a:xfrm>
          <a:prstGeom prst="rect">
            <a:avLst/>
          </a:prstGeom>
          <a:noFill/>
        </p:spPr>
      </p:pic>
      <p:pic>
        <p:nvPicPr>
          <p:cNvPr id="35850" name="Picture 10" descr="sx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5638" y="5334000"/>
            <a:ext cx="3916362" cy="685800"/>
          </a:xfrm>
          <a:prstGeom prst="rect">
            <a:avLst/>
          </a:prstGeom>
          <a:noFill/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912813" y="1296988"/>
            <a:ext cx="10464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庄园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是伴随欧洲封建制和农奴制的建立而逐渐形成的。</a:t>
            </a:r>
            <a:r>
              <a:rPr kumimoji="1" lang="zh-CN" altLang="en-US" sz="4000" b="1" dirty="0" smtClean="0">
                <a:latin typeface="楷体_GB2312" pitchFamily="49" charset="-122"/>
                <a:ea typeface="楷体_GB2312" pitchFamily="49" charset="-122"/>
              </a:rPr>
              <a:t>它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是最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基本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的经济社会组织形式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203200" y="2936845"/>
            <a:ext cx="116962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/>
              <a:t>      庄园出现于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世纪，</a:t>
            </a:r>
            <a:r>
              <a:rPr lang="en-US" altLang="zh-CN" sz="2800" b="1" dirty="0" smtClean="0"/>
              <a:t>12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13</a:t>
            </a:r>
            <a:r>
              <a:rPr lang="zh-CN" altLang="en-US" sz="2800" b="1" dirty="0" smtClean="0"/>
              <a:t>世纪达到鼎盛，</a:t>
            </a:r>
            <a:r>
              <a:rPr lang="en-US" altLang="zh-CN" sz="2800" b="1" dirty="0" smtClean="0"/>
              <a:t>14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15</a:t>
            </a:r>
            <a:r>
              <a:rPr lang="zh-CN" altLang="en-US" sz="2800" b="1" dirty="0" smtClean="0"/>
              <a:t>世纪趋于衰落、逐渐解体。</a:t>
            </a:r>
            <a:endParaRPr lang="zh-CN" altLang="en-US" sz="2800" b="1" dirty="0"/>
          </a:p>
        </p:txBody>
      </p:sp>
      <p:sp>
        <p:nvSpPr>
          <p:cNvPr id="13" name="矩形 12"/>
          <p:cNvSpPr/>
          <p:nvPr/>
        </p:nvSpPr>
        <p:spPr>
          <a:xfrm>
            <a:off x="125972" y="85453"/>
            <a:ext cx="3877985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solidFill>
                  <a:schemeClr val="accent2">
                    <a:lumMod val="50000"/>
                  </a:schemeClr>
                </a:solidFill>
              </a:rPr>
              <a:t>一、西欧中世纪庄园</a:t>
            </a:r>
            <a:endParaRPr lang="zh-CN" altLang="en-US" sz="3200" b="1" kern="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312738" y="333375"/>
            <a:ext cx="1110932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ea typeface="微软雅黑" pitchFamily="34" charset="-122"/>
              </a:rPr>
              <a:t>1.</a:t>
            </a:r>
            <a:r>
              <a:rPr lang="zh-CN" altLang="en-US" sz="2800" dirty="0">
                <a:ea typeface="微软雅黑" pitchFamily="34" charset="-122"/>
              </a:rPr>
              <a:t>下列关于中世纪西欧庄园生活的描述，正确的有</a:t>
            </a:r>
          </a:p>
          <a:p>
            <a:r>
              <a:rPr lang="zh-CN" altLang="en-US" sz="2800" dirty="0">
                <a:ea typeface="微软雅黑" pitchFamily="34" charset="-122"/>
              </a:rPr>
              <a:t>①庄园经济是自给自足的，所有物品都可在庄园内</a:t>
            </a:r>
            <a:r>
              <a:rPr lang="zh-CN" altLang="en-US" sz="2800" dirty="0" smtClean="0">
                <a:ea typeface="微软雅黑" pitchFamily="34" charset="-122"/>
              </a:rPr>
              <a:t>取得</a:t>
            </a:r>
            <a:endParaRPr lang="zh-CN" altLang="en-US" sz="2800" dirty="0">
              <a:ea typeface="微软雅黑" pitchFamily="34" charset="-122"/>
            </a:endParaRPr>
          </a:p>
          <a:p>
            <a:r>
              <a:rPr lang="zh-CN" altLang="en-US" sz="2800" dirty="0">
                <a:ea typeface="微软雅黑" pitchFamily="34" charset="-122"/>
              </a:rPr>
              <a:t>②有的庄园实行二圃制或三圃</a:t>
            </a:r>
            <a:r>
              <a:rPr lang="zh-CN" altLang="en-US" sz="2800" dirty="0" smtClean="0">
                <a:ea typeface="微软雅黑" pitchFamily="34" charset="-122"/>
              </a:rPr>
              <a:t>制</a:t>
            </a:r>
            <a:endParaRPr lang="en-US" altLang="zh-CN" sz="2800" dirty="0" smtClean="0">
              <a:ea typeface="微软雅黑" pitchFamily="34" charset="-122"/>
            </a:endParaRPr>
          </a:p>
          <a:p>
            <a:r>
              <a:rPr lang="zh-CN" altLang="en-US" sz="2800" dirty="0" smtClean="0">
                <a:ea typeface="微软雅黑" pitchFamily="34" charset="-122"/>
              </a:rPr>
              <a:t>③</a:t>
            </a:r>
            <a:r>
              <a:rPr lang="zh-CN" altLang="en-US" sz="2800" dirty="0">
                <a:ea typeface="微软雅黑" pitchFamily="34" charset="-122"/>
              </a:rPr>
              <a:t>在庄园内耕种的农奴，需向领主缴纳</a:t>
            </a:r>
            <a:r>
              <a:rPr lang="zh-CN" altLang="en-US" sz="2800" dirty="0" smtClean="0">
                <a:ea typeface="微软雅黑" pitchFamily="34" charset="-122"/>
              </a:rPr>
              <a:t>租税</a:t>
            </a:r>
            <a:endParaRPr lang="zh-CN" altLang="en-US" sz="2800" dirty="0">
              <a:ea typeface="微软雅黑" pitchFamily="34" charset="-122"/>
            </a:endParaRPr>
          </a:p>
          <a:p>
            <a:r>
              <a:rPr lang="zh-CN" altLang="en-US" sz="2800" dirty="0">
                <a:ea typeface="微软雅黑" pitchFamily="34" charset="-122"/>
              </a:rPr>
              <a:t>④庄园内大家笃信基督教，但却必须到庄园外的教堂参加固定聚会</a:t>
            </a:r>
          </a:p>
          <a:p>
            <a:r>
              <a:rPr lang="zh-CN" altLang="en-US" sz="2800" dirty="0">
                <a:ea typeface="微软雅黑" pitchFamily="34" charset="-122"/>
              </a:rPr>
              <a:t>A.①②              </a:t>
            </a:r>
            <a:r>
              <a:rPr lang="zh-CN" altLang="en-US" sz="2800" dirty="0" smtClean="0">
                <a:ea typeface="微软雅黑" pitchFamily="34" charset="-122"/>
              </a:rPr>
              <a:t> B</a:t>
            </a:r>
            <a:r>
              <a:rPr lang="zh-CN" altLang="en-US" sz="2800" dirty="0">
                <a:ea typeface="微软雅黑" pitchFamily="34" charset="-122"/>
              </a:rPr>
              <a:t>.②③</a:t>
            </a:r>
          </a:p>
          <a:p>
            <a:r>
              <a:rPr lang="zh-CN" altLang="en-US" sz="2800" dirty="0">
                <a:ea typeface="微软雅黑" pitchFamily="34" charset="-122"/>
              </a:rPr>
              <a:t>C.①③            </a:t>
            </a:r>
            <a:r>
              <a:rPr lang="zh-CN" altLang="en-US" sz="2800" dirty="0" smtClean="0">
                <a:ea typeface="微软雅黑" pitchFamily="34" charset="-122"/>
              </a:rPr>
              <a:t>   D</a:t>
            </a:r>
            <a:r>
              <a:rPr lang="zh-CN" altLang="en-US" sz="2800" dirty="0">
                <a:ea typeface="微软雅黑" pitchFamily="34" charset="-122"/>
              </a:rPr>
              <a:t>.②④ </a:t>
            </a:r>
          </a:p>
        </p:txBody>
      </p:sp>
      <p:sp>
        <p:nvSpPr>
          <p:cNvPr id="3" name="矩形 2"/>
          <p:cNvSpPr/>
          <p:nvPr/>
        </p:nvSpPr>
        <p:spPr>
          <a:xfrm>
            <a:off x="10112375" y="588963"/>
            <a:ext cx="842963" cy="11985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27891" y="677022"/>
            <a:ext cx="10402887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ea typeface="微软雅黑" pitchFamily="34" charset="-122"/>
              </a:rPr>
              <a:t>2.</a:t>
            </a:r>
            <a:r>
              <a:rPr lang="zh-CN" altLang="en-US" sz="2800" dirty="0">
                <a:ea typeface="微软雅黑" pitchFamily="34" charset="-122"/>
              </a:rPr>
              <a:t>下列对西欧封建庄园的农奴的叙述，不正确的是（ ）</a:t>
            </a:r>
          </a:p>
          <a:p>
            <a:r>
              <a:rPr lang="zh-CN" altLang="en-US" sz="2800" dirty="0">
                <a:ea typeface="微软雅黑" pitchFamily="34" charset="-122"/>
              </a:rPr>
              <a:t>A.庄园的大部分土地租给农奴耕种 </a:t>
            </a:r>
          </a:p>
          <a:p>
            <a:r>
              <a:rPr lang="zh-CN" altLang="en-US" sz="2800" dirty="0">
                <a:ea typeface="微软雅黑" pitchFamily="34" charset="-122"/>
              </a:rPr>
              <a:t>B.农奴要向领主缴纳租税，并为其服劳役</a:t>
            </a:r>
          </a:p>
          <a:p>
            <a:r>
              <a:rPr lang="zh-CN" altLang="en-US" sz="2800" dirty="0">
                <a:ea typeface="微软雅黑" pitchFamily="34" charset="-122"/>
              </a:rPr>
              <a:t>C.农奴终年劳累，常用怠工和逃亡等方法发泄不满 </a:t>
            </a:r>
          </a:p>
          <a:p>
            <a:r>
              <a:rPr lang="zh-CN" altLang="en-US" sz="2800" dirty="0">
                <a:ea typeface="微软雅黑" pitchFamily="34" charset="-122"/>
              </a:rPr>
              <a:t>D.农奴有人身自由，可以自由地做一切事情</a:t>
            </a:r>
          </a:p>
        </p:txBody>
      </p:sp>
      <p:sp>
        <p:nvSpPr>
          <p:cNvPr id="3" name="矩形 2"/>
          <p:cNvSpPr/>
          <p:nvPr/>
        </p:nvSpPr>
        <p:spPr>
          <a:xfrm>
            <a:off x="9831854" y="1200102"/>
            <a:ext cx="844550" cy="11985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88424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</Words>
  <Application>Microsoft Office PowerPoint</Application>
  <PresentationFormat>自定义</PresentationFormat>
  <Paragraphs>58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第7课  西欧中世纪庄园和城市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/>
  <cp:revision>历史备课大师【全免费】</cp:revision>
  <dcterms:created xsi:type="dcterms:W3CDTF">2018-03-01T02:03:00Z</dcterms:created>
  <dcterms:modified xsi:type="dcterms:W3CDTF">2018-08-26T10:00:10Z</dcterms:modified>
  <cp:category>历史备课大师【全免费】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