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8" r:id="rId6"/>
    <p:sldId id="269" r:id="rId7"/>
    <p:sldId id="264" r:id="rId8"/>
    <p:sldId id="266" r:id="rId9"/>
    <p:sldId id="260" r:id="rId10"/>
    <p:sldId id="261" r:id="rId11"/>
    <p:sldId id="262" r:id="rId12"/>
    <p:sldId id="263" r:id="rId1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a:xfrm>
            <a:off x="685800" y="2130425"/>
            <a:ext cx="7772400" cy="1470025"/>
          </a:xfrm>
        </p:spPr>
        <p:txBody>
          <a:bodyPr anchor="ctr"/>
          <a:lstStyle/>
          <a:p>
            <a:pPr defTabSz="914400">
              <a:buSzPct val="100000"/>
            </a:pPr>
            <a:r>
              <a:rPr lang="zh-CN" altLang="en-US" sz="5400" b="1" kern="1200" baseline="0" dirty="0" smtClean="0">
                <a:solidFill>
                  <a:srgbClr val="000066"/>
                </a:solidFill>
                <a:latin typeface="黑体" panose="02010609060101010101" pitchFamily="2" charset="-122"/>
                <a:ea typeface="黑体" panose="02010609060101010101" pitchFamily="2" charset="-122"/>
              </a:rPr>
              <a:t>第</a:t>
            </a:r>
            <a:r>
              <a:rPr lang="en-US" altLang="zh-CN" sz="5400" b="1" dirty="0" smtClean="0">
                <a:solidFill>
                  <a:srgbClr val="000066"/>
                </a:solidFill>
                <a:latin typeface="黑体" panose="02010609060101010101" pitchFamily="2" charset="-122"/>
                <a:ea typeface="黑体" panose="02010609060101010101" pitchFamily="2" charset="-122"/>
              </a:rPr>
              <a:t>7</a:t>
            </a:r>
            <a:r>
              <a:rPr lang="zh-CN" altLang="en-US" sz="5400" b="1" kern="1200" baseline="0" dirty="0" smtClean="0">
                <a:solidFill>
                  <a:srgbClr val="000066"/>
                </a:solidFill>
                <a:latin typeface="黑体" panose="02010609060101010101" pitchFamily="2" charset="-122"/>
                <a:ea typeface="黑体" panose="02010609060101010101" pitchFamily="2" charset="-122"/>
              </a:rPr>
              <a:t>课</a:t>
            </a:r>
            <a:r>
              <a:rPr lang="zh-CN" altLang="en-US" sz="5400" b="1" kern="1200" baseline="0" dirty="0">
                <a:latin typeface="黑体" panose="02010609060101010101" pitchFamily="2" charset="-122"/>
                <a:ea typeface="黑体" panose="02010609060101010101" pitchFamily="2" charset="-122"/>
              </a:rPr>
              <a:t/>
            </a:r>
            <a:br>
              <a:rPr lang="zh-CN" altLang="en-US" sz="5400" b="1" kern="1200" baseline="0" dirty="0">
                <a:latin typeface="黑体" panose="02010609060101010101" pitchFamily="2" charset="-122"/>
                <a:ea typeface="黑体" panose="02010609060101010101" pitchFamily="2" charset="-122"/>
              </a:rPr>
            </a:br>
            <a:r>
              <a:rPr lang="zh-CN" altLang="en-US" sz="5400" b="1" kern="1200" baseline="0" dirty="0">
                <a:solidFill>
                  <a:srgbClr val="0000CC"/>
                </a:solidFill>
                <a:latin typeface="黑体" panose="02010609060101010101" pitchFamily="2" charset="-122"/>
                <a:ea typeface="黑体" panose="02010609060101010101" pitchFamily="2" charset="-122"/>
              </a:rPr>
              <a:t>中古的西欧庄园与城市</a:t>
            </a:r>
            <a:br>
              <a:rPr lang="zh-CN" altLang="en-US" sz="5400" b="1" kern="1200" baseline="0" dirty="0">
                <a:solidFill>
                  <a:srgbClr val="0000CC"/>
                </a:solidFill>
                <a:latin typeface="黑体" panose="02010609060101010101" pitchFamily="2" charset="-122"/>
                <a:ea typeface="黑体" panose="02010609060101010101" pitchFamily="2" charset="-122"/>
              </a:rPr>
            </a:br>
            <a:endParaRPr lang="zh-CN" altLang="en-US" sz="3200" b="1" kern="1200" baseline="0" dirty="0">
              <a:solidFill>
                <a:srgbClr val="FF0000"/>
              </a:solidFill>
              <a:latin typeface="方正魏碑_GBK" panose="03000509000000000000" charset="-122"/>
              <a:ea typeface="方正魏碑_GBK" panose="03000509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文本占位符 9218"/>
          <p:cNvSpPr>
            <a:spLocks noGrp="1"/>
          </p:cNvSpPr>
          <p:nvPr>
            <p:ph type="body" idx="1"/>
          </p:nvPr>
        </p:nvSpPr>
        <p:spPr>
          <a:xfrm>
            <a:off x="304800" y="914400"/>
            <a:ext cx="8610600" cy="4525963"/>
          </a:xfrm>
        </p:spPr>
        <p:txBody>
          <a:bodyPr/>
          <a:lstStyle/>
          <a:p>
            <a:pPr>
              <a:buNone/>
            </a:pPr>
            <a:r>
              <a:rPr lang="zh-CN" altLang="en-US" sz="3600" b="1" dirty="0">
                <a:solidFill>
                  <a:srgbClr val="0000CC"/>
                </a:solidFill>
                <a:latin typeface="黑体" panose="02010609060101010101" pitchFamily="2" charset="-122"/>
                <a:ea typeface="黑体" panose="02010609060101010101" pitchFamily="2" charset="-122"/>
              </a:rPr>
              <a:t>下列对西欧城市说法中，不正确的是</a:t>
            </a:r>
          </a:p>
          <a:p>
            <a:pPr>
              <a:buNone/>
            </a:pPr>
            <a:r>
              <a:rPr lang="en-US" altLang="zh-CN" sz="3600" b="1" dirty="0">
                <a:latin typeface="黑体" panose="02010609060101010101" pitchFamily="2" charset="-122"/>
                <a:ea typeface="黑体" panose="02010609060101010101" pitchFamily="2" charset="-122"/>
              </a:rPr>
              <a:t>A</a:t>
            </a:r>
            <a:r>
              <a:rPr lang="zh-CN" altLang="en-US" sz="3600" b="1" dirty="0">
                <a:latin typeface="黑体" panose="02010609060101010101" pitchFamily="2" charset="-122"/>
                <a:ea typeface="黑体" panose="02010609060101010101" pitchFamily="2" charset="-122"/>
              </a:rPr>
              <a:t>．西罗马灭亡后，西欧城市衰亡了               </a:t>
            </a:r>
          </a:p>
          <a:p>
            <a:pPr>
              <a:buNone/>
            </a:pPr>
            <a:r>
              <a:rPr lang="en-US" altLang="zh-CN" sz="3600" b="1" dirty="0">
                <a:latin typeface="黑体" panose="02010609060101010101" pitchFamily="2" charset="-122"/>
                <a:ea typeface="黑体" panose="02010609060101010101" pitchFamily="2" charset="-122"/>
              </a:rPr>
              <a:t>B</a:t>
            </a:r>
            <a:r>
              <a:rPr lang="zh-CN" altLang="en-US" sz="3600" b="1" dirty="0">
                <a:latin typeface="黑体" panose="02010609060101010101" pitchFamily="2" charset="-122"/>
                <a:ea typeface="黑体" panose="02010609060101010101" pitchFamily="2" charset="-122"/>
              </a:rPr>
              <a:t>．西欧城市是在教会或世俗封建主的领地上产生的     </a:t>
            </a:r>
          </a:p>
          <a:p>
            <a:pPr>
              <a:buNone/>
            </a:pPr>
            <a:r>
              <a:rPr lang="en-US" altLang="zh-CN" sz="3600" b="1" dirty="0">
                <a:latin typeface="黑体" panose="02010609060101010101" pitchFamily="2" charset="-122"/>
                <a:ea typeface="黑体" panose="02010609060101010101" pitchFamily="2" charset="-122"/>
              </a:rPr>
              <a:t>C</a:t>
            </a:r>
            <a:r>
              <a:rPr lang="zh-CN" altLang="en-US" sz="3600" b="1" dirty="0">
                <a:latin typeface="黑体" panose="02010609060101010101" pitchFamily="2" charset="-122"/>
                <a:ea typeface="黑体" panose="02010609060101010101" pitchFamily="2" charset="-122"/>
              </a:rPr>
              <a:t>．随着工商业的发展，市民阶级形成了           </a:t>
            </a:r>
          </a:p>
          <a:p>
            <a:pPr>
              <a:buNone/>
            </a:pPr>
            <a:r>
              <a:rPr lang="en-US" altLang="zh-CN" sz="3600" b="1" dirty="0">
                <a:latin typeface="黑体" panose="02010609060101010101" pitchFamily="2" charset="-122"/>
                <a:ea typeface="黑体" panose="02010609060101010101" pitchFamily="2" charset="-122"/>
              </a:rPr>
              <a:t>D</a:t>
            </a:r>
            <a:r>
              <a:rPr lang="zh-CN" altLang="en-US" sz="3600" b="1" dirty="0">
                <a:latin typeface="黑体" panose="02010609060101010101" pitchFamily="2" charset="-122"/>
                <a:ea typeface="黑体" panose="02010609060101010101" pitchFamily="2" charset="-122"/>
              </a:rPr>
              <a:t>．西欧城市多为政治中心，规模很大</a:t>
            </a:r>
          </a:p>
        </p:txBody>
      </p:sp>
      <p:sp>
        <p:nvSpPr>
          <p:cNvPr id="9220" name="文本框 9219"/>
          <p:cNvSpPr txBox="1"/>
          <p:nvPr/>
        </p:nvSpPr>
        <p:spPr>
          <a:xfrm>
            <a:off x="7848600" y="1143000"/>
            <a:ext cx="838200" cy="914400"/>
          </a:xfrm>
          <a:prstGeom prst="rect">
            <a:avLst/>
          </a:prstGeom>
          <a:noFill/>
          <a:ln w="9525">
            <a:noFill/>
          </a:ln>
        </p:spPr>
        <p:txBody>
          <a:bodyPr>
            <a:spAutoFit/>
          </a:bodyPr>
          <a:lstStyle/>
          <a:p>
            <a:pPr>
              <a:spcBef>
                <a:spcPct val="50000"/>
              </a:spcBef>
            </a:pPr>
            <a:r>
              <a:rPr lang="en-US" altLang="zh-CN" sz="5400" b="1">
                <a:solidFill>
                  <a:srgbClr val="FF0000"/>
                </a:solidFill>
                <a:latin typeface="黑体" panose="02010609060101010101" pitchFamily="2" charset="-122"/>
                <a:ea typeface="黑体" panose="0201060906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占位符 10242"/>
          <p:cNvSpPr>
            <a:spLocks noGrp="1"/>
          </p:cNvSpPr>
          <p:nvPr>
            <p:ph type="body" idx="1"/>
          </p:nvPr>
        </p:nvSpPr>
        <p:spPr>
          <a:xfrm>
            <a:off x="457200" y="457200"/>
            <a:ext cx="8305800" cy="6172200"/>
          </a:xfrm>
        </p:spPr>
        <p:txBody>
          <a:bodyPr/>
          <a:lstStyle/>
          <a:p>
            <a:pPr>
              <a:lnSpc>
                <a:spcPct val="80000"/>
              </a:lnSpc>
              <a:buNone/>
            </a:pPr>
            <a:r>
              <a:rPr lang="en-US" altLang="zh-CN" sz="3600" b="1" dirty="0">
                <a:latin typeface="黑体" panose="02010609060101010101" pitchFamily="2" charset="-122"/>
                <a:ea typeface="黑体" panose="02010609060101010101" pitchFamily="2" charset="-122"/>
              </a:rPr>
              <a:t>   </a:t>
            </a:r>
            <a:r>
              <a:rPr lang="zh-CN" altLang="en-US" sz="3600" b="1" dirty="0">
                <a:solidFill>
                  <a:srgbClr val="0000CC"/>
                </a:solidFill>
                <a:latin typeface="黑体" panose="02010609060101010101" pitchFamily="2" charset="-122"/>
                <a:ea typeface="黑体" panose="02010609060101010101" pitchFamily="2" charset="-122"/>
              </a:rPr>
              <a:t>在法国有一个城市叫做琅城，被视为英雄的城市，这主要是因为十一二世纪的哪一历史史实</a:t>
            </a:r>
            <a:r>
              <a:rPr lang="en-US" altLang="zh-CN" sz="3600" b="1">
                <a:solidFill>
                  <a:srgbClr val="0000CC"/>
                </a:solidFill>
                <a:latin typeface="黑体" panose="02010609060101010101" pitchFamily="2" charset="-122"/>
                <a:ea typeface="黑体" panose="02010609060101010101" pitchFamily="2" charset="-122"/>
              </a:rPr>
              <a:t>?</a:t>
            </a:r>
          </a:p>
          <a:p>
            <a:pPr>
              <a:lnSpc>
                <a:spcPct val="80000"/>
              </a:lnSpc>
            </a:pPr>
            <a:r>
              <a:rPr lang="en-US" altLang="zh-CN" sz="3600" b="1" dirty="0">
                <a:latin typeface="黑体" panose="02010609060101010101" pitchFamily="2" charset="-122"/>
                <a:ea typeface="黑体" panose="02010609060101010101" pitchFamily="2" charset="-122"/>
              </a:rPr>
              <a:t/>
            </a:r>
            <a:br>
              <a:rPr lang="en-US" altLang="zh-CN" sz="3600" b="1" dirty="0">
                <a:latin typeface="黑体" panose="02010609060101010101" pitchFamily="2" charset="-122"/>
                <a:ea typeface="黑体" panose="02010609060101010101" pitchFamily="2" charset="-122"/>
              </a:rPr>
            </a:br>
            <a:r>
              <a:rPr lang="en-US" altLang="zh-CN" sz="3600" b="1" dirty="0">
                <a:latin typeface="黑体" panose="02010609060101010101" pitchFamily="2" charset="-122"/>
                <a:ea typeface="黑体" panose="02010609060101010101" pitchFamily="2" charset="-122"/>
              </a:rPr>
              <a:t>   A</a:t>
            </a:r>
            <a:r>
              <a:rPr lang="zh-CN" altLang="en-US" sz="3600" b="1" dirty="0">
                <a:latin typeface="黑体" panose="02010609060101010101" pitchFamily="2" charset="-122"/>
                <a:ea typeface="黑体" panose="02010609060101010101" pitchFamily="2" charset="-122"/>
              </a:rPr>
              <a:t>．琅城市民的反侵略斗争</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B</a:t>
            </a:r>
            <a:r>
              <a:rPr lang="zh-CN" altLang="en-US" sz="3600" b="1" dirty="0">
                <a:latin typeface="黑体" panose="02010609060101010101" pitchFamily="2" charset="-122"/>
                <a:ea typeface="黑体" panose="02010609060101010101" pitchFamily="2" charset="-122"/>
              </a:rPr>
              <a:t>．琅城市民争取自治权的斗争</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C</a:t>
            </a:r>
            <a:r>
              <a:rPr lang="zh-CN" altLang="en-US" sz="3600" b="1" dirty="0">
                <a:latin typeface="黑体" panose="02010609060101010101" pitchFamily="2" charset="-122"/>
                <a:ea typeface="黑体" panose="02010609060101010101" pitchFamily="2" charset="-122"/>
              </a:rPr>
              <a:t>．琅城市民抵御了日耳曼人的袭击</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r>
            <a:br>
              <a:rPr lang="zh-CN" altLang="en-US" sz="3600" b="1" dirty="0">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D</a:t>
            </a:r>
            <a:r>
              <a:rPr lang="zh-CN" altLang="en-US" sz="3600" b="1" dirty="0">
                <a:latin typeface="黑体" panose="02010609060101010101" pitchFamily="2" charset="-122"/>
                <a:ea typeface="黑体" panose="02010609060101010101" pitchFamily="2" charset="-122"/>
              </a:rPr>
              <a:t>．这里是罗马征服时的古战场</a:t>
            </a:r>
            <a:br>
              <a:rPr lang="zh-CN" altLang="en-US" sz="3600" b="1" dirty="0">
                <a:latin typeface="黑体" panose="02010609060101010101" pitchFamily="2" charset="-122"/>
                <a:ea typeface="黑体" panose="02010609060101010101" pitchFamily="2" charset="-122"/>
              </a:rPr>
            </a:br>
            <a:r>
              <a:rPr lang="zh-CN" altLang="en-US" sz="2800" dirty="0"/>
              <a:t/>
            </a:r>
            <a:br>
              <a:rPr lang="zh-CN" altLang="en-US" sz="2800" dirty="0"/>
            </a:br>
            <a:endParaRPr lang="zh-CN" altLang="en-US" sz="2800" dirty="0"/>
          </a:p>
        </p:txBody>
      </p:sp>
      <p:sp>
        <p:nvSpPr>
          <p:cNvPr id="10244" name="文本框 10243"/>
          <p:cNvSpPr txBox="1"/>
          <p:nvPr/>
        </p:nvSpPr>
        <p:spPr>
          <a:xfrm>
            <a:off x="7467600" y="1905000"/>
            <a:ext cx="1295400" cy="1006475"/>
          </a:xfrm>
          <a:prstGeom prst="rect">
            <a:avLst/>
          </a:prstGeom>
          <a:noFill/>
          <a:ln w="9525">
            <a:noFill/>
          </a:ln>
        </p:spPr>
        <p:txBody>
          <a:bodyPr>
            <a:spAutoFit/>
          </a:bodyPr>
          <a:lstStyle/>
          <a:p>
            <a:pPr>
              <a:spcBef>
                <a:spcPct val="50000"/>
              </a:spcBef>
            </a:pPr>
            <a:r>
              <a:rPr lang="en-US" altLang="zh-CN" sz="6000" b="1">
                <a:solidFill>
                  <a:srgbClr val="FF0000"/>
                </a:solidFill>
                <a:latin typeface="黑体" panose="02010609060101010101" pitchFamily="2" charset="-122"/>
                <a:ea typeface="黑体" panose="0201060906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linds(horizontal)">
                                      <p:cBhvr>
                                        <p:cTn id="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文本占位符 11267"/>
          <p:cNvSpPr>
            <a:spLocks noGrp="1"/>
          </p:cNvSpPr>
          <p:nvPr>
            <p:ph type="body" idx="1"/>
          </p:nvPr>
        </p:nvSpPr>
        <p:spPr>
          <a:xfrm>
            <a:off x="304800" y="685800"/>
            <a:ext cx="8686800" cy="4525963"/>
          </a:xfrm>
        </p:spPr>
        <p:txBody>
          <a:bodyPr/>
          <a:lstStyle/>
          <a:p>
            <a:pPr>
              <a:buNone/>
            </a:pPr>
            <a:r>
              <a:rPr lang="zh-CN" altLang="en-US" sz="3600" b="1" dirty="0">
                <a:solidFill>
                  <a:srgbClr val="0000CC"/>
                </a:solidFill>
                <a:latin typeface="黑体" panose="02010609060101010101" pitchFamily="2" charset="-122"/>
                <a:ea typeface="黑体" panose="02010609060101010101" pitchFamily="2" charset="-122"/>
              </a:rPr>
              <a:t>对中古时代的欧洲认识不正确的是</a:t>
            </a:r>
          </a:p>
          <a:p>
            <a:pPr>
              <a:buNone/>
            </a:pPr>
            <a:r>
              <a:rPr lang="zh-CN" altLang="en-US" sz="3600"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A</a:t>
            </a:r>
            <a:r>
              <a:rPr lang="zh-CN" altLang="en-US" sz="3600" b="1" dirty="0">
                <a:latin typeface="黑体" panose="02010609060101010101" pitchFamily="2" charset="-122"/>
                <a:ea typeface="黑体" panose="02010609060101010101" pitchFamily="2" charset="-122"/>
              </a:rPr>
              <a:t>．西欧封建制度以封建等级制度为核心</a:t>
            </a:r>
            <a:br>
              <a:rPr lang="zh-CN" altLang="en-US" sz="3600" b="1" dirty="0">
                <a:latin typeface="黑体" panose="02010609060101010101" pitchFamily="2" charset="-122"/>
                <a:ea typeface="黑体" panose="02010609060101010101" pitchFamily="2" charset="-122"/>
              </a:rPr>
            </a:br>
            <a:r>
              <a:rPr lang="en-US" altLang="zh-CN" sz="3600" b="1" dirty="0">
                <a:latin typeface="黑体" panose="02010609060101010101" pitchFamily="2" charset="-122"/>
                <a:ea typeface="黑体" panose="02010609060101010101" pitchFamily="2" charset="-122"/>
              </a:rPr>
              <a:t>B</a:t>
            </a:r>
            <a:r>
              <a:rPr lang="zh-CN" altLang="en-US" sz="3600" b="1" dirty="0">
                <a:latin typeface="黑体" panose="02010609060101010101" pitchFamily="2" charset="-122"/>
                <a:ea typeface="黑体" panose="02010609060101010101" pitchFamily="2" charset="-122"/>
              </a:rPr>
              <a:t>．封建庄园遍布西欧</a:t>
            </a:r>
            <a:br>
              <a:rPr lang="zh-CN" altLang="en-US" sz="3600" b="1" dirty="0">
                <a:latin typeface="黑体" panose="02010609060101010101" pitchFamily="2" charset="-122"/>
                <a:ea typeface="黑体" panose="02010609060101010101" pitchFamily="2" charset="-122"/>
              </a:rPr>
            </a:br>
            <a:r>
              <a:rPr lang="en-US" altLang="zh-CN" sz="3600" b="1" dirty="0">
                <a:latin typeface="黑体" panose="02010609060101010101" pitchFamily="2" charset="-122"/>
                <a:ea typeface="黑体" panose="02010609060101010101" pitchFamily="2" charset="-122"/>
              </a:rPr>
              <a:t>C</a:t>
            </a:r>
            <a:r>
              <a:rPr lang="zh-CN" altLang="en-US" sz="3600" b="1" dirty="0">
                <a:latin typeface="黑体" panose="02010609060101010101" pitchFamily="2" charset="-122"/>
                <a:ea typeface="黑体" panose="02010609060101010101" pitchFamily="2" charset="-122"/>
              </a:rPr>
              <a:t>．教会是封建统治最顽固的精神堡垒</a:t>
            </a:r>
            <a:br>
              <a:rPr lang="zh-CN" altLang="en-US" sz="3600" b="1" dirty="0">
                <a:latin typeface="黑体" panose="02010609060101010101" pitchFamily="2" charset="-122"/>
                <a:ea typeface="黑体" panose="02010609060101010101" pitchFamily="2" charset="-122"/>
              </a:rPr>
            </a:br>
            <a:r>
              <a:rPr lang="en-US" altLang="zh-CN" sz="3600" b="1" dirty="0">
                <a:latin typeface="黑体" panose="02010609060101010101" pitchFamily="2" charset="-122"/>
                <a:ea typeface="黑体" panose="02010609060101010101" pitchFamily="2" charset="-122"/>
              </a:rPr>
              <a:t>D</a:t>
            </a:r>
            <a:r>
              <a:rPr lang="zh-CN" altLang="en-US" sz="3600" b="1" dirty="0">
                <a:latin typeface="黑体" panose="02010609060101010101" pitchFamily="2" charset="-122"/>
                <a:ea typeface="黑体" panose="02010609060101010101" pitchFamily="2" charset="-122"/>
              </a:rPr>
              <a:t>．商业城市的兴起对巩固西欧封建制度和孕育近现代西方文明起着重要作用</a:t>
            </a:r>
          </a:p>
        </p:txBody>
      </p:sp>
      <p:sp>
        <p:nvSpPr>
          <p:cNvPr id="11269" name="文本框 11268"/>
          <p:cNvSpPr txBox="1"/>
          <p:nvPr/>
        </p:nvSpPr>
        <p:spPr>
          <a:xfrm>
            <a:off x="7543800" y="685800"/>
            <a:ext cx="1066800" cy="823913"/>
          </a:xfrm>
          <a:prstGeom prst="rect">
            <a:avLst/>
          </a:prstGeom>
          <a:noFill/>
          <a:ln w="9525">
            <a:noFill/>
          </a:ln>
        </p:spPr>
        <p:txBody>
          <a:bodyPr>
            <a:spAutoFit/>
          </a:bodyPr>
          <a:lstStyle/>
          <a:p>
            <a:pPr>
              <a:spcBef>
                <a:spcPct val="50000"/>
              </a:spcBef>
            </a:pPr>
            <a:r>
              <a:rPr lang="en-US" altLang="zh-CN" sz="4800" b="1">
                <a:solidFill>
                  <a:srgbClr val="FF0000"/>
                </a:solidFill>
                <a:latin typeface="黑体" panose="02010609060101010101" pitchFamily="2" charset="-122"/>
                <a:ea typeface="黑体" panose="0201060906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p:txBody>
          <a:bodyPr anchor="ctr"/>
          <a:lstStyle/>
          <a:p>
            <a:r>
              <a:rPr lang="zh-CN" altLang="en-US" sz="6000" b="1" dirty="0">
                <a:solidFill>
                  <a:srgbClr val="FF0000"/>
                </a:solidFill>
                <a:ea typeface="黑体" panose="02010609060101010101" pitchFamily="2" charset="-122"/>
              </a:rPr>
              <a:t>自学归纳</a:t>
            </a:r>
          </a:p>
        </p:txBody>
      </p:sp>
      <p:sp>
        <p:nvSpPr>
          <p:cNvPr id="5123" name="文本占位符 5122"/>
          <p:cNvSpPr>
            <a:spLocks noGrp="1"/>
          </p:cNvSpPr>
          <p:nvPr>
            <p:ph type="body" idx="1"/>
          </p:nvPr>
        </p:nvSpPr>
        <p:spPr>
          <a:xfrm>
            <a:off x="228600" y="1600200"/>
            <a:ext cx="8458200" cy="4525963"/>
          </a:xfrm>
        </p:spPr>
        <p:txBody>
          <a:bodyPr/>
          <a:lstStyle/>
          <a:p>
            <a:pPr>
              <a:buNone/>
            </a:pPr>
            <a:r>
              <a:rPr lang="en-US" altLang="zh-CN" sz="6000" b="1" dirty="0">
                <a:solidFill>
                  <a:srgbClr val="0000CC"/>
                </a:solidFill>
                <a:ea typeface="黑体" panose="02010609060101010101" pitchFamily="2" charset="-122"/>
              </a:rPr>
              <a:t>   </a:t>
            </a:r>
            <a:r>
              <a:rPr lang="zh-CN" altLang="en-US" sz="6000" b="1" dirty="0">
                <a:solidFill>
                  <a:srgbClr val="0000CC"/>
                </a:solidFill>
                <a:ea typeface="黑体" panose="02010609060101010101" pitchFamily="2" charset="-122"/>
              </a:rPr>
              <a:t>封建社会时期，西欧庄园和城市分别有什么特点？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8420" y="67945"/>
            <a:ext cx="9012555" cy="6690995"/>
          </a:xfrm>
        </p:spPr>
        <p:txBody>
          <a:bodyPr/>
          <a:lstStyle/>
          <a:p>
            <a:pPr>
              <a:lnSpc>
                <a:spcPct val="80000"/>
              </a:lnSpc>
              <a:buNone/>
            </a:pPr>
            <a:r>
              <a:rPr lang="zh-CN" altLang="en-US" b="1" dirty="0">
                <a:solidFill>
                  <a:srgbClr val="FF0000"/>
                </a:solidFill>
                <a:latin typeface="黑体" panose="02010609060101010101" pitchFamily="2" charset="-122"/>
                <a:ea typeface="黑体" panose="02010609060101010101" pitchFamily="2" charset="-122"/>
              </a:rPr>
              <a:t>庄园：</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1</a:t>
            </a:r>
            <a:r>
              <a:rPr lang="zh-CN" altLang="en-US" b="1" dirty="0">
                <a:solidFill>
                  <a:srgbClr val="0000CC"/>
                </a:solidFill>
                <a:latin typeface="黑体" panose="02010609060101010101" pitchFamily="2" charset="-122"/>
                <a:ea typeface="黑体" panose="02010609060101010101" pitchFamily="2" charset="-122"/>
              </a:rPr>
              <a:t>、封建庄园是西欧中古社会农村基本的经济和社会组织。</a:t>
            </a:r>
            <a:endParaRPr lang="zh-CN" altLang="en-US" b="1">
              <a:solidFill>
                <a:srgbClr val="0000CC"/>
              </a:solidFill>
              <a:latin typeface="黑体" panose="02010609060101010101" pitchFamily="2" charset="-122"/>
              <a:ea typeface="黑体" panose="02010609060101010101" pitchFamily="2" charset="-122"/>
            </a:endParaRP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2</a:t>
            </a:r>
            <a:r>
              <a:rPr lang="zh-CN" altLang="en-US" b="1" dirty="0">
                <a:solidFill>
                  <a:srgbClr val="0000CC"/>
                </a:solidFill>
                <a:latin typeface="黑体" panose="02010609060101010101" pitchFamily="2" charset="-122"/>
                <a:ea typeface="黑体" panose="02010609060101010101" pitchFamily="2" charset="-122"/>
              </a:rPr>
              <a:t>、一般是一村一庄。</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3</a:t>
            </a:r>
            <a:r>
              <a:rPr lang="zh-CN" altLang="en-US" b="1" dirty="0">
                <a:solidFill>
                  <a:srgbClr val="0000CC"/>
                </a:solidFill>
                <a:latin typeface="黑体" panose="02010609060101010101" pitchFamily="2" charset="-122"/>
                <a:ea typeface="黑体" panose="02010609060101010101" pitchFamily="2" charset="-122"/>
              </a:rPr>
              <a:t>、有不同类型的土地。（领主自营地、农奴份地）</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4</a:t>
            </a:r>
            <a:r>
              <a:rPr lang="zh-CN" altLang="en-US" b="1" dirty="0">
                <a:solidFill>
                  <a:srgbClr val="0000CC"/>
                </a:solidFill>
                <a:latin typeface="黑体" panose="02010609060101010101" pitchFamily="2" charset="-122"/>
                <a:ea typeface="黑体" panose="02010609060101010101" pitchFamily="2" charset="-122"/>
              </a:rPr>
              <a:t>、是自给自足的自然经济形态。</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5</a:t>
            </a:r>
            <a:r>
              <a:rPr lang="zh-CN" altLang="en-US" b="1" dirty="0">
                <a:solidFill>
                  <a:srgbClr val="0000CC"/>
                </a:solidFill>
                <a:latin typeface="黑体" panose="02010609060101010101" pitchFamily="2" charset="-122"/>
                <a:ea typeface="黑体" panose="02010609060101010101" pitchFamily="2" charset="-122"/>
              </a:rPr>
              <a:t>、领主和农奴存在人身依附关系，</a:t>
            </a:r>
          </a:p>
          <a:p>
            <a:pPr>
              <a:lnSpc>
                <a:spcPct val="80000"/>
              </a:lnSpc>
              <a:buNone/>
            </a:pPr>
            <a:r>
              <a:rPr lang="zh-CN" altLang="en-US" b="1" dirty="0">
                <a:solidFill>
                  <a:srgbClr val="0000CC"/>
                </a:solidFill>
                <a:latin typeface="黑体" panose="02010609060101010101" pitchFamily="2" charset="-122"/>
                <a:ea typeface="黑体" panose="02010609060101010101" pitchFamily="2" charset="-122"/>
              </a:rPr>
              <a:t>   农奴没有人生自由。</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6</a:t>
            </a:r>
            <a:r>
              <a:rPr lang="zh-CN" altLang="en-US" b="1" dirty="0">
                <a:solidFill>
                  <a:srgbClr val="0000CC"/>
                </a:solidFill>
                <a:latin typeface="黑体" panose="02010609060101010101" pitchFamily="2" charset="-122"/>
                <a:ea typeface="黑体" panose="02010609060101010101" pitchFamily="2" charset="-122"/>
              </a:rPr>
              <a:t>、剥削方式主要是劳役地租。</a:t>
            </a:r>
          </a:p>
          <a:p>
            <a:pPr>
              <a:lnSpc>
                <a:spcPct val="80000"/>
              </a:lnSpc>
              <a:buNone/>
            </a:pPr>
            <a:r>
              <a:rPr lang="en-US" altLang="zh-CN" b="1" dirty="0">
                <a:solidFill>
                  <a:srgbClr val="0000CC"/>
                </a:solidFill>
                <a:latin typeface="黑体" panose="02010609060101010101" pitchFamily="2" charset="-122"/>
                <a:ea typeface="黑体" panose="02010609060101010101" pitchFamily="2" charset="-122"/>
              </a:rPr>
              <a:t>7</a:t>
            </a:r>
            <a:r>
              <a:rPr lang="zh-CN" altLang="en-US" b="1" dirty="0">
                <a:solidFill>
                  <a:srgbClr val="0000CC"/>
                </a:solidFill>
                <a:latin typeface="黑体" panose="02010609060101010101" pitchFamily="2" charset="-122"/>
                <a:ea typeface="黑体" panose="02010609060101010101" pitchFamily="2" charset="-122"/>
              </a:rPr>
              <a:t>、是领主的天堂，封建主对其领地上的农奴拥有行政和司法权力，这也是中世纪西欧封建制度的一大特点。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文本占位符 7170"/>
          <p:cNvSpPr>
            <a:spLocks noGrp="1"/>
          </p:cNvSpPr>
          <p:nvPr>
            <p:ph type="body" idx="1"/>
          </p:nvPr>
        </p:nvSpPr>
        <p:spPr>
          <a:xfrm>
            <a:off x="228600" y="152400"/>
            <a:ext cx="8830945" cy="6600825"/>
          </a:xfrm>
        </p:spPr>
        <p:txBody>
          <a:bodyPr/>
          <a:lstStyle/>
          <a:p>
            <a:pPr>
              <a:lnSpc>
                <a:spcPct val="80000"/>
              </a:lnSpc>
              <a:buNone/>
            </a:pPr>
            <a:r>
              <a:rPr lang="zh-CN" altLang="en-US" sz="2800" b="1" dirty="0">
                <a:solidFill>
                  <a:srgbClr val="FF0000"/>
                </a:solidFill>
                <a:latin typeface="黑体" panose="02010609060101010101" pitchFamily="2" charset="-122"/>
                <a:ea typeface="黑体" panose="02010609060101010101" pitchFamily="2" charset="-122"/>
              </a:rPr>
              <a:t>中古西欧城市</a:t>
            </a:r>
          </a:p>
          <a:p>
            <a:pPr>
              <a:lnSpc>
                <a:spcPct val="80000"/>
              </a:lnSpc>
              <a:buNone/>
            </a:pPr>
            <a:r>
              <a:rPr lang="zh-CN" altLang="en-US" sz="2800" b="1" dirty="0">
                <a:solidFill>
                  <a:srgbClr val="FF0000"/>
                </a:solidFill>
                <a:latin typeface="黑体" panose="02010609060101010101" pitchFamily="2" charset="-122"/>
                <a:ea typeface="黑体" panose="02010609060101010101" pitchFamily="2" charset="-122"/>
              </a:rPr>
              <a:t> </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1</a:t>
            </a:r>
            <a:r>
              <a:rPr lang="zh-CN" altLang="en-US" sz="2800" b="1" dirty="0">
                <a:solidFill>
                  <a:srgbClr val="0000CC"/>
                </a:solidFill>
                <a:latin typeface="黑体" panose="02010609060101010101" pitchFamily="2" charset="-122"/>
                <a:ea typeface="黑体" panose="02010609060101010101" pitchFamily="2" charset="-122"/>
              </a:rPr>
              <a:t>、兴起于</a:t>
            </a:r>
            <a:r>
              <a:rPr lang="en-US" altLang="zh-CN" sz="2800" b="1" dirty="0">
                <a:solidFill>
                  <a:srgbClr val="0000CC"/>
                </a:solidFill>
                <a:latin typeface="黑体" panose="02010609060101010101" pitchFamily="2" charset="-122"/>
                <a:ea typeface="黑体" panose="02010609060101010101" pitchFamily="2" charset="-122"/>
              </a:rPr>
              <a:t>10</a:t>
            </a:r>
            <a:r>
              <a:rPr lang="zh-CN" altLang="en-US" sz="2800" b="1" dirty="0">
                <a:solidFill>
                  <a:srgbClr val="0000CC"/>
                </a:solidFill>
                <a:latin typeface="黑体" panose="02010609060101010101" pitchFamily="2" charset="-122"/>
                <a:ea typeface="黑体" panose="02010609060101010101" pitchFamily="2" charset="-122"/>
              </a:rPr>
              <a:t>世纪前后。（首先在意大利产生）</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2</a:t>
            </a:r>
            <a:r>
              <a:rPr lang="zh-CN" altLang="en-US" sz="2800" b="1" dirty="0">
                <a:solidFill>
                  <a:srgbClr val="0000CC"/>
                </a:solidFill>
                <a:latin typeface="黑体" panose="02010609060101010101" pitchFamily="2" charset="-122"/>
                <a:ea typeface="黑体" panose="02010609060101010101" pitchFamily="2" charset="-122"/>
              </a:rPr>
              <a:t>、大多在封建领主的领地上产生，存在着城市和领主的斗争。（法国琅城争取城市自治权）</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3</a:t>
            </a:r>
            <a:r>
              <a:rPr lang="zh-CN" altLang="en-US" sz="2800" b="1" dirty="0">
                <a:solidFill>
                  <a:srgbClr val="0000CC"/>
                </a:solidFill>
                <a:latin typeface="黑体" panose="02010609060101010101" pitchFamily="2" charset="-122"/>
                <a:ea typeface="黑体" panose="02010609060101010101" pitchFamily="2" charset="-122"/>
              </a:rPr>
              <a:t>、是作为经济中心出现的。</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4</a:t>
            </a:r>
            <a:r>
              <a:rPr lang="zh-CN" altLang="en-US" sz="2800" b="1" dirty="0">
                <a:solidFill>
                  <a:srgbClr val="0000CC"/>
                </a:solidFill>
                <a:latin typeface="黑体" panose="02010609060101010101" pitchFamily="2" charset="-122"/>
                <a:ea typeface="黑体" panose="02010609060101010101" pitchFamily="2" charset="-122"/>
              </a:rPr>
              <a:t>、规模普遍较小。（人口少）</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5</a:t>
            </a:r>
            <a:r>
              <a:rPr lang="zh-CN" altLang="en-US" sz="2800" b="1" dirty="0">
                <a:solidFill>
                  <a:srgbClr val="0000CC"/>
                </a:solidFill>
                <a:latin typeface="黑体" panose="02010609060101010101" pitchFamily="2" charset="-122"/>
                <a:ea typeface="黑体" panose="02010609060101010101" pitchFamily="2" charset="-122"/>
              </a:rPr>
              <a:t>、最初居民是逃亡农奴、手工业者、商人，“城市的空气使人自由”。</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6</a:t>
            </a:r>
            <a:r>
              <a:rPr lang="zh-CN" altLang="en-US" sz="2800" b="1" dirty="0">
                <a:solidFill>
                  <a:srgbClr val="0000CC"/>
                </a:solidFill>
                <a:latin typeface="黑体" panose="02010609060101010101" pitchFamily="2" charset="-122"/>
                <a:ea typeface="黑体" panose="02010609060101010101" pitchFamily="2" charset="-122"/>
              </a:rPr>
              <a:t>、近代资本主义的生产关系就是在中古西欧兴起的城市里面萌芽、发展、壮大的。</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7</a:t>
            </a:r>
            <a:r>
              <a:rPr lang="zh-CN" altLang="en-US" sz="2800" b="1" dirty="0">
                <a:solidFill>
                  <a:srgbClr val="0000CC"/>
                </a:solidFill>
                <a:latin typeface="黑体" panose="02010609060101010101" pitchFamily="2" charset="-122"/>
                <a:ea typeface="黑体" panose="02010609060101010101" pitchFamily="2" charset="-122"/>
              </a:rPr>
              <a:t>、是“知识的殿堂”。（巴黎大学、牛津大学）</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8</a:t>
            </a:r>
            <a:r>
              <a:rPr lang="zh-CN" altLang="en-US" sz="2800" b="1" dirty="0">
                <a:solidFill>
                  <a:srgbClr val="0000CC"/>
                </a:solidFill>
                <a:latin typeface="黑体" panose="02010609060101010101" pitchFamily="2" charset="-122"/>
                <a:ea typeface="黑体" panose="02010609060101010101" pitchFamily="2" charset="-122"/>
              </a:rPr>
              <a:t>、突出</a:t>
            </a:r>
            <a:r>
              <a:rPr lang="zh-CN" altLang="en-US" sz="2800" b="1" dirty="0">
                <a:solidFill>
                  <a:srgbClr val="0000CC"/>
                </a:solidFill>
                <a:latin typeface="黑体" panose="02010609060101010101" pitchFamily="2" charset="-122"/>
                <a:ea typeface="黑体" panose="02010609060101010101" pitchFamily="2" charset="-122"/>
                <a:sym typeface="+mn-ea"/>
              </a:rPr>
              <a:t>作用</a:t>
            </a:r>
            <a:r>
              <a:rPr lang="zh-CN" altLang="en-US" sz="2800" b="1" dirty="0">
                <a:solidFill>
                  <a:srgbClr val="0000CC"/>
                </a:solidFill>
                <a:latin typeface="黑体" panose="02010609060101010101" pitchFamily="2" charset="-122"/>
                <a:ea typeface="黑体" panose="02010609060101010101" pitchFamily="2" charset="-122"/>
              </a:rPr>
              <a:t>。（政治上：加速了国家的统一；经济上：促进经济多元化；文化上：为文艺复兴奠定了基础）</a:t>
            </a:r>
          </a:p>
          <a:p>
            <a:pPr>
              <a:lnSpc>
                <a:spcPct val="80000"/>
              </a:lnSpc>
              <a:buNone/>
            </a:pPr>
            <a:r>
              <a:rPr lang="en-US" altLang="zh-CN" sz="2800" b="1" dirty="0">
                <a:solidFill>
                  <a:srgbClr val="0000CC"/>
                </a:solidFill>
                <a:latin typeface="黑体" panose="02010609060101010101" pitchFamily="2" charset="-122"/>
                <a:ea typeface="黑体" panose="02010609060101010101" pitchFamily="2" charset="-122"/>
              </a:rPr>
              <a:t>9</a:t>
            </a:r>
            <a:r>
              <a:rPr lang="zh-CN" altLang="en-US" sz="2800" b="1" dirty="0">
                <a:solidFill>
                  <a:srgbClr val="0000CC"/>
                </a:solidFill>
                <a:latin typeface="黑体" panose="02010609060101010101" pitchFamily="2" charset="-122"/>
                <a:ea typeface="黑体" panose="02010609060101010101" pitchFamily="2" charset="-122"/>
              </a:rPr>
              <a:t>、孕育了近代西方文明。</a:t>
            </a:r>
            <a:endParaRPr lang="zh-CN" altLang="en-US" sz="2800" b="1">
              <a:solidFill>
                <a:srgbClr val="0000CC"/>
              </a:solidFill>
              <a:latin typeface="黑体" panose="02010609060101010101" pitchFamily="2" charset="-122"/>
              <a:ea typeface="黑体" panose="02010609060101010101" pitchFamily="2" charset="-122"/>
            </a:endParaRPr>
          </a:p>
          <a:p>
            <a:pPr>
              <a:lnSpc>
                <a:spcPct val="80000"/>
              </a:lnSpc>
              <a:buNone/>
            </a:pPr>
            <a:endParaRPr lang="zh-CN" altLang="en-US" sz="2800" b="1" dirty="0">
              <a:solidFill>
                <a:srgbClr val="0000CC"/>
              </a:solidFill>
              <a:latin typeface="黑体" panose="02010609060101010101" pitchFamily="2" charset="-122"/>
              <a:ea typeface="黑体" panose="0201060906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6385" descr="77"/>
          <p:cNvPicPr>
            <a:picLocks noChangeAspect="1"/>
          </p:cNvPicPr>
          <p:nvPr/>
        </p:nvPicPr>
        <p:blipFill>
          <a:blip r:embed="rId2" cstate="print"/>
          <a:stretch>
            <a:fillRect/>
          </a:stretch>
        </p:blipFill>
        <p:spPr>
          <a:xfrm>
            <a:off x="0" y="1143000"/>
            <a:ext cx="9067800" cy="5511800"/>
          </a:xfrm>
          <a:prstGeom prst="rect">
            <a:avLst/>
          </a:prstGeom>
          <a:noFill/>
          <a:ln w="9525">
            <a:noFill/>
          </a:ln>
        </p:spPr>
      </p:pic>
      <p:sp>
        <p:nvSpPr>
          <p:cNvPr id="16389" name="文本占位符 16388"/>
          <p:cNvSpPr>
            <a:spLocks noGrp="1"/>
          </p:cNvSpPr>
          <p:nvPr>
            <p:ph type="body" idx="1"/>
          </p:nvPr>
        </p:nvSpPr>
        <p:spPr>
          <a:xfrm>
            <a:off x="152400" y="228600"/>
            <a:ext cx="8763000" cy="1008063"/>
          </a:xfrm>
          <a:solidFill>
            <a:schemeClr val="bg1">
              <a:alpha val="39999"/>
            </a:schemeClr>
          </a:solidFill>
        </p:spPr>
        <p:txBody>
          <a:bodyPr/>
          <a:lstStyle/>
          <a:p>
            <a:pPr algn="ctr">
              <a:buNone/>
            </a:pPr>
            <a:r>
              <a:rPr lang="zh-CN" altLang="en-US" b="1" dirty="0">
                <a:solidFill>
                  <a:srgbClr val="FF0000"/>
                </a:solidFill>
                <a:ea typeface="黑体" panose="02010609060101010101" pitchFamily="2" charset="-122"/>
              </a:rPr>
              <a:t>庄园是西欧中世纪农村基本的经济和社会组织。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out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9">
                                            <p:bg/>
                                          </p:spTgt>
                                        </p:tgtEl>
                                        <p:attrNameLst>
                                          <p:attrName>style.visibility</p:attrName>
                                        </p:attrNameLst>
                                      </p:cBhvr>
                                      <p:to>
                                        <p:strVal val="visible"/>
                                      </p:to>
                                    </p:set>
                                    <p:animEffect transition="in" filter="fade">
                                      <p:cBhvr>
                                        <p:cTn id="12" dur="500"/>
                                        <p:tgtEl>
                                          <p:spTgt spid="16389">
                                            <p:bg/>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9">
                                            <p:txEl>
                                              <p:pRg st="0" end="0"/>
                                            </p:txEl>
                                          </p:spTgt>
                                        </p:tgtEl>
                                        <p:attrNameLst>
                                          <p:attrName>style.visibility</p:attrName>
                                        </p:attrNameLst>
                                      </p:cBhvr>
                                      <p:to>
                                        <p:strVal val="visible"/>
                                      </p:to>
                                    </p:set>
                                    <p:animEffect transition="in" filter="fade">
                                      <p:cBhvr>
                                        <p:cTn id="17" dur="500"/>
                                        <p:tgtEl>
                                          <p:spTgt spid="163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占位符 17409"/>
          <p:cNvSpPr>
            <a:spLocks noGrp="1"/>
          </p:cNvSpPr>
          <p:nvPr>
            <p:ph type="body" idx="1"/>
          </p:nvPr>
        </p:nvSpPr>
        <p:spPr>
          <a:xfrm>
            <a:off x="0" y="914400"/>
            <a:ext cx="9144000" cy="5715000"/>
          </a:xfrm>
          <a:solidFill>
            <a:schemeClr val="bg1">
              <a:alpha val="39999"/>
            </a:schemeClr>
          </a:solidFill>
        </p:spPr>
        <p:txBody>
          <a:bodyPr/>
          <a:lstStyle/>
          <a:p>
            <a:pPr>
              <a:lnSpc>
                <a:spcPct val="80000"/>
              </a:lnSpc>
              <a:buNone/>
            </a:pPr>
            <a:r>
              <a:rPr lang="zh-CN" altLang="en-US" sz="3000" b="1" dirty="0">
                <a:solidFill>
                  <a:srgbClr val="0000FF"/>
                </a:solidFill>
                <a:latin typeface="黑体" panose="02010609060101010101" pitchFamily="2" charset="-122"/>
                <a:ea typeface="黑体" panose="02010609060101010101" pitchFamily="2" charset="-122"/>
              </a:rPr>
              <a:t>生产资料：</a:t>
            </a:r>
            <a:r>
              <a:rPr lang="zh-CN" altLang="en-US" sz="3000" b="1" dirty="0">
                <a:latin typeface="黑体" panose="02010609060101010101" pitchFamily="2" charset="-122"/>
                <a:ea typeface="黑体" panose="02010609060101010101" pitchFamily="2" charset="-122"/>
              </a:rPr>
              <a:t>土地主要分为：领主自营地、农奴份地。</a:t>
            </a:r>
          </a:p>
          <a:p>
            <a:pPr>
              <a:lnSpc>
                <a:spcPct val="80000"/>
              </a:lnSpc>
              <a:buNone/>
            </a:pPr>
            <a:r>
              <a:rPr lang="zh-CN" altLang="en-US" sz="3000" b="1" dirty="0">
                <a:solidFill>
                  <a:srgbClr val="0000FF"/>
                </a:solidFill>
                <a:latin typeface="黑体" panose="02010609060101010101" pitchFamily="2" charset="-122"/>
                <a:ea typeface="黑体" panose="02010609060101010101" pitchFamily="2" charset="-122"/>
              </a:rPr>
              <a:t>生产力发展水平：</a:t>
            </a:r>
            <a:r>
              <a:rPr lang="zh-CN" altLang="en-US" sz="3000" b="1" dirty="0">
                <a:latin typeface="黑体" panose="02010609060101010101" pitchFamily="2" charset="-122"/>
                <a:ea typeface="黑体" panose="02010609060101010101" pitchFamily="2" charset="-122"/>
              </a:rPr>
              <a:t>土地实行春播、秋播、休耕的轮作制；使用风磨、水磨等自然力为动力的简单机械；牛、马等牲畜可能用于耕作。</a:t>
            </a:r>
          </a:p>
          <a:p>
            <a:pPr>
              <a:lnSpc>
                <a:spcPct val="80000"/>
              </a:lnSpc>
              <a:buNone/>
            </a:pPr>
            <a:r>
              <a:rPr lang="zh-CN" altLang="en-US" sz="3000" b="1" dirty="0">
                <a:solidFill>
                  <a:srgbClr val="0000FF"/>
                </a:solidFill>
                <a:latin typeface="黑体" panose="02010609060101010101" pitchFamily="2" charset="-122"/>
                <a:ea typeface="黑体" panose="02010609060101010101" pitchFamily="2" charset="-122"/>
              </a:rPr>
              <a:t>经济方式：</a:t>
            </a:r>
            <a:r>
              <a:rPr lang="zh-CN" altLang="en-US" sz="3000" b="1" dirty="0">
                <a:latin typeface="黑体" panose="02010609060101010101" pitchFamily="2" charset="-122"/>
                <a:ea typeface="黑体" panose="02010609060101010101" pitchFamily="2" charset="-122"/>
              </a:rPr>
              <a:t>图中有菜园，饲养牛、马、羊等家畜，远处有森林，有人打猎，可以推测，庄园是实行自给自足的自然经济的经济实体。</a:t>
            </a:r>
          </a:p>
          <a:p>
            <a:pPr>
              <a:lnSpc>
                <a:spcPct val="80000"/>
              </a:lnSpc>
              <a:buNone/>
            </a:pPr>
            <a:r>
              <a:rPr lang="zh-CN" altLang="en-US" sz="3000" b="1" dirty="0">
                <a:solidFill>
                  <a:srgbClr val="0000FF"/>
                </a:solidFill>
                <a:latin typeface="黑体" panose="02010609060101010101" pitchFamily="2" charset="-122"/>
                <a:ea typeface="黑体" panose="02010609060101010101" pitchFamily="2" charset="-122"/>
              </a:rPr>
              <a:t>阶级关系：</a:t>
            </a:r>
            <a:r>
              <a:rPr lang="zh-CN" altLang="en-US" sz="3000" b="1" dirty="0">
                <a:latin typeface="黑体" panose="02010609060101010101" pitchFamily="2" charset="-122"/>
                <a:ea typeface="黑体" panose="02010609060101010101" pitchFamily="2" charset="-122"/>
              </a:rPr>
              <a:t>领主的城堡和农民的茅舍形成鲜明对比。城堡和教堂是庄园的中心，国王、世俗贵族、教会贵族和都是庄园领主，对农民实行世俗的和精神的双重统治。农奴依附领主。</a:t>
            </a:r>
          </a:p>
          <a:p>
            <a:pPr>
              <a:lnSpc>
                <a:spcPct val="80000"/>
              </a:lnSpc>
              <a:buNone/>
            </a:pPr>
            <a:r>
              <a:rPr lang="zh-CN" altLang="en-US" sz="3000" b="1" dirty="0">
                <a:solidFill>
                  <a:srgbClr val="0000FF"/>
                </a:solidFill>
                <a:latin typeface="黑体" panose="02010609060101010101" pitchFamily="2" charset="-122"/>
                <a:ea typeface="黑体" panose="02010609060101010101" pitchFamily="2" charset="-122"/>
              </a:rPr>
              <a:t>衰落：</a:t>
            </a:r>
            <a:r>
              <a:rPr lang="en-US" altLang="zh-CN" sz="3000" b="1" dirty="0">
                <a:latin typeface="黑体" panose="02010609060101010101" pitchFamily="2" charset="-122"/>
                <a:ea typeface="黑体" panose="02010609060101010101" pitchFamily="2" charset="-122"/>
              </a:rPr>
              <a:t>14</a:t>
            </a:r>
            <a:r>
              <a:rPr lang="zh-CN" altLang="en-US" sz="3000" b="1" dirty="0">
                <a:latin typeface="黑体" panose="02010609060101010101" pitchFamily="2" charset="-122"/>
                <a:ea typeface="黑体" panose="02010609060101010101" pitchFamily="2" charset="-122"/>
              </a:rPr>
              <a:t>世纪后因生产力发展和商品货币关系的渗透，庄园开始衰落。</a:t>
            </a:r>
          </a:p>
        </p:txBody>
      </p:sp>
      <p:sp>
        <p:nvSpPr>
          <p:cNvPr id="17411" name="标题 17410"/>
          <p:cNvSpPr>
            <a:spLocks noGrp="1"/>
          </p:cNvSpPr>
          <p:nvPr>
            <p:ph type="title"/>
          </p:nvPr>
        </p:nvSpPr>
        <p:spPr>
          <a:xfrm>
            <a:off x="2362200" y="0"/>
            <a:ext cx="4175125" cy="1143000"/>
          </a:xfrm>
        </p:spPr>
        <p:txBody>
          <a:bodyPr anchor="ctr"/>
          <a:lstStyle/>
          <a:p>
            <a:r>
              <a:rPr lang="zh-CN" altLang="en-US" b="1" dirty="0">
                <a:solidFill>
                  <a:srgbClr val="FF0000"/>
                </a:solidFill>
                <a:ea typeface="黑体" panose="02010609060101010101" pitchFamily="2" charset="-122"/>
              </a:rPr>
              <a:t>中世纪庄园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0">
                                            <p:bg/>
                                          </p:spTgt>
                                        </p:tgtEl>
                                        <p:attrNameLst>
                                          <p:attrName>style.visibility</p:attrName>
                                        </p:attrNameLst>
                                      </p:cBhvr>
                                      <p:to>
                                        <p:strVal val="visible"/>
                                      </p:to>
                                    </p:set>
                                    <p:animEffect transition="in" filter="wipe(left)">
                                      <p:cBhvr>
                                        <p:cTn id="7" dur="500"/>
                                        <p:tgtEl>
                                          <p:spTgt spid="17410">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0">
                                            <p:txEl>
                                              <p:pRg st="0" end="0"/>
                                            </p:txEl>
                                          </p:spTgt>
                                        </p:tgtEl>
                                        <p:attrNameLst>
                                          <p:attrName>style.visibility</p:attrName>
                                        </p:attrNameLst>
                                      </p:cBhvr>
                                      <p:to>
                                        <p:strVal val="visible"/>
                                      </p:to>
                                    </p:set>
                                    <p:animEffect transition="in" filter="wipe(left)">
                                      <p:cBhvr>
                                        <p:cTn id="12" dur="500"/>
                                        <p:tgtEl>
                                          <p:spTgt spid="174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0">
                                            <p:txEl>
                                              <p:pRg st="1" end="1"/>
                                            </p:txEl>
                                          </p:spTgt>
                                        </p:tgtEl>
                                        <p:attrNameLst>
                                          <p:attrName>style.visibility</p:attrName>
                                        </p:attrNameLst>
                                      </p:cBhvr>
                                      <p:to>
                                        <p:strVal val="visible"/>
                                      </p:to>
                                    </p:set>
                                    <p:animEffect transition="in" filter="wipe(left)">
                                      <p:cBhvr>
                                        <p:cTn id="17" dur="500"/>
                                        <p:tgtEl>
                                          <p:spTgt spid="174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0">
                                            <p:txEl>
                                              <p:pRg st="2" end="2"/>
                                            </p:txEl>
                                          </p:spTgt>
                                        </p:tgtEl>
                                        <p:attrNameLst>
                                          <p:attrName>style.visibility</p:attrName>
                                        </p:attrNameLst>
                                      </p:cBhvr>
                                      <p:to>
                                        <p:strVal val="visible"/>
                                      </p:to>
                                    </p:set>
                                    <p:animEffect transition="in" filter="wipe(left)">
                                      <p:cBhvr>
                                        <p:cTn id="22" dur="500"/>
                                        <p:tgtEl>
                                          <p:spTgt spid="174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410">
                                            <p:txEl>
                                              <p:pRg st="3" end="3"/>
                                            </p:txEl>
                                          </p:spTgt>
                                        </p:tgtEl>
                                        <p:attrNameLst>
                                          <p:attrName>style.visibility</p:attrName>
                                        </p:attrNameLst>
                                      </p:cBhvr>
                                      <p:to>
                                        <p:strVal val="visible"/>
                                      </p:to>
                                    </p:set>
                                    <p:animEffect transition="in" filter="wipe(left)">
                                      <p:cBhvr>
                                        <p:cTn id="27" dur="500"/>
                                        <p:tgtEl>
                                          <p:spTgt spid="1741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410">
                                            <p:txEl>
                                              <p:pRg st="4" end="4"/>
                                            </p:txEl>
                                          </p:spTgt>
                                        </p:tgtEl>
                                        <p:attrNameLst>
                                          <p:attrName>style.visibility</p:attrName>
                                        </p:attrNameLst>
                                      </p:cBhvr>
                                      <p:to>
                                        <p:strVal val="visible"/>
                                      </p:to>
                                    </p:set>
                                    <p:animEffect transition="in" filter="wipe(left)">
                                      <p:cBhvr>
                                        <p:cTn id="32" dur="500"/>
                                        <p:tgtEl>
                                          <p:spTgt spid="174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p:nvPr/>
        </p:nvSpPr>
        <p:spPr>
          <a:xfrm>
            <a:off x="0" y="1981200"/>
            <a:ext cx="9144000" cy="3662363"/>
          </a:xfrm>
          <a:prstGeom prst="rect">
            <a:avLst/>
          </a:prstGeom>
          <a:noFill/>
          <a:ln w="9525">
            <a:noFill/>
          </a:ln>
        </p:spPr>
        <p:txBody>
          <a:bodyPr>
            <a:spAutoFit/>
          </a:bodyPr>
          <a:lstStyle/>
          <a:p>
            <a:pPr>
              <a:spcBef>
                <a:spcPct val="50000"/>
              </a:spcBef>
            </a:pPr>
            <a:r>
              <a:rPr lang="zh-CN" altLang="en-US" sz="3600"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10</a:t>
            </a:r>
            <a:r>
              <a:rPr lang="zh-CN" altLang="en-US" sz="3600" b="1" dirty="0">
                <a:latin typeface="黑体" panose="02010609060101010101" pitchFamily="2" charset="-122"/>
                <a:ea typeface="黑体" panose="02010609060101010101" pitchFamily="2" charset="-122"/>
              </a:rPr>
              <a:t>世纪前后，作为手工业和商业中心的城市遍布西欧各地。</a:t>
            </a:r>
            <a:r>
              <a:rPr lang="zh-CN" altLang="en-US" sz="3600" b="1" dirty="0">
                <a:solidFill>
                  <a:srgbClr val="FF0000"/>
                </a:solidFill>
                <a:latin typeface="黑体" panose="02010609060101010101" pitchFamily="2" charset="-122"/>
                <a:ea typeface="黑体" panose="02010609060101010101" pitchFamily="2" charset="-122"/>
              </a:rPr>
              <a:t>正像恩格斯所说城市如同“中世纪的花朵”到处开放。</a:t>
            </a:r>
          </a:p>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最著名的城市有意大利的威尼斯、热那亚、佛罗伦萨，法国的巴黎，英国的伦敦等。</a:t>
            </a:r>
          </a:p>
        </p:txBody>
      </p:sp>
      <p:sp>
        <p:nvSpPr>
          <p:cNvPr id="23559" name="Rectangle 7"/>
          <p:cNvSpPr/>
          <p:nvPr/>
        </p:nvSpPr>
        <p:spPr>
          <a:xfrm>
            <a:off x="0" y="234950"/>
            <a:ext cx="9144000" cy="1250950"/>
          </a:xfrm>
          <a:prstGeom prst="rect">
            <a:avLst/>
          </a:prstGeom>
          <a:noFill/>
          <a:ln w="9525">
            <a:noFill/>
          </a:ln>
        </p:spPr>
        <p:txBody>
          <a:bodyPr anchor="ctr">
            <a:spAutoFit/>
          </a:bodyPr>
          <a:lstStyle/>
          <a:p>
            <a:r>
              <a:rPr lang="zh-CN" altLang="en-US" sz="4000" b="1" dirty="0">
                <a:solidFill>
                  <a:srgbClr val="0000CC"/>
                </a:solidFill>
                <a:latin typeface="黑体" panose="02010609060101010101" pitchFamily="2" charset="-122"/>
                <a:ea typeface="黑体" panose="02010609060101010101" pitchFamily="2" charset="-122"/>
              </a:rPr>
              <a:t>中世纪的花朵</a:t>
            </a:r>
            <a:endParaRPr lang="zh-CN" altLang="en-US" sz="4000" b="1">
              <a:solidFill>
                <a:srgbClr val="0000CC"/>
              </a:solidFill>
              <a:latin typeface="黑体" panose="02010609060101010101" pitchFamily="2" charset="-122"/>
              <a:ea typeface="黑体" panose="02010609060101010101" pitchFamily="2" charset="-122"/>
            </a:endParaRPr>
          </a:p>
          <a:p>
            <a:r>
              <a:rPr lang="zh-CN" altLang="en-US" sz="3600" b="1" dirty="0">
                <a:latin typeface="黑体" panose="02010609060101010101" pitchFamily="2" charset="-122"/>
                <a:ea typeface="黑体" panose="02010609060101010101" pitchFamily="2" charset="-122"/>
              </a:rPr>
              <a:t>　　　　　      </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西欧城市的兴起</a:t>
            </a:r>
            <a:endParaRPr lang="zh-CN" altLang="en-US" sz="3600" b="1" u="sng"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zoom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p:nvPr/>
        </p:nvSpPr>
        <p:spPr>
          <a:xfrm>
            <a:off x="395288" y="188913"/>
            <a:ext cx="8382000" cy="1739900"/>
          </a:xfrm>
          <a:prstGeom prst="rect">
            <a:avLst/>
          </a:prstGeom>
          <a:noFill/>
          <a:ln w="9525">
            <a:noFill/>
          </a:ln>
        </p:spPr>
        <p:txBody>
          <a:bodyPr>
            <a:spAutoFit/>
          </a:bodyPr>
          <a:lstStyle/>
          <a:p>
            <a:r>
              <a:rPr lang="zh-CN" altLang="en-US" sz="3600" b="1" dirty="0">
                <a:latin typeface="黑体" panose="02010609060101010101" pitchFamily="2" charset="-122"/>
                <a:ea typeface="黑体" panose="02010609060101010101" pitchFamily="2" charset="-122"/>
              </a:rPr>
              <a:t>　　</a:t>
            </a:r>
            <a:r>
              <a:rPr lang="zh-CN" altLang="en-US" sz="3600" b="1" dirty="0">
                <a:solidFill>
                  <a:srgbClr val="0000CC"/>
                </a:solidFill>
                <a:latin typeface="黑体" panose="02010609060101010101" pitchFamily="2" charset="-122"/>
                <a:ea typeface="黑体" panose="02010609060101010101" pitchFamily="2" charset="-122"/>
              </a:rPr>
              <a:t>中古西欧城市的兴起，对西欧历史的发展起了重要的作用。这种作用表现在哪些方面？</a:t>
            </a:r>
          </a:p>
        </p:txBody>
      </p:sp>
      <p:sp>
        <p:nvSpPr>
          <p:cNvPr id="4" name="Text Box 3"/>
          <p:cNvSpPr txBox="1"/>
          <p:nvPr/>
        </p:nvSpPr>
        <p:spPr>
          <a:xfrm>
            <a:off x="0" y="2133600"/>
            <a:ext cx="8643938" cy="1066800"/>
          </a:xfrm>
          <a:prstGeom prst="rect">
            <a:avLst/>
          </a:prstGeom>
          <a:noFill/>
          <a:ln w="9525">
            <a:noFill/>
          </a:ln>
        </p:spPr>
        <p:txBody>
          <a:bodyPr>
            <a:spAutoFit/>
          </a:bodyPr>
          <a:lstStyle/>
          <a:p>
            <a:r>
              <a:rPr lang="zh-CN" altLang="en-US" sz="2800" b="1" dirty="0">
                <a:solidFill>
                  <a:srgbClr val="FF0000"/>
                </a:solidFill>
                <a:latin typeface="Arial Narrow" pitchFamily="34" charset="0"/>
                <a:ea typeface="黑体" panose="02010609060101010101" pitchFamily="2" charset="-122"/>
              </a:rPr>
              <a:t>　（</a:t>
            </a:r>
            <a:r>
              <a:rPr lang="en-US" altLang="zh-CN" sz="3200" b="1" dirty="0">
                <a:solidFill>
                  <a:srgbClr val="FF0000"/>
                </a:solidFill>
                <a:latin typeface="Arial Narrow" pitchFamily="34" charset="0"/>
                <a:ea typeface="黑体" panose="02010609060101010101" pitchFamily="2" charset="-122"/>
              </a:rPr>
              <a:t>1</a:t>
            </a:r>
            <a:r>
              <a:rPr lang="zh-CN" altLang="en-US" sz="3200" b="1" dirty="0">
                <a:solidFill>
                  <a:srgbClr val="FF0000"/>
                </a:solidFill>
                <a:latin typeface="Arial Narrow" pitchFamily="34" charset="0"/>
                <a:ea typeface="黑体" panose="02010609060101010101" pitchFamily="2" charset="-122"/>
              </a:rPr>
              <a:t>）经济方面：</a:t>
            </a:r>
            <a:r>
              <a:rPr lang="zh-CN" altLang="en-US" sz="3200" b="1" dirty="0">
                <a:latin typeface="Arial Narrow" pitchFamily="34" charset="0"/>
                <a:ea typeface="黑体" panose="02010609060101010101" pitchFamily="2" charset="-122"/>
              </a:rPr>
              <a:t>城市的商品经济对西欧的封建制度具有一定的瓦解作用。</a:t>
            </a:r>
            <a:endParaRPr lang="zh-CN" altLang="en-US" sz="3200" b="1">
              <a:latin typeface="Arial Narrow" pitchFamily="34" charset="0"/>
              <a:ea typeface="黑体" panose="02010609060101010101" pitchFamily="2" charset="-122"/>
            </a:endParaRPr>
          </a:p>
        </p:txBody>
      </p:sp>
      <p:sp>
        <p:nvSpPr>
          <p:cNvPr id="5" name="Text Box 4"/>
          <p:cNvSpPr txBox="1"/>
          <p:nvPr/>
        </p:nvSpPr>
        <p:spPr>
          <a:xfrm>
            <a:off x="0" y="3352800"/>
            <a:ext cx="8497888" cy="1066800"/>
          </a:xfrm>
          <a:prstGeom prst="rect">
            <a:avLst/>
          </a:prstGeom>
          <a:noFill/>
          <a:ln w="9525">
            <a:noFill/>
          </a:ln>
        </p:spPr>
        <p:txBody>
          <a:bodyPr>
            <a:spAutoFit/>
          </a:bodyPr>
          <a:lstStyle/>
          <a:p>
            <a:r>
              <a:rPr lang="zh-CN" altLang="en-US" sz="2800" b="1" dirty="0">
                <a:solidFill>
                  <a:srgbClr val="FF0000"/>
                </a:solidFill>
                <a:latin typeface="Arial Narrow" pitchFamily="34" charset="0"/>
                <a:ea typeface="黑体" panose="02010609060101010101" pitchFamily="2" charset="-122"/>
              </a:rPr>
              <a:t>　（</a:t>
            </a:r>
            <a:r>
              <a:rPr lang="en-US" altLang="zh-CN" sz="3200" b="1" dirty="0">
                <a:solidFill>
                  <a:srgbClr val="FF0000"/>
                </a:solidFill>
                <a:latin typeface="Arial Narrow" pitchFamily="34" charset="0"/>
                <a:ea typeface="黑体" panose="02010609060101010101" pitchFamily="2" charset="-122"/>
              </a:rPr>
              <a:t>2</a:t>
            </a:r>
            <a:r>
              <a:rPr lang="zh-CN" altLang="en-US" sz="3200" b="1" dirty="0">
                <a:solidFill>
                  <a:srgbClr val="FF0000"/>
                </a:solidFill>
                <a:latin typeface="Arial Narrow" pitchFamily="34" charset="0"/>
                <a:ea typeface="黑体" panose="02010609060101010101" pitchFamily="2" charset="-122"/>
              </a:rPr>
              <a:t>）政治方面：</a:t>
            </a:r>
            <a:r>
              <a:rPr lang="zh-CN" altLang="en-US" sz="3200" b="1" dirty="0">
                <a:latin typeface="Arial Narrow" pitchFamily="34" charset="0"/>
                <a:ea typeface="黑体" panose="02010609060101010101" pitchFamily="2" charset="-122"/>
              </a:rPr>
              <a:t>城市成为自由的乐土，加速了国家的统一。</a:t>
            </a:r>
            <a:endParaRPr lang="zh-CN" altLang="en-US" sz="3200" dirty="0">
              <a:latin typeface="Arial Narrow" pitchFamily="34" charset="0"/>
              <a:ea typeface="黑体" panose="02010609060101010101" pitchFamily="2" charset="-122"/>
            </a:endParaRPr>
          </a:p>
        </p:txBody>
      </p:sp>
      <p:sp>
        <p:nvSpPr>
          <p:cNvPr id="6" name="Text Box 5"/>
          <p:cNvSpPr txBox="1"/>
          <p:nvPr/>
        </p:nvSpPr>
        <p:spPr>
          <a:xfrm>
            <a:off x="152400" y="4419600"/>
            <a:ext cx="8424863" cy="1554163"/>
          </a:xfrm>
          <a:prstGeom prst="rect">
            <a:avLst/>
          </a:prstGeom>
          <a:noFill/>
          <a:ln w="9525">
            <a:noFill/>
          </a:ln>
        </p:spPr>
        <p:txBody>
          <a:bodyPr>
            <a:spAutoFit/>
          </a:bodyPr>
          <a:lstStyle/>
          <a:p>
            <a:r>
              <a:rPr lang="zh-CN" altLang="en-US" sz="2800" b="1" dirty="0">
                <a:solidFill>
                  <a:srgbClr val="FF0000"/>
                </a:solidFill>
                <a:latin typeface="Arial Narrow" pitchFamily="34" charset="0"/>
                <a:ea typeface="黑体" panose="02010609060101010101" pitchFamily="2" charset="-122"/>
              </a:rPr>
              <a:t>　（</a:t>
            </a:r>
            <a:r>
              <a:rPr lang="en-US" altLang="zh-CN" sz="3200" b="1" dirty="0">
                <a:solidFill>
                  <a:srgbClr val="FF0000"/>
                </a:solidFill>
                <a:latin typeface="Arial Narrow" pitchFamily="34" charset="0"/>
                <a:ea typeface="黑体" panose="02010609060101010101" pitchFamily="2" charset="-122"/>
              </a:rPr>
              <a:t>3</a:t>
            </a:r>
            <a:r>
              <a:rPr lang="zh-CN" altLang="en-US" sz="3200" b="1" dirty="0">
                <a:solidFill>
                  <a:srgbClr val="FF0000"/>
                </a:solidFill>
                <a:latin typeface="Arial Narrow" pitchFamily="34" charset="0"/>
                <a:ea typeface="黑体" panose="02010609060101010101" pitchFamily="2" charset="-122"/>
              </a:rPr>
              <a:t>）思想文化方面：</a:t>
            </a:r>
            <a:r>
              <a:rPr lang="zh-CN" altLang="en-US" sz="3200" b="1" dirty="0">
                <a:latin typeface="Arial Narrow" pitchFamily="34" charset="0"/>
                <a:ea typeface="黑体" panose="02010609060101010101" pitchFamily="2" charset="-122"/>
              </a:rPr>
              <a:t>城市成为世俗文化的摇篮，各种大学纷纷建立，城市文学也逐步产生，为文艺复兴的出现打下基础。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文本占位符 8194"/>
          <p:cNvSpPr>
            <a:spLocks noGrp="1"/>
          </p:cNvSpPr>
          <p:nvPr>
            <p:ph type="body" idx="1"/>
          </p:nvPr>
        </p:nvSpPr>
        <p:spPr>
          <a:xfrm>
            <a:off x="152400" y="0"/>
            <a:ext cx="8839200" cy="7239000"/>
          </a:xfrm>
        </p:spPr>
        <p:txBody>
          <a:bodyPr/>
          <a:lstStyle/>
          <a:p>
            <a:pPr>
              <a:lnSpc>
                <a:spcPct val="80000"/>
              </a:lnSpc>
              <a:buNone/>
            </a:pPr>
            <a:r>
              <a:rPr lang="zh-CN" altLang="en-US" b="1" dirty="0">
                <a:solidFill>
                  <a:srgbClr val="FF0000"/>
                </a:solidFill>
                <a:latin typeface="黑体" panose="02010609060101010101" pitchFamily="2" charset="-122"/>
                <a:ea typeface="黑体" panose="02010609060101010101" pitchFamily="2" charset="-122"/>
              </a:rPr>
              <a:t>中古西欧城市与中国古代城市的不同</a:t>
            </a:r>
          </a:p>
          <a:p>
            <a:pPr>
              <a:lnSpc>
                <a:spcPct val="80000"/>
              </a:lnSpc>
              <a:buNone/>
            </a:pPr>
            <a:r>
              <a:rPr lang="en-US" altLang="zh-CN" sz="2700" b="1" dirty="0">
                <a:solidFill>
                  <a:srgbClr val="0000CC"/>
                </a:solidFill>
                <a:latin typeface="黑体" panose="02010609060101010101" pitchFamily="2" charset="-122"/>
                <a:ea typeface="黑体" panose="02010609060101010101" pitchFamily="2" charset="-122"/>
              </a:rPr>
              <a:t>1</a:t>
            </a:r>
            <a:r>
              <a:rPr lang="zh-CN" altLang="en-US"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FF0000"/>
                </a:solidFill>
                <a:latin typeface="黑体" panose="02010609060101010101" pitchFamily="2" charset="-122"/>
                <a:ea typeface="黑体" panose="02010609060101010101" pitchFamily="2" charset="-122"/>
              </a:rPr>
              <a:t>城市起源不同。</a:t>
            </a:r>
            <a:r>
              <a:rPr lang="zh-CN" altLang="en-US" sz="2700" b="1" dirty="0">
                <a:solidFill>
                  <a:srgbClr val="0000CC"/>
                </a:solidFill>
                <a:latin typeface="黑体" panose="02010609060101010101" pitchFamily="2" charset="-122"/>
                <a:ea typeface="黑体" panose="02010609060101010101" pitchFamily="2" charset="-122"/>
              </a:rPr>
              <a:t>（中古西欧的城市都是以经济的发展自然而形成的</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而中国古代的城市大多是以国家的政治需要而认为建立起来的。）</a:t>
            </a:r>
          </a:p>
          <a:p>
            <a:pPr>
              <a:lnSpc>
                <a:spcPct val="80000"/>
              </a:lnSpc>
              <a:buNone/>
            </a:pPr>
            <a:r>
              <a:rPr lang="en-US" altLang="zh-CN" sz="2700" b="1">
                <a:solidFill>
                  <a:srgbClr val="0000CC"/>
                </a:solidFill>
                <a:latin typeface="黑体" panose="02010609060101010101" pitchFamily="2" charset="-122"/>
                <a:ea typeface="黑体" panose="02010609060101010101" pitchFamily="2" charset="-122"/>
              </a:rPr>
              <a:t>2 </a:t>
            </a:r>
            <a:r>
              <a:rPr lang="zh-CN" altLang="en-US" sz="2700" b="1" dirty="0">
                <a:solidFill>
                  <a:srgbClr val="FF0000"/>
                </a:solidFill>
                <a:latin typeface="黑体" panose="02010609060101010101" pitchFamily="2" charset="-122"/>
                <a:ea typeface="黑体" panose="02010609060101010101" pitchFamily="2" charset="-122"/>
              </a:rPr>
              <a:t>城市的结构不同。</a:t>
            </a:r>
            <a:r>
              <a:rPr lang="zh-CN" altLang="en-US" sz="2700" b="1" dirty="0">
                <a:solidFill>
                  <a:srgbClr val="0000CC"/>
                </a:solidFill>
                <a:latin typeface="黑体" panose="02010609060101010101" pitchFamily="2" charset="-122"/>
                <a:ea typeface="黑体" panose="02010609060101010101" pitchFamily="2" charset="-122"/>
              </a:rPr>
              <a:t>（基本上是一个生产城市。基本上是消费城市 ）</a:t>
            </a:r>
          </a:p>
          <a:p>
            <a:pPr>
              <a:lnSpc>
                <a:spcPct val="80000"/>
              </a:lnSpc>
              <a:buNone/>
            </a:pPr>
            <a:r>
              <a:rPr lang="en-US" altLang="zh-CN" sz="2700" b="1" dirty="0">
                <a:solidFill>
                  <a:srgbClr val="0000CC"/>
                </a:solidFill>
                <a:latin typeface="黑体" panose="02010609060101010101" pitchFamily="2" charset="-122"/>
                <a:ea typeface="黑体" panose="02010609060101010101" pitchFamily="2" charset="-122"/>
              </a:rPr>
              <a:t>3</a:t>
            </a:r>
            <a:r>
              <a:rPr lang="zh-CN" altLang="en-US"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FF0000"/>
                </a:solidFill>
                <a:latin typeface="黑体" panose="02010609060101010101" pitchFamily="2" charset="-122"/>
                <a:ea typeface="黑体" panose="02010609060101010101" pitchFamily="2" charset="-122"/>
              </a:rPr>
              <a:t>城市的作用不同。</a:t>
            </a:r>
            <a:r>
              <a:rPr lang="zh-CN" altLang="en-US" sz="2700" b="1" dirty="0">
                <a:solidFill>
                  <a:srgbClr val="0000CC"/>
                </a:solidFill>
                <a:latin typeface="黑体" panose="02010609060101010101" pitchFamily="2" charset="-122"/>
                <a:ea typeface="黑体" panose="02010609060101010101" pitchFamily="2" charset="-122"/>
              </a:rPr>
              <a:t>（中古西欧城市是经济中心，而古代中国城市是政治中心。西欧中古城市，它是商品生产的基地、被压迫农奴反封建斗争的堡垒、世俗文化的发祥地、文艺复兴的摇篮。中国的城市这个作用不明显）</a:t>
            </a:r>
          </a:p>
          <a:p>
            <a:pPr>
              <a:lnSpc>
                <a:spcPct val="80000"/>
              </a:lnSpc>
              <a:buNone/>
            </a:pPr>
            <a:r>
              <a:rPr lang="en-US" altLang="zh-CN" sz="2700" b="1" dirty="0">
                <a:solidFill>
                  <a:srgbClr val="0000CC"/>
                </a:solidFill>
                <a:latin typeface="黑体" panose="02010609060101010101" pitchFamily="2" charset="-122"/>
                <a:ea typeface="黑体" panose="02010609060101010101" pitchFamily="2" charset="-122"/>
              </a:rPr>
              <a:t>4</a:t>
            </a:r>
            <a:r>
              <a:rPr lang="zh-CN" altLang="en-US"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FF0000"/>
                </a:solidFill>
                <a:latin typeface="黑体" panose="02010609060101010101" pitchFamily="2" charset="-122"/>
                <a:ea typeface="黑体" panose="02010609060101010101" pitchFamily="2" charset="-122"/>
              </a:rPr>
              <a:t>城市的规模不同。</a:t>
            </a:r>
          </a:p>
          <a:p>
            <a:pPr>
              <a:lnSpc>
                <a:spcPct val="80000"/>
              </a:lnSpc>
              <a:buNone/>
            </a:pPr>
            <a:r>
              <a:rPr lang="en-US" altLang="zh-CN" sz="2700" b="1" dirty="0">
                <a:solidFill>
                  <a:srgbClr val="0000CC"/>
                </a:solidFill>
                <a:latin typeface="黑体" panose="02010609060101010101" pitchFamily="2" charset="-122"/>
                <a:ea typeface="黑体" panose="02010609060101010101" pitchFamily="2" charset="-122"/>
              </a:rPr>
              <a:t>5</a:t>
            </a:r>
            <a:r>
              <a:rPr lang="zh-CN" altLang="en-US"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FF0000"/>
                </a:solidFill>
                <a:latin typeface="黑体" panose="02010609060101010101" pitchFamily="2" charset="-122"/>
                <a:ea typeface="黑体" panose="02010609060101010101" pitchFamily="2" charset="-122"/>
              </a:rPr>
              <a:t>城市的建筑风格不同。</a:t>
            </a:r>
            <a:r>
              <a:rPr lang="zh-CN" altLang="en-US" sz="2700" b="1" dirty="0">
                <a:solidFill>
                  <a:srgbClr val="0000CC"/>
                </a:solidFill>
                <a:latin typeface="黑体" panose="02010609060101010101" pitchFamily="2" charset="-122"/>
                <a:ea typeface="黑体" panose="02010609060101010101" pitchFamily="2" charset="-122"/>
              </a:rPr>
              <a:t>（西欧建设城池为了商业</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宗教</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城市中心一般是教堂</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建筑方式多种多样。中国建城为了防御敌人</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建筑方式严格按照周礼</a:t>
            </a:r>
            <a:r>
              <a:rPr lang="en-US" altLang="zh-CN"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0000CC"/>
                </a:solidFill>
                <a:latin typeface="黑体" panose="02010609060101010101" pitchFamily="2" charset="-122"/>
                <a:ea typeface="黑体" panose="02010609060101010101" pitchFamily="2" charset="-122"/>
              </a:rPr>
              <a:t>一成不变。）</a:t>
            </a:r>
          </a:p>
          <a:p>
            <a:pPr>
              <a:lnSpc>
                <a:spcPct val="80000"/>
              </a:lnSpc>
              <a:buNone/>
            </a:pPr>
            <a:r>
              <a:rPr lang="en-US" altLang="zh-CN" sz="2700" b="1" dirty="0">
                <a:solidFill>
                  <a:srgbClr val="0000CC"/>
                </a:solidFill>
                <a:latin typeface="黑体" panose="02010609060101010101" pitchFamily="2" charset="-122"/>
                <a:ea typeface="黑体" panose="02010609060101010101" pitchFamily="2" charset="-122"/>
              </a:rPr>
              <a:t>6</a:t>
            </a:r>
            <a:r>
              <a:rPr lang="zh-CN" altLang="en-US" sz="2700" b="1" dirty="0">
                <a:solidFill>
                  <a:srgbClr val="0000CC"/>
                </a:solidFill>
                <a:latin typeface="黑体" panose="02010609060101010101" pitchFamily="2" charset="-122"/>
                <a:ea typeface="黑体" panose="02010609060101010101" pitchFamily="2" charset="-122"/>
              </a:rPr>
              <a:t>、</a:t>
            </a:r>
            <a:r>
              <a:rPr lang="zh-CN" altLang="en-US" sz="2700" b="1" dirty="0">
                <a:solidFill>
                  <a:srgbClr val="FF0000"/>
                </a:solidFill>
                <a:latin typeface="黑体" panose="02010609060101010101" pitchFamily="2" charset="-122"/>
                <a:ea typeface="黑体" panose="02010609060101010101" pitchFamily="2" charset="-122"/>
              </a:rPr>
              <a:t>城市管理不同。</a:t>
            </a:r>
            <a:r>
              <a:rPr lang="zh-CN" altLang="en-US" sz="2700" b="1" dirty="0">
                <a:solidFill>
                  <a:srgbClr val="0000CC"/>
                </a:solidFill>
                <a:latin typeface="黑体" panose="02010609060101010101" pitchFamily="2" charset="-122"/>
                <a:ea typeface="黑体" panose="02010609060101010101" pitchFamily="2" charset="-122"/>
              </a:rPr>
              <a:t>（中国古代的城市没有自治权，而西欧的城市则有自治权；）</a:t>
            </a: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756</Words>
  <Application>Microsoft Office PowerPoint</Application>
  <PresentationFormat>全屏显示(4:3)</PresentationFormat>
  <Paragraphs>57</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默认设计模板</vt:lpstr>
      <vt:lpstr>第7课 中古的西欧庄园与城市 </vt:lpstr>
      <vt:lpstr>自学归纳</vt:lpstr>
      <vt:lpstr>幻灯片 3</vt:lpstr>
      <vt:lpstr>幻灯片 4</vt:lpstr>
      <vt:lpstr>幻灯片 5</vt:lpstr>
      <vt:lpstr>中世纪庄园</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个人用户</cp:lastModifiedBy>
  <cp:revision>历史备课大师【全免费】</cp:revision>
  <dcterms:created xsi:type="dcterms:W3CDTF">2018-09-04T06:40:00Z</dcterms:created>
  <dcterms:modified xsi:type="dcterms:W3CDTF">2018-09-24T01:44:00Z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2052-10.1.0.7520</vt:lpwstr>
  </property>
</Properties>
</file>