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83" r:id="rId3"/>
    <p:sldId id="284" r:id="rId4"/>
    <p:sldId id="286" r:id="rId5"/>
    <p:sldId id="285" r:id="rId6"/>
    <p:sldId id="264" r:id="rId7"/>
    <p:sldId id="267" r:id="rId8"/>
    <p:sldId id="275" r:id="rId9"/>
    <p:sldId id="274" r:id="rId10"/>
    <p:sldId id="277" r:id="rId11"/>
    <p:sldId id="268" r:id="rId12"/>
    <p:sldId id="270" r:id="rId13"/>
    <p:sldId id="272" r:id="rId14"/>
    <p:sldId id="260" r:id="rId15"/>
    <p:sldId id="262" r:id="rId16"/>
    <p:sldId id="263" r:id="rId17"/>
    <p:sldId id="278" r:id="rId18"/>
    <p:sldId id="287" r:id="rId19"/>
    <p:sldId id="282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42559C-B747-4446-B85F-FB3814006517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8448D-DF8D-4509-A8DF-92FCC909B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63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7DA64-29F5-41AE-AE7C-942A6B85B0CA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18576-69CC-47F5-A0C8-D79D6CD2458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57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CDC3FD-69F2-4DA6-B9BE-D6D076AB9AFF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387F4-4007-4DB0-A781-3854B99B33C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997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C2252-8753-470A-BA8B-FB059B599CEB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846FE-0A46-42BB-8A2C-555944C2DFB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343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5DD147-7928-4AB7-A2D3-1BDA06231B78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9663E-6FCA-4AC6-A528-6E3E434B3B8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177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A8BD25-4A44-4095-9CBB-DEB233304146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092E6-BF01-4A56-B0D0-EEE4FFD5D04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027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D7F2B-65D2-418D-BDA4-A78932E27499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1D64D-5740-4AAF-8849-9A99EECC23D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82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8C4056-D826-4CA4-8DDA-01F2CC56EF02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60B6E-1B26-40C4-9BCB-5BBDAFA03D6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4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54305C-2062-46E5-AA06-5D88E50F1805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971EB-35CC-47A8-A6D6-06734FC685A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3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34F70D-AC57-4BB3-9E68-E3DB513A07AA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08C3F-CC78-4F6C-936F-97749842B8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569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8F32CF-DABD-4372-B36C-6137A8045A8E}" type="datetimeFigureOut">
              <a:rPr lang="zh-CN" altLang="en-US">
                <a:solidFill>
                  <a:srgbClr val="000000"/>
                </a:solidFill>
              </a:rPr>
              <a:pPr/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085D3-AE5C-4750-8B9D-D8F70236AB9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347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2018/8/28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F9930F-7183-4AE4-B795-B22391683E5A}" type="datetimeFigureOut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2018/8/28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B94A1E-1BBC-4886-8446-71FD1F3C198A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0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67544" y="476672"/>
            <a:ext cx="7620000" cy="1143000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altLang="zh-CN" sz="40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  <a:ea typeface="+mn-ea"/>
              </a:rPr>
              <a:t>课</a:t>
            </a:r>
            <a:r>
              <a:rPr lang="zh-CN" altLang="en-US" sz="4000" b="1" dirty="0">
                <a:solidFill>
                  <a:schemeClr val="tx1"/>
                </a:solidFill>
                <a:latin typeface="+mn-ea"/>
                <a:ea typeface="+mn-ea"/>
              </a:rPr>
              <a:t>　拜占庭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  <a:ea typeface="+mn-ea"/>
              </a:rPr>
              <a:t>帝国</a:t>
            </a:r>
            <a:endParaRPr lang="zh-CN" altLang="en-US" sz="40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26" name="Picture 2" descr="http://p2.so.qhimgs1.com/bdr/_240_/t01684cc2813b90252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49694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3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806061"/>
            <a:ext cx="7620000" cy="1143000"/>
          </a:xfrm>
        </p:spPr>
        <p:txBody>
          <a:bodyPr/>
          <a:lstStyle/>
          <a:p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11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世纪后，帝国开始衰落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4000" cy="490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0" y="15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35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7620000" cy="13681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11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世纪</a:t>
            </a:r>
            <a:r>
              <a:rPr lang="zh-CN" altLang="en-US" sz="36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帝国疆域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仅剩</a:t>
            </a:r>
            <a:r>
              <a:rPr lang="zh-CN" altLang="en-US" sz="36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希腊半岛和爱琴海地区的希腊国家。</a:t>
            </a:r>
            <a:endParaRPr lang="zh-CN" altLang="en-US" sz="36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607197" cy="435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33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7620000" cy="1143000"/>
          </a:xfrm>
        </p:spPr>
        <p:txBody>
          <a:bodyPr/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1453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年，奥斯曼土耳其帝国</a:t>
            </a:r>
            <a:r>
              <a:rPr lang="zh-CN" altLang="en-US" sz="32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攻破君士坦丁堡，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拜占庭帝国灭亡。</a:t>
            </a:r>
            <a:endParaRPr lang="zh-CN" altLang="en-US" sz="32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5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3" y="2132856"/>
            <a:ext cx="9144000" cy="4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4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910" y="1268760"/>
            <a:ext cx="5841234" cy="31683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制定者：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 marL="114300" indent="0">
              <a:buNone/>
            </a:pPr>
            <a:r>
              <a:rPr lang="en-US" altLang="zh-CN" sz="3600" b="1" dirty="0">
                <a:latin typeface="仿宋" pitchFamily="49" charset="-122"/>
                <a:ea typeface="仿宋" pitchFamily="49" charset="-122"/>
              </a:rPr>
              <a:t>2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.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目的：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 marL="114300" indent="0">
              <a:buNone/>
            </a:pPr>
            <a:endParaRPr lang="en-US" altLang="zh-CN" sz="36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marL="114300" indent="0">
              <a:buNone/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4.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地位：</a:t>
            </a:r>
            <a:endParaRPr lang="en-US" altLang="zh-CN" sz="36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91672" y="1580569"/>
            <a:ext cx="2967699" cy="4504726"/>
            <a:chOff x="4860032" y="1556792"/>
            <a:chExt cx="2967699" cy="4504726"/>
          </a:xfrm>
          <a:solidFill>
            <a:schemeClr val="bg1"/>
          </a:solidFill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1556792"/>
              <a:ext cx="2952328" cy="36336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875403" y="5230521"/>
              <a:ext cx="295232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查士丁尼一世</a:t>
              </a:r>
              <a:endParaRPr lang="en-US" altLang="zh-CN" sz="2400" b="1" dirty="0" smtClean="0"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（</a:t>
              </a:r>
              <a:r>
                <a:rPr lang="en-US" altLang="zh-CN" sz="2400" b="1" dirty="0" smtClean="0">
                  <a:latin typeface="仿宋" pitchFamily="49" charset="-122"/>
                  <a:ea typeface="仿宋" pitchFamily="49" charset="-122"/>
                </a:rPr>
                <a:t>483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－</a:t>
              </a:r>
              <a:r>
                <a:rPr lang="en-US" altLang="zh-CN" sz="2400" b="1" dirty="0" smtClean="0">
                  <a:latin typeface="仿宋" pitchFamily="49" charset="-122"/>
                  <a:ea typeface="仿宋" pitchFamily="49" charset="-122"/>
                </a:rPr>
                <a:t>565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）</a:t>
              </a:r>
              <a:endParaRPr lang="zh-CN" altLang="en-US" sz="2400" b="1" dirty="0">
                <a:latin typeface="仿宋" pitchFamily="49" charset="-122"/>
                <a:ea typeface="仿宋" pitchFamily="49" charset="-122"/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idx="4294967295"/>
          </p:nvPr>
        </p:nvSpPr>
        <p:spPr>
          <a:xfrm>
            <a:off x="0" y="150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二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、</a:t>
            </a:r>
            <a:r>
              <a:rPr lang="en-US" altLang="zh-CN" sz="4000" b="1" dirty="0" smtClean="0">
                <a:solidFill>
                  <a:srgbClr val="996633"/>
                </a:solidFill>
                <a:latin typeface="+mn-ea"/>
                <a:ea typeface="+mn-ea"/>
              </a:rPr>
              <a:t>《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查士丁尼法典</a:t>
            </a:r>
            <a:r>
              <a:rPr lang="en-US" altLang="zh-CN" sz="4000" b="1" dirty="0" smtClean="0">
                <a:solidFill>
                  <a:srgbClr val="996633"/>
                </a:solidFill>
                <a:latin typeface="+mn-ea"/>
                <a:ea typeface="+mn-ea"/>
              </a:rPr>
              <a:t>》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0" y="1257403"/>
            <a:ext cx="3079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lvl="0">
              <a:spcBef>
                <a:spcPct val="20000"/>
              </a:spcBef>
              <a:buClr>
                <a:srgbClr val="94C6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查士丁尼一世</a:t>
            </a:r>
            <a:endParaRPr lang="en-US" altLang="zh-CN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2533249"/>
            <a:ext cx="5814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巩固皇权、挽救专制制度。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1520" y="4062677"/>
            <a:ext cx="5616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>
              <a:spcBef>
                <a:spcPct val="20000"/>
              </a:spcBef>
              <a:buClr>
                <a:srgbClr val="94C6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是欧洲历史上第一部系统完备的法律文献。</a:t>
            </a:r>
            <a:endParaRPr lang="en-US" altLang="zh-CN" sz="36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26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9752" y="1556792"/>
            <a:ext cx="6395864" cy="72008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1.《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查士丁尼法典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547664" y="1924968"/>
            <a:ext cx="864096" cy="345638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2193617" y="3494112"/>
            <a:ext cx="6395864" cy="13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3.《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查士丁尼学说汇编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－法律问题的论文和著作汇编而成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195736" y="2332378"/>
            <a:ext cx="6395864" cy="13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2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.《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查士丁尼法学总论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－指导学习法律文献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411760" y="4941168"/>
            <a:ext cx="6395864" cy="13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4.《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查士丁尼新律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－查士丁尼执政时期的法令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9000" y="1330729"/>
            <a:ext cx="738664" cy="46448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查士丁尼民法大全</a:t>
            </a:r>
            <a:r>
              <a:rPr lang="en-US" altLang="zh-CN" sz="3600" b="1" dirty="0" smtClean="0"/>
              <a:t>》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8793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　　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罗马民法大全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仍然承认奴隶制，但在一定程度上改善了奴隶的地位，不再像以前那样把奴隶看作“会说话的工具”。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罗马民法大全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还对财产、买卖、债务、契约关系等作出明确规定，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被誉为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欧洲民法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的基础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37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79611"/>
            <a:ext cx="91440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定都</a:t>
            </a:r>
            <a:r>
              <a:rPr lang="zh-CN" altLang="zh-CN" sz="3200" b="1" dirty="0"/>
              <a:t>君士坦丁堡，又称拜占庭帝国的是</a:t>
            </a:r>
            <a:r>
              <a:rPr lang="zh-CN" altLang="zh-CN" sz="3200" b="1" dirty="0" smtClean="0"/>
              <a:t>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/>
              <a:t>）</a:t>
            </a:r>
            <a:endParaRPr lang="zh-CN" altLang="zh-CN" sz="3200" dirty="0"/>
          </a:p>
          <a:p>
            <a:r>
              <a:rPr lang="en-US" altLang="zh-CN" sz="3200" b="1" dirty="0"/>
              <a:t>A</a:t>
            </a:r>
            <a:r>
              <a:rPr lang="zh-CN" altLang="zh-CN" sz="3200" b="1" dirty="0"/>
              <a:t>．波斯帝国</a:t>
            </a:r>
            <a:r>
              <a:rPr lang="en-US" altLang="zh-CN" sz="3200" b="1" dirty="0"/>
              <a:t>    </a:t>
            </a:r>
            <a:r>
              <a:rPr lang="en-US" altLang="zh-CN" sz="3200" b="1" dirty="0" smtClean="0"/>
              <a:t>               </a:t>
            </a:r>
            <a:r>
              <a:rPr lang="en-US" altLang="zh-CN" sz="3200" b="1" dirty="0"/>
              <a:t>B</a:t>
            </a:r>
            <a:r>
              <a:rPr lang="zh-CN" altLang="zh-CN" sz="3200" b="1" dirty="0"/>
              <a:t>．西罗马帝国</a:t>
            </a:r>
            <a:endParaRPr lang="zh-CN" altLang="zh-CN" sz="3200" dirty="0"/>
          </a:p>
          <a:p>
            <a:r>
              <a:rPr lang="en-US" altLang="zh-CN" sz="3200" b="1" dirty="0"/>
              <a:t>C</a:t>
            </a:r>
            <a:r>
              <a:rPr lang="zh-CN" altLang="zh-CN" sz="3200" b="1" dirty="0"/>
              <a:t>．东罗马帝国</a:t>
            </a:r>
            <a:r>
              <a:rPr lang="en-US" altLang="zh-CN" sz="3200" b="1" dirty="0"/>
              <a:t>    </a:t>
            </a:r>
            <a:r>
              <a:rPr lang="en-US" altLang="zh-CN" sz="3200" b="1" dirty="0" smtClean="0"/>
              <a:t>           D</a:t>
            </a:r>
            <a:r>
              <a:rPr lang="zh-CN" altLang="zh-CN" sz="3200" b="1" dirty="0"/>
              <a:t>．亚历山大帝国</a:t>
            </a:r>
            <a:endParaRPr lang="zh-CN" altLang="zh-CN" sz="3200" dirty="0"/>
          </a:p>
        </p:txBody>
      </p:sp>
      <p:sp>
        <p:nvSpPr>
          <p:cNvPr id="4" name="矩形 3"/>
          <p:cNvSpPr/>
          <p:nvPr/>
        </p:nvSpPr>
        <p:spPr>
          <a:xfrm>
            <a:off x="8100392" y="92647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789040"/>
            <a:ext cx="100988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．</a:t>
            </a:r>
            <a:r>
              <a:rPr lang="en-US" altLang="zh-CN" sz="3200" b="1" dirty="0"/>
              <a:t>15</a:t>
            </a:r>
            <a:r>
              <a:rPr lang="zh-CN" altLang="en-US" sz="3200" b="1" dirty="0"/>
              <a:t>世纪中期灭亡拜占庭帝国的</a:t>
            </a:r>
            <a:r>
              <a:rPr lang="zh-CN" altLang="en-US" sz="3200" b="1" dirty="0" smtClean="0"/>
              <a:t>是（         ）</a:t>
            </a:r>
            <a:endParaRPr lang="zh-CN" altLang="en-US" sz="3200" b="1" dirty="0"/>
          </a:p>
          <a:p>
            <a:r>
              <a:rPr lang="en-US" altLang="zh-CN" sz="3200" b="1" dirty="0"/>
              <a:t>A</a:t>
            </a:r>
            <a:r>
              <a:rPr lang="zh-CN" altLang="en-US" sz="3200" b="1" dirty="0"/>
              <a:t>．亚历山大帝国   </a:t>
            </a:r>
            <a:r>
              <a:rPr lang="zh-CN" altLang="en-US" sz="3200" b="1" dirty="0" smtClean="0"/>
              <a:t>       </a:t>
            </a:r>
            <a:r>
              <a:rPr lang="en-US" altLang="zh-CN" sz="3200" b="1" dirty="0" smtClean="0"/>
              <a:t>B</a:t>
            </a:r>
            <a:r>
              <a:rPr lang="zh-CN" altLang="en-US" sz="3200" b="1" dirty="0"/>
              <a:t>．法兰克王国    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C</a:t>
            </a:r>
            <a:r>
              <a:rPr lang="zh-CN" altLang="en-US" sz="3200" b="1" dirty="0"/>
              <a:t>．阿拉伯帝国      </a:t>
            </a:r>
            <a:r>
              <a:rPr lang="zh-CN" altLang="en-US" sz="3200" b="1" dirty="0" smtClean="0"/>
              <a:t>         </a:t>
            </a:r>
            <a:r>
              <a:rPr lang="en-US" altLang="zh-CN" sz="3200" b="1" dirty="0" smtClean="0"/>
              <a:t>D</a:t>
            </a:r>
            <a:r>
              <a:rPr lang="zh-CN" altLang="en-US" sz="3200" b="1" dirty="0"/>
              <a:t>．奥斯曼土耳其帝国</a:t>
            </a:r>
          </a:p>
        </p:txBody>
      </p:sp>
      <p:sp>
        <p:nvSpPr>
          <p:cNvPr id="8" name="矩形 7"/>
          <p:cNvSpPr/>
          <p:nvPr/>
        </p:nvSpPr>
        <p:spPr>
          <a:xfrm>
            <a:off x="6854846" y="3632478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55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68833"/>
            <a:ext cx="8835691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．</a:t>
            </a:r>
            <a:r>
              <a:rPr lang="en-US" altLang="zh-CN" sz="2800" b="1" dirty="0" smtClean="0"/>
              <a:t>《</a:t>
            </a:r>
            <a:r>
              <a:rPr lang="zh-CN" altLang="en-US" sz="2800" b="1" dirty="0"/>
              <a:t>查士丁尼</a:t>
            </a:r>
            <a:r>
              <a:rPr lang="zh-CN" altLang="en-US" sz="2800" b="1" dirty="0" smtClean="0"/>
              <a:t>民法</a:t>
            </a:r>
            <a:r>
              <a:rPr lang="zh-CN" altLang="en-US" sz="2800" b="1" dirty="0"/>
              <a:t>大全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是</a:t>
            </a:r>
            <a:r>
              <a:rPr lang="zh-CN" altLang="en-US" sz="2800" b="1" dirty="0"/>
              <a:t>东罗马帝国皇帝查士丁尼一世下令编纂的一部汇编式法典。该法典包括（  </a:t>
            </a:r>
            <a:r>
              <a:rPr lang="zh-CN" altLang="en-US" sz="2800" b="1" dirty="0" smtClean="0"/>
              <a:t>       </a:t>
            </a:r>
            <a:r>
              <a:rPr lang="zh-CN" altLang="en-US" sz="2800" b="1" dirty="0"/>
              <a:t>）</a:t>
            </a:r>
          </a:p>
          <a:p>
            <a:r>
              <a:rPr lang="zh-CN" altLang="en-US" sz="2800" b="1" dirty="0"/>
              <a:t>①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汉谟拉比法典</a:t>
            </a:r>
            <a:r>
              <a:rPr lang="en-US" altLang="zh-CN" sz="2800" b="1" dirty="0"/>
              <a:t>》   ②《</a:t>
            </a:r>
            <a:r>
              <a:rPr lang="zh-CN" altLang="en-US" sz="2800" b="1" dirty="0"/>
              <a:t>查士丁尼法典</a:t>
            </a:r>
            <a:r>
              <a:rPr lang="en-US" altLang="zh-CN" sz="2800" b="1" dirty="0"/>
              <a:t>》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</a:t>
            </a:r>
            <a:r>
              <a:rPr lang="en-US" altLang="zh-CN" sz="2800" b="1" dirty="0"/>
              <a:t>③《</a:t>
            </a:r>
            <a:r>
              <a:rPr lang="zh-CN" altLang="en-US" sz="2800" b="1" dirty="0" smtClean="0"/>
              <a:t>法学总论</a:t>
            </a:r>
            <a:r>
              <a:rPr lang="en-US" altLang="zh-CN" sz="2800" b="1" dirty="0" smtClean="0"/>
              <a:t>》   </a:t>
            </a:r>
            <a:r>
              <a:rPr lang="en-US" altLang="zh-CN" sz="2800" b="1" dirty="0"/>
              <a:t>④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学说汇编</a:t>
            </a:r>
            <a:r>
              <a:rPr lang="en-US" altLang="zh-CN" sz="2800" b="1" dirty="0" smtClean="0"/>
              <a:t>》  </a:t>
            </a:r>
            <a:r>
              <a:rPr lang="en-US" altLang="zh-CN" sz="2800" b="1" dirty="0"/>
              <a:t>⑤《</a:t>
            </a:r>
            <a:r>
              <a:rPr lang="zh-CN" altLang="en-US" sz="2800" b="1" dirty="0" smtClean="0"/>
              <a:t>新律</a:t>
            </a:r>
            <a:r>
              <a:rPr lang="en-US" altLang="zh-CN" sz="2800" b="1" dirty="0" smtClean="0"/>
              <a:t>》</a:t>
            </a:r>
            <a:endParaRPr lang="en-US" altLang="zh-CN" sz="2800" b="1" dirty="0"/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． ①②③④   </a:t>
            </a:r>
            <a:r>
              <a:rPr lang="zh-CN" altLang="en-US" sz="2800" b="1" dirty="0" smtClean="0"/>
              <a:t>              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． ②③④⑤  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C</a:t>
            </a:r>
            <a:r>
              <a:rPr lang="zh-CN" altLang="en-US" sz="2800" b="1" dirty="0"/>
              <a:t>． ①③④⑤   </a:t>
            </a:r>
            <a:r>
              <a:rPr lang="zh-CN" altLang="en-US" sz="2800" b="1" dirty="0" smtClean="0"/>
              <a:t>              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． ①②④⑤</a:t>
            </a:r>
          </a:p>
        </p:txBody>
      </p:sp>
      <p:sp>
        <p:nvSpPr>
          <p:cNvPr id="5" name="矩形 4"/>
          <p:cNvSpPr/>
          <p:nvPr/>
        </p:nvSpPr>
        <p:spPr>
          <a:xfrm>
            <a:off x="7697065" y="1412776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82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_x0000eb4b4b16-d910-4819-94a1-4a49706dbed1_i1043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4"/>
          <a:stretch/>
        </p:blipFill>
        <p:spPr bwMode="auto">
          <a:xfrm>
            <a:off x="179512" y="1412183"/>
            <a:ext cx="3388401" cy="36107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9512" y="188640"/>
            <a:ext cx="8856984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4</a:t>
            </a:r>
            <a:r>
              <a:rPr lang="zh-CN" altLang="zh-CN" sz="2400" b="1" dirty="0"/>
              <a:t>．在古罗马遗留给后世的诸多遗产中，罗马法无疑是其中最重要的一项，其影响逾千年而不衰。观看</a:t>
            </a:r>
            <a:r>
              <a:rPr lang="zh-CN" altLang="zh-CN" sz="2400" b="1" dirty="0" smtClean="0"/>
              <a:t>下面</a:t>
            </a:r>
            <a:r>
              <a:rPr lang="zh-CN" altLang="en-US" sz="2400" b="1" dirty="0"/>
              <a:t>的</a:t>
            </a:r>
            <a:r>
              <a:rPr lang="zh-CN" altLang="zh-CN" sz="2400" b="1" dirty="0" smtClean="0"/>
              <a:t>图片</a:t>
            </a:r>
            <a:r>
              <a:rPr lang="zh-CN" altLang="zh-CN" sz="2400" b="1" dirty="0"/>
              <a:t>并阅读相关文字介绍，回答问题。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2699792" y="1609999"/>
            <a:ext cx="6192688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/>
              <a:t>介绍</a:t>
            </a:r>
            <a:r>
              <a:rPr lang="zh-CN" altLang="en-US" sz="2800" b="1" dirty="0" smtClean="0"/>
              <a:t>：</a:t>
            </a:r>
            <a:r>
              <a:rPr lang="en-US" altLang="zh-CN" sz="2800" b="1" dirty="0"/>
              <a:t>528</a:t>
            </a:r>
            <a:r>
              <a:rPr lang="zh-CN" altLang="en-US" sz="2800" b="1" dirty="0"/>
              <a:t>年，东罗马帝国的皇帝查士丁尼，命人将以往历届皇帝所颁布的法令删除矛盾和不合时宜的地方，按时间顺序汇编成册，名为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查士丁尼法典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。后来，又陆续编订了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部法典，统称为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查士丁尼民法大全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5" y="5022914"/>
            <a:ext cx="92127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根据材料，指出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查士丁尼法典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的目的和地位。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4244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7992888" cy="521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16"/>
          <p:cNvSpPr>
            <a:spLocks/>
          </p:cNvSpPr>
          <p:nvPr/>
        </p:nvSpPr>
        <p:spPr bwMode="auto">
          <a:xfrm>
            <a:off x="4571999" y="2276869"/>
            <a:ext cx="210803" cy="2303463"/>
          </a:xfrm>
          <a:custGeom>
            <a:avLst/>
            <a:gdLst>
              <a:gd name="T0" fmla="*/ 2147483646 w 98"/>
              <a:gd name="T1" fmla="*/ 0 h 1360"/>
              <a:gd name="T2" fmla="*/ 2147483646 w 98"/>
              <a:gd name="T3" fmla="*/ 2147483646 h 1360"/>
              <a:gd name="T4" fmla="*/ 2147483646 w 98"/>
              <a:gd name="T5" fmla="*/ 2147483646 h 1360"/>
              <a:gd name="T6" fmla="*/ 2147483646 w 98"/>
              <a:gd name="T7" fmla="*/ 2147483646 h 1360"/>
              <a:gd name="T8" fmla="*/ 0 60000 65536"/>
              <a:gd name="T9" fmla="*/ 0 60000 65536"/>
              <a:gd name="T10" fmla="*/ 0 60000 65536"/>
              <a:gd name="T11" fmla="*/ 0 60000 65536"/>
              <a:gd name="connsiteX0" fmla="*/ 9286 w 9286"/>
              <a:gd name="connsiteY0" fmla="*/ 0 h 10000"/>
              <a:gd name="connsiteX1" fmla="*/ 1918 w 9286"/>
              <a:gd name="connsiteY1" fmla="*/ 1000 h 10000"/>
              <a:gd name="connsiteX2" fmla="*/ 4694 w 9286"/>
              <a:gd name="connsiteY2" fmla="*/ 2331 h 10000"/>
              <a:gd name="connsiteX3" fmla="*/ 0 w 9286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6" h="10000">
                <a:moveTo>
                  <a:pt x="9286" y="0"/>
                </a:moveTo>
                <a:cubicBezTo>
                  <a:pt x="5000" y="301"/>
                  <a:pt x="2633" y="610"/>
                  <a:pt x="1918" y="1000"/>
                </a:cubicBezTo>
                <a:cubicBezTo>
                  <a:pt x="1204" y="1390"/>
                  <a:pt x="4694" y="831"/>
                  <a:pt x="4694" y="2331"/>
                </a:cubicBezTo>
                <a:cubicBezTo>
                  <a:pt x="4694" y="3831"/>
                  <a:pt x="817" y="8721"/>
                  <a:pt x="0" y="10000"/>
                </a:cubicBezTo>
              </a:path>
            </a:pathLst>
          </a:custGeom>
          <a:noFill/>
          <a:ln w="762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587" y="5445224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/>
              </a:rPr>
              <a:t>公元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/>
              </a:rPr>
              <a:t>476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/>
              </a:rPr>
              <a:t>年，西罗马帝国灭亡，那么东罗马帝国是一种什么样的情况呢？</a:t>
            </a:r>
            <a:endParaRPr lang="zh-CN" altLang="en-US" sz="3200" b="1" dirty="0">
              <a:solidFill>
                <a:srgbClr val="0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7967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222" y="983630"/>
            <a:ext cx="792088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</a:t>
            </a:r>
            <a:r>
              <a:rPr lang="zh-CN" altLang="en-US" sz="3200" b="1" dirty="0" smtClean="0"/>
              <a:t>查士丁尼一世时期：拜占庭帝国成为一个</a:t>
            </a:r>
            <a:r>
              <a:rPr lang="zh-CN" altLang="en-US" sz="3200" b="1" u="sng" dirty="0" smtClean="0"/>
              <a:t>横跨欧、亚、非</a:t>
            </a:r>
            <a:r>
              <a:rPr lang="zh-CN" altLang="en-US" sz="3200" b="1" dirty="0" smtClean="0"/>
              <a:t>三洲的帝国。</a:t>
            </a:r>
            <a:endParaRPr lang="zh-CN" altLang="en-US" sz="3200" b="1" dirty="0"/>
          </a:p>
        </p:txBody>
      </p:sp>
      <p:pic>
        <p:nvPicPr>
          <p:cNvPr id="3074" name="Picture 2" descr="http://p0.so.qhimgs1.com/bdr/_240_/t01ec98c493abae39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51" y="1992119"/>
            <a:ext cx="864096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923929" y="2636912"/>
            <a:ext cx="936104" cy="33843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6" name="Picture 4" descr="http://p0.so.qhmsg.com/bdr/_240_/t0137d4c7ec9ca77ba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728" y="2060848"/>
            <a:ext cx="3819455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6626" y="-163923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一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、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拜占庭帝国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的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兴衰</a:t>
            </a:r>
          </a:p>
        </p:txBody>
      </p:sp>
    </p:spTree>
    <p:extLst>
      <p:ext uri="{BB962C8B-B14F-4D97-AF65-F5344CB8AC3E}">
        <p14:creationId xmlns:p14="http://schemas.microsoft.com/office/powerpoint/2010/main" val="30156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0" y="150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一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、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拜占庭帝国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的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兴衰</a:t>
            </a:r>
          </a:p>
        </p:txBody>
      </p:sp>
      <p:pic>
        <p:nvPicPr>
          <p:cNvPr id="1028" name="Picture 4" descr="http://p2.so.qhimgs1.com/bdr/_240_/t011a0a9cc3f42dcd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03649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79512" y="3012921"/>
            <a:ext cx="2040943" cy="704111"/>
            <a:chOff x="179512" y="3012921"/>
            <a:chExt cx="2040943" cy="704111"/>
          </a:xfrm>
        </p:grpSpPr>
        <p:sp>
          <p:nvSpPr>
            <p:cNvPr id="2" name="TextBox 1"/>
            <p:cNvSpPr txBox="1"/>
            <p:nvPr/>
          </p:nvSpPr>
          <p:spPr>
            <a:xfrm>
              <a:off x="179512" y="3012921"/>
              <a:ext cx="204094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/>
                <a:t>直布罗陀海峡</a:t>
              </a:r>
              <a:endParaRPr lang="zh-CN" altLang="en-US" sz="2400" b="1" dirty="0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484905" y="3717032"/>
              <a:ext cx="3133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8464089" y="3425102"/>
            <a:ext cx="553998" cy="1304203"/>
          </a:xfrm>
          <a:prstGeom prst="rect">
            <a:avLst/>
          </a:prstGeom>
          <a:solidFill>
            <a:schemeClr val="bg1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/>
              <a:t>两河流域</a:t>
            </a:r>
            <a:endParaRPr lang="zh-CN" alt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38" y="2072389"/>
            <a:ext cx="111280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多瑙河</a:t>
            </a:r>
            <a:endParaRPr lang="zh-CN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30201" y="2109985"/>
            <a:ext cx="204094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克里米亚半岛</a:t>
            </a:r>
            <a:endParaRPr lang="zh-CN" alt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732240" y="5556887"/>
            <a:ext cx="553998" cy="1001236"/>
          </a:xfrm>
          <a:prstGeom prst="rect">
            <a:avLst/>
          </a:prstGeom>
          <a:solidFill>
            <a:schemeClr val="bg1"/>
          </a:solidFill>
        </p:spPr>
        <p:txBody>
          <a:bodyPr vert="eaVert" wrap="non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00"/>
                </a:solidFill>
              </a:rPr>
              <a:t>尼罗河</a:t>
            </a:r>
          </a:p>
        </p:txBody>
      </p:sp>
    </p:spTree>
    <p:extLst>
      <p:ext uri="{BB962C8B-B14F-4D97-AF65-F5344CB8AC3E}">
        <p14:creationId xmlns:p14="http://schemas.microsoft.com/office/powerpoint/2010/main" val="337477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467544" y="404664"/>
            <a:ext cx="7620000" cy="156966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114300" indent="0"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东罗马帝国定都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君士坦丁堡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。君士坦丁堡原称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拜占廷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，因此东罗马帝国又称拜占廷帝国。</a:t>
            </a:r>
          </a:p>
        </p:txBody>
      </p:sp>
      <p:pic>
        <p:nvPicPr>
          <p:cNvPr id="5" name="Picture 5" descr="SC200309091002538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3454599" cy="394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731862" y="1844824"/>
            <a:ext cx="5232626" cy="461664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</a:rPr>
              <a:t>君士坦丁堡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</a:rPr>
              <a:t>    </a:t>
            </a:r>
            <a:r>
              <a:rPr lang="en-US" altLang="zh-CN" sz="2800" b="1" dirty="0" smtClean="0">
                <a:latin typeface="+mn-ea"/>
              </a:rPr>
              <a:t>330</a:t>
            </a:r>
            <a:r>
              <a:rPr lang="zh-CN" altLang="en-US" sz="2800" b="1" dirty="0" smtClean="0">
                <a:latin typeface="+mn-ea"/>
              </a:rPr>
              <a:t>年，罗马帝国</a:t>
            </a:r>
            <a:r>
              <a:rPr lang="zh-CN" altLang="en-US" sz="2800" b="1" dirty="0">
                <a:latin typeface="+mn-ea"/>
              </a:rPr>
              <a:t>君士坦丁</a:t>
            </a:r>
            <a:r>
              <a:rPr lang="zh-CN" altLang="en-US" sz="2800" b="1" dirty="0" smtClean="0">
                <a:latin typeface="+mn-ea"/>
              </a:rPr>
              <a:t>大帝改名。</a:t>
            </a:r>
            <a:r>
              <a:rPr lang="en-US" altLang="zh-CN" sz="2800" b="1" dirty="0" smtClean="0">
                <a:latin typeface="+mn-ea"/>
              </a:rPr>
              <a:t>395</a:t>
            </a:r>
            <a:r>
              <a:rPr lang="zh-CN" altLang="en-US" sz="2800" b="1" dirty="0">
                <a:latin typeface="+mn-ea"/>
              </a:rPr>
              <a:t>年，罗马帝国分裂后成为东罗马帝国</a:t>
            </a:r>
            <a:r>
              <a:rPr lang="zh-CN" altLang="en-US" sz="2800" b="1" dirty="0" smtClean="0">
                <a:latin typeface="+mn-ea"/>
              </a:rPr>
              <a:t>（拜占廷</a:t>
            </a:r>
            <a:r>
              <a:rPr lang="zh-CN" altLang="en-US" sz="2800" b="1" dirty="0">
                <a:latin typeface="+mn-ea"/>
              </a:rPr>
              <a:t>帝国）的首都</a:t>
            </a:r>
            <a:r>
              <a:rPr lang="zh-CN" altLang="en-US" sz="2800" b="1" dirty="0" smtClean="0">
                <a:latin typeface="+mn-ea"/>
              </a:rPr>
              <a:t>。</a:t>
            </a:r>
            <a:r>
              <a:rPr lang="en-US" altLang="zh-CN" sz="2800" b="1" dirty="0" smtClean="0">
                <a:latin typeface="+mn-ea"/>
              </a:rPr>
              <a:t>1456</a:t>
            </a:r>
            <a:r>
              <a:rPr lang="zh-CN" altLang="en-US" sz="2800" b="1" dirty="0">
                <a:latin typeface="+mn-ea"/>
              </a:rPr>
              <a:t>年又成了奥斯曼帝国的首都，改名为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</a:rPr>
              <a:t>伊斯坦布尔</a:t>
            </a:r>
            <a:r>
              <a:rPr lang="zh-CN" altLang="en-US" sz="2800" b="1" dirty="0">
                <a:latin typeface="+mn-ea"/>
              </a:rPr>
              <a:t>，直至</a:t>
            </a:r>
            <a:r>
              <a:rPr lang="en-US" altLang="zh-CN" sz="2800" b="1" dirty="0">
                <a:latin typeface="+mn-ea"/>
              </a:rPr>
              <a:t>1923</a:t>
            </a:r>
            <a:r>
              <a:rPr lang="zh-CN" altLang="en-US" sz="2800" b="1" dirty="0">
                <a:latin typeface="+mn-ea"/>
              </a:rPr>
              <a:t>年土耳其共和国成立迁都安卡拉为止。现在是土耳其最大的城市和港口。是全世界唯一一座地跨欧亚的城市。</a:t>
            </a:r>
          </a:p>
        </p:txBody>
      </p:sp>
    </p:spTree>
    <p:extLst>
      <p:ext uri="{BB962C8B-B14F-4D97-AF65-F5344CB8AC3E}">
        <p14:creationId xmlns:p14="http://schemas.microsoft.com/office/powerpoint/2010/main" val="190923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0.so.qhimgs1.com/bdr/_240_/t01820fcd266a484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19338"/>
            <a:ext cx="8496944" cy="478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300192" y="3501008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标注 9"/>
          <p:cNvSpPr/>
          <p:nvPr/>
        </p:nvSpPr>
        <p:spPr>
          <a:xfrm>
            <a:off x="5148064" y="318863"/>
            <a:ext cx="3888432" cy="1152128"/>
          </a:xfrm>
          <a:prstGeom prst="wedgeRectCallout">
            <a:avLst>
              <a:gd name="adj1" fmla="val 2650"/>
              <a:gd name="adj2" fmla="val 21619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战略位置重要，经济繁荣，重要的商业中心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 idx="4294967295"/>
          </p:nvPr>
        </p:nvSpPr>
        <p:spPr>
          <a:xfrm>
            <a:off x="16768" y="-248073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一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、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拜占庭帝国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的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兴衰</a:t>
            </a:r>
          </a:p>
        </p:txBody>
      </p:sp>
    </p:spTree>
    <p:extLst>
      <p:ext uri="{BB962C8B-B14F-4D97-AF65-F5344CB8AC3E}">
        <p14:creationId xmlns:p14="http://schemas.microsoft.com/office/powerpoint/2010/main" val="38806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484784"/>
            <a:ext cx="76200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拜占庭文化的特点及影响</a:t>
            </a:r>
            <a:endParaRPr lang="zh-CN" altLang="en-US" b="1" dirty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492896"/>
            <a:ext cx="7620000" cy="1900808"/>
          </a:xfrm>
        </p:spPr>
        <p:txBody>
          <a:bodyPr>
            <a:normAutofit lnSpcReduction="10000"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charset="-122"/>
              </a:rPr>
              <a:t>材料一：拜占庭文化是指在拜占庭帝国内融合西方古典的（即希腊罗马的）、基督教的及古代东方各民族的文化而形成的高度发达的文化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charset="-122"/>
              </a:rPr>
              <a:t>。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501317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特点：对东西方文化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兼收并蓄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0" y="15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75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765461" cy="3096344"/>
          </a:xfrm>
        </p:spPr>
        <p:txBody>
          <a:bodyPr>
            <a:normAutofit fontScale="92500" lnSpcReduction="20000"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材料二：拜占庭以希腊语为其大众语言，这便利了希腊罗马古典文化的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存留，西方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能够发生文艺复兴，希腊罗马古典文化能在西南欧重新生根发芽，正是依托于拜占庭这座希腊文化漫长流变征途中的金桥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293096"/>
            <a:ext cx="75608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影响：保留了大量的</a:t>
            </a:r>
            <a:r>
              <a:rPr lang="zh-CN" altLang="en-US" sz="3200" b="1" u="sng" dirty="0" smtClean="0">
                <a:latin typeface="仿宋" pitchFamily="49" charset="-122"/>
                <a:ea typeface="仿宋" pitchFamily="49" charset="-122"/>
              </a:rPr>
              <a:t>希腊、罗马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的文化，为中世纪欧洲</a:t>
            </a:r>
            <a:r>
              <a:rPr lang="zh-CN" altLang="en-US" sz="3200" b="1" u="sng" dirty="0" smtClean="0">
                <a:latin typeface="仿宋" pitchFamily="49" charset="-122"/>
                <a:ea typeface="仿宋" pitchFamily="49" charset="-122"/>
              </a:rPr>
              <a:t>突破天主教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神权</a:t>
            </a:r>
            <a:r>
              <a:rPr lang="zh-CN" altLang="en-US" sz="3200" b="1" u="sng" dirty="0" smtClean="0">
                <a:latin typeface="仿宋" pitchFamily="49" charset="-122"/>
                <a:ea typeface="仿宋" pitchFamily="49" charset="-122"/>
              </a:rPr>
              <a:t>束缚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提供了直接的动力，成为日后欧洲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文艺复兴运动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的思想基础。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0" y="150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一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、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拜占庭帝国</a:t>
            </a:r>
            <a:r>
              <a:rPr lang="zh-CN" altLang="en-US" sz="4000" b="1" dirty="0" smtClean="0">
                <a:solidFill>
                  <a:srgbClr val="996633"/>
                </a:solidFill>
                <a:latin typeface="+mn-ea"/>
                <a:ea typeface="+mn-ea"/>
              </a:rPr>
              <a:t>的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兴衰</a:t>
            </a:r>
          </a:p>
        </p:txBody>
      </p:sp>
    </p:spTree>
    <p:extLst>
      <p:ext uri="{BB962C8B-B14F-4D97-AF65-F5344CB8AC3E}">
        <p14:creationId xmlns:p14="http://schemas.microsoft.com/office/powerpoint/2010/main" val="394940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圣索菲亚大教堂</a:t>
            </a:r>
            <a:endParaRPr lang="zh-CN" altLang="en-US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07504" y="1511300"/>
            <a:ext cx="80648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　　拜占庭建筑的代表。在拜占庭雄厚的国力支持之下，由物理学家伊西多尔及数学家安提莫斯设计建造。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1453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年，被土耳其人改造为了清真寺。并对后世清真寺的建造产生了深远影响。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" name="图片 4" descr="b64543a98226cffcccddae1ab3014a90f703eaa7[2]"/>
          <p:cNvPicPr>
            <a:picLocks noChangeAspect="1"/>
          </p:cNvPicPr>
          <p:nvPr/>
        </p:nvPicPr>
        <p:blipFill>
          <a:blip r:embed="rId2"/>
          <a:srcRect b="1403"/>
          <a:stretch>
            <a:fillRect/>
          </a:stretch>
        </p:blipFill>
        <p:spPr>
          <a:xfrm>
            <a:off x="0" y="3920079"/>
            <a:ext cx="5260340" cy="2905760"/>
          </a:xfrm>
          <a:prstGeom prst="ellipse">
            <a:avLst/>
          </a:prstGeom>
        </p:spPr>
      </p:pic>
      <p:pic>
        <p:nvPicPr>
          <p:cNvPr id="6" name="图片 5" descr="u=194524139,3379895107&amp;fm=27&amp;gp=0[2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3669030"/>
            <a:ext cx="4067944" cy="318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4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324</TotalTime>
  <Words>684</Words>
  <Application>Microsoft Office PowerPoint</Application>
  <PresentationFormat>全屏显示(4:3)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相邻</vt:lpstr>
      <vt:lpstr>自定义设计方案</vt:lpstr>
      <vt:lpstr>第8课　拜占庭帝国</vt:lpstr>
      <vt:lpstr>PowerPoint 演示文稿</vt:lpstr>
      <vt:lpstr>一、拜占庭帝国的兴衰</vt:lpstr>
      <vt:lpstr>一、拜占庭帝国的兴衰</vt:lpstr>
      <vt:lpstr>PowerPoint 演示文稿</vt:lpstr>
      <vt:lpstr>一、拜占庭帝国的兴衰</vt:lpstr>
      <vt:lpstr>拜占庭文化的特点及影响</vt:lpstr>
      <vt:lpstr>一、拜占庭帝国的兴衰</vt:lpstr>
      <vt:lpstr>圣索菲亚大教堂</vt:lpstr>
      <vt:lpstr>11世纪后，帝国开始衰落</vt:lpstr>
      <vt:lpstr>PowerPoint 演示文稿</vt:lpstr>
      <vt:lpstr>1453年，奥斯曼土耳其帝国攻破君士坦丁堡，拜占庭帝国灭亡。</vt:lpstr>
      <vt:lpstr>二、《查士丁尼法典》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revision>历史备课大师【全免费】</cp:revision>
  <dcterms:created xsi:type="dcterms:W3CDTF">2018-08-10T04:04:36Z</dcterms:created>
  <dcterms:modified xsi:type="dcterms:W3CDTF">2018-08-28T04:05:27Z</dcterms:modified>
  <cp:category>历史备课大师【全免费】</cp:category>
</cp:coreProperties>
</file>