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372" r:id="rId5"/>
    <p:sldId id="257" r:id="rId6"/>
    <p:sldId id="259" r:id="rId7"/>
    <p:sldId id="316" r:id="rId8"/>
    <p:sldId id="360" r:id="rId9"/>
    <p:sldId id="315" r:id="rId10"/>
    <p:sldId id="314" r:id="rId11"/>
    <p:sldId id="350" r:id="rId12"/>
    <p:sldId id="351" r:id="rId13"/>
    <p:sldId id="362" r:id="rId14"/>
    <p:sldId id="352" r:id="rId15"/>
    <p:sldId id="363" r:id="rId16"/>
    <p:sldId id="373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6" r:id="rId27"/>
    <p:sldId id="358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B2B2B2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8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.xml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74015" y="926465"/>
            <a:ext cx="11458575" cy="359664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第9课 </a:t>
            </a:r>
            <a:b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sz="9600" b="1" dirty="0"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古代日本</a:t>
            </a:r>
            <a:endParaRPr sz="9600" b="1" dirty="0"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 fontScale="80000"/>
          </a:bodyPr>
          <a:p>
            <a:pPr marL="514350" indent="0" algn="just" fontAlgn="auto">
              <a:lnSpc>
                <a:spcPct val="19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历史背景</a:t>
            </a:r>
            <a:endParaRPr lang="zh-CN" altLang="en-US" sz="5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899795" algn="just" fontAlgn="auto">
              <a:lnSpc>
                <a:spcPct val="130000"/>
              </a:lnSpc>
              <a:buNone/>
            </a:pP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为了实现社会改革，大和的统治者积极学习中国封建制度，他们多次向中国派使节和留学生。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899795" algn="just" fontAlgn="auto">
              <a:lnSpc>
                <a:spcPct val="130000"/>
              </a:lnSpc>
              <a:buNone/>
            </a:pP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645年，皇族中的改革派代表人物中大兄皇子等发动官廷政变，一举消灭了专权的大贵族苏我氏，并拥立支持改革的孝德天皇继位，年号为大化，并任用留学人员着手进行改革。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67105" y="38100"/>
            <a:ext cx="4920615" cy="6774180"/>
          </a:xfrm>
          <a:prstGeom prst="rect">
            <a:avLst/>
          </a:prstGeom>
        </p:spPr>
      </p:pic>
      <p:pic>
        <p:nvPicPr>
          <p:cNvPr id="8" name="图片 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560" y="69215"/>
            <a:ext cx="4747895" cy="67392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/>
          <a:p>
            <a:pPr marL="514350" indent="0" algn="just" fontAlgn="auto">
              <a:lnSpc>
                <a:spcPct val="12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开始的标志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457200" algn="just" fontAlgn="auto">
              <a:lnSpc>
                <a:spcPct val="120000"/>
              </a:lnSpc>
              <a:buNone/>
            </a:pP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646年，孝德天皇发布改新诏书，宣布改革日本的经济政治制度，史称大化改新。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>
            <a:norm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7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3.</a:t>
            </a:r>
            <a:r>
              <a:rPr lang="zh-CN" altLang="en-US" sz="7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改革内容</a:t>
            </a:r>
            <a:endParaRPr lang="zh-CN" altLang="en-US" sz="7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1151890" algn="just" fontAlgn="auto">
              <a:lnSpc>
                <a:spcPct val="100000"/>
              </a:lnSpc>
              <a:buNone/>
            </a:pPr>
            <a:r>
              <a:rPr lang="en-US" altLang="zh-CN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废除一切私地私民，把贵族的土地收归国有，实行班田收授法；</a:t>
            </a:r>
            <a:endParaRPr lang="zh-CN" altLang="en-US" sz="5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1151890" algn="just" fontAlgn="auto">
              <a:lnSpc>
                <a:spcPct val="100000"/>
              </a:lnSpc>
              <a:buNone/>
            </a:pPr>
            <a:r>
              <a:rPr lang="en-US" altLang="zh-CN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）按才能选拔官吏；</a:t>
            </a:r>
            <a:endParaRPr lang="zh-CN" altLang="en-US" sz="5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1151890" algn="just" fontAlgn="auto">
              <a:lnSpc>
                <a:spcPct val="100000"/>
              </a:lnSpc>
              <a:buNone/>
            </a:pPr>
            <a:r>
              <a:rPr lang="en-US" altLang="zh-CN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废除氏姓贵族世袭制</a:t>
            </a:r>
            <a:r>
              <a:rPr lang="en-US" altLang="zh-CN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;</a:t>
            </a:r>
            <a:endParaRPr lang="en-US" altLang="zh-CN" sz="5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1151890" algn="just" fontAlgn="auto">
              <a:lnSpc>
                <a:spcPct val="100000"/>
              </a:lnSpc>
              <a:buNone/>
            </a:pPr>
            <a:r>
              <a:rPr lang="en-US" altLang="zh-CN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5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建立中央集权的国家机构。</a:t>
            </a:r>
            <a:endParaRPr lang="zh-CN" altLang="en-US" sz="5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7010" y="109220"/>
            <a:ext cx="11777345" cy="6595745"/>
          </a:xfrm>
        </p:spPr>
        <p:txBody>
          <a:bodyPr>
            <a:normAutofit lnSpcReduction="20000"/>
          </a:bodyPr>
          <a:p>
            <a:pPr marL="0" indent="0" algn="just">
              <a:lnSpc>
                <a:spcPct val="110000"/>
              </a:lnSpc>
              <a:buNone/>
            </a:pPr>
            <a:r>
              <a:rPr lang="en-US" altLang="zh-CN" sz="5400">
                <a:solidFill>
                  <a:schemeClr val="tx1"/>
                </a:solidFill>
              </a:rPr>
              <a:t>       </a:t>
            </a:r>
            <a:r>
              <a:rPr lang="zh-CN" altLang="en-US" sz="5400">
                <a:solidFill>
                  <a:schemeClr val="tx1"/>
                </a:solidFill>
              </a:rPr>
              <a:t>盛唐时代，中华文明对日本的影响达到了高潮。大和引进了中国的政治、经济、军事制度，并学习中国的建筑、服饰等。当时日本选拔官员的标准不是对日本重大问题是否熟悉，而是对中国的古典文献是否精通。你知道现在日本人的生活中有哪些盛唐遗风吗？</a:t>
            </a:r>
            <a:endParaRPr lang="zh-CN" altLang="en-US" sz="54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82550"/>
            <a:ext cx="12145645" cy="6640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97355" y="23495"/>
            <a:ext cx="9078595" cy="68021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86155" y="40005"/>
            <a:ext cx="10532745" cy="67633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00125" y="2540"/>
            <a:ext cx="10255250" cy="68249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73860" y="25400"/>
            <a:ext cx="8893810" cy="67773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835" y="79375"/>
            <a:ext cx="10761345" cy="6726555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79375"/>
            <a:ext cx="11616690" cy="672655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545" y="74930"/>
            <a:ext cx="9046210" cy="6784975"/>
          </a:xfrm>
          <a:prstGeom prst="rect">
            <a:avLst/>
          </a:prstGeom>
        </p:spPr>
      </p:pic>
      <p:pic>
        <p:nvPicPr>
          <p:cNvPr id="7" name="图片 6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55" y="58420"/>
            <a:ext cx="11351260" cy="6748145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84455"/>
            <a:ext cx="10058400" cy="6688455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6"/>
          <a:srcRect l="-411" b="4955"/>
          <a:stretch>
            <a:fillRect/>
          </a:stretch>
        </p:blipFill>
        <p:spPr>
          <a:xfrm>
            <a:off x="1065530" y="67945"/>
            <a:ext cx="10520680" cy="6738620"/>
          </a:xfrm>
          <a:prstGeom prst="rect">
            <a:avLst/>
          </a:prstGeom>
        </p:spPr>
      </p:pic>
      <p:pic>
        <p:nvPicPr>
          <p:cNvPr id="10" name="图片 9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5" y="83820"/>
            <a:ext cx="10701655" cy="668909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97280" y="24130"/>
            <a:ext cx="10221595" cy="68103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8285" y="19685"/>
            <a:ext cx="6848475" cy="6848475"/>
          </a:xfrm>
          <a:prstGeom prst="rect">
            <a:avLst/>
          </a:prstGeom>
        </p:spPr>
      </p:pic>
      <p:pic>
        <p:nvPicPr>
          <p:cNvPr id="6" name="图片 5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19685"/>
            <a:ext cx="10866755" cy="67925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39825" y="35560"/>
            <a:ext cx="10210800" cy="67900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5885" y="12065"/>
            <a:ext cx="9124315" cy="6834505"/>
          </a:xfrm>
          <a:prstGeom prst="rect">
            <a:avLst/>
          </a:prstGeom>
        </p:spPr>
      </p:pic>
      <p:pic>
        <p:nvPicPr>
          <p:cNvPr id="5" name="图片 4" descr="16"/>
          <p:cNvPicPr>
            <a:picLocks noChangeAspect="1"/>
          </p:cNvPicPr>
          <p:nvPr/>
        </p:nvPicPr>
        <p:blipFill>
          <a:blip r:embed="rId2"/>
          <a:srcRect b="1936"/>
          <a:stretch>
            <a:fillRect/>
          </a:stretch>
        </p:blipFill>
        <p:spPr>
          <a:xfrm>
            <a:off x="1606550" y="12065"/>
            <a:ext cx="10454005" cy="68345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1" descr="17"/>
          <p:cNvPicPr>
            <a:picLocks noChangeAspect="1"/>
          </p:cNvPicPr>
          <p:nvPr>
            <p:ph idx="1"/>
          </p:nvPr>
        </p:nvPicPr>
        <p:blipFill>
          <a:blip r:embed="rId1"/>
          <a:srcRect b="2539"/>
          <a:stretch>
            <a:fillRect/>
          </a:stretch>
        </p:blipFill>
        <p:spPr>
          <a:xfrm>
            <a:off x="798830" y="51435"/>
            <a:ext cx="10389870" cy="67513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616055" cy="6558915"/>
          </a:xfrm>
        </p:spPr>
        <p:txBody>
          <a:bodyPr>
            <a:noAutofit/>
          </a:bodyPr>
          <a:p>
            <a:pPr marL="514350" indent="0" algn="just" fontAlgn="auto">
              <a:lnSpc>
                <a:spcPct val="14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4.</a:t>
            </a:r>
            <a:r>
              <a:rPr lang="zh-CN" altLang="en-US" sz="6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历史影响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514350" indent="0" algn="just" fontAlgn="auto">
              <a:lnSpc>
                <a:spcPct val="140000"/>
              </a:lnSpc>
              <a:buFont typeface="+mj-lt"/>
              <a:buNone/>
            </a:pP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（</a:t>
            </a: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）大化改新是一场自上而下的改革；（</a:t>
            </a: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）它是日本从奴隶制社会转变为中央集权的封建社会的标志；（</a:t>
            </a: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）大化改新解放了社会生产力，促进了社会经济的发展 。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457200" algn="just" fontAlgn="auto">
              <a:lnSpc>
                <a:spcPct val="100000"/>
              </a:lnSpc>
              <a:buNone/>
            </a:pP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96875"/>
            <a:ext cx="10342245" cy="14452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8800" b="1"/>
              <a:t>如何评价大化改新？</a:t>
            </a:r>
            <a:endParaRPr lang="zh-CN" altLang="en-US" sz="88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400">
                <a:effectLst/>
                <a:latin typeface="华文中宋" panose="02010600040101010101" charset="-122"/>
                <a:ea typeface="华文中宋" panose="02010600040101010101" charset="-122"/>
              </a:rPr>
              <a:t>教学重难点</a:t>
            </a:r>
            <a:endParaRPr lang="zh-CN" altLang="en-US" sz="54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chemeClr val="tx1"/>
                </a:solidFill>
                <a:effectLst/>
              </a:rPr>
              <a:t>重点：古代日本的基本情况</a:t>
            </a:r>
            <a:endParaRPr lang="zh-CN" altLang="en-US" sz="4000">
              <a:solidFill>
                <a:schemeClr val="tx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chemeClr val="tx1"/>
                </a:solidFill>
                <a:effectLst/>
              </a:rPr>
              <a:t>难点：</a:t>
            </a:r>
            <a:endParaRPr lang="zh-CN" altLang="en-US" sz="4000">
              <a:solidFill>
                <a:schemeClr val="tx1"/>
              </a:solidFill>
              <a:effectLst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effectLst/>
              </a:rPr>
              <a:t>       大化改新及其影响和意义。</a:t>
            </a:r>
            <a:endParaRPr lang="en-US" altLang="zh-CN" sz="4000"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>
                <a:effectLst/>
                <a:latin typeface="华文中宋" panose="02010600040101010101" charset="-122"/>
                <a:ea typeface="华文中宋" panose="02010600040101010101" charset="-122"/>
              </a:rPr>
              <a:t>一、大和统一日本</a:t>
            </a:r>
            <a:endParaRPr lang="zh-CN" altLang="en-US" sz="60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77645"/>
            <a:ext cx="10515600" cy="4987290"/>
          </a:xfrm>
        </p:spPr>
        <p:txBody>
          <a:bodyPr>
            <a:no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日本的组成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大和统一日本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改革派的出现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/>
          <a:p>
            <a:pPr marL="0" indent="457200" algn="just" fontAlgn="auto">
              <a:lnSpc>
                <a:spcPct val="160000"/>
              </a:lnSpc>
              <a:buNone/>
            </a:pPr>
            <a:r>
              <a:rPr lang="en-US" altLang="zh-CN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1.</a:t>
            </a:r>
            <a:r>
              <a:rPr lang="zh-CN" altLang="en-US" sz="4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日本的组成</a:t>
            </a:r>
            <a:endParaRPr lang="zh-CN" altLang="en-US" sz="4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457200" algn="just" fontAlgn="auto">
              <a:lnSpc>
                <a:spcPct val="160000"/>
              </a:lnSpc>
              <a:buNone/>
            </a:pPr>
            <a:r>
              <a:rPr lang="zh-CN" altLang="en-US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endParaRPr lang="zh-CN" altLang="en-US" sz="4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" name="图片 1" descr="QQ图片20180920080614"/>
          <p:cNvPicPr>
            <a:picLocks noChangeAspect="1"/>
          </p:cNvPicPr>
          <p:nvPr/>
        </p:nvPicPr>
        <p:blipFill>
          <a:blip r:embed="rId1"/>
          <a:srcRect l="3308" t="16477" r="3106" b="3504"/>
          <a:stretch>
            <a:fillRect/>
          </a:stretch>
        </p:blipFill>
        <p:spPr>
          <a:xfrm>
            <a:off x="5815330" y="147320"/>
            <a:ext cx="6300470" cy="66554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105" y="1469390"/>
            <a:ext cx="3874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202020"/>
                </a:solidFill>
              </a:rPr>
              <a:t>北海道</a:t>
            </a:r>
            <a:endParaRPr lang="zh-CN" altLang="en-US" sz="5400" b="1">
              <a:solidFill>
                <a:srgbClr val="20202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710" y="2726055"/>
            <a:ext cx="34048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202020"/>
                </a:solidFill>
              </a:rPr>
              <a:t>本州</a:t>
            </a:r>
            <a:endParaRPr lang="zh-CN" altLang="en-US" sz="5400" b="1">
              <a:solidFill>
                <a:srgbClr val="20202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105" y="4017010"/>
            <a:ext cx="3648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202020"/>
                </a:solidFill>
              </a:rPr>
              <a:t>四国</a:t>
            </a:r>
            <a:endParaRPr lang="zh-CN" altLang="en-US" sz="5400" b="1">
              <a:solidFill>
                <a:srgbClr val="20202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105" y="5190490"/>
            <a:ext cx="3648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202020"/>
                </a:solidFill>
              </a:rPr>
              <a:t>九州</a:t>
            </a:r>
            <a:endParaRPr lang="zh-CN" altLang="en-US" sz="5400" b="1">
              <a:solidFill>
                <a:srgbClr val="20202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18745"/>
            <a:ext cx="11997055" cy="6631305"/>
          </a:xfrm>
        </p:spPr>
        <p:txBody>
          <a:bodyPr>
            <a:noAutofit/>
          </a:bodyPr>
          <a:p>
            <a:pPr marL="0" indent="457200" algn="just" fontAlgn="auto">
              <a:lnSpc>
                <a:spcPct val="150000"/>
              </a:lnSpc>
              <a:buNone/>
            </a:pPr>
            <a:r>
              <a:rPr lang="en-US" altLang="zh-CN" sz="4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大和统一日本</a:t>
            </a:r>
            <a:endParaRPr lang="zh-CN" altLang="en-US" sz="4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457200" algn="just" fontAlgn="auto">
              <a:lnSpc>
                <a:spcPct val="15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日本位于亚洲东北部，由本</a:t>
            </a:r>
            <a:r>
              <a:rPr lang="zh-CN" altLang="en-US" sz="4000" b="1" u="sng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</a:rPr>
              <a:t>州、北海道、四国、九州四个大岛和上千个小岛组成</a:t>
            </a:r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。日本境内大部分地区是山地丘陵，沿海平原和山间河谷适宜于衣耕，是日本古代文明的发源地。公元1世纪和2世纪时，日本出现了许多小部落。它们之间不断发生战争，争夺土地和奴隶。</a:t>
            </a:r>
            <a:endParaRPr lang="zh-CN" altLang="en-US" sz="4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/>
          <p:nvPr>
            <p:ph idx="1"/>
          </p:nvPr>
        </p:nvSpPr>
        <p:spPr>
          <a:xfrm>
            <a:off x="369570" y="314325"/>
            <a:ext cx="11423650" cy="6096635"/>
          </a:xfrm>
        </p:spPr>
        <p:txBody>
          <a:bodyPr/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4000" b="1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4000" b="1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</a:rPr>
              <a:t>大约3世纪时，本州岛中部的奴求制国家大和逐渐强盛起来。</a:t>
            </a:r>
            <a:r>
              <a:rPr lang="zh-CN" altLang="en-US" sz="4400" b="1" u="sng">
                <a:solidFill>
                  <a:srgbClr val="C00000"/>
                </a:solidFill>
                <a:latin typeface="+mj-ea"/>
                <a:ea typeface="+mj-ea"/>
                <a:cs typeface="+mj-ea"/>
              </a:rPr>
              <a:t>到5世纪，大和基本统一了日本。</a:t>
            </a:r>
            <a:r>
              <a:rPr lang="zh-CN" altLang="en-US" sz="4000" b="1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</a:rPr>
              <a:t>大和国国王依靠贵族统治全国，王室和贵族各有自己的领地。领地上的居民是贵族的私有民，地位近似奴隶。6世纪末期，大和的奴隶制统治出现了危机，阶级矛盾激化。劳动人民的反抗情绪十分强烈，皇室和奴隶主贵族之间的矛盾也很尖锐。</a:t>
            </a:r>
            <a:endParaRPr lang="zh-CN" altLang="en-US" sz="4000" b="1">
              <a:solidFill>
                <a:srgbClr val="20202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5" y="147320"/>
            <a:ext cx="11997055" cy="6558915"/>
          </a:xfrm>
        </p:spPr>
        <p:txBody>
          <a:bodyPr/>
          <a:p>
            <a:pPr marL="514350" indent="0" algn="just" fontAlgn="auto">
              <a:lnSpc>
                <a:spcPct val="130000"/>
              </a:lnSpc>
              <a:buFont typeface="+mj-lt"/>
              <a:buNone/>
            </a:pPr>
            <a:r>
              <a:rPr lang="en-US" altLang="zh-CN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3.</a:t>
            </a:r>
            <a:r>
              <a:rPr lang="zh-CN" altLang="en-US" sz="6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改革派的出现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514350" indent="0" algn="just" fontAlgn="auto">
              <a:lnSpc>
                <a:spcPct val="130000"/>
              </a:lnSpc>
              <a:buFont typeface="+mj-lt"/>
              <a:buNone/>
            </a:pPr>
            <a:r>
              <a:rPr lang="zh-CN" altLang="en-US" sz="4800" b="1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lang="zh-CN" altLang="en-US" sz="4800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在这种形势下，日本统治阶级内部出现了以</a:t>
            </a:r>
            <a:r>
              <a:rPr lang="zh-CN" altLang="en-US" sz="4800" b="1">
                <a:solidFill>
                  <a:srgbClr val="C00000"/>
                </a:solidFill>
                <a:latin typeface="+mn-ea"/>
                <a:sym typeface="+mn-ea"/>
              </a:rPr>
              <a:t>圣德太子</a:t>
            </a:r>
            <a:r>
              <a:rPr lang="zh-CN" altLang="en-US" sz="4800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为代表的改革派，他</a:t>
            </a:r>
            <a:r>
              <a:rPr lang="zh-CN" altLang="en-US" sz="4800" b="1" u="sng">
                <a:solidFill>
                  <a:srgbClr val="20202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学习中国隋唐的封建制，称大和国王为“天皇”，加强中央集权。</a:t>
            </a:r>
            <a:endParaRPr lang="zh-CN" altLang="en-US" sz="4800" b="1" u="sng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40000"/>
              </a:lnSpc>
              <a:buFont typeface="+mj-lt"/>
              <a:buNone/>
            </a:pPr>
            <a:endParaRPr lang="zh-CN" altLang="en-US" sz="4800" b="1" u="sng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6000">
                <a:effectLst/>
                <a:latin typeface="华文中宋" panose="02010600040101010101" charset="-122"/>
                <a:ea typeface="华文中宋" panose="02010600040101010101" charset="-122"/>
              </a:rPr>
              <a:t>二、大化改新</a:t>
            </a:r>
            <a:endParaRPr lang="zh-CN" altLang="en-US" sz="6000"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77645"/>
            <a:ext cx="10515600" cy="4987290"/>
          </a:xfrm>
        </p:spPr>
        <p:txBody>
          <a:bodyPr>
            <a:noAutofit/>
          </a:bodyPr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历史背景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开始的标志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改革内容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514350" indent="0" algn="just" fontAlgn="auto">
              <a:lnSpc>
                <a:spcPct val="100000"/>
              </a:lnSpc>
              <a:buFont typeface="+mj-lt"/>
              <a:buNone/>
            </a:pPr>
            <a:r>
              <a:rPr lang="en-US" altLang="zh-CN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4.</a:t>
            </a:r>
            <a:r>
              <a:rPr lang="zh-CN" altLang="en-US" sz="54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历史影响</a:t>
            </a:r>
            <a:endParaRPr lang="zh-CN" altLang="en-US" sz="54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WPS 演示</Application>
  <PresentationFormat>宽屏</PresentationFormat>
  <Paragraphs>62</Paragraphs>
  <Slides>25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华文中宋</vt:lpstr>
      <vt:lpstr>微软雅黑</vt:lpstr>
      <vt:lpstr>Arial Unicode MS</vt:lpstr>
      <vt:lpstr>等线</vt:lpstr>
      <vt:lpstr>华文琥珀</vt:lpstr>
      <vt:lpstr>Aharoni</vt:lpstr>
      <vt:lpstr>华文彩云</vt:lpstr>
      <vt:lpstr>华文新魏</vt:lpstr>
      <vt:lpstr>Office 主题​​</vt:lpstr>
      <vt:lpstr>第8课  拜占庭帝国</vt:lpstr>
      <vt:lpstr>PowerPoint 演示文稿</vt:lpstr>
      <vt:lpstr>教学重难点</vt:lpstr>
      <vt:lpstr>一、拜占庭帝国的兴衰</vt:lpstr>
      <vt:lpstr>PowerPoint 演示文稿</vt:lpstr>
      <vt:lpstr>PowerPoint 演示文稿</vt:lpstr>
      <vt:lpstr>PowerPoint 演示文稿</vt:lpstr>
      <vt:lpstr>PowerPoint 演示文稿</vt:lpstr>
      <vt:lpstr>二、《查士丁尼法典》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守望幸福</cp:lastModifiedBy>
  <cp:revision>历史备课大师【全免费】</cp:revision>
  <dcterms:created xsi:type="dcterms:W3CDTF">2017-08-03T09:01:00Z</dcterms:created>
  <dcterms:modified xsi:type="dcterms:W3CDTF">2018-09-20T00:48:54Z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