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372" r:id="rId5"/>
    <p:sldId id="257" r:id="rId6"/>
    <p:sldId id="259" r:id="rId7"/>
    <p:sldId id="396" r:id="rId8"/>
    <p:sldId id="316" r:id="rId9"/>
    <p:sldId id="360" r:id="rId10"/>
    <p:sldId id="397" r:id="rId11"/>
    <p:sldId id="400" r:id="rId12"/>
    <p:sldId id="401" r:id="rId13"/>
    <p:sldId id="402" r:id="rId14"/>
    <p:sldId id="403" r:id="rId15"/>
    <p:sldId id="411" r:id="rId16"/>
    <p:sldId id="404" r:id="rId17"/>
    <p:sldId id="350" r:id="rId18"/>
    <p:sldId id="352" r:id="rId19"/>
    <p:sldId id="351" r:id="rId20"/>
    <p:sldId id="406" r:id="rId21"/>
    <p:sldId id="405" r:id="rId22"/>
    <p:sldId id="408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B2B2B2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58"/>
        <p:guide pos="388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2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74015" y="926465"/>
            <a:ext cx="11458575" cy="359664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sz="9600" b="1" dirty="0"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第</a:t>
            </a:r>
            <a:r>
              <a:rPr lang="en-US" sz="9600" b="1" dirty="0"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10</a:t>
            </a:r>
            <a:r>
              <a:rPr sz="9600" b="1" dirty="0"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课 </a:t>
            </a:r>
            <a:br>
              <a:rPr sz="9600" b="1" dirty="0"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sz="9600" b="1" dirty="0"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阿拉伯帝国</a:t>
            </a:r>
            <a:endParaRPr lang="zh-CN" sz="9600" b="1" dirty="0"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8305" y="14605"/>
            <a:ext cx="7419975" cy="6826250"/>
          </a:xfrm>
          <a:prstGeom prst="rect">
            <a:avLst/>
          </a:prstGeom>
        </p:spPr>
      </p:pic>
      <p:pic>
        <p:nvPicPr>
          <p:cNvPr id="4" name="图片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16510"/>
            <a:ext cx="10417810" cy="68243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74090" y="28575"/>
            <a:ext cx="10234930" cy="67957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2080" y="189865"/>
            <a:ext cx="11986895" cy="61461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0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96365" y="5715"/>
            <a:ext cx="9140190" cy="68478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085" y="23495"/>
            <a:ext cx="9053195" cy="6779895"/>
          </a:xfrm>
          <a:prstGeom prst="rect">
            <a:avLst/>
          </a:prstGeom>
        </p:spPr>
      </p:pic>
      <p:pic>
        <p:nvPicPr>
          <p:cNvPr id="4" name="图片 3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90" y="23495"/>
            <a:ext cx="6831330" cy="68313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000">
                <a:effectLst/>
                <a:latin typeface="华文中宋" panose="02010600040101010101" charset="-122"/>
                <a:ea typeface="华文中宋" panose="02010600040101010101" charset="-122"/>
              </a:rPr>
              <a:t>二、伊斯兰教的传播</a:t>
            </a:r>
            <a:endParaRPr lang="zh-CN" altLang="en-US" sz="6000"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77645"/>
            <a:ext cx="10515600" cy="4987290"/>
          </a:xfrm>
        </p:spPr>
        <p:txBody>
          <a:bodyPr>
            <a:noAutofit/>
          </a:bodyPr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5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伊斯兰教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创立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en-US" altLang="zh-CN" sz="4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1</a:t>
            </a:r>
            <a:r>
              <a:rPr lang="zh-CN" altLang="en-US" sz="4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）时间</a:t>
            </a:r>
            <a:endParaRPr lang="zh-CN" altLang="en-US" sz="4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zh-CN" altLang="en-US" sz="4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en-US" altLang="zh-CN" sz="4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）创立者</a:t>
            </a:r>
            <a:endParaRPr lang="zh-CN" altLang="en-US" sz="4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4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3</a:t>
            </a:r>
            <a:r>
              <a:rPr lang="zh-CN" altLang="en-US" sz="4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）经典</a:t>
            </a:r>
            <a:endParaRPr lang="zh-CN" altLang="en-US" sz="4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5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伊斯兰教的传播</a:t>
            </a:r>
            <a:endParaRPr lang="zh-CN" altLang="en-US" sz="5400" b="1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>
            <a:normAutofit fontScale="80000"/>
          </a:bodyPr>
          <a:p>
            <a:pPr marL="514350" indent="0" algn="just" fontAlgn="auto">
              <a:lnSpc>
                <a:spcPct val="120000"/>
              </a:lnSpc>
              <a:buFont typeface="+mj-lt"/>
              <a:buNone/>
            </a:pPr>
            <a:r>
              <a:rPr lang="en-US" altLang="zh-CN" sz="6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60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7世纪初期</a:t>
            </a:r>
            <a:r>
              <a:rPr lang="zh-CN" altLang="en-US" sz="6000" b="1">
                <a:solidFill>
                  <a:srgbClr val="C00000"/>
                </a:solidFill>
                <a:latin typeface="+mj-ea"/>
                <a:ea typeface="+mj-ea"/>
              </a:rPr>
              <a:t>穆罕默德</a:t>
            </a:r>
            <a:r>
              <a:rPr lang="zh-CN" altLang="en-US" sz="6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创立的伊斯兰教宣称，宇宙间唯一的神是安拉（真主），而他自己是安拉的使者、信徒的先知。伊斯兰教徒被称为“</a:t>
            </a:r>
            <a:r>
              <a:rPr lang="zh-CN" altLang="en-US" sz="6000" b="1">
                <a:solidFill>
                  <a:srgbClr val="C00000"/>
                </a:solidFill>
                <a:latin typeface="+mj-ea"/>
                <a:ea typeface="+mj-ea"/>
              </a:rPr>
              <a:t>穆斯林</a:t>
            </a:r>
            <a:r>
              <a:rPr lang="zh-CN" altLang="en-US" sz="6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”，意为信仰安拉（真主）的人。伊斯兰教的经典是</a:t>
            </a:r>
            <a:r>
              <a:rPr lang="zh-CN" altLang="en-US" sz="6000" b="1">
                <a:solidFill>
                  <a:srgbClr val="C00000"/>
                </a:solidFill>
                <a:latin typeface="+mj-ea"/>
                <a:ea typeface="+mj-ea"/>
              </a:rPr>
              <a:t>《古兰经》</a:t>
            </a:r>
            <a:r>
              <a:rPr lang="zh-CN" altLang="en-US" sz="6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，它记载了穆罕默德传教的经文。</a:t>
            </a:r>
            <a:endParaRPr lang="zh-CN" altLang="en-US" sz="6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just" fontAlgn="auto">
              <a:lnSpc>
                <a:spcPct val="120000"/>
              </a:lnSpc>
              <a:buNone/>
            </a:pP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>
            <a:normAutofit/>
          </a:bodyPr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1.</a:t>
            </a:r>
            <a:r>
              <a:rPr lang="zh-CN" altLang="en-US" sz="5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伊斯兰教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创立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1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）时间：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</a:t>
            </a: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）创立者：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3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）教徒：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4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）经典：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1495" y="1162050"/>
            <a:ext cx="3067050" cy="7683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7</a:t>
            </a:r>
            <a:r>
              <a:rPr lang="zh-CN" altLang="en-US" sz="4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世纪初期</a:t>
            </a:r>
            <a:endParaRPr lang="zh-CN" altLang="en-US" sz="4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3790" y="2124710"/>
            <a:ext cx="3037840" cy="7683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穆罕默德</a:t>
            </a:r>
            <a:endParaRPr lang="zh-CN" altLang="en-US" sz="4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9760" y="3044825"/>
            <a:ext cx="1967865" cy="7683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穆斯林</a:t>
            </a:r>
            <a:endParaRPr lang="zh-CN" altLang="en-US" sz="4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1495" y="4011930"/>
            <a:ext cx="2891155" cy="7683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《古兰经》</a:t>
            </a:r>
            <a:endParaRPr lang="zh-CN" altLang="en-US" sz="4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9470" y="49530"/>
            <a:ext cx="10591800" cy="67856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>
            <a:normAutofit lnSpcReduction="10000"/>
          </a:bodyPr>
          <a:p>
            <a:pPr marL="514350" indent="0" algn="just" fontAlgn="auto">
              <a:lnSpc>
                <a:spcPct val="120000"/>
              </a:lnSpc>
              <a:buFont typeface="+mj-lt"/>
              <a:buNone/>
            </a:pPr>
            <a:r>
              <a:rPr 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2.</a:t>
            </a:r>
            <a:r>
              <a:rPr lang="zh-CN" altLang="en-US" sz="5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伊斯兰教的传播</a:t>
            </a:r>
            <a:endParaRPr lang="zh-CN" altLang="en-US" sz="6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457200" algn="just" fontAlgn="auto">
              <a:lnSpc>
                <a:spcPct val="120000"/>
              </a:lnSpc>
              <a:buNone/>
            </a:pP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  </a:t>
            </a:r>
            <a:r>
              <a:rPr lang="zh-CN" altLang="en-US" sz="4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穆军默德逝世后，从第二任哈里发”起，阿拉伯人开始了大规模的扩张。到</a:t>
            </a:r>
            <a:r>
              <a:rPr lang="zh-CN" altLang="en-US" sz="4400" b="1">
                <a:solidFill>
                  <a:srgbClr val="C00000"/>
                </a:solidFill>
                <a:effectLst/>
                <a:latin typeface="+mj-ea"/>
                <a:ea typeface="+mj-ea"/>
                <a:cs typeface="+mj-ea"/>
                <a:sym typeface="+mn-ea"/>
              </a:rPr>
              <a:t>8世纪中期</a:t>
            </a:r>
            <a:r>
              <a:rPr lang="zh-CN" altLang="en-US" sz="4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r>
              <a:rPr lang="zh-CN" altLang="en-US" sz="4400" b="1">
                <a:solidFill>
                  <a:srgbClr val="C00000"/>
                </a:solidFill>
                <a:effectLst/>
                <a:latin typeface="+mj-ea"/>
                <a:ea typeface="+mj-ea"/>
                <a:sym typeface="+mn-ea"/>
              </a:rPr>
              <a:t>阿拉伯已形成一个地跨亚、非、欧三大洲的大帝国。</a:t>
            </a:r>
            <a:r>
              <a:rPr lang="zh-CN" altLang="en-US" sz="4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随着阿拉伯帝国的扩张，伊斯兰教获得了广泛的传播，发展为世界性的宗教。目前，全世界约有50个伊斯兰教国家。</a:t>
            </a:r>
            <a:r>
              <a:rPr lang="zh-CN" altLang="en-US" sz="4400" b="1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rPr>
              <a:t>穆斯林主要分布在</a:t>
            </a:r>
            <a:r>
              <a:rPr lang="zh-CN" altLang="en-US" sz="4400" b="1">
                <a:solidFill>
                  <a:srgbClr val="C00000"/>
                </a:solidFill>
                <a:effectLst/>
                <a:latin typeface="+mj-ea"/>
                <a:ea typeface="+mj-ea"/>
                <a:sym typeface="+mn-ea"/>
              </a:rPr>
              <a:t>西亚北非、南亚和东南亚等地</a:t>
            </a:r>
            <a:r>
              <a:rPr lang="zh-CN" altLang="en-US" sz="44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endParaRPr lang="zh-CN" altLang="en-US" sz="4400" b="1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815" y="59690"/>
            <a:ext cx="10210165" cy="6739255"/>
          </a:xfrm>
          <a:prstGeom prst="rect">
            <a:avLst/>
          </a:prstGeom>
        </p:spPr>
      </p:pic>
      <p:pic>
        <p:nvPicPr>
          <p:cNvPr id="11" name="图片 10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" y="59690"/>
            <a:ext cx="11998960" cy="6739890"/>
          </a:xfrm>
          <a:prstGeom prst="rect">
            <a:avLst/>
          </a:prstGeom>
        </p:spPr>
      </p:pic>
      <p:pic>
        <p:nvPicPr>
          <p:cNvPr id="12" name="图片 11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85" y="79375"/>
            <a:ext cx="11070590" cy="6708140"/>
          </a:xfrm>
          <a:prstGeom prst="rect">
            <a:avLst/>
          </a:prstGeom>
        </p:spPr>
      </p:pic>
      <p:pic>
        <p:nvPicPr>
          <p:cNvPr id="13" name="图片 12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05" y="59690"/>
            <a:ext cx="10093960" cy="6729095"/>
          </a:xfrm>
          <a:prstGeom prst="rect">
            <a:avLst/>
          </a:prstGeom>
        </p:spPr>
      </p:pic>
      <p:pic>
        <p:nvPicPr>
          <p:cNvPr id="14" name="图片 13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605" y="78105"/>
            <a:ext cx="10119995" cy="6709410"/>
          </a:xfrm>
          <a:prstGeom prst="rect">
            <a:avLst/>
          </a:prstGeom>
        </p:spPr>
      </p:pic>
      <p:pic>
        <p:nvPicPr>
          <p:cNvPr id="15" name="图片 14" descr="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71755"/>
            <a:ext cx="10058400" cy="6713855"/>
          </a:xfrm>
          <a:prstGeom prst="rect">
            <a:avLst/>
          </a:prstGeom>
        </p:spPr>
      </p:pic>
      <p:pic>
        <p:nvPicPr>
          <p:cNvPr id="16" name="图片 15" descr="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6845" y="79375"/>
            <a:ext cx="9294495" cy="6731000"/>
          </a:xfrm>
          <a:prstGeom prst="rect">
            <a:avLst/>
          </a:prstGeom>
        </p:spPr>
      </p:pic>
      <p:pic>
        <p:nvPicPr>
          <p:cNvPr id="18" name="图片 17" descr="188716-120619140127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6160" y="74295"/>
            <a:ext cx="10099040" cy="673608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000">
                <a:effectLst/>
                <a:latin typeface="华文中宋" panose="02010600040101010101" charset="-122"/>
                <a:ea typeface="华文中宋" panose="02010600040101010101" charset="-122"/>
              </a:rPr>
              <a:t>三、阿拉伯帝国对文化的贡献</a:t>
            </a:r>
            <a:endParaRPr lang="zh-CN" altLang="en-US" sz="6000"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80440" y="3175"/>
            <a:ext cx="10231120" cy="6820535"/>
          </a:xfrm>
          <a:prstGeom prst="rect">
            <a:avLst/>
          </a:prstGeom>
        </p:spPr>
      </p:pic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170" y="12700"/>
            <a:ext cx="9267825" cy="6801485"/>
          </a:xfrm>
          <a:prstGeom prst="rect">
            <a:avLst/>
          </a:prstGeom>
        </p:spPr>
      </p:pic>
      <p:pic>
        <p:nvPicPr>
          <p:cNvPr id="6" name="图片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375" y="5715"/>
            <a:ext cx="9457690" cy="6885305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25" y="3810"/>
            <a:ext cx="9672320" cy="6840220"/>
          </a:xfrm>
          <a:prstGeom prst="rect">
            <a:avLst/>
          </a:prstGeom>
        </p:spPr>
      </p:pic>
      <p:pic>
        <p:nvPicPr>
          <p:cNvPr id="8" name="图片 7" descr="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940" y="13970"/>
            <a:ext cx="11149965" cy="6811645"/>
          </a:xfrm>
          <a:prstGeom prst="rect">
            <a:avLst/>
          </a:prstGeom>
        </p:spPr>
      </p:pic>
      <p:pic>
        <p:nvPicPr>
          <p:cNvPr id="9" name="图片 8" descr="1261152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005" y="3810"/>
            <a:ext cx="11647170" cy="682498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5400">
                <a:effectLst/>
                <a:latin typeface="华文中宋" panose="02010600040101010101" charset="-122"/>
                <a:ea typeface="华文中宋" panose="02010600040101010101" charset="-122"/>
              </a:rPr>
              <a:t>教学重难点</a:t>
            </a:r>
            <a:endParaRPr lang="zh-CN" altLang="en-US" sz="5400"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4000">
                <a:solidFill>
                  <a:schemeClr val="tx1"/>
                </a:solidFill>
                <a:effectLst/>
              </a:rPr>
              <a:t>重点：阿拉伯国家的建立对世界文化的贡献</a:t>
            </a:r>
            <a:endParaRPr lang="zh-CN" altLang="en-US" sz="4000">
              <a:solidFill>
                <a:schemeClr val="tx1"/>
              </a:solidFill>
              <a:effectLst/>
            </a:endParaRPr>
          </a:p>
          <a:p>
            <a:pPr>
              <a:lnSpc>
                <a:spcPct val="130000"/>
              </a:lnSpc>
            </a:pPr>
            <a:r>
              <a:rPr lang="zh-CN" altLang="en-US" sz="4000">
                <a:solidFill>
                  <a:schemeClr val="tx1"/>
                </a:solidFill>
                <a:effectLst/>
              </a:rPr>
              <a:t>难点：</a:t>
            </a:r>
            <a:endParaRPr lang="zh-CN" altLang="en-US" sz="4000">
              <a:solidFill>
                <a:schemeClr val="tx1"/>
              </a:solidFill>
              <a:effectLst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solidFill>
                  <a:schemeClr val="tx1"/>
                </a:solidFill>
                <a:effectLst/>
              </a:rPr>
              <a:t>       伊斯兰教产生的经过和历史影响。</a:t>
            </a:r>
            <a:endParaRPr lang="en-US" altLang="zh-CN" sz="4000">
              <a:solidFill>
                <a:schemeClr val="tx1"/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000">
                <a:effectLst/>
                <a:latin typeface="华文中宋" panose="02010600040101010101" charset="-122"/>
                <a:ea typeface="华文中宋" panose="02010600040101010101" charset="-122"/>
              </a:rPr>
              <a:t>一、穆罕默德统一阿拉伯半岛</a:t>
            </a:r>
            <a:endParaRPr lang="zh-CN" altLang="en-US" sz="6000"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77645"/>
            <a:ext cx="10515600" cy="4987290"/>
          </a:xfrm>
        </p:spPr>
        <p:txBody>
          <a:bodyPr>
            <a:noAutofit/>
          </a:bodyPr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历史背景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统一过程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历史影响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>
            <a:normAutofit lnSpcReduction="20000"/>
          </a:bodyPr>
          <a:p>
            <a:pPr marL="0" indent="457200" algn="just" fontAlgn="auto">
              <a:lnSpc>
                <a:spcPct val="160000"/>
              </a:lnSpc>
              <a:buNone/>
            </a:pP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历史背景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indent="457200" algn="just" fontAlgn="auto">
              <a:lnSpc>
                <a:spcPct val="160000"/>
              </a:lnSpc>
              <a:buNone/>
            </a:pPr>
            <a:r>
              <a:rPr lang="zh-CN" altLang="en-US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阿拉伯文明的发祥地在阿拉伯半岛。这里绝大部分是沙漠和草原，自然条件比较恶劣。7世纪以前，阿拉伯人大多过着逐水草而居的游牧生活，他们被称为“沙漠之子”。</a:t>
            </a:r>
            <a:endParaRPr lang="zh-CN" altLang="en-US" sz="4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>
            <a:normAutofit lnSpcReduction="20000"/>
          </a:bodyPr>
          <a:p>
            <a:pPr marL="0" indent="457200" algn="just" fontAlgn="auto">
              <a:lnSpc>
                <a:spcPct val="160000"/>
              </a:lnSpc>
              <a:buNone/>
            </a:pP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7世纪初，阿拉伯半岛盛行多神崇拜，各部落有着不同的信仰。</a:t>
            </a:r>
            <a:r>
              <a:rPr lang="zh-CN" altLang="en-US" sz="4400" b="1">
                <a:solidFill>
                  <a:srgbClr val="C00000"/>
                </a:solidFill>
                <a:latin typeface="+mn-ea"/>
              </a:rPr>
              <a:t>为了争夺牧场，部落间战争连绵不断。社会矛盾尖锐，人民渴望统一</a:t>
            </a:r>
            <a:r>
              <a:rPr lang="zh-CN" altLang="en-US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。在这种社会条件下，穆罕默德顺应历史潮流，在麦加创立了伊斯兰教。</a:t>
            </a:r>
            <a:endParaRPr lang="zh-CN" altLang="en-US" sz="4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18745"/>
            <a:ext cx="11997055" cy="6631305"/>
          </a:xfrm>
        </p:spPr>
        <p:txBody>
          <a:bodyPr>
            <a:noAutofit/>
          </a:bodyPr>
          <a:p>
            <a:pPr marL="0" indent="457200" algn="just" fontAlgn="auto">
              <a:lnSpc>
                <a:spcPct val="150000"/>
              </a:lnSpc>
              <a:buNone/>
            </a:pPr>
            <a:r>
              <a:rPr lang="en-US" altLang="zh-CN" sz="4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2.</a:t>
            </a:r>
            <a:r>
              <a:rPr lang="zh-CN" altLang="en-US" sz="4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统一过程</a:t>
            </a:r>
            <a:endParaRPr lang="zh-CN" altLang="en-US" sz="4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indent="457200" algn="just" fontAlgn="auto">
              <a:lnSpc>
                <a:spcPct val="150000"/>
              </a:lnSpc>
              <a:buNone/>
            </a:pPr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穆军默德对一神教的传播，受到麦加贵族的迫害。</a:t>
            </a:r>
            <a:r>
              <a:rPr lang="zh-CN" altLang="en-US" sz="4000" b="1">
                <a:solidFill>
                  <a:schemeClr val="tx1"/>
                </a:solidFill>
                <a:latin typeface="+mn-ea"/>
                <a:cs typeface="+mn-ea"/>
              </a:rPr>
              <a:t>62</a:t>
            </a:r>
            <a:r>
              <a:rPr lang="en-US" altLang="zh-CN" sz="4000" b="1">
                <a:solidFill>
                  <a:schemeClr val="tx1"/>
                </a:solidFill>
                <a:latin typeface="+mn-ea"/>
                <a:cs typeface="+mn-ea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+mn-ea"/>
                <a:cs typeface="+mn-ea"/>
              </a:rPr>
              <a:t>年</a:t>
            </a:r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穆罕默德</a:t>
            </a:r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率领一部分信徒逃出麦加，并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在麦地那建立一个政教合一的政权</a:t>
            </a:r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。穆罕默德</a:t>
            </a:r>
            <a:r>
              <a:rPr lang="zh-CN" altLang="en-US" sz="4000" b="1">
                <a:solidFill>
                  <a:srgbClr val="C00000"/>
                </a:solidFill>
                <a:latin typeface="+mn-ea"/>
              </a:rPr>
              <a:t>成了政治、军事和宗教首领，掌握一切大权</a:t>
            </a:r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4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18745"/>
            <a:ext cx="11997055" cy="6631305"/>
          </a:xfrm>
        </p:spPr>
        <p:txBody>
          <a:bodyPr>
            <a:noAutofit/>
          </a:bodyPr>
          <a:p>
            <a:pPr marL="0" indent="457200" algn="just" fontAlgn="auto">
              <a:lnSpc>
                <a:spcPct val="150000"/>
              </a:lnSpc>
              <a:buNone/>
            </a:pPr>
            <a:r>
              <a:rPr lang="en-US" altLang="zh-CN" sz="4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历史影响</a:t>
            </a:r>
            <a:endParaRPr lang="zh-CN" altLang="en-US" sz="4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indent="457200" algn="just" fontAlgn="auto">
              <a:lnSpc>
                <a:spcPct val="150000"/>
              </a:lnSpc>
              <a:buNone/>
            </a:pPr>
            <a:r>
              <a:rPr lang="zh-CN" altLang="en-US" sz="4000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sz="4000" b="1">
                <a:solidFill>
                  <a:srgbClr val="202020"/>
                </a:solidFill>
                <a:latin typeface="+mn-ea"/>
                <a:cs typeface="+mn-ea"/>
              </a:rPr>
              <a:t>630年</a:t>
            </a:r>
            <a:r>
              <a:rPr sz="4000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，穆罕默德率兵攻占麦加，麦加贵族被迫接受伊斯兰教，承认穆罕默德是政治和宗教领袖。不久后，</a:t>
            </a:r>
            <a:r>
              <a:rPr sz="4000" b="1">
                <a:solidFill>
                  <a:srgbClr val="202020"/>
                </a:solidFill>
                <a:latin typeface="+mn-ea"/>
                <a:cs typeface="华文中宋" panose="02010600040101010101" charset="-122"/>
              </a:rPr>
              <a:t>阿拉伯半岛已大体统</a:t>
            </a:r>
            <a:r>
              <a:rPr lang="zh-CN" sz="4000" b="1">
                <a:solidFill>
                  <a:srgbClr val="202020"/>
                </a:solidFill>
                <a:latin typeface="+mn-ea"/>
                <a:cs typeface="华文中宋" panose="02010600040101010101" charset="-122"/>
              </a:rPr>
              <a:t>一</a:t>
            </a:r>
            <a:r>
              <a:rPr sz="4000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r>
              <a:rPr sz="4000" b="1">
                <a:solidFill>
                  <a:srgbClr val="C00000"/>
                </a:solidFill>
                <a:latin typeface="+mn-ea"/>
                <a:cs typeface="华文中宋" panose="02010600040101010101" charset="-122"/>
              </a:rPr>
              <a:t>统一国家的建立促进了阿拉伯政治、经济、文化的发展。</a:t>
            </a:r>
            <a:endParaRPr lang="zh-CN" altLang="en-US" sz="4000" b="1">
              <a:solidFill>
                <a:srgbClr val="C00000"/>
              </a:solidFill>
              <a:latin typeface="+mn-ea"/>
              <a:cs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91235" y="11430"/>
            <a:ext cx="9981565" cy="68160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842</Words>
  <Application>WPS 演示</Application>
  <PresentationFormat>宽屏</PresentationFormat>
  <Paragraphs>55</Paragraphs>
  <Slides>20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华文中宋</vt:lpstr>
      <vt:lpstr>微软雅黑</vt:lpstr>
      <vt:lpstr>Arial Unicode MS</vt:lpstr>
      <vt:lpstr>等线</vt:lpstr>
      <vt:lpstr>Office 主题​​</vt:lpstr>
      <vt:lpstr>第10课  阿拉伯帝国</vt:lpstr>
      <vt:lpstr>PowerPoint 演示文稿</vt:lpstr>
      <vt:lpstr>教学重难点</vt:lpstr>
      <vt:lpstr>一、穆罕默德统一阿拉伯半岛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二、伊斯兰教的传播</vt:lpstr>
      <vt:lpstr>PowerPoint 演示文稿</vt:lpstr>
      <vt:lpstr>PowerPoint 演示文稿</vt:lpstr>
      <vt:lpstr>PowerPoint 演示文稿</vt:lpstr>
      <vt:lpstr>PowerPoint 演示文稿</vt:lpstr>
      <vt:lpstr>三、阿拉伯帝国对文化的贡献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守望幸福</cp:lastModifiedBy>
  <cp:revision>历史备课大师【全免费】</cp:revision>
  <dcterms:created xsi:type="dcterms:W3CDTF">2017-08-03T09:01:00Z</dcterms:created>
  <dcterms:modified xsi:type="dcterms:W3CDTF">2018-09-20T13:10:49Z</dcterms:modified>
  <cp:category>历史备课大师【全免费】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2052-11.1.0.7764</vt:lpwstr>
  </property>
</Properties>
</file>