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7"/>
  </p:notesMasterIdLst>
  <p:sldIdLst>
    <p:sldId id="256" r:id="rId2"/>
    <p:sldId id="257" r:id="rId3"/>
    <p:sldId id="262" r:id="rId4"/>
    <p:sldId id="264" r:id="rId5"/>
    <p:sldId id="265" r:id="rId6"/>
    <p:sldId id="275" r:id="rId7"/>
    <p:sldId id="277" r:id="rId8"/>
    <p:sldId id="278" r:id="rId9"/>
    <p:sldId id="260" r:id="rId10"/>
    <p:sldId id="261" r:id="rId11"/>
    <p:sldId id="282" r:id="rId12"/>
    <p:sldId id="276" r:id="rId13"/>
    <p:sldId id="280" r:id="rId14"/>
    <p:sldId id="279" r:id="rId15"/>
    <p:sldId id="28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71" d="100"/>
          <a:sy n="71" d="100"/>
        </p:scale>
        <p:origin x="-82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2018/9/1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1537578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2018/9/1</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2018/9/1</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2018/9/1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2018/9/1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2018/9/1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2018/9/1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2018/9/1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2018/9/1</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2018/9/1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2018/9/1</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708660" y="927847"/>
            <a:ext cx="11273790" cy="3637280"/>
          </a:xfrm>
        </p:spPr>
        <p:txBody>
          <a:bodyPr>
            <a:normAutofit fontScale="90000"/>
          </a:bodyPr>
          <a:lstStyle/>
          <a:p>
            <a:pPr algn="l"/>
            <a:r>
              <a:rPr lang="zh-CN" altLang="en-US" dirty="0"/>
              <a:t>  </a:t>
            </a:r>
            <a:r>
              <a:rPr lang="zh-CN" altLang="en-US" sz="4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14</a:t>
            </a:r>
            <a:r>
              <a:rPr lang="en-US" altLang="zh-CN" sz="4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18世纪</a:t>
            </a:r>
            <a:r>
              <a:rPr lang="zh-CN" altLang="en-US" sz="4000" b="1" dirty="0">
                <a:latin typeface="宋体" panose="02010600030101010101" pitchFamily="2" charset="-122"/>
                <a:ea typeface="宋体" panose="02010600030101010101" pitchFamily="2" charset="-122"/>
                <a:cs typeface="宋体" panose="02010600030101010101" pitchFamily="2" charset="-122"/>
              </a:rPr>
              <a:t>是</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欧洲由中世纪向</a:t>
            </a:r>
            <a:r>
              <a:rPr lang="zh-CN" altLang="en-US" sz="4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近代社会</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的转型期。这一转型，体现在经济领域就是</a:t>
            </a:r>
            <a:r>
              <a:rPr lang="en-US" altLang="zh-CN" sz="4000" b="1" dirty="0" smtClean="0">
                <a:latin typeface="宋体" panose="02010600030101010101" pitchFamily="2" charset="-122"/>
                <a:ea typeface="宋体" panose="02010600030101010101" pitchFamily="2" charset="-122"/>
                <a:cs typeface="宋体" panose="02010600030101010101" pitchFamily="2" charset="-122"/>
              </a:rPr>
              <a:t>14</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a:t>
            </a:r>
            <a:r>
              <a:rPr lang="en-US" altLang="zh-CN" sz="4000" b="1" dirty="0" smtClean="0">
                <a:latin typeface="宋体" panose="02010600030101010101" pitchFamily="2" charset="-122"/>
                <a:ea typeface="宋体" panose="02010600030101010101" pitchFamily="2" charset="-122"/>
                <a:cs typeface="宋体" panose="02010600030101010101" pitchFamily="2" charset="-122"/>
              </a:rPr>
              <a:t>15</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世纪西欧封建社会内部出现了</a:t>
            </a:r>
            <a:r>
              <a:rPr lang="zh-CN" altLang="en-US" sz="40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资本主义生产关系的萌芽</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4000" b="1" u="sng" dirty="0" smtClean="0">
                <a:latin typeface="宋体" panose="02010600030101010101" pitchFamily="2" charset="-122"/>
                <a:ea typeface="宋体" panose="02010600030101010101" pitchFamily="2" charset="-122"/>
                <a:cs typeface="宋体" panose="02010600030101010101" pitchFamily="2" charset="-122"/>
              </a:rPr>
              <a:t>手工工场和租地农场</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是其具体表现形式。而资本主义萌芽的产生与发展，成为</a:t>
            </a:r>
            <a:r>
              <a:rPr lang="zh-CN" altLang="en-US" sz="4000" b="1" u="sng" dirty="0" smtClean="0">
                <a:latin typeface="宋体" panose="02010600030101010101" pitchFamily="2" charset="-122"/>
                <a:ea typeface="宋体" panose="02010600030101010101" pitchFamily="2" charset="-122"/>
                <a:cs typeface="宋体" panose="02010600030101010101" pitchFamily="2" charset="-122"/>
              </a:rPr>
              <a:t>文艺复兴运动</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兴起与</a:t>
            </a:r>
            <a:r>
              <a:rPr lang="zh-CN" altLang="en-US" sz="4000" b="1" u="sng" dirty="0" smtClean="0">
                <a:latin typeface="宋体" panose="02010600030101010101" pitchFamily="2" charset="-122"/>
                <a:ea typeface="宋体" panose="02010600030101010101" pitchFamily="2" charset="-122"/>
                <a:cs typeface="宋体" panose="02010600030101010101" pitchFamily="2" charset="-122"/>
              </a:rPr>
              <a:t>新航路开辟</a:t>
            </a:r>
            <a:r>
              <a:rPr lang="zh-CN" altLang="en-US" sz="4000" b="1" dirty="0" smtClean="0">
                <a:latin typeface="宋体" panose="02010600030101010101" pitchFamily="2" charset="-122"/>
                <a:ea typeface="宋体" panose="02010600030101010101" pitchFamily="2" charset="-122"/>
                <a:cs typeface="宋体" panose="02010600030101010101" pitchFamily="2" charset="-122"/>
              </a:rPr>
              <a:t>的经济根源，也是欧洲社会、政治变革的根本原因。</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0840" y="27305"/>
            <a:ext cx="10515600" cy="1325563"/>
          </a:xfrm>
        </p:spPr>
        <p:txBody>
          <a:bodyPr/>
          <a:lstStyle/>
          <a:p>
            <a:r>
              <a:rPr lang="zh-CN" altLang="en-US" sz="2800" dirty="0">
                <a:solidFill>
                  <a:srgbClr val="002060"/>
                </a:solidFill>
              </a:rPr>
              <a:t>阅读材料，结合课本，概括租地农场的特征</a:t>
            </a:r>
          </a:p>
        </p:txBody>
      </p:sp>
      <p:sp>
        <p:nvSpPr>
          <p:cNvPr id="3" name="内容占位符 2"/>
          <p:cNvSpPr>
            <a:spLocks noGrp="1"/>
          </p:cNvSpPr>
          <p:nvPr>
            <p:ph idx="1"/>
          </p:nvPr>
        </p:nvSpPr>
        <p:spPr>
          <a:xfrm>
            <a:off x="169135" y="1091976"/>
            <a:ext cx="11929110" cy="4351655"/>
          </a:xfrm>
        </p:spPr>
        <p:txBody>
          <a:bodyPr/>
          <a:lstStyle/>
          <a:p>
            <a:pPr marL="0" indent="0">
              <a:buNone/>
            </a:pPr>
            <a:r>
              <a:rPr lang="zh-CN" altLang="en-US" sz="2800" b="1" u="sng" dirty="0">
                <a:solidFill>
                  <a:srgbClr val="FF0000"/>
                </a:solidFill>
                <a:latin typeface="楷体" panose="02010609060101010101" charset="-122"/>
                <a:ea typeface="楷体" panose="02010609060101010101" charset="-122"/>
                <a:cs typeface="楷体" panose="02010609060101010101" charset="-122"/>
              </a:rPr>
              <a:t>英国的租地农场出现的最早，也最典型</a:t>
            </a:r>
            <a:r>
              <a:rPr lang="zh-CN" altLang="en-US" sz="2800" b="1" dirty="0">
                <a:latin typeface="楷体" panose="02010609060101010101" charset="-122"/>
                <a:ea typeface="楷体" panose="02010609060101010101" charset="-122"/>
                <a:cs typeface="楷体" panose="02010609060101010101" charset="-122"/>
              </a:rPr>
              <a:t>。在租地农场，土地所有者出租土地，有的提供一部分经营资本；经济实力较强的实际经营者承租土地，提供种子、牲畜、农具和其余资本，使用少量雇佣工人来耕种土地。到16世纪末，英国已出现一个“资本主义租地农场主”阶层，土地所有者、租地农场主、雇工之间彼此签订契约，按规定的比例分配产品。据统计，16世纪，英国贵族从他的土地所得租金与同一块土地承租者用农场经营所得收入的比是1：10。</a:t>
            </a:r>
          </a:p>
        </p:txBody>
      </p:sp>
      <p:sp>
        <p:nvSpPr>
          <p:cNvPr id="4" name="文本框 3"/>
          <p:cNvSpPr txBox="1"/>
          <p:nvPr/>
        </p:nvSpPr>
        <p:spPr>
          <a:xfrm>
            <a:off x="169135" y="4127090"/>
            <a:ext cx="10802957" cy="923330"/>
          </a:xfrm>
          <a:prstGeom prst="rect">
            <a:avLst/>
          </a:prstGeom>
          <a:noFill/>
          <a:ln>
            <a:solidFill>
              <a:srgbClr val="FF0000"/>
            </a:solidFill>
          </a:ln>
        </p:spPr>
        <p:txBody>
          <a:bodyPr wrap="none" rtlCol="0" anchor="t">
            <a:spAutoFit/>
          </a:bodyPr>
          <a:lstStyle/>
          <a:p>
            <a:pPr>
              <a:lnSpc>
                <a:spcPct val="150000"/>
              </a:lnSpc>
            </a:pPr>
            <a:r>
              <a:rPr lang="zh-CN" altLang="en-US" sz="3600" b="1" dirty="0" smtClean="0">
                <a:latin typeface="Calibri" panose="020F0502020204030204" pitchFamily="34" charset="0"/>
                <a:sym typeface="+mn-ea"/>
              </a:rPr>
              <a:t>特征：</a:t>
            </a:r>
            <a:r>
              <a:rPr lang="zh-CN" altLang="zh-CN" sz="3600" b="1" dirty="0" smtClean="0">
                <a:latin typeface="Calibri" panose="020F0502020204030204" pitchFamily="34" charset="0"/>
                <a:sym typeface="+mn-ea"/>
              </a:rPr>
              <a:t>为</a:t>
            </a:r>
            <a:r>
              <a:rPr lang="zh-CN" altLang="zh-CN" sz="3600" b="1" dirty="0">
                <a:latin typeface="Calibri" panose="020F0502020204030204" pitchFamily="34" charset="0"/>
                <a:sym typeface="+mn-ea"/>
              </a:rPr>
              <a:t>市场而</a:t>
            </a:r>
            <a:r>
              <a:rPr lang="zh-CN" altLang="zh-CN" sz="3600" b="1" dirty="0" smtClean="0">
                <a:latin typeface="Calibri" panose="020F0502020204030204" pitchFamily="34" charset="0"/>
                <a:sym typeface="+mn-ea"/>
              </a:rPr>
              <a:t>生产</a:t>
            </a:r>
            <a:r>
              <a:rPr lang="zh-CN" altLang="en-US" sz="3600" b="1" dirty="0" smtClean="0">
                <a:latin typeface="Calibri" panose="020F0502020204030204" pitchFamily="34" charset="0"/>
                <a:sym typeface="+mn-ea"/>
              </a:rPr>
              <a:t>，有</a:t>
            </a:r>
            <a:r>
              <a:rPr lang="zh-CN" altLang="zh-CN" sz="3600" b="1" dirty="0" smtClean="0">
                <a:latin typeface="Calibri" panose="020F0502020204030204" pitchFamily="34" charset="0"/>
                <a:sym typeface="+mn-ea"/>
              </a:rPr>
              <a:t>一定</a:t>
            </a:r>
            <a:r>
              <a:rPr lang="zh-CN" altLang="zh-CN" sz="3600" b="1" dirty="0">
                <a:latin typeface="Calibri" panose="020F0502020204030204" pitchFamily="34" charset="0"/>
                <a:sym typeface="+mn-ea"/>
              </a:rPr>
              <a:t>规模的雇佣劳动经营。</a:t>
            </a:r>
          </a:p>
        </p:txBody>
      </p:sp>
      <p:sp>
        <p:nvSpPr>
          <p:cNvPr id="5" name="文本框 4"/>
          <p:cNvSpPr txBox="1"/>
          <p:nvPr/>
        </p:nvSpPr>
        <p:spPr>
          <a:xfrm>
            <a:off x="4997525" y="5275223"/>
            <a:ext cx="2621280" cy="583565"/>
          </a:xfrm>
          <a:prstGeom prst="rect">
            <a:avLst/>
          </a:prstGeom>
          <a:noFill/>
        </p:spPr>
        <p:txBody>
          <a:bodyPr wrap="none" rtlCol="0" anchor="t">
            <a:spAutoFit/>
          </a:bodyPr>
          <a:lstStyle/>
          <a:p>
            <a:r>
              <a:rPr lang="zh-CN" altLang="zh-CN" sz="3200" b="1" dirty="0">
                <a:solidFill>
                  <a:srgbClr val="FF0000"/>
                </a:solidFill>
                <a:latin typeface="Calibri" panose="020F0502020204030204" pitchFamily="34" charset="0"/>
                <a:sym typeface="+mn-ea"/>
              </a:rPr>
              <a:t>资本主义性质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heel(1)">
                                      <p:cBhvr>
                                        <p:cTn id="13"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9270" y="592595"/>
            <a:ext cx="5840506" cy="2677656"/>
          </a:xfrm>
          <a:prstGeom prst="rect">
            <a:avLst/>
          </a:prstGeom>
        </p:spPr>
        <p:txBody>
          <a:bodyPr wrap="square">
            <a:spAutoFit/>
          </a:bodyPr>
          <a:lstStyle/>
          <a:p>
            <a:r>
              <a:rPr lang="zh-CN" altLang="en-US" sz="2400" dirty="0"/>
              <a:t>马克思说</a:t>
            </a:r>
            <a:r>
              <a:rPr lang="en-US" altLang="zh-CN" sz="2400" dirty="0" smtClean="0"/>
              <a:t>:“</a:t>
            </a:r>
            <a:r>
              <a:rPr lang="zh-CN" altLang="en-US" sz="2400" dirty="0" smtClean="0"/>
              <a:t>租地</a:t>
            </a:r>
            <a:r>
              <a:rPr lang="zh-CN" altLang="en-US" sz="2400" dirty="0"/>
              <a:t>农场主成了这种农业工人的实际支配者，成了他们的剩余劳动的实际剥削者，而土地所有者现在只和这种资本主义租地农场主发生直接关系，而且是单纯的货币关系和契约</a:t>
            </a:r>
            <a:r>
              <a:rPr lang="zh-CN" altLang="en-US" sz="2400" dirty="0" smtClean="0"/>
              <a:t>关系。</a:t>
            </a:r>
            <a:r>
              <a:rPr lang="en-US" altLang="zh-CN" sz="2400" dirty="0" smtClean="0"/>
              <a:t>“</a:t>
            </a:r>
          </a:p>
          <a:p>
            <a:r>
              <a:rPr lang="en-US" altLang="zh-CN" sz="2400" dirty="0" smtClean="0"/>
              <a:t>                                                                               ——《</a:t>
            </a:r>
            <a:r>
              <a:rPr lang="zh-CN" altLang="en-US" sz="2400" dirty="0"/>
              <a:t>马克思恩格斯全集</a:t>
            </a:r>
            <a:r>
              <a:rPr lang="en-US" altLang="zh-CN" sz="2400" dirty="0"/>
              <a:t>》</a:t>
            </a:r>
            <a:r>
              <a:rPr lang="zh-CN" altLang="en-US" sz="2400" dirty="0"/>
              <a:t>第</a:t>
            </a:r>
            <a:r>
              <a:rPr lang="en-US" altLang="zh-CN" sz="2400" dirty="0"/>
              <a:t>25</a:t>
            </a:r>
            <a:r>
              <a:rPr lang="zh-CN" altLang="en-US" sz="2400" dirty="0" smtClean="0"/>
              <a:t>卷</a:t>
            </a:r>
            <a:endParaRPr lang="zh-CN" altLang="en-US" sz="2400" dirty="0"/>
          </a:p>
        </p:txBody>
      </p:sp>
      <p:pic>
        <p:nvPicPr>
          <p:cNvPr id="1026" name="Picture 2" descr="http://p2.so.qhimgs1.com/bdr/_240_/t013031470a2559b37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4930" y="174813"/>
            <a:ext cx="5486400" cy="340780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308412" y="5208965"/>
            <a:ext cx="5248836" cy="646331"/>
          </a:xfrm>
          <a:prstGeom prst="rect">
            <a:avLst/>
          </a:prstGeom>
          <a:ln>
            <a:solidFill>
              <a:srgbClr val="FF0000"/>
            </a:solidFill>
          </a:ln>
        </p:spPr>
        <p:txBody>
          <a:bodyPr wrap="square">
            <a:spAutoFit/>
          </a:bodyPr>
          <a:lstStyle/>
          <a:p>
            <a:r>
              <a:rPr lang="zh-CN" altLang="en-US" sz="3600" dirty="0" smtClean="0"/>
              <a:t>资本主义性质的剥削关系</a:t>
            </a:r>
            <a:endParaRPr lang="zh-CN" altLang="en-US" sz="3600" dirty="0"/>
          </a:p>
        </p:txBody>
      </p:sp>
    </p:spTree>
    <p:extLst>
      <p:ext uri="{BB962C8B-B14F-4D97-AF65-F5344CB8AC3E}">
        <p14:creationId xmlns:p14="http://schemas.microsoft.com/office/powerpoint/2010/main" val="202319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286627" y="536654"/>
            <a:ext cx="11074036" cy="5175519"/>
            <a:chOff x="1237128" y="624668"/>
            <a:chExt cx="11074036" cy="5175519"/>
          </a:xfrm>
        </p:grpSpPr>
        <p:sp>
          <p:nvSpPr>
            <p:cNvPr id="6" name="TextBox 5"/>
            <p:cNvSpPr txBox="1"/>
            <p:nvPr/>
          </p:nvSpPr>
          <p:spPr>
            <a:xfrm>
              <a:off x="1237128" y="4018041"/>
              <a:ext cx="3416320" cy="646331"/>
            </a:xfrm>
            <a:prstGeom prst="rect">
              <a:avLst/>
            </a:prstGeom>
            <a:noFill/>
          </p:spPr>
          <p:txBody>
            <a:bodyPr wrap="none" rtlCol="0">
              <a:spAutoFit/>
            </a:bodyPr>
            <a:lstStyle/>
            <a:p>
              <a:r>
                <a:rPr lang="zh-CN" altLang="en-US" sz="3600" dirty="0">
                  <a:solidFill>
                    <a:srgbClr val="FF0000"/>
                  </a:solidFill>
                </a:rPr>
                <a:t>租地农场</a:t>
              </a:r>
              <a:r>
                <a:rPr lang="zh-CN" altLang="en-US" sz="3600" dirty="0" smtClean="0"/>
                <a:t>的产生</a:t>
              </a:r>
              <a:endParaRPr lang="zh-CN" altLang="en-US" sz="3600" dirty="0"/>
            </a:p>
          </p:txBody>
        </p:sp>
        <p:sp>
          <p:nvSpPr>
            <p:cNvPr id="7" name="TextBox 6"/>
            <p:cNvSpPr txBox="1"/>
            <p:nvPr/>
          </p:nvSpPr>
          <p:spPr>
            <a:xfrm>
              <a:off x="5372508" y="3314080"/>
              <a:ext cx="3140603" cy="523220"/>
            </a:xfrm>
            <a:prstGeom prst="rect">
              <a:avLst/>
            </a:prstGeom>
            <a:noFill/>
          </p:spPr>
          <p:txBody>
            <a:bodyPr wrap="none" rtlCol="0">
              <a:spAutoFit/>
            </a:bodyPr>
            <a:lstStyle/>
            <a:p>
              <a:r>
                <a:rPr lang="zh-CN" altLang="en-US" sz="2800" dirty="0" smtClean="0"/>
                <a:t>时间：</a:t>
              </a:r>
              <a:r>
                <a:rPr lang="en-US" altLang="zh-CN" sz="2800" dirty="0" smtClean="0"/>
                <a:t>14</a:t>
              </a:r>
              <a:r>
                <a:rPr lang="zh-CN" altLang="en-US" sz="2800" dirty="0" smtClean="0"/>
                <a:t>、</a:t>
              </a:r>
              <a:r>
                <a:rPr lang="en-US" altLang="zh-CN" sz="2800" dirty="0" smtClean="0"/>
                <a:t>15</a:t>
              </a:r>
              <a:r>
                <a:rPr lang="zh-CN" altLang="en-US" sz="2800" dirty="0" smtClean="0"/>
                <a:t>世纪</a:t>
              </a:r>
              <a:endParaRPr lang="zh-CN" altLang="en-US" sz="2800" dirty="0"/>
            </a:p>
          </p:txBody>
        </p:sp>
        <p:sp>
          <p:nvSpPr>
            <p:cNvPr id="8" name="TextBox 7"/>
            <p:cNvSpPr txBox="1"/>
            <p:nvPr/>
          </p:nvSpPr>
          <p:spPr>
            <a:xfrm>
              <a:off x="5372508" y="4079597"/>
              <a:ext cx="2698175" cy="523220"/>
            </a:xfrm>
            <a:prstGeom prst="rect">
              <a:avLst/>
            </a:prstGeom>
            <a:noFill/>
          </p:spPr>
          <p:txBody>
            <a:bodyPr wrap="none" rtlCol="0">
              <a:spAutoFit/>
            </a:bodyPr>
            <a:lstStyle/>
            <a:p>
              <a:r>
                <a:rPr lang="zh-CN" altLang="en-US" sz="2800" dirty="0" smtClean="0"/>
                <a:t>典型代表：英国</a:t>
              </a:r>
              <a:endParaRPr lang="zh-CN" altLang="en-US" sz="2800" dirty="0"/>
            </a:p>
          </p:txBody>
        </p:sp>
        <p:sp>
          <p:nvSpPr>
            <p:cNvPr id="9" name="TextBox 8"/>
            <p:cNvSpPr txBox="1"/>
            <p:nvPr/>
          </p:nvSpPr>
          <p:spPr>
            <a:xfrm>
              <a:off x="5372508" y="4846080"/>
              <a:ext cx="5487400" cy="954107"/>
            </a:xfrm>
            <a:prstGeom prst="rect">
              <a:avLst/>
            </a:prstGeom>
            <a:noFill/>
          </p:spPr>
          <p:txBody>
            <a:bodyPr wrap="none" rtlCol="0">
              <a:spAutoFit/>
            </a:bodyPr>
            <a:lstStyle/>
            <a:p>
              <a:r>
                <a:rPr lang="zh-CN" altLang="en-US" sz="2800" dirty="0" smtClean="0"/>
                <a:t>特征：满足市场需求 、获取利润</a:t>
              </a:r>
              <a:endParaRPr lang="en-US" altLang="zh-CN" sz="2800" dirty="0" smtClean="0"/>
            </a:p>
            <a:p>
              <a:r>
                <a:rPr lang="zh-CN" altLang="en-US" sz="2800" dirty="0" smtClean="0"/>
                <a:t>          有</a:t>
              </a:r>
              <a:r>
                <a:rPr lang="zh-CN" altLang="en-US" sz="2800" dirty="0"/>
                <a:t>一定规模的雇佣劳动经营</a:t>
              </a:r>
            </a:p>
          </p:txBody>
        </p:sp>
        <p:grpSp>
          <p:nvGrpSpPr>
            <p:cNvPr id="14" name="组合 13"/>
            <p:cNvGrpSpPr/>
            <p:nvPr/>
          </p:nvGrpSpPr>
          <p:grpSpPr>
            <a:xfrm>
              <a:off x="1237128" y="624668"/>
              <a:ext cx="11074036" cy="2226518"/>
              <a:chOff x="1237128" y="624668"/>
              <a:chExt cx="11074036" cy="2226518"/>
            </a:xfrm>
          </p:grpSpPr>
          <p:sp>
            <p:nvSpPr>
              <p:cNvPr id="2" name="TextBox 1"/>
              <p:cNvSpPr txBox="1"/>
              <p:nvPr/>
            </p:nvSpPr>
            <p:spPr>
              <a:xfrm>
                <a:off x="1237128" y="1495964"/>
                <a:ext cx="3416320" cy="646331"/>
              </a:xfrm>
              <a:prstGeom prst="rect">
                <a:avLst/>
              </a:prstGeom>
              <a:noFill/>
            </p:spPr>
            <p:txBody>
              <a:bodyPr wrap="none" rtlCol="0">
                <a:spAutoFit/>
              </a:bodyPr>
              <a:lstStyle/>
              <a:p>
                <a:r>
                  <a:rPr lang="zh-CN" altLang="en-US" sz="3600" dirty="0" smtClean="0">
                    <a:solidFill>
                      <a:srgbClr val="FF0000"/>
                    </a:solidFill>
                  </a:rPr>
                  <a:t>手工工场</a:t>
                </a:r>
                <a:r>
                  <a:rPr lang="zh-CN" altLang="en-US" sz="3600" dirty="0" smtClean="0"/>
                  <a:t>的出现</a:t>
                </a:r>
                <a:endParaRPr lang="zh-CN" altLang="en-US" sz="3600" dirty="0"/>
              </a:p>
            </p:txBody>
          </p:sp>
          <p:sp>
            <p:nvSpPr>
              <p:cNvPr id="3" name="TextBox 2"/>
              <p:cNvSpPr txBox="1"/>
              <p:nvPr/>
            </p:nvSpPr>
            <p:spPr>
              <a:xfrm>
                <a:off x="5211143" y="624668"/>
                <a:ext cx="2380780" cy="523220"/>
              </a:xfrm>
              <a:prstGeom prst="rect">
                <a:avLst/>
              </a:prstGeom>
              <a:noFill/>
            </p:spPr>
            <p:txBody>
              <a:bodyPr wrap="none" rtlCol="0">
                <a:spAutoFit/>
              </a:bodyPr>
              <a:lstStyle/>
              <a:p>
                <a:r>
                  <a:rPr lang="zh-CN" altLang="en-US" sz="2800" dirty="0" smtClean="0"/>
                  <a:t>时间：</a:t>
                </a:r>
                <a:r>
                  <a:rPr lang="en-US" altLang="zh-CN" sz="2800" dirty="0" smtClean="0"/>
                  <a:t>14</a:t>
                </a:r>
                <a:r>
                  <a:rPr lang="zh-CN" altLang="en-US" sz="2800" dirty="0" smtClean="0"/>
                  <a:t>世纪</a:t>
                </a:r>
                <a:endParaRPr lang="zh-CN" altLang="en-US" sz="2800" dirty="0"/>
              </a:p>
            </p:txBody>
          </p:sp>
          <p:sp>
            <p:nvSpPr>
              <p:cNvPr id="4" name="TextBox 3"/>
              <p:cNvSpPr txBox="1"/>
              <p:nvPr/>
            </p:nvSpPr>
            <p:spPr>
              <a:xfrm>
                <a:off x="5211143" y="1342077"/>
                <a:ext cx="7100021" cy="954107"/>
              </a:xfrm>
              <a:prstGeom prst="rect">
                <a:avLst/>
              </a:prstGeom>
              <a:noFill/>
            </p:spPr>
            <p:txBody>
              <a:bodyPr wrap="none" rtlCol="0">
                <a:spAutoFit/>
              </a:bodyPr>
              <a:lstStyle/>
              <a:p>
                <a:r>
                  <a:rPr lang="zh-CN" altLang="en-US" sz="2800" dirty="0"/>
                  <a:t>组织形式</a:t>
                </a:r>
                <a:r>
                  <a:rPr lang="zh-CN" altLang="en-US" sz="2800" dirty="0" smtClean="0"/>
                  <a:t>：</a:t>
                </a:r>
                <a:r>
                  <a:rPr lang="zh-CN" altLang="en-US" sz="2800" dirty="0"/>
                  <a:t>分散</a:t>
                </a:r>
                <a:r>
                  <a:rPr lang="zh-CN" altLang="en-US" sz="2800" dirty="0" smtClean="0"/>
                  <a:t>的手工工场 </a:t>
                </a:r>
                <a:endParaRPr lang="en-US" altLang="zh-CN" sz="2800" dirty="0" smtClean="0"/>
              </a:p>
              <a:p>
                <a:r>
                  <a:rPr lang="en-US" altLang="zh-CN" sz="2800" dirty="0"/>
                  <a:t> </a:t>
                </a:r>
                <a:r>
                  <a:rPr lang="en-US" altLang="zh-CN" sz="2800" dirty="0" smtClean="0"/>
                  <a:t>                  </a:t>
                </a:r>
                <a:r>
                  <a:rPr lang="zh-CN" altLang="en-US" sz="2800" dirty="0" smtClean="0"/>
                  <a:t>集中的手工工场（家庭包工制）</a:t>
                </a:r>
                <a:endParaRPr lang="zh-CN" altLang="en-US" sz="2800" dirty="0"/>
              </a:p>
            </p:txBody>
          </p:sp>
          <p:sp>
            <p:nvSpPr>
              <p:cNvPr id="5" name="TextBox 4"/>
              <p:cNvSpPr txBox="1"/>
              <p:nvPr/>
            </p:nvSpPr>
            <p:spPr>
              <a:xfrm>
                <a:off x="5211143" y="2327966"/>
                <a:ext cx="4134465" cy="523220"/>
              </a:xfrm>
              <a:prstGeom prst="rect">
                <a:avLst/>
              </a:prstGeom>
              <a:noFill/>
            </p:spPr>
            <p:txBody>
              <a:bodyPr wrap="none" rtlCol="0">
                <a:spAutoFit/>
              </a:bodyPr>
              <a:lstStyle/>
              <a:p>
                <a:r>
                  <a:rPr lang="zh-CN" altLang="en-US" sz="2800" dirty="0"/>
                  <a:t>条件</a:t>
                </a:r>
                <a:r>
                  <a:rPr lang="zh-CN" altLang="en-US" sz="2800" dirty="0" smtClean="0"/>
                  <a:t>：</a:t>
                </a:r>
                <a:r>
                  <a:rPr lang="zh-CN" altLang="en-US" sz="2800" dirty="0"/>
                  <a:t>自由</a:t>
                </a:r>
                <a:r>
                  <a:rPr lang="zh-CN" altLang="en-US" sz="2800" dirty="0" smtClean="0"/>
                  <a:t>劳动力、资本</a:t>
                </a:r>
                <a:endParaRPr lang="zh-CN" altLang="en-US" sz="2800" dirty="0"/>
              </a:p>
            </p:txBody>
          </p:sp>
          <p:sp>
            <p:nvSpPr>
              <p:cNvPr id="10" name="左大括号 9"/>
              <p:cNvSpPr/>
              <p:nvPr/>
            </p:nvSpPr>
            <p:spPr>
              <a:xfrm>
                <a:off x="4855153" y="886278"/>
                <a:ext cx="355990" cy="1830028"/>
              </a:xfrm>
              <a:prstGeom prst="leftBrace">
                <a:avLst>
                  <a:gd name="adj1" fmla="val 8333"/>
                  <a:gd name="adj2" fmla="val 5220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1" name="左大括号 10"/>
            <p:cNvSpPr/>
            <p:nvPr/>
          </p:nvSpPr>
          <p:spPr>
            <a:xfrm>
              <a:off x="4993572" y="3426193"/>
              <a:ext cx="355990" cy="1830028"/>
            </a:xfrm>
            <a:prstGeom prst="leftBrace">
              <a:avLst>
                <a:gd name="adj1" fmla="val 8333"/>
                <a:gd name="adj2" fmla="val 52204"/>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矩形 12"/>
          <p:cNvSpPr/>
          <p:nvPr/>
        </p:nvSpPr>
        <p:spPr>
          <a:xfrm>
            <a:off x="117140" y="232629"/>
            <a:ext cx="3877985" cy="590931"/>
          </a:xfrm>
          <a:prstGeom prst="rect">
            <a:avLst/>
          </a:prstGeom>
        </p:spPr>
        <p:txBody>
          <a:bodyPr wrap="none">
            <a:spAutoFit/>
          </a:bodyPr>
          <a:lstStyle/>
          <a:p>
            <a:pPr lvl="0" algn="ctr">
              <a:lnSpc>
                <a:spcPct val="90000"/>
              </a:lnSpc>
              <a:spcBef>
                <a:spcPts val="1000"/>
              </a:spcBef>
            </a:pPr>
            <a:r>
              <a:rPr lang="zh-CN" altLang="en-US" sz="3600" b="1" dirty="0">
                <a:solidFill>
                  <a:srgbClr val="70AD47">
                    <a:lumMod val="50000"/>
                  </a:srgbClr>
                </a:solidFill>
                <a:effectLst>
                  <a:outerShdw blurRad="38100" dist="38100" dir="2700000">
                    <a:srgbClr val="000000"/>
                  </a:outerShdw>
                </a:effectLst>
                <a:latin typeface="Times New Roman" panose="02020603050405020304" pitchFamily="18" charset="0"/>
                <a:ea typeface="华文新魏" pitchFamily="2" charset="-122"/>
                <a:cs typeface="+mn-ea"/>
                <a:sym typeface="+mn-ea"/>
              </a:rPr>
              <a:t>近代早期欧洲社会</a:t>
            </a:r>
            <a:endParaRPr lang="zh-CN" altLang="en-US" sz="3200" b="1" noProof="1">
              <a:solidFill>
                <a:srgbClr val="70AD47">
                  <a:lumMod val="50000"/>
                </a:srgbClr>
              </a:solidFill>
              <a:effectLst>
                <a:outerShdw blurRad="38100" dist="38100" dir="2700000">
                  <a:srgbClr val="000000"/>
                </a:outerShdw>
              </a:effectLst>
              <a:latin typeface="Times New Roman" panose="02020603050405020304" pitchFamily="18" charset="0"/>
              <a:ea typeface="华文新魏" pitchFamily="2" charset="-122"/>
              <a:cs typeface="+mn-ea"/>
            </a:endParaRPr>
          </a:p>
        </p:txBody>
      </p:sp>
      <p:sp>
        <p:nvSpPr>
          <p:cNvPr id="18" name="TextBox 17"/>
          <p:cNvSpPr txBox="1"/>
          <p:nvPr/>
        </p:nvSpPr>
        <p:spPr>
          <a:xfrm>
            <a:off x="217240" y="1407950"/>
            <a:ext cx="800219" cy="3170099"/>
          </a:xfrm>
          <a:prstGeom prst="rect">
            <a:avLst/>
          </a:prstGeom>
          <a:noFill/>
        </p:spPr>
        <p:txBody>
          <a:bodyPr vert="eaVert" wrap="none" rtlCol="0">
            <a:spAutoFit/>
          </a:bodyPr>
          <a:lstStyle/>
          <a:p>
            <a:r>
              <a:rPr lang="zh-CN" altLang="en-US" sz="4000" dirty="0" smtClean="0"/>
              <a:t>资本主义萌芽</a:t>
            </a:r>
            <a:endParaRPr lang="zh-CN" altLang="en-US" sz="4000" dirty="0"/>
          </a:p>
        </p:txBody>
      </p:sp>
    </p:spTree>
    <p:extLst>
      <p:ext uri="{BB962C8B-B14F-4D97-AF65-F5344CB8AC3E}">
        <p14:creationId xmlns:p14="http://schemas.microsoft.com/office/powerpoint/2010/main" val="4276785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7189" y="489485"/>
            <a:ext cx="10654552" cy="2062103"/>
          </a:xfrm>
          <a:prstGeom prst="rect">
            <a:avLst/>
          </a:prstGeom>
        </p:spPr>
        <p:txBody>
          <a:bodyPr wrap="square">
            <a:spAutoFit/>
          </a:bodyPr>
          <a:lstStyle/>
          <a:p>
            <a:r>
              <a:rPr lang="en-US" altLang="zh-CN" sz="3200" dirty="0" smtClean="0"/>
              <a:t>1</a:t>
            </a:r>
            <a:r>
              <a:rPr lang="zh-CN" altLang="en-US" sz="3200" dirty="0" smtClean="0"/>
              <a:t>、</a:t>
            </a:r>
            <a:r>
              <a:rPr lang="en-US" altLang="zh-CN" sz="3200" dirty="0" smtClean="0"/>
              <a:t>14</a:t>
            </a:r>
            <a:r>
              <a:rPr lang="zh-CN" altLang="en-US" sz="3200" dirty="0"/>
              <a:t>世纪起，</a:t>
            </a:r>
            <a:r>
              <a:rPr lang="zh-CN" altLang="en-US" sz="3200" dirty="0" smtClean="0"/>
              <a:t>欧洲手工业领域逐渐</a:t>
            </a:r>
            <a:r>
              <a:rPr lang="zh-CN" altLang="en-US" sz="3200" dirty="0"/>
              <a:t>兴起一种新的生产组织</a:t>
            </a:r>
            <a:r>
              <a:rPr lang="zh-CN" altLang="en-US" sz="3200" dirty="0" smtClean="0"/>
              <a:t>方式是</a:t>
            </a:r>
            <a:endParaRPr lang="en-US" altLang="zh-CN" sz="3200" dirty="0" smtClean="0"/>
          </a:p>
          <a:p>
            <a:r>
              <a:rPr lang="en-US" altLang="zh-CN" sz="3200" dirty="0" smtClean="0"/>
              <a:t>A</a:t>
            </a:r>
            <a:r>
              <a:rPr lang="zh-CN" altLang="en-US" sz="3200" dirty="0" smtClean="0"/>
              <a:t>、手工作坊              </a:t>
            </a:r>
            <a:r>
              <a:rPr lang="en-US" altLang="zh-CN" sz="3200" dirty="0" smtClean="0"/>
              <a:t>B</a:t>
            </a:r>
            <a:r>
              <a:rPr lang="zh-CN" altLang="en-US" sz="3200" dirty="0" smtClean="0"/>
              <a:t>、家庭手工业</a:t>
            </a:r>
            <a:endParaRPr lang="en-US" altLang="zh-CN" sz="3200" dirty="0" smtClean="0"/>
          </a:p>
          <a:p>
            <a:r>
              <a:rPr lang="en-US" altLang="zh-CN" sz="3200" dirty="0" smtClean="0"/>
              <a:t>C</a:t>
            </a:r>
            <a:r>
              <a:rPr lang="zh-CN" altLang="en-US" sz="3200" dirty="0" smtClean="0"/>
              <a:t>、手工工场              </a:t>
            </a:r>
            <a:r>
              <a:rPr lang="en-US" altLang="zh-CN" sz="3200" dirty="0" smtClean="0"/>
              <a:t>D</a:t>
            </a:r>
            <a:r>
              <a:rPr lang="zh-CN" altLang="en-US" sz="3200" dirty="0" smtClean="0"/>
              <a:t>、手工工厂</a:t>
            </a:r>
            <a:endParaRPr lang="zh-CN" altLang="en-US" sz="3200" dirty="0"/>
          </a:p>
        </p:txBody>
      </p:sp>
      <p:sp>
        <p:nvSpPr>
          <p:cNvPr id="3" name="矩形 2"/>
          <p:cNvSpPr/>
          <p:nvPr/>
        </p:nvSpPr>
        <p:spPr>
          <a:xfrm>
            <a:off x="439270" y="2939869"/>
            <a:ext cx="11582401" cy="3323987"/>
          </a:xfrm>
          <a:prstGeom prst="rect">
            <a:avLst/>
          </a:prstGeom>
        </p:spPr>
        <p:txBody>
          <a:bodyPr wrap="square">
            <a:spAutoFit/>
          </a:bodyPr>
          <a:lstStyle/>
          <a:p>
            <a:pPr algn="just">
              <a:lnSpc>
                <a:spcPct val="150000"/>
              </a:lnSpc>
              <a:spcAft>
                <a:spcPts val="0"/>
              </a:spcAft>
            </a:pPr>
            <a:r>
              <a:rPr lang="en-US" altLang="zh-CN" sz="2800" b="1" kern="100" dirty="0" smtClean="0">
                <a:latin typeface="Calibri"/>
                <a:ea typeface="宋体"/>
                <a:cs typeface="宋体"/>
              </a:rPr>
              <a:t>2</a:t>
            </a:r>
            <a:r>
              <a:rPr lang="zh-CN" altLang="en-US" sz="2800" b="1" kern="100" dirty="0">
                <a:latin typeface="Calibri"/>
                <a:ea typeface="宋体"/>
                <a:cs typeface="宋体"/>
              </a:rPr>
              <a:t>、中世纪的</a:t>
            </a:r>
            <a:r>
              <a:rPr lang="zh-CN" altLang="en-US" sz="2800" b="1" kern="100" dirty="0" smtClean="0">
                <a:latin typeface="Calibri"/>
                <a:ea typeface="宋体"/>
                <a:cs typeface="宋体"/>
              </a:rPr>
              <a:t>西欧，</a:t>
            </a:r>
            <a:r>
              <a:rPr lang="zh-CN" altLang="zh-CN" sz="2800" b="1" kern="100" dirty="0" smtClean="0">
                <a:latin typeface="Calibri"/>
                <a:ea typeface="宋体"/>
                <a:cs typeface="宋体"/>
              </a:rPr>
              <a:t>越来越</a:t>
            </a:r>
            <a:r>
              <a:rPr lang="zh-CN" altLang="zh-CN" sz="2800" b="1" kern="100" dirty="0">
                <a:latin typeface="Calibri"/>
                <a:ea typeface="宋体"/>
                <a:cs typeface="宋体"/>
              </a:rPr>
              <a:t>多的领主出租直领地，他们依靠土地租金生活，不再参与生产管理。一些富裕农民通过承租、购买领主的土地，或者转租、购买其他佃户的地产等方式将土地集中起来</a:t>
            </a:r>
            <a:r>
              <a:rPr lang="zh-CN" altLang="zh-CN" sz="2800" b="1" kern="100" dirty="0" smtClean="0">
                <a:latin typeface="Calibri"/>
                <a:ea typeface="宋体"/>
                <a:cs typeface="宋体"/>
              </a:rPr>
              <a:t>，</a:t>
            </a:r>
            <a:r>
              <a:rPr lang="zh-CN" altLang="en-US" sz="2800" b="1" kern="100" dirty="0" smtClean="0">
                <a:latin typeface="Calibri"/>
                <a:ea typeface="宋体"/>
                <a:cs typeface="宋体"/>
              </a:rPr>
              <a:t>在土地上建立（        ）</a:t>
            </a:r>
            <a:r>
              <a:rPr lang="zh-CN" altLang="zh-CN" sz="2800" b="1" kern="100" dirty="0" smtClean="0">
                <a:latin typeface="Calibri"/>
                <a:ea typeface="宋体"/>
                <a:cs typeface="宋体"/>
              </a:rPr>
              <a:t>。</a:t>
            </a:r>
            <a:endParaRPr lang="en-US" altLang="zh-CN" sz="2800" b="1" kern="100" dirty="0" smtClean="0">
              <a:latin typeface="Calibri"/>
              <a:ea typeface="宋体"/>
              <a:cs typeface="宋体"/>
            </a:endParaRPr>
          </a:p>
          <a:p>
            <a:pPr algn="just">
              <a:lnSpc>
                <a:spcPct val="150000"/>
              </a:lnSpc>
              <a:spcAft>
                <a:spcPts val="0"/>
              </a:spcAft>
            </a:pPr>
            <a:r>
              <a:rPr lang="en-US" altLang="zh-CN" sz="2800" b="1" kern="100" dirty="0" smtClean="0">
                <a:latin typeface="Calibri"/>
                <a:ea typeface="宋体"/>
                <a:cs typeface="Times New Roman"/>
              </a:rPr>
              <a:t>A</a:t>
            </a:r>
            <a:r>
              <a:rPr lang="zh-CN" altLang="zh-CN" sz="2800" b="1" kern="100" dirty="0">
                <a:latin typeface="Calibri"/>
                <a:ea typeface="宋体"/>
                <a:cs typeface="Times New Roman"/>
              </a:rPr>
              <a:t>． </a:t>
            </a:r>
            <a:r>
              <a:rPr lang="zh-CN" altLang="en-US" sz="2800" b="1" kern="100" dirty="0" smtClean="0">
                <a:latin typeface="Calibri"/>
                <a:ea typeface="宋体"/>
                <a:cs typeface="Times New Roman"/>
              </a:rPr>
              <a:t>手工工场                            </a:t>
            </a:r>
            <a:r>
              <a:rPr lang="en-US" altLang="zh-CN" sz="2800" b="1" kern="100" dirty="0" smtClean="0">
                <a:latin typeface="Calibri"/>
                <a:ea typeface="宋体"/>
                <a:cs typeface="Times New Roman"/>
              </a:rPr>
              <a:t>B</a:t>
            </a:r>
            <a:r>
              <a:rPr lang="zh-CN" altLang="zh-CN" sz="2800" b="1" kern="100" dirty="0">
                <a:latin typeface="Calibri"/>
                <a:ea typeface="宋体"/>
                <a:cs typeface="Times New Roman"/>
              </a:rPr>
              <a:t>． </a:t>
            </a:r>
            <a:r>
              <a:rPr lang="zh-CN" altLang="en-US" sz="2800" b="1" kern="100" dirty="0" smtClean="0">
                <a:latin typeface="Calibri"/>
                <a:ea typeface="宋体"/>
                <a:cs typeface="Times New Roman"/>
              </a:rPr>
              <a:t>租地农场        </a:t>
            </a:r>
            <a:endParaRPr lang="en-US" altLang="zh-CN" sz="2800" b="1" kern="100" dirty="0" smtClean="0">
              <a:latin typeface="Calibri"/>
              <a:ea typeface="宋体"/>
              <a:cs typeface="Times New Roman"/>
            </a:endParaRPr>
          </a:p>
          <a:p>
            <a:pPr algn="just">
              <a:lnSpc>
                <a:spcPct val="150000"/>
              </a:lnSpc>
              <a:spcAft>
                <a:spcPts val="0"/>
              </a:spcAft>
            </a:pPr>
            <a:r>
              <a:rPr lang="en-US" altLang="zh-CN" sz="2800" b="1" kern="100" dirty="0" smtClean="0">
                <a:latin typeface="Calibri"/>
                <a:ea typeface="宋体"/>
                <a:cs typeface="Times New Roman"/>
              </a:rPr>
              <a:t>C</a:t>
            </a:r>
            <a:r>
              <a:rPr lang="zh-CN" altLang="zh-CN" sz="2800" b="1" kern="100" dirty="0">
                <a:latin typeface="Calibri"/>
                <a:ea typeface="宋体"/>
                <a:cs typeface="Times New Roman"/>
              </a:rPr>
              <a:t>． </a:t>
            </a:r>
            <a:r>
              <a:rPr lang="en-US" altLang="zh-CN" sz="2800" b="1" kern="100" dirty="0" smtClean="0">
                <a:latin typeface="Calibri"/>
                <a:ea typeface="宋体"/>
                <a:cs typeface="宋体"/>
              </a:rPr>
              <a:t> </a:t>
            </a:r>
            <a:r>
              <a:rPr lang="zh-CN" altLang="en-US" sz="2800" b="1" kern="100" dirty="0" smtClean="0">
                <a:latin typeface="Calibri"/>
                <a:ea typeface="宋体"/>
                <a:cs typeface="宋体"/>
              </a:rPr>
              <a:t>田庄                           </a:t>
            </a:r>
            <a:r>
              <a:rPr lang="en-US" altLang="zh-CN" sz="2800" b="1" kern="100" dirty="0" smtClean="0">
                <a:latin typeface="Calibri"/>
                <a:ea typeface="宋体"/>
                <a:cs typeface="Times New Roman"/>
              </a:rPr>
              <a:t>         </a:t>
            </a:r>
            <a:r>
              <a:rPr lang="en-US" altLang="zh-CN" sz="2800" b="1" kern="100" dirty="0">
                <a:latin typeface="Calibri"/>
                <a:ea typeface="宋体"/>
                <a:cs typeface="Times New Roman"/>
              </a:rPr>
              <a:t>D</a:t>
            </a:r>
            <a:r>
              <a:rPr lang="zh-CN" altLang="zh-CN" sz="2800" b="1" kern="100" dirty="0" smtClean="0">
                <a:latin typeface="Calibri"/>
                <a:ea typeface="宋体"/>
                <a:cs typeface="Times New Roman"/>
              </a:rPr>
              <a:t>．</a:t>
            </a:r>
            <a:r>
              <a:rPr lang="zh-CN" altLang="en-US" sz="2800" b="1" kern="100" dirty="0" smtClean="0">
                <a:latin typeface="Calibri"/>
                <a:ea typeface="宋体"/>
                <a:cs typeface="Times New Roman"/>
              </a:rPr>
              <a:t>庄园</a:t>
            </a:r>
            <a:endParaRPr lang="zh-CN" altLang="zh-CN" sz="2800" kern="100" dirty="0">
              <a:effectLst/>
              <a:latin typeface="Calibri"/>
              <a:ea typeface="宋体"/>
              <a:cs typeface="Times New Roman"/>
            </a:endParaRPr>
          </a:p>
        </p:txBody>
      </p:sp>
      <p:sp>
        <p:nvSpPr>
          <p:cNvPr id="4" name="TextBox 3"/>
          <p:cNvSpPr txBox="1"/>
          <p:nvPr/>
        </p:nvSpPr>
        <p:spPr>
          <a:xfrm>
            <a:off x="9654988" y="1086253"/>
            <a:ext cx="591829" cy="769441"/>
          </a:xfrm>
          <a:prstGeom prst="rect">
            <a:avLst/>
          </a:prstGeom>
          <a:noFill/>
        </p:spPr>
        <p:txBody>
          <a:bodyPr wrap="none" rtlCol="0">
            <a:spAutoFit/>
          </a:bodyPr>
          <a:lstStyle/>
          <a:p>
            <a:r>
              <a:rPr lang="en-US" altLang="zh-CN" sz="4400" dirty="0" smtClean="0">
                <a:solidFill>
                  <a:srgbClr val="FF0000"/>
                </a:solidFill>
              </a:rPr>
              <a:t>C</a:t>
            </a:r>
            <a:endParaRPr lang="zh-CN" altLang="en-US" sz="4400" dirty="0">
              <a:solidFill>
                <a:srgbClr val="FF0000"/>
              </a:solidFill>
            </a:endParaRPr>
          </a:p>
        </p:txBody>
      </p:sp>
      <p:sp>
        <p:nvSpPr>
          <p:cNvPr id="5" name="TextBox 4"/>
          <p:cNvSpPr txBox="1"/>
          <p:nvPr/>
        </p:nvSpPr>
        <p:spPr>
          <a:xfrm>
            <a:off x="10945826" y="4367335"/>
            <a:ext cx="561372" cy="769441"/>
          </a:xfrm>
          <a:prstGeom prst="rect">
            <a:avLst/>
          </a:prstGeom>
          <a:noFill/>
        </p:spPr>
        <p:txBody>
          <a:bodyPr wrap="none" rtlCol="0">
            <a:spAutoFit/>
          </a:bodyPr>
          <a:lstStyle/>
          <a:p>
            <a:r>
              <a:rPr lang="en-US" altLang="zh-CN" sz="4400" dirty="0" smtClean="0">
                <a:solidFill>
                  <a:srgbClr val="FF0000"/>
                </a:solidFill>
              </a:rPr>
              <a:t>B</a:t>
            </a:r>
            <a:endParaRPr lang="zh-CN" altLang="en-US" sz="4400" dirty="0">
              <a:solidFill>
                <a:srgbClr val="FF0000"/>
              </a:solidFill>
            </a:endParaRPr>
          </a:p>
        </p:txBody>
      </p:sp>
    </p:spTree>
    <p:extLst>
      <p:ext uri="{BB962C8B-B14F-4D97-AF65-F5344CB8AC3E}">
        <p14:creationId xmlns:p14="http://schemas.microsoft.com/office/powerpoint/2010/main" val="303341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928" y="314235"/>
            <a:ext cx="11663084" cy="1815882"/>
          </a:xfrm>
          <a:prstGeom prst="rect">
            <a:avLst/>
          </a:prstGeom>
        </p:spPr>
        <p:txBody>
          <a:bodyPr wrap="square">
            <a:spAutoFit/>
          </a:bodyPr>
          <a:lstStyle/>
          <a:p>
            <a:r>
              <a:rPr lang="en-US" altLang="zh-CN" sz="2800" dirty="0" smtClean="0"/>
              <a:t>3</a:t>
            </a:r>
            <a:r>
              <a:rPr lang="zh-CN" altLang="en-US" sz="2800" dirty="0" smtClean="0"/>
              <a:t>、手工</a:t>
            </a:r>
            <a:r>
              <a:rPr lang="zh-CN" altLang="en-US" sz="2800" dirty="0"/>
              <a:t>工场是资本主义生产发展早期阶段，劳动社会化的一种基本形式，它的出现，标志</a:t>
            </a:r>
            <a:r>
              <a:rPr lang="zh-CN" altLang="en-US" sz="2800" dirty="0" smtClean="0"/>
              <a:t>着（）</a:t>
            </a:r>
            <a:endParaRPr lang="en-US" altLang="zh-CN" sz="2800" dirty="0" smtClean="0"/>
          </a:p>
          <a:p>
            <a:r>
              <a:rPr lang="en-US" altLang="zh-CN" sz="2800" dirty="0" smtClean="0"/>
              <a:t>A</a:t>
            </a:r>
            <a:r>
              <a:rPr lang="zh-CN" altLang="en-US" sz="2800" dirty="0"/>
              <a:t>．资本主义萌芽的</a:t>
            </a:r>
            <a:r>
              <a:rPr lang="zh-CN" altLang="en-US" sz="2800" dirty="0" smtClean="0"/>
              <a:t>产生             </a:t>
            </a:r>
            <a:r>
              <a:rPr lang="en-US" altLang="zh-CN" sz="2800" dirty="0" smtClean="0"/>
              <a:t>B</a:t>
            </a:r>
            <a:r>
              <a:rPr lang="zh-CN" altLang="en-US" sz="2800" dirty="0" smtClean="0"/>
              <a:t>．资本主义制度的确立          </a:t>
            </a:r>
            <a:endParaRPr lang="en-US" altLang="zh-CN" sz="2800" dirty="0" smtClean="0"/>
          </a:p>
          <a:p>
            <a:r>
              <a:rPr lang="zh-CN" altLang="en-US" sz="2800" dirty="0" smtClean="0"/>
              <a:t> </a:t>
            </a:r>
            <a:r>
              <a:rPr lang="en-US" altLang="zh-CN" sz="2800" dirty="0"/>
              <a:t>C</a:t>
            </a:r>
            <a:r>
              <a:rPr lang="zh-CN" altLang="en-US" sz="2800" dirty="0" smtClean="0"/>
              <a:t>．资本主义革命的兴起            </a:t>
            </a:r>
            <a:r>
              <a:rPr lang="en-US" altLang="zh-CN" sz="2800" dirty="0" smtClean="0"/>
              <a:t>D</a:t>
            </a:r>
            <a:r>
              <a:rPr lang="zh-CN" altLang="en-US" sz="2800" dirty="0" smtClean="0"/>
              <a:t>．近代史的开端</a:t>
            </a:r>
            <a:endParaRPr lang="zh-CN" altLang="en-US" sz="2800" dirty="0"/>
          </a:p>
        </p:txBody>
      </p:sp>
      <p:sp>
        <p:nvSpPr>
          <p:cNvPr id="3" name="矩形 2"/>
          <p:cNvSpPr/>
          <p:nvPr/>
        </p:nvSpPr>
        <p:spPr>
          <a:xfrm>
            <a:off x="398928" y="2608729"/>
            <a:ext cx="11232777" cy="2246769"/>
          </a:xfrm>
          <a:prstGeom prst="rect">
            <a:avLst/>
          </a:prstGeom>
        </p:spPr>
        <p:txBody>
          <a:bodyPr wrap="square">
            <a:spAutoFit/>
          </a:bodyPr>
          <a:lstStyle/>
          <a:p>
            <a:r>
              <a:rPr lang="en-US" altLang="zh-CN" sz="2800" dirty="0"/>
              <a:t>4</a:t>
            </a:r>
            <a:r>
              <a:rPr lang="zh-CN" altLang="en-US" sz="2800" dirty="0" smtClean="0"/>
              <a:t>、下列</a:t>
            </a:r>
            <a:r>
              <a:rPr lang="zh-CN" altLang="en-US" sz="2800" dirty="0"/>
              <a:t>不属于手工工场特点的</a:t>
            </a:r>
            <a:r>
              <a:rPr lang="zh-CN" altLang="en-US" sz="2800" dirty="0" smtClean="0"/>
              <a:t>是（     ）                                 </a:t>
            </a:r>
            <a:endParaRPr lang="en-US" altLang="zh-CN" sz="2800" dirty="0" smtClean="0"/>
          </a:p>
          <a:p>
            <a:r>
              <a:rPr lang="zh-CN" altLang="en-US" sz="2800" dirty="0" smtClean="0"/>
              <a:t>Ａ</a:t>
            </a:r>
            <a:r>
              <a:rPr lang="zh-CN" altLang="en-US" sz="2800" dirty="0"/>
              <a:t>．出现了雇佣劳动</a:t>
            </a:r>
            <a:r>
              <a:rPr lang="en-US" altLang="zh-CN" sz="2800" dirty="0"/>
              <a:t>,</a:t>
            </a:r>
            <a:r>
              <a:rPr lang="zh-CN" altLang="en-US" sz="2800" dirty="0"/>
              <a:t>工场主是生产的组织者和管理者       </a:t>
            </a:r>
            <a:endParaRPr lang="en-US" altLang="zh-CN" sz="2800" dirty="0" smtClean="0"/>
          </a:p>
          <a:p>
            <a:r>
              <a:rPr lang="zh-CN" altLang="en-US" sz="2800" dirty="0" smtClean="0"/>
              <a:t>Ｂ</a:t>
            </a:r>
            <a:r>
              <a:rPr lang="zh-CN" altLang="en-US" sz="2800" dirty="0"/>
              <a:t>．工人多分工合作</a:t>
            </a:r>
          </a:p>
          <a:p>
            <a:r>
              <a:rPr lang="zh-CN" altLang="en-US" sz="2800" dirty="0"/>
              <a:t>Ｃ．与手工作坊相比生产规模大、产量高                  </a:t>
            </a:r>
            <a:endParaRPr lang="en-US" altLang="zh-CN" sz="2800" dirty="0" smtClean="0"/>
          </a:p>
          <a:p>
            <a:r>
              <a:rPr lang="zh-CN" altLang="en-US" sz="2800" dirty="0" smtClean="0"/>
              <a:t>Ｄ</a:t>
            </a:r>
            <a:r>
              <a:rPr lang="zh-CN" altLang="en-US" sz="2800" dirty="0"/>
              <a:t>．机器大生产</a:t>
            </a:r>
          </a:p>
        </p:txBody>
      </p:sp>
      <p:sp>
        <p:nvSpPr>
          <p:cNvPr id="4" name="TextBox 3"/>
          <p:cNvSpPr txBox="1"/>
          <p:nvPr/>
        </p:nvSpPr>
        <p:spPr>
          <a:xfrm>
            <a:off x="9654988" y="1086253"/>
            <a:ext cx="561372" cy="769441"/>
          </a:xfrm>
          <a:prstGeom prst="rect">
            <a:avLst/>
          </a:prstGeom>
          <a:noFill/>
        </p:spPr>
        <p:txBody>
          <a:bodyPr wrap="none" rtlCol="0">
            <a:spAutoFit/>
          </a:bodyPr>
          <a:lstStyle/>
          <a:p>
            <a:r>
              <a:rPr lang="en-US" altLang="zh-CN" sz="4400" dirty="0">
                <a:solidFill>
                  <a:srgbClr val="FF0000"/>
                </a:solidFill>
              </a:rPr>
              <a:t>A</a:t>
            </a:r>
            <a:endParaRPr lang="zh-CN" altLang="en-US" sz="4400" dirty="0">
              <a:solidFill>
                <a:srgbClr val="FF0000"/>
              </a:solidFill>
            </a:endParaRPr>
          </a:p>
        </p:txBody>
      </p:sp>
      <p:sp>
        <p:nvSpPr>
          <p:cNvPr id="5" name="TextBox 4"/>
          <p:cNvSpPr txBox="1"/>
          <p:nvPr/>
        </p:nvSpPr>
        <p:spPr>
          <a:xfrm>
            <a:off x="9747415" y="2595282"/>
            <a:ext cx="591829" cy="769441"/>
          </a:xfrm>
          <a:prstGeom prst="rect">
            <a:avLst/>
          </a:prstGeom>
          <a:noFill/>
        </p:spPr>
        <p:txBody>
          <a:bodyPr wrap="none" rtlCol="0">
            <a:spAutoFit/>
          </a:bodyPr>
          <a:lstStyle/>
          <a:p>
            <a:r>
              <a:rPr lang="en-US" altLang="zh-CN" sz="4400" dirty="0" smtClean="0">
                <a:solidFill>
                  <a:srgbClr val="FF0000"/>
                </a:solidFill>
              </a:rPr>
              <a:t>D</a:t>
            </a:r>
            <a:endParaRPr lang="zh-CN" altLang="en-US" sz="4400" dirty="0">
              <a:solidFill>
                <a:srgbClr val="FF0000"/>
              </a:solidFill>
            </a:endParaRPr>
          </a:p>
        </p:txBody>
      </p:sp>
    </p:spTree>
    <p:extLst>
      <p:ext uri="{BB962C8B-B14F-4D97-AF65-F5344CB8AC3E}">
        <p14:creationId xmlns:p14="http://schemas.microsoft.com/office/powerpoint/2010/main" val="140786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064" y="635604"/>
            <a:ext cx="9599103" cy="1569660"/>
          </a:xfrm>
          <a:prstGeom prst="rect">
            <a:avLst/>
          </a:prstGeom>
        </p:spPr>
        <p:txBody>
          <a:bodyPr wrap="none">
            <a:spAutoFit/>
          </a:bodyPr>
          <a:lstStyle/>
          <a:p>
            <a:r>
              <a:rPr lang="en-US" altLang="zh-CN" sz="3200" dirty="0" smtClean="0"/>
              <a:t>5</a:t>
            </a:r>
            <a:r>
              <a:rPr lang="zh-CN" altLang="en-US" sz="3200" dirty="0" smtClean="0"/>
              <a:t>、租地</a:t>
            </a:r>
            <a:r>
              <a:rPr lang="zh-CN" altLang="en-US" sz="3200" dirty="0"/>
              <a:t>农场出现的最早，也最</a:t>
            </a:r>
            <a:r>
              <a:rPr lang="zh-CN" altLang="en-US" sz="3200" dirty="0" smtClean="0"/>
              <a:t>典型的国家是（     ）</a:t>
            </a:r>
            <a:endParaRPr lang="en-US" altLang="zh-CN" sz="3200" dirty="0" smtClean="0"/>
          </a:p>
          <a:p>
            <a:r>
              <a:rPr lang="en-US" altLang="zh-CN" sz="3200" dirty="0" smtClean="0"/>
              <a:t> A</a:t>
            </a:r>
            <a:r>
              <a:rPr lang="zh-CN" altLang="en-US" sz="3200" dirty="0"/>
              <a:t>．意大利       </a:t>
            </a:r>
            <a:r>
              <a:rPr lang="zh-CN" altLang="en-US" sz="3200" dirty="0" smtClean="0"/>
              <a:t>         </a:t>
            </a:r>
            <a:r>
              <a:rPr lang="en-US" altLang="zh-CN" sz="3200" dirty="0"/>
              <a:t>B</a:t>
            </a:r>
            <a:r>
              <a:rPr lang="zh-CN" altLang="en-US" sz="3200" dirty="0"/>
              <a:t>．美国           </a:t>
            </a:r>
            <a:endParaRPr lang="en-US" altLang="zh-CN" sz="3200" dirty="0" smtClean="0"/>
          </a:p>
          <a:p>
            <a:r>
              <a:rPr lang="zh-CN" altLang="en-US" sz="3200" dirty="0" smtClean="0"/>
              <a:t> </a:t>
            </a:r>
            <a:r>
              <a:rPr lang="en-US" altLang="zh-CN" sz="3200" dirty="0"/>
              <a:t>C</a:t>
            </a:r>
            <a:r>
              <a:rPr lang="zh-CN" altLang="en-US" sz="3200" dirty="0" smtClean="0"/>
              <a:t>．</a:t>
            </a:r>
            <a:r>
              <a:rPr lang="zh-CN" altLang="en-US" sz="3200" dirty="0"/>
              <a:t>英国</a:t>
            </a:r>
            <a:r>
              <a:rPr lang="zh-CN" altLang="en-US" sz="3200" dirty="0" smtClean="0"/>
              <a:t>                   </a:t>
            </a:r>
            <a:r>
              <a:rPr lang="en-US" altLang="zh-CN" sz="3200" dirty="0" smtClean="0"/>
              <a:t>D</a:t>
            </a:r>
            <a:r>
              <a:rPr lang="zh-CN" altLang="en-US" sz="3200" dirty="0"/>
              <a:t>． 印度</a:t>
            </a:r>
            <a:endParaRPr lang="en-US" altLang="zh-CN" sz="3200" dirty="0" smtClean="0"/>
          </a:p>
        </p:txBody>
      </p:sp>
      <p:sp>
        <p:nvSpPr>
          <p:cNvPr id="3" name="矩形 2"/>
          <p:cNvSpPr/>
          <p:nvPr/>
        </p:nvSpPr>
        <p:spPr>
          <a:xfrm>
            <a:off x="394063" y="2867816"/>
            <a:ext cx="9599103" cy="1569660"/>
          </a:xfrm>
          <a:prstGeom prst="rect">
            <a:avLst/>
          </a:prstGeom>
        </p:spPr>
        <p:txBody>
          <a:bodyPr wrap="none">
            <a:spAutoFit/>
          </a:bodyPr>
          <a:lstStyle/>
          <a:p>
            <a:r>
              <a:rPr lang="en-US" altLang="zh-CN" sz="3200" dirty="0"/>
              <a:t>6</a:t>
            </a:r>
            <a:r>
              <a:rPr lang="zh-CN" altLang="en-US" sz="3200" dirty="0" smtClean="0"/>
              <a:t>、关于手工工场的特征，下列说法错误的是（     ）</a:t>
            </a:r>
            <a:endParaRPr lang="en-US" altLang="zh-CN" sz="3200" dirty="0" smtClean="0"/>
          </a:p>
          <a:p>
            <a:r>
              <a:rPr lang="en-US" altLang="zh-CN" sz="3200" dirty="0" smtClean="0"/>
              <a:t> A</a:t>
            </a:r>
            <a:r>
              <a:rPr lang="zh-CN" altLang="en-US" sz="3200" dirty="0"/>
              <a:t>．</a:t>
            </a:r>
            <a:r>
              <a:rPr lang="zh-CN" altLang="en-US" sz="3200" dirty="0" smtClean="0"/>
              <a:t>雇佣劳动                         </a:t>
            </a:r>
            <a:r>
              <a:rPr lang="en-US" altLang="zh-CN" sz="3200" dirty="0" smtClean="0"/>
              <a:t>B</a:t>
            </a:r>
            <a:r>
              <a:rPr lang="zh-CN" altLang="en-US" sz="3200" dirty="0" smtClean="0"/>
              <a:t>．分工协作</a:t>
            </a:r>
            <a:endParaRPr lang="en-US" altLang="zh-CN" sz="3200" dirty="0" smtClean="0"/>
          </a:p>
          <a:p>
            <a:r>
              <a:rPr lang="zh-CN" altLang="en-US" sz="3200" dirty="0" smtClean="0"/>
              <a:t> </a:t>
            </a:r>
            <a:r>
              <a:rPr lang="en-US" altLang="zh-CN" sz="3200" dirty="0"/>
              <a:t>C</a:t>
            </a:r>
            <a:r>
              <a:rPr lang="zh-CN" altLang="en-US" sz="3200" dirty="0" smtClean="0"/>
              <a:t>．产品面向市场                  </a:t>
            </a:r>
            <a:r>
              <a:rPr lang="en-US" altLang="zh-CN" sz="3200" dirty="0" smtClean="0"/>
              <a:t>D</a:t>
            </a:r>
            <a:r>
              <a:rPr lang="zh-CN" altLang="en-US" sz="3200" dirty="0" smtClean="0"/>
              <a:t>．与农业相结合</a:t>
            </a:r>
            <a:endParaRPr lang="en-US" altLang="zh-CN" sz="3200" dirty="0" smtClean="0"/>
          </a:p>
        </p:txBody>
      </p:sp>
      <p:sp>
        <p:nvSpPr>
          <p:cNvPr id="4" name="TextBox 3"/>
          <p:cNvSpPr txBox="1"/>
          <p:nvPr/>
        </p:nvSpPr>
        <p:spPr>
          <a:xfrm>
            <a:off x="8794376" y="674638"/>
            <a:ext cx="591829" cy="769441"/>
          </a:xfrm>
          <a:prstGeom prst="rect">
            <a:avLst/>
          </a:prstGeom>
          <a:noFill/>
        </p:spPr>
        <p:txBody>
          <a:bodyPr wrap="none" rtlCol="0">
            <a:spAutoFit/>
          </a:bodyPr>
          <a:lstStyle/>
          <a:p>
            <a:r>
              <a:rPr lang="en-US" altLang="zh-CN" sz="4400" dirty="0">
                <a:solidFill>
                  <a:srgbClr val="FF0000"/>
                </a:solidFill>
              </a:rPr>
              <a:t>C</a:t>
            </a:r>
            <a:endParaRPr lang="zh-CN" altLang="en-US" sz="4400" dirty="0">
              <a:solidFill>
                <a:srgbClr val="FF0000"/>
              </a:solidFill>
            </a:endParaRPr>
          </a:p>
        </p:txBody>
      </p:sp>
      <p:sp>
        <p:nvSpPr>
          <p:cNvPr id="5" name="TextBox 4"/>
          <p:cNvSpPr txBox="1"/>
          <p:nvPr/>
        </p:nvSpPr>
        <p:spPr>
          <a:xfrm>
            <a:off x="8794376" y="2883205"/>
            <a:ext cx="591829" cy="769441"/>
          </a:xfrm>
          <a:prstGeom prst="rect">
            <a:avLst/>
          </a:prstGeom>
          <a:noFill/>
        </p:spPr>
        <p:txBody>
          <a:bodyPr wrap="none" rtlCol="0">
            <a:spAutoFit/>
          </a:bodyPr>
          <a:lstStyle/>
          <a:p>
            <a:r>
              <a:rPr lang="en-US" altLang="zh-CN" sz="4400" dirty="0">
                <a:solidFill>
                  <a:srgbClr val="FF0000"/>
                </a:solidFill>
              </a:rPr>
              <a:t>D</a:t>
            </a:r>
            <a:endParaRPr lang="zh-CN" altLang="en-US" sz="4400" dirty="0">
              <a:solidFill>
                <a:srgbClr val="FF0000"/>
              </a:solidFill>
            </a:endParaRPr>
          </a:p>
        </p:txBody>
      </p:sp>
    </p:spTree>
    <p:extLst>
      <p:ext uri="{BB962C8B-B14F-4D97-AF65-F5344CB8AC3E}">
        <p14:creationId xmlns:p14="http://schemas.microsoft.com/office/powerpoint/2010/main" val="1645012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746885" y="209549"/>
            <a:ext cx="9144000" cy="1655763"/>
          </a:xfrm>
        </p:spPr>
        <p:txBody>
          <a:bodyPr/>
          <a:lstStyle/>
          <a:p>
            <a:r>
              <a:rPr lang="zh-CN" altLang="en-US" sz="4000" dirty="0" smtClean="0"/>
              <a:t>第三单元   近代早期的西欧</a:t>
            </a:r>
            <a:endParaRPr lang="zh-CN" altLang="en-US" sz="4000" dirty="0"/>
          </a:p>
        </p:txBody>
      </p:sp>
      <p:sp>
        <p:nvSpPr>
          <p:cNvPr id="5" name="副标题 4"/>
          <p:cNvSpPr>
            <a:spLocks noGrp="1"/>
          </p:cNvSpPr>
          <p:nvPr>
            <p:ph type="subTitle" idx="1"/>
          </p:nvPr>
        </p:nvSpPr>
        <p:spPr>
          <a:xfrm>
            <a:off x="1746885" y="2349818"/>
            <a:ext cx="9144000" cy="1655762"/>
          </a:xfrm>
        </p:spPr>
        <p:txBody>
          <a:bodyPr/>
          <a:lstStyle/>
          <a:p>
            <a:r>
              <a:rPr lang="zh-CN" altLang="en-US" sz="3600" b="1" dirty="0">
                <a:ln>
                  <a:noFill/>
                </a:ln>
                <a:solidFill>
                  <a:schemeClr val="accent6">
                    <a:lumMod val="50000"/>
                  </a:schemeClr>
                </a:solidFill>
                <a:effectLst>
                  <a:outerShdw blurRad="38100" dist="38100" dir="2700000">
                    <a:srgbClr val="000000"/>
                  </a:outerShdw>
                </a:effectLst>
                <a:uLnTx/>
                <a:uFillTx/>
                <a:latin typeface="Times New Roman" panose="02020603050405020304" pitchFamily="18" charset="0"/>
                <a:ea typeface="华文新魏" pitchFamily="2" charset="-122"/>
                <a:cs typeface="+mn-ea"/>
                <a:sym typeface="+mn-ea"/>
              </a:rPr>
              <a:t>第</a:t>
            </a:r>
            <a:r>
              <a:rPr lang="en-US" altLang="zh-CN" sz="3600" b="1" dirty="0" smtClean="0">
                <a:ln>
                  <a:noFill/>
                </a:ln>
                <a:solidFill>
                  <a:schemeClr val="accent6">
                    <a:lumMod val="50000"/>
                  </a:schemeClr>
                </a:solidFill>
                <a:effectLst>
                  <a:outerShdw blurRad="38100" dist="38100" dir="2700000">
                    <a:srgbClr val="000000"/>
                  </a:outerShdw>
                </a:effectLst>
                <a:uLnTx/>
                <a:uFillTx/>
                <a:latin typeface="Times New Roman" panose="02020603050405020304" pitchFamily="18" charset="0"/>
                <a:ea typeface="华文新魏" pitchFamily="2" charset="-122"/>
                <a:cs typeface="+mn-ea"/>
                <a:sym typeface="+mn-ea"/>
              </a:rPr>
              <a:t>11</a:t>
            </a:r>
            <a:r>
              <a:rPr lang="zh-CN" altLang="en-US" sz="3600" b="1" dirty="0" smtClean="0">
                <a:solidFill>
                  <a:schemeClr val="accent6">
                    <a:lumMod val="50000"/>
                  </a:schemeClr>
                </a:solidFill>
                <a:effectLst>
                  <a:outerShdw blurRad="38100" dist="38100" dir="2700000">
                    <a:srgbClr val="000000"/>
                  </a:outerShdw>
                </a:effectLst>
                <a:latin typeface="Times New Roman" panose="02020603050405020304" pitchFamily="18" charset="0"/>
                <a:ea typeface="华文新魏" pitchFamily="2" charset="-122"/>
                <a:cs typeface="+mn-ea"/>
                <a:sym typeface="+mn-ea"/>
              </a:rPr>
              <a:t>课       近代</a:t>
            </a:r>
            <a:r>
              <a:rPr lang="zh-CN" altLang="en-US" sz="3600" b="1" dirty="0">
                <a:solidFill>
                  <a:schemeClr val="accent6">
                    <a:lumMod val="50000"/>
                  </a:schemeClr>
                </a:solidFill>
                <a:effectLst>
                  <a:outerShdw blurRad="38100" dist="38100" dir="2700000">
                    <a:srgbClr val="000000"/>
                  </a:outerShdw>
                </a:effectLst>
                <a:latin typeface="Times New Roman" panose="02020603050405020304" pitchFamily="18" charset="0"/>
                <a:ea typeface="华文新魏" pitchFamily="2" charset="-122"/>
                <a:cs typeface="+mn-ea"/>
                <a:sym typeface="+mn-ea"/>
              </a:rPr>
              <a:t>早期欧洲社会</a:t>
            </a:r>
            <a:endParaRPr kumimoji="0" lang="zh-CN" altLang="en-US" sz="3200" b="1" i="0" u="none" strike="noStrike" kern="1200" cap="none" spc="0" normalizeH="0" baseline="0" noProof="1">
              <a:ln>
                <a:noFill/>
              </a:ln>
              <a:solidFill>
                <a:schemeClr val="accent6">
                  <a:lumMod val="50000"/>
                </a:schemeClr>
              </a:solidFill>
              <a:effectLst>
                <a:outerShdw blurRad="38100" dist="38100" dir="2700000">
                  <a:srgbClr val="000000"/>
                </a:outerShdw>
              </a:effectLst>
              <a:uLnTx/>
              <a:uFillTx/>
              <a:latin typeface="Times New Roman" panose="02020603050405020304" pitchFamily="18" charset="0"/>
              <a:ea typeface="华文新魏" pitchFamily="2" charset="-122"/>
              <a:cs typeface="+mn-ea"/>
            </a:endParaRPr>
          </a:p>
        </p:txBody>
      </p:sp>
      <p:pic>
        <p:nvPicPr>
          <p:cNvPr id="16389" name="Picture 6" descr="C:\Users\Administrator\Desktop\图片1.png"/>
          <p:cNvPicPr>
            <a:picLocks noChangeAspect="1"/>
          </p:cNvPicPr>
          <p:nvPr/>
        </p:nvPicPr>
        <p:blipFill>
          <a:blip r:embed="rId3"/>
          <a:stretch>
            <a:fillRect/>
          </a:stretch>
        </p:blipFill>
        <p:spPr>
          <a:xfrm>
            <a:off x="927847" y="3281082"/>
            <a:ext cx="5365377" cy="3429000"/>
          </a:xfrm>
          <a:prstGeom prst="rect">
            <a:avLst/>
          </a:prstGeom>
          <a:noFill/>
          <a:ln w="9525">
            <a:noFill/>
          </a:ln>
        </p:spPr>
      </p:pic>
      <p:pic>
        <p:nvPicPr>
          <p:cNvPr id="8" name="图片 7"/>
          <p:cNvPicPr>
            <a:picLocks noChangeAspect="1"/>
          </p:cNvPicPr>
          <p:nvPr/>
        </p:nvPicPr>
        <p:blipFill>
          <a:blip r:embed="rId4"/>
          <a:stretch>
            <a:fillRect/>
          </a:stretch>
        </p:blipFill>
        <p:spPr>
          <a:xfrm>
            <a:off x="6802046" y="3281082"/>
            <a:ext cx="5112048" cy="3429000"/>
          </a:xfrm>
          <a:prstGeom prst="rect">
            <a:avLst/>
          </a:prstGeom>
          <a:noFill/>
          <a:ln w="9525">
            <a:noFill/>
          </a:ln>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8941" y="1656715"/>
            <a:ext cx="11685494" cy="1569660"/>
          </a:xfrm>
          <a:prstGeom prst="rect">
            <a:avLst/>
          </a:prstGeom>
          <a:noFill/>
        </p:spPr>
        <p:txBody>
          <a:bodyPr wrap="square">
            <a:spAutoFit/>
          </a:bodyPr>
          <a:lstStyle/>
          <a:p>
            <a:pPr marR="0" algn="l" defTabSz="914400">
              <a:buClrTx/>
              <a:buSzTx/>
              <a:buFont typeface="Arial" panose="020B0604020202020204" pitchFamily="34" charset="0"/>
              <a:buNone/>
              <a:defRPr/>
            </a:pPr>
            <a:r>
              <a:rPr lang="zh-CN" altLang="en-US" sz="3200" b="1" dirty="0" smtClean="0">
                <a:solidFill>
                  <a:srgbClr val="002060"/>
                </a:solidFill>
                <a:latin typeface="Calibri" panose="020F0502020204030204" pitchFamily="34" charset="0"/>
                <a:sym typeface="+mn-ea"/>
              </a:rPr>
              <a:t>随着西欧社会的发展，庄园里的农奴可以</a:t>
            </a:r>
            <a:r>
              <a:rPr lang="zh-CN" altLang="en-US" sz="3200" b="1" dirty="0">
                <a:solidFill>
                  <a:srgbClr val="002060"/>
                </a:solidFill>
                <a:latin typeface="Calibri" panose="020F0502020204030204" pitchFamily="34" charset="0"/>
                <a:sym typeface="+mn-ea"/>
              </a:rPr>
              <a:t>用货币购买劳役豁免权，不再为领主提供劳役，以此获得对自己劳动力的自由支配；也可以通过缴纳迁徙税，获得离开庄园、摆脱领主人身束缚的机会。</a:t>
            </a:r>
            <a:endParaRPr kumimoji="0" lang="zh-CN" altLang="en-US" sz="3200" b="1" kern="1200" cap="none" spc="0" normalizeH="0" baseline="0" noProof="0" dirty="0">
              <a:solidFill>
                <a:srgbClr val="002060"/>
              </a:solidFill>
              <a:latin typeface="Calibri" panose="020F0502020204030204" pitchFamily="34" charset="0"/>
              <a:ea typeface="宋体" panose="02010600030101010101" pitchFamily="2" charset="-122"/>
              <a:cs typeface="+mn-cs"/>
              <a:sym typeface="+mn-ea"/>
            </a:endParaRPr>
          </a:p>
        </p:txBody>
      </p:sp>
      <p:pic>
        <p:nvPicPr>
          <p:cNvPr id="3" name="图片 2" descr="u=1752257570,2877205668&amp;fm=27&amp;gp=0[1]">
            <a:hlinkClick r:id="rId2" action="ppaction://hlinksldjump"/>
          </p:cNvPr>
          <p:cNvPicPr>
            <a:picLocks noChangeAspect="1"/>
          </p:cNvPicPr>
          <p:nvPr/>
        </p:nvPicPr>
        <p:blipFill>
          <a:blip r:embed="rId3"/>
          <a:stretch>
            <a:fillRect/>
          </a:stretch>
        </p:blipFill>
        <p:spPr>
          <a:xfrm>
            <a:off x="4545106" y="3375212"/>
            <a:ext cx="7409329" cy="3149002"/>
          </a:xfrm>
          <a:prstGeom prst="rect">
            <a:avLst/>
          </a:prstGeom>
        </p:spPr>
      </p:pic>
      <p:sp>
        <p:nvSpPr>
          <p:cNvPr id="5" name="矩形 4"/>
          <p:cNvSpPr/>
          <p:nvPr/>
        </p:nvSpPr>
        <p:spPr>
          <a:xfrm>
            <a:off x="1873042" y="316715"/>
            <a:ext cx="4801314" cy="1200329"/>
          </a:xfrm>
          <a:prstGeom prst="rect">
            <a:avLst/>
          </a:prstGeom>
          <a:noFill/>
          <a:ln>
            <a:noFill/>
          </a:ln>
        </p:spPr>
        <p:txBody>
          <a:bodyPr wrap="none" rtlCol="0" anchor="t">
            <a:spAutoFit/>
          </a:bodyPr>
          <a:lstStyle/>
          <a:p>
            <a:pPr algn="ctr"/>
            <a:r>
              <a:rPr lang="zh-CN" altLang="en-US" sz="7200" b="1" dirty="0">
                <a:ln w="22225">
                  <a:solidFill>
                    <a:schemeClr val="accent2"/>
                  </a:solidFill>
                  <a:prstDash val="solid"/>
                </a:ln>
                <a:solidFill>
                  <a:schemeClr val="accent2">
                    <a:lumMod val="40000"/>
                    <a:lumOff val="60000"/>
                  </a:schemeClr>
                </a:solidFill>
                <a:effectLst/>
              </a:rPr>
              <a:t>庄园的</a:t>
            </a:r>
            <a:r>
              <a:rPr lang="zh-CN" altLang="en-US" sz="7200" b="1" dirty="0" smtClean="0">
                <a:ln w="22225">
                  <a:solidFill>
                    <a:schemeClr val="accent2"/>
                  </a:solidFill>
                  <a:prstDash val="solid"/>
                </a:ln>
                <a:solidFill>
                  <a:schemeClr val="accent2">
                    <a:lumMod val="40000"/>
                    <a:lumOff val="60000"/>
                  </a:schemeClr>
                </a:solidFill>
                <a:effectLst/>
              </a:rPr>
              <a:t>衰落</a:t>
            </a:r>
            <a:endParaRPr lang="zh-CN" altLang="en-US" sz="7200" b="1" dirty="0">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110489" y="298935"/>
            <a:ext cx="1179004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200" b="1" dirty="0">
                <a:latin typeface="Times New Roman" panose="02020603050405020304" pitchFamily="18" charset="0"/>
              </a:rPr>
              <a:t>阅读课本，</a:t>
            </a:r>
            <a:r>
              <a:rPr lang="zh-CN" altLang="en-US" sz="3200" b="1" dirty="0" smtClean="0">
                <a:latin typeface="Times New Roman" panose="02020603050405020304" pitchFamily="18" charset="0"/>
              </a:rPr>
              <a:t>找一找</a:t>
            </a:r>
            <a:r>
              <a:rPr lang="en-US" altLang="zh-CN" sz="3200" b="1" dirty="0" smtClean="0">
                <a:latin typeface="Times New Roman" panose="02020603050405020304" pitchFamily="18" charset="0"/>
              </a:rPr>
              <a:t>14</a:t>
            </a:r>
            <a:r>
              <a:rPr lang="zh-CN" altLang="en-US" sz="3200" b="1" dirty="0" smtClean="0">
                <a:latin typeface="Times New Roman" panose="02020603050405020304" pitchFamily="18" charset="0"/>
              </a:rPr>
              <a:t>世纪起，手工业方面兴起了一种新的生产组织方式</a:t>
            </a:r>
            <a:r>
              <a:rPr lang="zh-CN" altLang="en-US" sz="3200" b="1" dirty="0">
                <a:latin typeface="Times New Roman" panose="02020603050405020304" pitchFamily="18" charset="0"/>
              </a:rPr>
              <a:t>是什么？</a:t>
            </a:r>
          </a:p>
        </p:txBody>
      </p:sp>
      <p:sp>
        <p:nvSpPr>
          <p:cNvPr id="4" name="矩形 3"/>
          <p:cNvSpPr/>
          <p:nvPr/>
        </p:nvSpPr>
        <p:spPr>
          <a:xfrm>
            <a:off x="4566285" y="1237596"/>
            <a:ext cx="2214880" cy="706755"/>
          </a:xfrm>
          <a:prstGeom prst="rect">
            <a:avLst/>
          </a:prstGeom>
          <a:noFill/>
          <a:ln>
            <a:noFill/>
          </a:ln>
        </p:spPr>
        <p:txBody>
          <a:bodyPr wrap="none" rtlCol="0" anchor="t">
            <a:spAutoFit/>
          </a:bodyPr>
          <a:lstStyle/>
          <a:p>
            <a:pPr algn="ctr"/>
            <a:r>
              <a:rPr lang="zh-CN" altLang="en-US" sz="4000" b="1" dirty="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rPr>
              <a:t>手工工场</a:t>
            </a:r>
          </a:p>
        </p:txBody>
      </p:sp>
      <p:pic>
        <p:nvPicPr>
          <p:cNvPr id="10" name="Picture 6" descr="C:\Users\Administrator\Desktop\图片1.png"/>
          <p:cNvPicPr>
            <a:picLocks noChangeAspect="1"/>
          </p:cNvPicPr>
          <p:nvPr/>
        </p:nvPicPr>
        <p:blipFill>
          <a:blip r:embed="rId2"/>
          <a:stretch>
            <a:fillRect/>
          </a:stretch>
        </p:blipFill>
        <p:spPr>
          <a:xfrm>
            <a:off x="5056094" y="2245659"/>
            <a:ext cx="6729655" cy="4279489"/>
          </a:xfrm>
          <a:prstGeom prst="rect">
            <a:avLst/>
          </a:prstGeom>
          <a:noFill/>
          <a:ln w="9525">
            <a:noFill/>
          </a:ln>
        </p:spPr>
      </p:pic>
      <p:sp>
        <p:nvSpPr>
          <p:cNvPr id="5" name="矩形 4"/>
          <p:cNvSpPr/>
          <p:nvPr/>
        </p:nvSpPr>
        <p:spPr>
          <a:xfrm>
            <a:off x="331694" y="2617851"/>
            <a:ext cx="4025153" cy="2308324"/>
          </a:xfrm>
          <a:prstGeom prst="rect">
            <a:avLst/>
          </a:prstGeom>
          <a:ln>
            <a:solidFill>
              <a:srgbClr val="FF0000"/>
            </a:solidFill>
          </a:ln>
        </p:spPr>
        <p:txBody>
          <a:bodyPr wrap="square">
            <a:spAutoFit/>
          </a:bodyPr>
          <a:lstStyle/>
          <a:p>
            <a:pPr lvl="0"/>
            <a:r>
              <a:rPr lang="en-US" altLang="zh-CN" sz="3600" dirty="0">
                <a:solidFill>
                  <a:srgbClr val="000000"/>
                </a:solidFill>
              </a:rPr>
              <a:t>1</a:t>
            </a:r>
            <a:r>
              <a:rPr lang="zh-CN" altLang="en-US" sz="3600" dirty="0">
                <a:solidFill>
                  <a:srgbClr val="000000"/>
                </a:solidFill>
              </a:rPr>
              <a:t>、</a:t>
            </a:r>
            <a:r>
              <a:rPr lang="en-US" altLang="zh-CN" sz="3600" dirty="0">
                <a:solidFill>
                  <a:srgbClr val="FF0000"/>
                </a:solidFill>
              </a:rPr>
              <a:t>14</a:t>
            </a:r>
            <a:r>
              <a:rPr lang="zh-CN" altLang="en-US" sz="3600" dirty="0">
                <a:solidFill>
                  <a:srgbClr val="FF0000"/>
                </a:solidFill>
              </a:rPr>
              <a:t>世纪</a:t>
            </a:r>
            <a:r>
              <a:rPr lang="zh-CN" altLang="en-US" sz="3600" dirty="0">
                <a:solidFill>
                  <a:srgbClr val="000000"/>
                </a:solidFill>
              </a:rPr>
              <a:t>起，欧洲逐渐兴起一种新的生产组织方式</a:t>
            </a:r>
            <a:r>
              <a:rPr lang="en-US" altLang="zh-CN" sz="3600" dirty="0">
                <a:solidFill>
                  <a:srgbClr val="000000"/>
                </a:solidFill>
              </a:rPr>
              <a:t>——</a:t>
            </a:r>
            <a:r>
              <a:rPr lang="zh-CN" altLang="en-US" sz="3600" dirty="0">
                <a:solidFill>
                  <a:srgbClr val="000000"/>
                </a:solidFill>
              </a:rPr>
              <a:t>手工</a:t>
            </a:r>
            <a:r>
              <a:rPr lang="zh-CN" altLang="en-US" sz="3600" dirty="0" smtClean="0">
                <a:solidFill>
                  <a:srgbClr val="000000"/>
                </a:solidFill>
              </a:rPr>
              <a:t>工场。</a:t>
            </a:r>
            <a:endParaRPr lang="zh-CN" altLang="en-US" sz="36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3" presetClass="entr" presetSubtype="5"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a:spLocks noChangeArrowheads="1"/>
          </p:cNvSpPr>
          <p:nvPr/>
        </p:nvSpPr>
        <p:spPr bwMode="auto">
          <a:xfrm>
            <a:off x="110490" y="78105"/>
            <a:ext cx="1179004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3200" b="1" dirty="0">
                <a:latin typeface="Times New Roman" panose="02020603050405020304" pitchFamily="18" charset="0"/>
              </a:rPr>
              <a:t>阅读材料，概括手工工场的特征</a:t>
            </a:r>
          </a:p>
        </p:txBody>
      </p:sp>
      <p:sp>
        <p:nvSpPr>
          <p:cNvPr id="21510" name="TextBox 7"/>
          <p:cNvSpPr txBox="1"/>
          <p:nvPr/>
        </p:nvSpPr>
        <p:spPr>
          <a:xfrm>
            <a:off x="110490" y="661670"/>
            <a:ext cx="11715115" cy="3969385"/>
          </a:xfrm>
          <a:prstGeom prst="rect">
            <a:avLst/>
          </a:prstGeom>
          <a:noFill/>
          <a:ln w="9525">
            <a:noFill/>
          </a:ln>
        </p:spPr>
        <p:txBody>
          <a:bodyPr wrap="square">
            <a:spAutoFit/>
          </a:bodyPr>
          <a:lstStyle/>
          <a:p>
            <a:pPr>
              <a:lnSpc>
                <a:spcPct val="150000"/>
              </a:lnSpc>
            </a:pPr>
            <a:r>
              <a:rPr lang="zh-CN" altLang="en-US" sz="2400" b="1" dirty="0">
                <a:latin typeface="楷体" panose="02010609060101010101" charset="-122"/>
                <a:ea typeface="楷体" panose="02010609060101010101" charset="-122"/>
                <a:cs typeface="楷体" panose="02010609060101010101" charset="-122"/>
              </a:rPr>
              <a:t>材料一： 商人不仅向工人提供原料，而且还提供统一的生产工具，工人成为完全出卖劳动力的雇佣劳动者，与雇主形成彻底的雇佣关系。由于生产工具统一配备，因而工人常常需要在同一个地点集中劳动，于是就形成了集中的手工工场。雇工分工合作，进一步提高了劳动生产率。</a:t>
            </a:r>
          </a:p>
          <a:p>
            <a:pPr>
              <a:lnSpc>
                <a:spcPct val="150000"/>
              </a:lnSpc>
            </a:pPr>
            <a:r>
              <a:rPr lang="zh-CN" altLang="en-US" sz="2400" b="1" dirty="0">
                <a:latin typeface="楷体" panose="02010609060101010101" charset="-122"/>
                <a:ea typeface="楷体" panose="02010609060101010101" charset="-122"/>
                <a:cs typeface="楷体" panose="02010609060101010101" charset="-122"/>
              </a:rPr>
              <a:t>材料二：</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rPr>
              <a:t>这种生产直接面向市场，由“商人直接支配生产”，手工业者失去了对生产资料的所有权，也不再与市场发生直接联系。很快，其他部门也出现了这种资本与劳动的分离。</a:t>
            </a:r>
          </a:p>
        </p:txBody>
      </p:sp>
      <p:sp>
        <p:nvSpPr>
          <p:cNvPr id="3" name="矩形 2"/>
          <p:cNvSpPr/>
          <p:nvPr/>
        </p:nvSpPr>
        <p:spPr>
          <a:xfrm>
            <a:off x="5665470" y="1220470"/>
            <a:ext cx="1304925" cy="598170"/>
          </a:xfrm>
          <a:prstGeom prst="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023475" y="1818640"/>
            <a:ext cx="1304925" cy="598170"/>
          </a:xfrm>
          <a:prstGeom prst="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9810" y="2902585"/>
            <a:ext cx="1816100" cy="598170"/>
          </a:xfrm>
          <a:prstGeom prst="rect">
            <a:avLst/>
          </a:prstGeom>
          <a:noFill/>
          <a:ln w="28575">
            <a:solidFill>
              <a:srgbClr val="FF0000"/>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0840" y="4631055"/>
            <a:ext cx="7149465" cy="922020"/>
          </a:xfrm>
          <a:prstGeom prst="rect">
            <a:avLst/>
          </a:prstGeom>
          <a:noFill/>
        </p:spPr>
        <p:txBody>
          <a:bodyPr wrap="none" rtlCol="0" anchor="t">
            <a:spAutoFit/>
          </a:bodyPr>
          <a:lstStyle/>
          <a:p>
            <a:pPr>
              <a:lnSpc>
                <a:spcPct val="150000"/>
              </a:lnSpc>
            </a:pPr>
            <a:r>
              <a:rPr lang="en-US" altLang="zh-CN" sz="3600" b="1" dirty="0">
                <a:solidFill>
                  <a:srgbClr val="002060"/>
                </a:solidFill>
                <a:latin typeface="Calibri" panose="020F0502020204030204" pitchFamily="34" charset="0"/>
                <a:sym typeface="+mn-ea"/>
              </a:rPr>
              <a:t>1</a:t>
            </a:r>
            <a:r>
              <a:rPr lang="zh-CN" altLang="en-US" sz="3600" b="1" dirty="0">
                <a:solidFill>
                  <a:srgbClr val="002060"/>
                </a:solidFill>
                <a:latin typeface="Calibri" panose="020F0502020204030204" pitchFamily="34" charset="0"/>
                <a:sym typeface="+mn-ea"/>
              </a:rPr>
              <a:t>、雇佣      </a:t>
            </a:r>
            <a:r>
              <a:rPr lang="en-US" altLang="zh-CN" sz="3600" b="1" dirty="0">
                <a:solidFill>
                  <a:srgbClr val="002060"/>
                </a:solidFill>
                <a:latin typeface="Calibri" panose="020F0502020204030204" pitchFamily="34" charset="0"/>
                <a:sym typeface="+mn-ea"/>
              </a:rPr>
              <a:t>2</a:t>
            </a:r>
            <a:r>
              <a:rPr lang="zh-CN" altLang="en-US" sz="3600" b="1" dirty="0">
                <a:solidFill>
                  <a:srgbClr val="002060"/>
                </a:solidFill>
                <a:latin typeface="Calibri" panose="020F0502020204030204" pitchFamily="34" charset="0"/>
                <a:sym typeface="+mn-ea"/>
              </a:rPr>
              <a:t>、分工      </a:t>
            </a:r>
            <a:r>
              <a:rPr lang="en-US" altLang="zh-CN" sz="3600" b="1" dirty="0">
                <a:solidFill>
                  <a:srgbClr val="002060"/>
                </a:solidFill>
                <a:latin typeface="Calibri" panose="020F0502020204030204" pitchFamily="34" charset="0"/>
                <a:sym typeface="+mn-ea"/>
              </a:rPr>
              <a:t>3</a:t>
            </a:r>
            <a:r>
              <a:rPr lang="zh-CN" altLang="en-US" sz="3600" b="1" dirty="0">
                <a:solidFill>
                  <a:srgbClr val="002060"/>
                </a:solidFill>
                <a:latin typeface="Calibri" panose="020F0502020204030204" pitchFamily="34" charset="0"/>
                <a:sym typeface="+mn-ea"/>
              </a:rPr>
              <a:t>、面向市场</a:t>
            </a:r>
          </a:p>
        </p:txBody>
      </p:sp>
      <p:sp>
        <p:nvSpPr>
          <p:cNvPr id="7" name="文本框 6"/>
          <p:cNvSpPr txBox="1"/>
          <p:nvPr/>
        </p:nvSpPr>
        <p:spPr>
          <a:xfrm>
            <a:off x="1946275" y="5741670"/>
            <a:ext cx="2646878" cy="584775"/>
          </a:xfrm>
          <a:prstGeom prst="rect">
            <a:avLst/>
          </a:prstGeom>
          <a:noFill/>
        </p:spPr>
        <p:txBody>
          <a:bodyPr wrap="none" rtlCol="0" anchor="t">
            <a:spAutoFit/>
          </a:bodyPr>
          <a:lstStyle/>
          <a:p>
            <a:r>
              <a:rPr lang="zh-CN" altLang="zh-CN" sz="3200" b="1" dirty="0" smtClean="0">
                <a:solidFill>
                  <a:srgbClr val="FF0000"/>
                </a:solidFill>
                <a:latin typeface="Calibri" panose="020F0502020204030204" pitchFamily="34" charset="0"/>
                <a:sym typeface="+mn-ea"/>
              </a:rPr>
              <a:t>资本主义</a:t>
            </a:r>
            <a:r>
              <a:rPr lang="zh-CN" altLang="en-US" sz="3200" b="1" dirty="0">
                <a:solidFill>
                  <a:srgbClr val="FF0000"/>
                </a:solidFill>
                <a:latin typeface="Calibri" panose="020F0502020204030204" pitchFamily="34" charset="0"/>
                <a:sym typeface="+mn-ea"/>
              </a:rPr>
              <a:t>萌芽</a:t>
            </a:r>
            <a:endParaRPr lang="zh-CN" altLang="zh-CN" sz="3200" b="1" dirty="0">
              <a:solidFill>
                <a:srgbClr val="FF0000"/>
              </a:solidFill>
              <a:latin typeface="Calibri" panose="020F0502020204030204" pitchFamily="34" charset="0"/>
              <a:sym typeface="+mn-ea"/>
            </a:endParaRPr>
          </a:p>
        </p:txBody>
      </p:sp>
      <p:pic>
        <p:nvPicPr>
          <p:cNvPr id="8" name="图片 7"/>
          <p:cNvPicPr>
            <a:picLocks noChangeAspect="1"/>
          </p:cNvPicPr>
          <p:nvPr/>
        </p:nvPicPr>
        <p:blipFill>
          <a:blip r:embed="rId2"/>
          <a:stretch>
            <a:fillRect/>
          </a:stretch>
        </p:blipFill>
        <p:spPr>
          <a:xfrm>
            <a:off x="8712200" y="4256088"/>
            <a:ext cx="3113088" cy="23764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slide(fromBottom)">
                                      <p:cBhvr>
                                        <p:cTn id="7" dur="500"/>
                                        <p:tgtEl>
                                          <p:spTgt spid="215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wheel(1)">
                                      <p:cBhvr>
                                        <p:cTn id="33"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3" grpId="0" animBg="1"/>
      <p:bldP spid="4" grpId="0" bldLvl="0" animBg="1"/>
      <p:bldP spid="5" grpId="0" bldLvl="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77" y="228600"/>
            <a:ext cx="4801314" cy="707886"/>
          </a:xfrm>
          <a:prstGeom prst="rect">
            <a:avLst/>
          </a:prstGeom>
          <a:noFill/>
        </p:spPr>
        <p:txBody>
          <a:bodyPr wrap="none" rtlCol="0">
            <a:spAutoFit/>
          </a:bodyPr>
          <a:lstStyle/>
          <a:p>
            <a:r>
              <a:rPr lang="zh-CN" altLang="en-US" sz="4000" dirty="0" smtClean="0">
                <a:solidFill>
                  <a:schemeClr val="accent4">
                    <a:lumMod val="50000"/>
                  </a:schemeClr>
                </a:solidFill>
              </a:rPr>
              <a:t>一、手工工场的出现</a:t>
            </a:r>
            <a:endParaRPr lang="zh-CN" altLang="en-US" sz="4000" dirty="0">
              <a:solidFill>
                <a:schemeClr val="accent4">
                  <a:lumMod val="50000"/>
                </a:schemeClr>
              </a:solidFill>
            </a:endParaRPr>
          </a:p>
        </p:txBody>
      </p:sp>
      <p:sp>
        <p:nvSpPr>
          <p:cNvPr id="4" name="TextBox 3"/>
          <p:cNvSpPr txBox="1"/>
          <p:nvPr/>
        </p:nvSpPr>
        <p:spPr>
          <a:xfrm>
            <a:off x="363071" y="1210236"/>
            <a:ext cx="9597499" cy="1200329"/>
          </a:xfrm>
          <a:prstGeom prst="rect">
            <a:avLst/>
          </a:prstGeom>
          <a:noFill/>
          <a:ln>
            <a:solidFill>
              <a:srgbClr val="FF0000"/>
            </a:solidFill>
          </a:ln>
        </p:spPr>
        <p:txBody>
          <a:bodyPr wrap="none" rtlCol="0">
            <a:spAutoFit/>
          </a:bodyPr>
          <a:lstStyle/>
          <a:p>
            <a:r>
              <a:rPr lang="en-US" altLang="zh-CN" sz="3600" dirty="0" smtClean="0"/>
              <a:t>2</a:t>
            </a:r>
            <a:r>
              <a:rPr lang="zh-CN" altLang="en-US" sz="3600" dirty="0" smtClean="0"/>
              <a:t>、组织形式：集中的手工工场</a:t>
            </a:r>
            <a:endParaRPr lang="en-US" altLang="zh-CN" sz="3600" dirty="0" smtClean="0"/>
          </a:p>
          <a:p>
            <a:r>
              <a:rPr lang="en-US" altLang="zh-CN" sz="3600" dirty="0"/>
              <a:t> </a:t>
            </a:r>
            <a:r>
              <a:rPr lang="en-US" altLang="zh-CN" sz="3600" dirty="0" smtClean="0"/>
              <a:t>                      </a:t>
            </a:r>
            <a:r>
              <a:rPr lang="zh-CN" altLang="en-US" sz="3600" dirty="0" smtClean="0"/>
              <a:t>分散的手工工场（家庭包工制）</a:t>
            </a:r>
            <a:endParaRPr lang="zh-CN" altLang="en-US" sz="3600" dirty="0"/>
          </a:p>
        </p:txBody>
      </p:sp>
      <p:pic>
        <p:nvPicPr>
          <p:cNvPr id="1028" name="Picture 4" descr="http://p0.so.qhimgs1.com/bdr/_240_/t010c4ff3e91af1c4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12" y="2608729"/>
            <a:ext cx="6777317" cy="396688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2129" y="2608729"/>
            <a:ext cx="5239871" cy="3966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587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77" y="228600"/>
            <a:ext cx="4801314" cy="707886"/>
          </a:xfrm>
          <a:prstGeom prst="rect">
            <a:avLst/>
          </a:prstGeom>
          <a:noFill/>
        </p:spPr>
        <p:txBody>
          <a:bodyPr wrap="none" rtlCol="0">
            <a:spAutoFit/>
          </a:bodyPr>
          <a:lstStyle/>
          <a:p>
            <a:r>
              <a:rPr lang="zh-CN" altLang="en-US" sz="4000" dirty="0" smtClean="0">
                <a:solidFill>
                  <a:srgbClr val="FFC000">
                    <a:lumMod val="50000"/>
                  </a:srgbClr>
                </a:solidFill>
              </a:rPr>
              <a:t>一、手工工场的出现</a:t>
            </a:r>
            <a:endParaRPr lang="zh-CN" altLang="en-US" sz="4000" dirty="0">
              <a:solidFill>
                <a:srgbClr val="FFC000">
                  <a:lumMod val="50000"/>
                </a:srgbClr>
              </a:solidFill>
            </a:endParaRPr>
          </a:p>
        </p:txBody>
      </p:sp>
      <p:sp>
        <p:nvSpPr>
          <p:cNvPr id="4" name="TextBox 3"/>
          <p:cNvSpPr txBox="1"/>
          <p:nvPr/>
        </p:nvSpPr>
        <p:spPr>
          <a:xfrm>
            <a:off x="363072" y="1210236"/>
            <a:ext cx="6360458" cy="646331"/>
          </a:xfrm>
          <a:prstGeom prst="rect">
            <a:avLst/>
          </a:prstGeom>
          <a:noFill/>
          <a:ln>
            <a:solidFill>
              <a:srgbClr val="FF0000"/>
            </a:solidFill>
          </a:ln>
        </p:spPr>
        <p:txBody>
          <a:bodyPr wrap="square" rtlCol="0">
            <a:spAutoFit/>
          </a:bodyPr>
          <a:lstStyle/>
          <a:p>
            <a:r>
              <a:rPr lang="en-US" altLang="zh-CN" sz="3600" dirty="0">
                <a:solidFill>
                  <a:srgbClr val="000000"/>
                </a:solidFill>
              </a:rPr>
              <a:t>3</a:t>
            </a:r>
            <a:r>
              <a:rPr lang="zh-CN" altLang="en-US" sz="3600" dirty="0" smtClean="0">
                <a:solidFill>
                  <a:srgbClr val="000000"/>
                </a:solidFill>
              </a:rPr>
              <a:t>、条件：自由劳动力和资本。</a:t>
            </a:r>
            <a:endParaRPr lang="en-US" altLang="zh-CN" sz="3600" dirty="0" smtClean="0">
              <a:solidFill>
                <a:srgbClr val="000000"/>
              </a:solidFill>
            </a:endParaRPr>
          </a:p>
        </p:txBody>
      </p:sp>
      <p:pic>
        <p:nvPicPr>
          <p:cNvPr id="2050" name="Picture 2" descr="http://p1.so.qhimgs1.com/bdr/_240_/t01e8f7e5da432500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949" y="2057400"/>
            <a:ext cx="8715780" cy="4625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48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882" y="338461"/>
            <a:ext cx="6096000" cy="4893647"/>
          </a:xfrm>
          <a:prstGeom prst="rect">
            <a:avLst/>
          </a:prstGeom>
          <a:ln w="38100">
            <a:solidFill>
              <a:schemeClr val="accent2">
                <a:lumMod val="50000"/>
              </a:schemeClr>
            </a:solidFill>
          </a:ln>
        </p:spPr>
        <p:txBody>
          <a:bodyPr>
            <a:spAutoFit/>
          </a:bodyPr>
          <a:lstStyle/>
          <a:p>
            <a:r>
              <a:rPr lang="zh-CN" altLang="en-US" sz="2400" dirty="0"/>
              <a:t>梳毛工的工钱先</a:t>
            </a:r>
            <a:r>
              <a:rPr lang="zh-CN" altLang="en-US" sz="2400" dirty="0" smtClean="0"/>
              <a:t>减少，多</a:t>
            </a:r>
            <a:r>
              <a:rPr lang="zh-CN" altLang="en-US" sz="2400" dirty="0"/>
              <a:t>给两个便士也不饶</a:t>
            </a:r>
            <a:r>
              <a:rPr lang="zh-CN" altLang="en-US" sz="2400" dirty="0" smtClean="0"/>
              <a:t>。</a:t>
            </a:r>
            <a:endParaRPr lang="en-US" altLang="zh-CN" sz="2400" dirty="0" smtClean="0"/>
          </a:p>
          <a:p>
            <a:r>
              <a:rPr lang="zh-CN" altLang="en-US" sz="2400" dirty="0" smtClean="0"/>
              <a:t>要</a:t>
            </a:r>
            <a:r>
              <a:rPr lang="zh-CN" altLang="en-US" sz="2400" dirty="0"/>
              <a:t>让他们相信生意不太</a:t>
            </a:r>
            <a:r>
              <a:rPr lang="zh-CN" altLang="en-US" sz="2400" dirty="0" smtClean="0"/>
              <a:t>好，谁</a:t>
            </a:r>
            <a:r>
              <a:rPr lang="zh-CN" altLang="en-US" sz="2400" dirty="0"/>
              <a:t>管他们活不了</a:t>
            </a:r>
            <a:r>
              <a:rPr lang="zh-CN" altLang="en-US" sz="2400" dirty="0" smtClean="0"/>
              <a:t>。</a:t>
            </a:r>
            <a:endParaRPr lang="en-US" altLang="zh-CN" sz="2400" dirty="0" smtClean="0"/>
          </a:p>
          <a:p>
            <a:endParaRPr lang="en-US" altLang="zh-CN" sz="2400" dirty="0" smtClean="0"/>
          </a:p>
          <a:p>
            <a:r>
              <a:rPr lang="zh-CN" altLang="en-US" sz="2400" dirty="0" smtClean="0"/>
              <a:t>织</a:t>
            </a:r>
            <a:r>
              <a:rPr lang="zh-CN" altLang="en-US" sz="2400" dirty="0"/>
              <a:t>工的工资本已</a:t>
            </a:r>
            <a:r>
              <a:rPr lang="zh-CN" altLang="en-US" sz="2400" dirty="0" smtClean="0"/>
              <a:t>廉，还</a:t>
            </a:r>
            <a:r>
              <a:rPr lang="zh-CN" altLang="en-US" sz="2400" dirty="0"/>
              <a:t>须找茬扣</a:t>
            </a:r>
            <a:r>
              <a:rPr lang="zh-CN" altLang="en-US" sz="2400" dirty="0" smtClean="0"/>
              <a:t>工钱。</a:t>
            </a:r>
            <a:endParaRPr lang="zh-CN" altLang="en-US" sz="2400" dirty="0"/>
          </a:p>
          <a:p>
            <a:r>
              <a:rPr lang="zh-CN" altLang="en-US" sz="2400" dirty="0"/>
              <a:t>只说呢绒海外不好</a:t>
            </a:r>
            <a:r>
              <a:rPr lang="zh-CN" altLang="en-US" sz="2400" dirty="0" smtClean="0"/>
              <a:t>销，我们</a:t>
            </a:r>
            <a:r>
              <a:rPr lang="zh-CN" altLang="en-US" sz="2400" dirty="0"/>
              <a:t>不想再干这行了</a:t>
            </a:r>
            <a:r>
              <a:rPr lang="zh-CN" altLang="en-US" sz="2400" dirty="0" smtClean="0"/>
              <a:t>。</a:t>
            </a:r>
            <a:endParaRPr lang="en-US" altLang="zh-CN" sz="2400" dirty="0" smtClean="0"/>
          </a:p>
          <a:p>
            <a:endParaRPr lang="en-US" altLang="zh-CN" sz="2400" dirty="0" smtClean="0"/>
          </a:p>
          <a:p>
            <a:r>
              <a:rPr lang="zh-CN" altLang="en-US" sz="2400" dirty="0" smtClean="0"/>
              <a:t>再</a:t>
            </a:r>
            <a:r>
              <a:rPr lang="zh-CN" altLang="en-US" sz="2400" dirty="0"/>
              <a:t>找纺工把账</a:t>
            </a:r>
            <a:r>
              <a:rPr lang="zh-CN" altLang="en-US" sz="2400" dirty="0" smtClean="0"/>
              <a:t>算：叫</a:t>
            </a:r>
            <a:r>
              <a:rPr lang="zh-CN" altLang="en-US" sz="2400" dirty="0"/>
              <a:t>他们纺了两磅再加半</a:t>
            </a:r>
            <a:r>
              <a:rPr lang="zh-CN" altLang="en-US" sz="2400" dirty="0" smtClean="0"/>
              <a:t>。</a:t>
            </a:r>
            <a:endParaRPr lang="en-US" altLang="zh-CN" sz="2400" dirty="0" smtClean="0"/>
          </a:p>
          <a:p>
            <a:r>
              <a:rPr lang="zh-CN" altLang="en-US" sz="2400" dirty="0" smtClean="0"/>
              <a:t>只要</a:t>
            </a:r>
            <a:r>
              <a:rPr lang="zh-CN" altLang="en-US" sz="2400" dirty="0"/>
              <a:t>他们分量减</a:t>
            </a:r>
            <a:r>
              <a:rPr lang="zh-CN" altLang="en-US" sz="2400" dirty="0" smtClean="0"/>
              <a:t>一点，那</a:t>
            </a:r>
            <a:r>
              <a:rPr lang="zh-CN" altLang="en-US" sz="2400" dirty="0"/>
              <a:t>就扣发三便士的钱</a:t>
            </a:r>
            <a:r>
              <a:rPr lang="zh-CN" altLang="en-US" sz="2400" dirty="0" smtClean="0"/>
              <a:t>。</a:t>
            </a:r>
            <a:endParaRPr lang="en-US" altLang="zh-CN" sz="2400" dirty="0" smtClean="0"/>
          </a:p>
          <a:p>
            <a:endParaRPr lang="en-US" altLang="zh-CN" sz="2400" dirty="0" smtClean="0"/>
          </a:p>
          <a:p>
            <a:r>
              <a:rPr lang="zh-CN" altLang="en-US" sz="2400" dirty="0" smtClean="0"/>
              <a:t>各</a:t>
            </a:r>
            <a:r>
              <a:rPr lang="zh-CN" altLang="en-US" sz="2400" dirty="0"/>
              <a:t>行工匠排</a:t>
            </a:r>
            <a:r>
              <a:rPr lang="zh-CN" altLang="en-US" sz="2400" dirty="0" smtClean="0"/>
              <a:t>成行，为了</a:t>
            </a:r>
            <a:r>
              <a:rPr lang="zh-CN" altLang="en-US" sz="2400" dirty="0"/>
              <a:t>那点工资把活</a:t>
            </a:r>
            <a:r>
              <a:rPr lang="zh-CN" altLang="en-US" sz="2400" dirty="0" smtClean="0"/>
              <a:t>扛，</a:t>
            </a:r>
            <a:endParaRPr lang="en-US" altLang="zh-CN" sz="2400" dirty="0" smtClean="0"/>
          </a:p>
          <a:p>
            <a:r>
              <a:rPr lang="zh-CN" altLang="en-US" sz="2400" dirty="0" smtClean="0"/>
              <a:t>他们</a:t>
            </a:r>
            <a:r>
              <a:rPr lang="zh-CN" altLang="en-US" sz="2400" dirty="0"/>
              <a:t>劳动我</a:t>
            </a:r>
            <a:r>
              <a:rPr lang="zh-CN" altLang="en-US" sz="2400" dirty="0" smtClean="0"/>
              <a:t>发财，受到</a:t>
            </a:r>
            <a:r>
              <a:rPr lang="zh-CN" altLang="en-US" sz="2400" dirty="0"/>
              <a:t>咒骂又何妨</a:t>
            </a:r>
            <a:r>
              <a:rPr lang="en-US" altLang="zh-CN" sz="2400" dirty="0" smtClean="0"/>
              <a:t>?</a:t>
            </a:r>
          </a:p>
          <a:p>
            <a:endParaRPr lang="en-US" altLang="zh-CN" sz="2400" dirty="0"/>
          </a:p>
          <a:p>
            <a:r>
              <a:rPr lang="en-US" altLang="zh-CN" sz="2400" dirty="0" smtClean="0"/>
              <a:t>         —— 17</a:t>
            </a:r>
            <a:r>
              <a:rPr lang="zh-CN" altLang="en-US" sz="2400" dirty="0"/>
              <a:t>世纪英国民歌</a:t>
            </a:r>
            <a:r>
              <a:rPr lang="en-US" altLang="zh-CN" sz="2400" dirty="0"/>
              <a:t>《</a:t>
            </a:r>
            <a:r>
              <a:rPr lang="zh-CN" altLang="en-US" sz="2400" dirty="0"/>
              <a:t>呢绒商的快乐</a:t>
            </a:r>
            <a:r>
              <a:rPr lang="en-US" altLang="zh-CN" sz="2400" dirty="0"/>
              <a:t>》</a:t>
            </a:r>
            <a:endParaRPr lang="zh-CN" altLang="en-US" sz="2400" dirty="0"/>
          </a:p>
        </p:txBody>
      </p:sp>
      <p:sp>
        <p:nvSpPr>
          <p:cNvPr id="3" name="TextBox 2"/>
          <p:cNvSpPr txBox="1"/>
          <p:nvPr/>
        </p:nvSpPr>
        <p:spPr>
          <a:xfrm>
            <a:off x="6786607" y="338461"/>
            <a:ext cx="4925781" cy="1631216"/>
          </a:xfrm>
          <a:prstGeom prst="rect">
            <a:avLst/>
          </a:prstGeom>
          <a:noFill/>
        </p:spPr>
        <p:txBody>
          <a:bodyPr wrap="square" rtlCol="0">
            <a:spAutoFit/>
          </a:bodyPr>
          <a:lstStyle/>
          <a:p>
            <a:r>
              <a:rPr lang="zh-CN" altLang="en-US" sz="3600" dirty="0" smtClean="0"/>
              <a:t>从这首民歌中，你能得出那些信息？</a:t>
            </a:r>
            <a:r>
              <a:rPr lang="zh-CN" altLang="en-US" sz="2800" dirty="0" smtClean="0"/>
              <a:t>（生产目的、工场主和工人间的关系）</a:t>
            </a:r>
            <a:endParaRPr lang="zh-CN" altLang="en-US" sz="2800" dirty="0"/>
          </a:p>
        </p:txBody>
      </p:sp>
      <p:sp>
        <p:nvSpPr>
          <p:cNvPr id="4" name="矩形 3"/>
          <p:cNvSpPr/>
          <p:nvPr/>
        </p:nvSpPr>
        <p:spPr>
          <a:xfrm>
            <a:off x="2209856" y="5647606"/>
            <a:ext cx="7160935" cy="1077218"/>
          </a:xfrm>
          <a:prstGeom prst="rect">
            <a:avLst/>
          </a:prstGeom>
          <a:ln>
            <a:solidFill>
              <a:srgbClr val="FF0000"/>
            </a:solidFill>
          </a:ln>
        </p:spPr>
        <p:txBody>
          <a:bodyPr wrap="none">
            <a:spAutoFit/>
          </a:bodyPr>
          <a:lstStyle/>
          <a:p>
            <a:r>
              <a:rPr lang="zh-CN" altLang="en-US" sz="3200" dirty="0"/>
              <a:t>生产</a:t>
            </a:r>
            <a:r>
              <a:rPr lang="zh-CN" altLang="en-US" sz="3200" dirty="0" smtClean="0"/>
              <a:t>目的：获取利润</a:t>
            </a:r>
            <a:endParaRPr lang="en-US" altLang="zh-CN" sz="3200" dirty="0" smtClean="0"/>
          </a:p>
          <a:p>
            <a:r>
              <a:rPr lang="zh-CN" altLang="en-US" sz="3200" dirty="0" smtClean="0"/>
              <a:t>工场</a:t>
            </a:r>
            <a:r>
              <a:rPr lang="zh-CN" altLang="en-US" sz="3200" dirty="0"/>
              <a:t>主和工人间的</a:t>
            </a:r>
            <a:r>
              <a:rPr lang="zh-CN" altLang="en-US" sz="3200" dirty="0" smtClean="0"/>
              <a:t>关系：雇佣剥削关系</a:t>
            </a:r>
            <a:endParaRPr lang="zh-CN" altLang="en-US" sz="3200" dirty="0"/>
          </a:p>
        </p:txBody>
      </p:sp>
    </p:spTree>
    <p:extLst>
      <p:ext uri="{BB962C8B-B14F-4D97-AF65-F5344CB8AC3E}">
        <p14:creationId xmlns:p14="http://schemas.microsoft.com/office/powerpoint/2010/main" val="142876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文本框 4"/>
          <p:cNvSpPr txBox="1"/>
          <p:nvPr/>
        </p:nvSpPr>
        <p:spPr>
          <a:xfrm>
            <a:off x="1001059" y="2062535"/>
            <a:ext cx="7434281" cy="1383665"/>
          </a:xfrm>
          <a:prstGeom prst="rect">
            <a:avLst/>
          </a:prstGeom>
          <a:noFill/>
          <a:ln w="9525">
            <a:noFill/>
          </a:ln>
        </p:spPr>
        <p:txBody>
          <a:bodyPr wrap="square">
            <a:spAutoFit/>
          </a:bodyPr>
          <a:lstStyle/>
          <a:p>
            <a:pPr>
              <a:lnSpc>
                <a:spcPct val="150000"/>
              </a:lnSpc>
            </a:pPr>
            <a:r>
              <a:rPr lang="zh-CN" altLang="en-US" sz="2800" b="1" dirty="0" smtClean="0">
                <a:latin typeface="Calibri" panose="020F0502020204030204" pitchFamily="34" charset="0"/>
              </a:rPr>
              <a:t>欧洲</a:t>
            </a:r>
            <a:r>
              <a:rPr lang="zh-CN" altLang="en-US" sz="2800" b="1" dirty="0">
                <a:latin typeface="Calibri" panose="020F0502020204030204" pitchFamily="34" charset="0"/>
              </a:rPr>
              <a:t>农村各地纷纷开展</a:t>
            </a:r>
            <a:r>
              <a:rPr lang="zh-CN" altLang="en-US" sz="2800" b="1" dirty="0">
                <a:latin typeface="Calibri" panose="020F0502020204030204" pitchFamily="34" charset="0"/>
                <a:hlinkClick r:id="" action="ppaction://noaction"/>
              </a:rPr>
              <a:t>垦殖</a:t>
            </a:r>
            <a:r>
              <a:rPr lang="zh-CN" altLang="en-US" sz="2800" b="1" dirty="0">
                <a:latin typeface="Calibri" panose="020F0502020204030204" pitchFamily="34" charset="0"/>
              </a:rPr>
              <a:t>活动，大量的林地、荒地、沼泽被开发，土地面积逐渐扩大；</a:t>
            </a:r>
            <a:endParaRPr lang="zh-CN" altLang="zh-CN" sz="2800" b="1" dirty="0">
              <a:solidFill>
                <a:srgbClr val="3434F6"/>
              </a:solidFill>
              <a:latin typeface="Calibri" panose="020F0502020204030204" pitchFamily="34" charset="0"/>
            </a:endParaRPr>
          </a:p>
        </p:txBody>
      </p:sp>
      <p:sp>
        <p:nvSpPr>
          <p:cNvPr id="18437" name="文本框 4"/>
          <p:cNvSpPr txBox="1"/>
          <p:nvPr/>
        </p:nvSpPr>
        <p:spPr>
          <a:xfrm>
            <a:off x="1049655" y="4013590"/>
            <a:ext cx="11142345" cy="737235"/>
          </a:xfrm>
          <a:prstGeom prst="rect">
            <a:avLst/>
          </a:prstGeom>
          <a:noFill/>
          <a:ln w="9525">
            <a:noFill/>
          </a:ln>
        </p:spPr>
        <p:txBody>
          <a:bodyPr wrap="square">
            <a:spAutoFit/>
          </a:bodyPr>
          <a:lstStyle/>
          <a:p>
            <a:pPr>
              <a:lnSpc>
                <a:spcPct val="150000"/>
              </a:lnSpc>
            </a:pPr>
            <a:r>
              <a:rPr lang="zh-CN" altLang="en-US" sz="2800" b="1" dirty="0" smtClean="0">
                <a:solidFill>
                  <a:schemeClr val="tx1"/>
                </a:solidFill>
                <a:latin typeface="Calibri" panose="020F0502020204030204" pitchFamily="34" charset="0"/>
              </a:rPr>
              <a:t>自由</a:t>
            </a:r>
            <a:r>
              <a:rPr lang="zh-CN" altLang="en-US" sz="2800" b="1" dirty="0">
                <a:solidFill>
                  <a:schemeClr val="tx1"/>
                </a:solidFill>
                <a:latin typeface="Calibri" panose="020F0502020204030204" pitchFamily="34" charset="0"/>
              </a:rPr>
              <a:t>的农民和获得自由的</a:t>
            </a:r>
            <a:r>
              <a:rPr lang="zh-CN" altLang="en-US" sz="2800" b="1" dirty="0">
                <a:solidFill>
                  <a:schemeClr val="tx1"/>
                </a:solidFill>
                <a:latin typeface="Calibri" panose="020F0502020204030204" pitchFamily="34" charset="0"/>
                <a:hlinkClick r:id="rId2" action="ppaction://hlinksldjump"/>
              </a:rPr>
              <a:t>农奴</a:t>
            </a:r>
            <a:r>
              <a:rPr lang="zh-CN" altLang="en-US" sz="2800" b="1" dirty="0">
                <a:solidFill>
                  <a:schemeClr val="tx1"/>
                </a:solidFill>
                <a:latin typeface="Calibri" panose="020F0502020204030204" pitchFamily="34" charset="0"/>
              </a:rPr>
              <a:t>。</a:t>
            </a:r>
          </a:p>
        </p:txBody>
      </p:sp>
      <p:pic>
        <p:nvPicPr>
          <p:cNvPr id="7" name="图片 6"/>
          <p:cNvPicPr>
            <a:picLocks noChangeAspect="1"/>
          </p:cNvPicPr>
          <p:nvPr/>
        </p:nvPicPr>
        <p:blipFill>
          <a:blip r:embed="rId3"/>
          <a:stretch>
            <a:fillRect/>
          </a:stretch>
        </p:blipFill>
        <p:spPr>
          <a:xfrm>
            <a:off x="8676901" y="228599"/>
            <a:ext cx="3394075" cy="4516437"/>
          </a:xfrm>
          <a:prstGeom prst="rect">
            <a:avLst/>
          </a:prstGeom>
          <a:noFill/>
          <a:ln w="9525">
            <a:noFill/>
          </a:ln>
        </p:spPr>
      </p:pic>
      <p:pic>
        <p:nvPicPr>
          <p:cNvPr id="8" name="图片 7" descr="08M58PICjIm[1]">
            <a:hlinkClick r:id="rId4" action="ppaction://hlinksldjump"/>
          </p:cNvPr>
          <p:cNvPicPr>
            <a:picLocks noChangeAspect="1"/>
          </p:cNvPicPr>
          <p:nvPr/>
        </p:nvPicPr>
        <p:blipFill>
          <a:blip r:embed="rId5"/>
          <a:stretch>
            <a:fillRect/>
          </a:stretch>
        </p:blipFill>
        <p:spPr>
          <a:xfrm>
            <a:off x="6189681" y="4147483"/>
            <a:ext cx="3406140" cy="2546985"/>
          </a:xfrm>
          <a:prstGeom prst="rect">
            <a:avLst/>
          </a:prstGeom>
        </p:spPr>
      </p:pic>
      <p:sp>
        <p:nvSpPr>
          <p:cNvPr id="9" name="TextBox 8"/>
          <p:cNvSpPr txBox="1"/>
          <p:nvPr/>
        </p:nvSpPr>
        <p:spPr>
          <a:xfrm>
            <a:off x="107577" y="228600"/>
            <a:ext cx="4801314" cy="707886"/>
          </a:xfrm>
          <a:prstGeom prst="rect">
            <a:avLst/>
          </a:prstGeom>
          <a:noFill/>
        </p:spPr>
        <p:txBody>
          <a:bodyPr wrap="none" rtlCol="0">
            <a:spAutoFit/>
          </a:bodyPr>
          <a:lstStyle/>
          <a:p>
            <a:r>
              <a:rPr lang="zh-CN" altLang="en-US" sz="4000" dirty="0">
                <a:solidFill>
                  <a:srgbClr val="FFC000">
                    <a:lumMod val="50000"/>
                  </a:srgbClr>
                </a:solidFill>
              </a:rPr>
              <a:t>二</a:t>
            </a:r>
            <a:r>
              <a:rPr lang="zh-CN" altLang="en-US" sz="4000" dirty="0" smtClean="0">
                <a:solidFill>
                  <a:srgbClr val="FFC000">
                    <a:lumMod val="50000"/>
                  </a:srgbClr>
                </a:solidFill>
              </a:rPr>
              <a:t>、租地农场的产生</a:t>
            </a:r>
            <a:endParaRPr lang="zh-CN" altLang="en-US" sz="4000" dirty="0">
              <a:solidFill>
                <a:srgbClr val="FFC000">
                  <a:lumMod val="50000"/>
                </a:srgbClr>
              </a:solidFill>
            </a:endParaRPr>
          </a:p>
        </p:txBody>
      </p:sp>
      <p:sp>
        <p:nvSpPr>
          <p:cNvPr id="5" name="矩形 4"/>
          <p:cNvSpPr/>
          <p:nvPr/>
        </p:nvSpPr>
        <p:spPr>
          <a:xfrm>
            <a:off x="1032772" y="1160040"/>
            <a:ext cx="3467616" cy="584775"/>
          </a:xfrm>
          <a:prstGeom prst="rect">
            <a:avLst/>
          </a:prstGeom>
        </p:spPr>
        <p:txBody>
          <a:bodyPr wrap="none">
            <a:spAutoFit/>
          </a:bodyPr>
          <a:lstStyle/>
          <a:p>
            <a:r>
              <a:rPr lang="zh-CN" altLang="en-US" sz="3200" dirty="0"/>
              <a:t>庄园的衰落与瓦解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slide(fromBottom)">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diamond(in)">
                                      <p:cBhvr>
                                        <p:cTn id="12" dur="10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1114</Words>
  <Paragraphs>84</Paragraphs>
  <Slides>15</Slides>
  <Notes>1</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  14—18世纪是欧洲由中世纪向近代社会的转型期。这一转型，体现在经济领域就是14、15世纪西欧封建社会内部出现了资本主义生产关系的萌芽，手工工场和租地农场是其具体表现形式。而资本主义萌芽的产生与发展，成为文艺复兴运动兴起与新航路开辟的经济根源，也是欧洲社会、政治变革的根本原因。</vt:lpstr>
      <vt:lpstr>第三单元   近代早期的西欧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阅读材料，结合课本，概括租地农场的特征</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dcterms:created xsi:type="dcterms:W3CDTF">2018-03-01T02:03:00Z</dcterms:created>
  <dcterms:modified xsi:type="dcterms:W3CDTF">2018-10-17T01:26:57Z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