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slideLayouts/slideLayout39.xml" ContentType="application/vnd.openxmlformats-officedocument.presentationml.slideLayout+xml"/>
  <Override PartName="/ppt/theme/theme5.xml" ContentType="application/vnd.openxmlformats-officedocument.them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35.xml" ContentType="application/vnd.openxmlformats-officedocument.presentationml.slideLayout+xml"/>
  <Override PartName="/ppt/slideLayouts/slideLayout44.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slideLayouts/slideLayout42.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40.xml" ContentType="application/vnd.openxmlformats-officedocument.presentationml.slideLayout+xml"/>
  <Override PartName="/docProps/custom.xml" ContentType="application/vnd.openxmlformats-officedocument.custom-properties+xml"/>
  <Override PartName="/ppt/slideMasters/slideMaster4.xml" ContentType="application/vnd.openxmlformats-officedocument.presentationml.slideMaster+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heme/theme6.xml" ContentType="application/vnd.openxmlformats-officedocument.them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slideLayouts/slideLayout38.xml" ContentType="application/vnd.openxmlformats-officedocument.presentationml.slideLayout+xml"/>
  <Override PartName="/ppt/theme/theme4.xml" ContentType="application/vnd.openxmlformats-officedocument.them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Layouts/slideLayout4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slideLayouts/slideLayout4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10.xml" ContentType="application/vnd.openxmlformats-officedocument.presentationml.slideLayout+xml"/>
  <Override PartName="/ppt/slides/slide8.xml" ContentType="application/vnd.openxmlformats-officedocument.presentationml.slide+xml"/>
  <Override PartName="/ppt/handoutMasters/handoutMaster1.xml" ContentType="application/vnd.openxmlformats-officedocument.presentationml.handoutMaster+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51" r:id="rId1"/>
    <p:sldMasterId id="2147483664" r:id="rId2"/>
    <p:sldMasterId id="2147483676" r:id="rId3"/>
    <p:sldMasterId id="2147483689" r:id="rId4"/>
  </p:sldMasterIdLst>
  <p:notesMasterIdLst>
    <p:notesMasterId r:id="rId40"/>
  </p:notesMasterIdLst>
  <p:handoutMasterIdLst>
    <p:handoutMasterId r:id="rId41"/>
  </p:handoutMasterIdLst>
  <p:sldIdLst>
    <p:sldId id="312" r:id="rId5"/>
    <p:sldId id="313" r:id="rId6"/>
    <p:sldId id="314" r:id="rId7"/>
    <p:sldId id="315" r:id="rId8"/>
    <p:sldId id="316" r:id="rId9"/>
    <p:sldId id="317" r:id="rId10"/>
    <p:sldId id="318" r:id="rId11"/>
    <p:sldId id="319" r:id="rId12"/>
    <p:sldId id="320" r:id="rId13"/>
    <p:sldId id="321" r:id="rId14"/>
    <p:sldId id="322" r:id="rId15"/>
    <p:sldId id="323" r:id="rId16"/>
    <p:sldId id="324" r:id="rId17"/>
    <p:sldId id="325" r:id="rId18"/>
    <p:sldId id="326" r:id="rId19"/>
    <p:sldId id="327" r:id="rId20"/>
    <p:sldId id="328" r:id="rId21"/>
    <p:sldId id="329" r:id="rId22"/>
    <p:sldId id="330" r:id="rId23"/>
    <p:sldId id="331" r:id="rId24"/>
    <p:sldId id="332" r:id="rId25"/>
    <p:sldId id="333" r:id="rId26"/>
    <p:sldId id="334" r:id="rId27"/>
    <p:sldId id="335" r:id="rId28"/>
    <p:sldId id="336" r:id="rId29"/>
    <p:sldId id="274" r:id="rId30"/>
    <p:sldId id="285" r:id="rId31"/>
    <p:sldId id="282" r:id="rId32"/>
    <p:sldId id="287" r:id="rId33"/>
    <p:sldId id="288" r:id="rId34"/>
    <p:sldId id="289" r:id="rId35"/>
    <p:sldId id="290" r:id="rId36"/>
    <p:sldId id="296" r:id="rId37"/>
    <p:sldId id="291" r:id="rId38"/>
    <p:sldId id="302" r:id="rId39"/>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A6AD"/>
    <a:srgbClr val="C50023"/>
    <a:srgbClr val="F1AF00"/>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987" autoAdjust="0"/>
    <p:restoredTop sz="94660"/>
  </p:normalViewPr>
  <p:slideViewPr>
    <p:cSldViewPr snapToGrid="0">
      <p:cViewPr>
        <p:scale>
          <a:sx n="75" d="100"/>
          <a:sy n="75" d="100"/>
        </p:scale>
        <p:origin x="-690" y="-378"/>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slideMaster" Target="slideMasters/slideMaster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pPr/>
              <a:t>2019/3/12</a:t>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pPr/>
              <a:t>2019/3/12</a:t>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noProof="1" smtClean="0"/>
              <a:t>单击此处编辑母版副标题样式</a:t>
            </a:r>
            <a:endParaRPr lang="zh-CN" altLang="en-US" noProof="1"/>
          </a:p>
        </p:txBody>
      </p:sp>
      <p:sp>
        <p:nvSpPr>
          <p:cNvPr id="4"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38A2F894-110F-4DFC-94C1-F7F1E7D8E341}"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37962017-F2D6-47FD-9745-8192A05AFE9B}"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FA31B65F-E42C-44A5-9DE1-5755360751A7}" type="slidenum">
              <a:rPr lang="zh-CN" altLang="en-US"/>
              <a:pPr>
                <a:defRPr/>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Picture 2" descr="bg3"/>
          <p:cNvPicPr>
            <a:picLocks noChangeAspect="1" noChangeArrowheads="1"/>
          </p:cNvPicPr>
          <p:nvPr/>
        </p:nvPicPr>
        <p:blipFill>
          <a:blip r:embed="rId2"/>
          <a:srcRect/>
          <a:stretch>
            <a:fillRect/>
          </a:stretch>
        </p:blipFill>
        <p:spPr bwMode="auto">
          <a:xfrm>
            <a:off x="0" y="0"/>
            <a:ext cx="12192000" cy="6858000"/>
          </a:xfrm>
          <a:prstGeom prst="rect">
            <a:avLst/>
          </a:prstGeom>
          <a:noFill/>
          <a:ln w="9525">
            <a:noFill/>
            <a:miter lim="800000"/>
            <a:headEnd/>
            <a:tailEnd/>
          </a:ln>
        </p:spPr>
      </p:pic>
      <p:sp>
        <p:nvSpPr>
          <p:cNvPr id="3075" name="Rectangle 27"/>
          <p:cNvSpPr>
            <a:spLocks noGrp="1" noChangeArrowheads="1"/>
          </p:cNvSpPr>
          <p:nvPr>
            <p:ph type="ctrTitle"/>
          </p:nvPr>
        </p:nvSpPr>
        <p:spPr>
          <a:xfrm>
            <a:off x="624421" y="2997200"/>
            <a:ext cx="10943167" cy="960438"/>
          </a:xfrm>
        </p:spPr>
        <p:txBody>
          <a:bodyPr/>
          <a:lstStyle>
            <a:lvl1pPr algn="r">
              <a:defRPr sz="3400"/>
            </a:lvl1pPr>
          </a:lstStyle>
          <a:p>
            <a:pPr lvl="0"/>
            <a:r>
              <a:rPr lang="zh-CN" altLang="en-US" noProof="0" smtClean="0"/>
              <a:t>单击此处编辑母版标题样式</a:t>
            </a:r>
            <a:endParaRPr lang="zh-CN" noProof="0"/>
          </a:p>
        </p:txBody>
      </p:sp>
      <p:sp>
        <p:nvSpPr>
          <p:cNvPr id="3076" name="Rectangle 31"/>
          <p:cNvSpPr>
            <a:spLocks noGrp="1" noChangeArrowheads="1"/>
          </p:cNvSpPr>
          <p:nvPr>
            <p:ph type="subTitle" idx="1"/>
          </p:nvPr>
        </p:nvSpPr>
        <p:spPr>
          <a:xfrm>
            <a:off x="624421" y="3952875"/>
            <a:ext cx="10943167" cy="407988"/>
          </a:xfrm>
        </p:spPr>
        <p:txBody>
          <a:bodyPr anchor="ctr"/>
          <a:lstStyle>
            <a:lvl1pPr marL="0" indent="0" algn="r">
              <a:buFont typeface="Wingdings" panose="05000000000000000000" pitchFamily="2" charset="2"/>
              <a:buNone/>
              <a:defRPr sz="1800"/>
            </a:lvl1pPr>
          </a:lstStyle>
          <a:p>
            <a:pPr lvl="0"/>
            <a:r>
              <a:rPr lang="zh-CN" altLang="en-US" noProof="0" smtClean="0"/>
              <a:t>单击此处编辑母版副标题样式</a:t>
            </a:r>
            <a:endParaRPr lang="zh-CN" noProof="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5"/>
            <a:ext cx="10363200" cy="1362075"/>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smtClean="0"/>
              <a:t>单击此处编辑母版文本样式</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624421" y="1125538"/>
            <a:ext cx="5369983" cy="51831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6197600" y="1125538"/>
            <a:ext cx="5369984" cy="51831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193370"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内容占位符 5"/>
          <p:cNvSpPr>
            <a:spLocks noGrp="1"/>
          </p:cNvSpPr>
          <p:nvPr>
            <p:ph sz="quarter" idx="4"/>
          </p:nvPr>
        </p:nvSpPr>
        <p:spPr>
          <a:xfrm>
            <a:off x="6193370"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A8A78C77-CD02-49D0-8228-14F63DA19817}" type="slidenum">
              <a:rPr lang="zh-CN" altLang="en-US"/>
              <a:pPr>
                <a:defRPr/>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3" y="273050"/>
            <a:ext cx="4011084" cy="1162050"/>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4766733" y="273055"/>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4968" y="190505"/>
            <a:ext cx="2734733" cy="61182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624420" y="190505"/>
            <a:ext cx="8007349" cy="6118225"/>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noProof="1" smtClean="0"/>
              <a:t>单击此处编辑母版副标题样式</a:t>
            </a:r>
            <a:endParaRPr lang="zh-CN" altLang="en-US" noProof="1"/>
          </a:p>
        </p:txBody>
      </p:sp>
      <p:sp>
        <p:nvSpPr>
          <p:cNvPr id="4"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38A2F894-110F-4DFC-94C1-F7F1E7D8E341}" type="slidenum">
              <a:rPr lang="zh-CN" altLang="en-US" smtClean="0"/>
              <a:pPr>
                <a:defRPr/>
              </a:pPr>
              <a:t>‹#›</a:t>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A8A78C77-CD02-49D0-8228-14F63DA19817}" type="slidenum">
              <a:rPr lang="zh-CN" altLang="en-US" smtClean="0"/>
              <a:pPr>
                <a:defRPr/>
              </a:pPr>
              <a:t>‹#›</a:t>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86EC0129-61CD-4D10-98E0-EBC820AD708A}" type="slidenum">
              <a:rPr lang="zh-CN" altLang="en-US" smtClean="0"/>
              <a:pPr>
                <a:defRPr/>
              </a:pPr>
              <a:t>‹#›</a:t>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A49A413F-C423-4412-9AD8-8C6A1F5E5611}" type="slidenum">
              <a:rPr lang="zh-CN" altLang="en-US" smtClean="0"/>
              <a:pPr>
                <a:defRPr/>
              </a:pPr>
              <a:t>‹#›</a:t>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7"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pPr>
              <a:defRPr/>
            </a:pPr>
            <a:fld id="{6BCD8BCF-9265-4392-A41D-BDDAA4985FDB}" type="slidenum">
              <a:rPr lang="zh-CN" altLang="en-US" smtClean="0"/>
              <a:pPr>
                <a:defRPr/>
              </a:pPr>
              <a:t>‹#›</a:t>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pPr>
              <a:defRPr/>
            </a:pPr>
            <a:fld id="{0E9E5125-5818-4987-B893-8EA79935EF27}" type="slidenum">
              <a:rPr lang="zh-CN" altLang="en-US" smtClean="0"/>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86EC0129-61CD-4D10-98E0-EBC820AD708A}" type="slidenum">
              <a:rPr lang="zh-CN" altLang="en-US"/>
              <a:pPr>
                <a:defRPr/>
              </a:pPr>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pPr>
              <a:defRPr/>
            </a:pPr>
            <a:fld id="{61717B56-7A91-4ACA-B435-CE198C9EF7B6}" type="slidenum">
              <a:rPr lang="zh-CN" altLang="en-US" smtClean="0"/>
              <a:pPr>
                <a:defRPr/>
              </a:pPr>
              <a:t>‹#›</a:t>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19ADEA2D-36B8-421E-93A1-F3A75CD6DA9A}" type="slidenum">
              <a:rPr lang="zh-CN" altLang="en-US" smtClean="0"/>
              <a:pPr>
                <a:defRPr/>
              </a:pPr>
              <a:t>‹#›</a:t>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3EEDA02E-4A6A-49F3-91DB-2CB70C83F6DD}" type="slidenum">
              <a:rPr lang="zh-CN" altLang="en-US" smtClean="0"/>
              <a:pPr>
                <a:defRPr/>
              </a:pPr>
              <a:t>‹#›</a:t>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37962017-F2D6-47FD-9745-8192A05AFE9B}" type="slidenum">
              <a:rPr lang="zh-CN" altLang="en-US" smtClean="0"/>
              <a:pPr>
                <a:defRPr/>
              </a:pPr>
              <a:t>‹#›</a:t>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FA31B65F-E42C-44A5-9DE1-5755360751A7}" type="slidenum">
              <a:rPr lang="zh-CN" altLang="en-US" smtClean="0"/>
              <a:pPr>
                <a:defRPr/>
              </a:pPr>
              <a:t>‹#›</a:t>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Picture 2" descr="bg3"/>
          <p:cNvPicPr>
            <a:picLocks noChangeAspect="1" noChangeArrowheads="1"/>
          </p:cNvPicPr>
          <p:nvPr/>
        </p:nvPicPr>
        <p:blipFill>
          <a:blip r:embed="rId2"/>
          <a:srcRect/>
          <a:stretch>
            <a:fillRect/>
          </a:stretch>
        </p:blipFill>
        <p:spPr bwMode="auto">
          <a:xfrm>
            <a:off x="0" y="0"/>
            <a:ext cx="12192000" cy="6858000"/>
          </a:xfrm>
          <a:prstGeom prst="rect">
            <a:avLst/>
          </a:prstGeom>
          <a:noFill/>
          <a:ln w="9525">
            <a:noFill/>
            <a:miter lim="800000"/>
            <a:headEnd/>
            <a:tailEnd/>
          </a:ln>
        </p:spPr>
      </p:pic>
      <p:sp>
        <p:nvSpPr>
          <p:cNvPr id="3075" name="Rectangle 27"/>
          <p:cNvSpPr>
            <a:spLocks noGrp="1" noChangeArrowheads="1"/>
          </p:cNvSpPr>
          <p:nvPr>
            <p:ph type="ctrTitle"/>
          </p:nvPr>
        </p:nvSpPr>
        <p:spPr>
          <a:xfrm>
            <a:off x="624421" y="2997200"/>
            <a:ext cx="10943167" cy="960438"/>
          </a:xfrm>
        </p:spPr>
        <p:txBody>
          <a:bodyPr/>
          <a:lstStyle>
            <a:lvl1pPr algn="r">
              <a:defRPr sz="3400"/>
            </a:lvl1pPr>
          </a:lstStyle>
          <a:p>
            <a:pPr lvl="0"/>
            <a:r>
              <a:rPr lang="zh-CN" altLang="en-US" noProof="0" smtClean="0"/>
              <a:t>单击此处编辑母版标题样式</a:t>
            </a:r>
            <a:endParaRPr lang="zh-CN" noProof="0"/>
          </a:p>
        </p:txBody>
      </p:sp>
      <p:sp>
        <p:nvSpPr>
          <p:cNvPr id="3076" name="Rectangle 31"/>
          <p:cNvSpPr>
            <a:spLocks noGrp="1" noChangeArrowheads="1"/>
          </p:cNvSpPr>
          <p:nvPr>
            <p:ph type="subTitle" idx="1"/>
          </p:nvPr>
        </p:nvSpPr>
        <p:spPr>
          <a:xfrm>
            <a:off x="624421" y="3952875"/>
            <a:ext cx="10943167" cy="407988"/>
          </a:xfrm>
        </p:spPr>
        <p:txBody>
          <a:bodyPr anchor="ctr"/>
          <a:lstStyle>
            <a:lvl1pPr marL="0" indent="0" algn="r">
              <a:buFont typeface="Wingdings" panose="05000000000000000000" pitchFamily="2" charset="2"/>
              <a:buNone/>
              <a:defRPr sz="1800"/>
            </a:lvl1pPr>
          </a:lstStyle>
          <a:p>
            <a:pPr lvl="0"/>
            <a:r>
              <a:rPr lang="zh-CN" altLang="en-US" noProof="0" smtClean="0"/>
              <a:t>单击此处编辑母版副标题样式</a:t>
            </a:r>
            <a:endParaRPr lang="zh-CN" noProof="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5"/>
            <a:ext cx="10363200" cy="1362075"/>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smtClean="0"/>
              <a:t>单击此处编辑母版文本样式</a:t>
            </a: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624421" y="1125538"/>
            <a:ext cx="5369983" cy="51831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6197600" y="1125538"/>
            <a:ext cx="5369984" cy="51831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A49A413F-C423-4412-9AD8-8C6A1F5E5611}" type="slidenum">
              <a:rPr lang="zh-CN" altLang="en-US"/>
              <a:pPr>
                <a:defRPr/>
              </a:pPr>
              <a:t>‹#›</a:t>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193370"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内容占位符 5"/>
          <p:cNvSpPr>
            <a:spLocks noGrp="1"/>
          </p:cNvSpPr>
          <p:nvPr>
            <p:ph sz="quarter" idx="4"/>
          </p:nvPr>
        </p:nvSpPr>
        <p:spPr>
          <a:xfrm>
            <a:off x="6193370"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3" y="273050"/>
            <a:ext cx="4011084" cy="1162050"/>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4766733" y="273055"/>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4968" y="190505"/>
            <a:ext cx="2734733" cy="61182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624420" y="190505"/>
            <a:ext cx="8007349" cy="6118225"/>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7"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pPr>
              <a:defRPr/>
            </a:pPr>
            <a:fld id="{6BCD8BCF-9265-4392-A41D-BDDAA4985FDB}"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pPr>
              <a:defRPr/>
            </a:pPr>
            <a:fld id="{0E9E5125-5818-4987-B893-8EA79935EF27}"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pPr>
              <a:defRPr/>
            </a:pPr>
            <a:fld id="{61717B56-7A91-4ACA-B435-CE198C9EF7B6}"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19ADEA2D-36B8-421E-93A1-F3A75CD6DA9A}"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3EEDA02E-4A6A-49F3-91DB-2CB70C83F6DD}"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1.jpe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theme" Target="../theme/theme3.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image" Target="../media/image3.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image" Target="../media/image3.png"/><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theme" Target="../theme/theme4.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1">
          <a:blip r:embed="rId14"/>
          <a:srcRect/>
          <a:tile tx="0" ty="0" sx="100000" sy="100000" flip="none" algn="tl"/>
        </a:blip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609600" y="274638"/>
            <a:ext cx="109728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1027" name="文本占位符 2"/>
          <p:cNvSpPr>
            <a:spLocks noGrp="1" noChangeArrowheads="1"/>
          </p:cNvSpPr>
          <p:nvPr>
            <p:ph type="body" idx="4294967295"/>
          </p:nvPr>
        </p:nvSpPr>
        <p:spPr bwMode="auto">
          <a:xfrm>
            <a:off x="609600" y="1600201"/>
            <a:ext cx="109728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1028" name="日期占位符 3"/>
          <p:cNvSpPr>
            <a:spLocks noGrp="1" noChangeArrowheads="1"/>
          </p:cNvSpPr>
          <p:nvPr>
            <p:ph type="dt" sz="half" idx="2"/>
          </p:nvPr>
        </p:nvSpPr>
        <p:spPr bwMode="auto">
          <a:xfrm>
            <a:off x="609600" y="6356351"/>
            <a:ext cx="2844800" cy="365125"/>
          </a:xfrm>
          <a:prstGeom prst="rect">
            <a:avLst/>
          </a:prstGeom>
          <a:noFill/>
          <a:ln>
            <a:noFill/>
          </a:ln>
        </p:spPr>
        <p:txBody>
          <a:bodyPr vert="horz" wrap="square" lIns="91440" tIns="45720" rIns="91440" bIns="45720" numCol="1" anchor="ctr" anchorCtr="0" compatLnSpc="1"/>
          <a:lstStyle>
            <a:lvl1pPr eaLnBrk="0" hangingPunct="0">
              <a:buFontTx/>
              <a:buNone/>
              <a:defRPr sz="1200">
                <a:solidFill>
                  <a:srgbClr val="898989"/>
                </a:solidFill>
              </a:defRPr>
            </a:lvl1pPr>
          </a:lstStyle>
          <a:p>
            <a:pPr>
              <a:defRPr/>
            </a:pPr>
            <a:endParaRPr lang="zh-CN" altLang="en-US"/>
          </a:p>
        </p:txBody>
      </p:sp>
      <p:sp>
        <p:nvSpPr>
          <p:cNvPr id="1029" name="页脚占位符 4"/>
          <p:cNvSpPr>
            <a:spLocks noGrp="1" noChangeArrowheads="1"/>
          </p:cNvSpPr>
          <p:nvPr>
            <p:ph type="ftr" sz="quarter" idx="3"/>
          </p:nvPr>
        </p:nvSpPr>
        <p:spPr bwMode="auto">
          <a:xfrm>
            <a:off x="4165600" y="6356351"/>
            <a:ext cx="3860800" cy="365125"/>
          </a:xfrm>
          <a:prstGeom prst="rect">
            <a:avLst/>
          </a:prstGeom>
          <a:noFill/>
          <a:ln>
            <a:noFill/>
          </a:ln>
        </p:spPr>
        <p:txBody>
          <a:bodyPr vert="horz" wrap="square" lIns="91440" tIns="45720" rIns="91440" bIns="45720" numCol="1" anchor="ctr" anchorCtr="0" compatLnSpc="1"/>
          <a:lstStyle>
            <a:lvl1pPr algn="ctr" eaLnBrk="0" hangingPunct="0">
              <a:buFontTx/>
              <a:buNone/>
              <a:defRPr sz="1200">
                <a:solidFill>
                  <a:srgbClr val="898989"/>
                </a:solidFill>
              </a:defRPr>
            </a:lvl1pPr>
          </a:lstStyle>
          <a:p>
            <a:pPr>
              <a:defRPr/>
            </a:pPr>
            <a:endParaRPr lang="zh-CN" altLang="en-US"/>
          </a:p>
        </p:txBody>
      </p:sp>
      <p:sp>
        <p:nvSpPr>
          <p:cNvPr id="1030" name="灯片编号占位符 5"/>
          <p:cNvSpPr>
            <a:spLocks noGrp="1" noChangeArrowheads="1"/>
          </p:cNvSpPr>
          <p:nvPr>
            <p:ph type="sldNum" sz="quarter" idx="4"/>
          </p:nvPr>
        </p:nvSpPr>
        <p:spPr bwMode="auto">
          <a:xfrm>
            <a:off x="8737600" y="6356351"/>
            <a:ext cx="2844800" cy="365125"/>
          </a:xfrm>
          <a:prstGeom prst="rect">
            <a:avLst/>
          </a:prstGeom>
          <a:noFill/>
          <a:ln>
            <a:noFill/>
          </a:ln>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a:defRPr/>
            </a:pPr>
            <a:fld id="{3EEA6F31-AAB8-4F12-AD2A-A28946D153D6}"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 id="2147483663" r:id="rId12"/>
  </p:sldLayoutIdLst>
  <p:txStyles>
    <p:titleStyle>
      <a:lvl1pPr algn="ctr" rtl="0" eaLnBrk="1" fontAlgn="base" hangingPunct="1">
        <a:spcBef>
          <a:spcPct val="0"/>
        </a:spcBef>
        <a:spcAft>
          <a:spcPct val="0"/>
        </a:spcAft>
        <a:defRPr sz="44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1" fontAlgn="base" hangingPunct="1">
        <a:spcBef>
          <a:spcPct val="20000"/>
        </a:spcBef>
        <a:spcAft>
          <a:spcPct val="0"/>
        </a:spcAft>
        <a:buFont typeface="Arial" pitchFamily="34" charset="0"/>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a:solidFill>
            <a:schemeClr val="tx1"/>
          </a:solidFill>
          <a:latin typeface="+mn-lt"/>
          <a:ea typeface="+mn-ea"/>
        </a:defRPr>
      </a:lvl2pPr>
      <a:lvl3pPr marL="1143000" indent="-228600" algn="l" rtl="0" eaLnBrk="1" fontAlgn="base" hangingPunct="1">
        <a:spcBef>
          <a:spcPct val="20000"/>
        </a:spcBef>
        <a:spcAft>
          <a:spcPct val="0"/>
        </a:spcAft>
        <a:buFont typeface="Arial" pitchFamily="34" charset="0"/>
        <a:buChar char="•"/>
        <a:defRPr sz="2400">
          <a:solidFill>
            <a:schemeClr val="tx1"/>
          </a:solidFill>
          <a:latin typeface="+mn-lt"/>
          <a:ea typeface="+mn-ea"/>
        </a:defRPr>
      </a:lvl3pPr>
      <a:lvl4pPr marL="1600200" indent="-228600" algn="l" rtl="0" eaLnBrk="1" fontAlgn="base" hangingPunct="1">
        <a:spcBef>
          <a:spcPct val="20000"/>
        </a:spcBef>
        <a:spcAft>
          <a:spcPct val="0"/>
        </a:spcAft>
        <a:buFont typeface="Arial" pitchFamily="34" charset="0"/>
        <a:buChar char="–"/>
        <a:defRPr sz="2000">
          <a:solidFill>
            <a:schemeClr val="tx1"/>
          </a:solidFill>
          <a:latin typeface="+mn-lt"/>
          <a:ea typeface="+mn-ea"/>
        </a:defRPr>
      </a:lvl4pPr>
      <a:lvl5pPr marL="2057400" indent="-228600" algn="l" rtl="0" eaLnBrk="1" fontAlgn="base" hangingPunct="1">
        <a:spcBef>
          <a:spcPct val="20000"/>
        </a:spcBef>
        <a:spcAft>
          <a:spcPct val="0"/>
        </a:spcAft>
        <a:buFont typeface="Arial" pitchFamily="34" charset="0"/>
        <a:buChar char="»"/>
        <a:defRPr sz="2000">
          <a:solidFill>
            <a:schemeClr val="tx1"/>
          </a:solidFill>
          <a:latin typeface="+mn-lt"/>
          <a:ea typeface="+mn-ea"/>
        </a:defRPr>
      </a:lvl5pPr>
      <a:lvl6pPr marL="2514600" indent="-228600"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defRPr>
      </a:lvl6pPr>
      <a:lvl7pPr marL="2971800" indent="-228600"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defRPr>
      </a:lvl7pPr>
      <a:lvl8pPr marL="3429000" indent="-228600"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defRPr>
      </a:lvl8pPr>
      <a:lvl9pPr marL="3886200" indent="-228600"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1">
          <a:blip r:embed="rId13"/>
          <a:srcRect/>
          <a:tile tx="0" ty="0" sx="100000" sy="100000" flip="none" algn="tl"/>
        </a:blipFill>
        <a:effectLst/>
      </p:bgPr>
    </p:bg>
    <p:spTree>
      <p:nvGrpSpPr>
        <p:cNvPr id="1" name=""/>
        <p:cNvGrpSpPr/>
        <p:nvPr/>
      </p:nvGrpSpPr>
      <p:grpSpPr>
        <a:xfrm>
          <a:off x="0" y="0"/>
          <a:ext cx="0" cy="0"/>
          <a:chOff x="0" y="0"/>
          <a:chExt cx="0" cy="0"/>
        </a:xfrm>
      </p:grpSpPr>
      <p:sp>
        <p:nvSpPr>
          <p:cNvPr id="2050" name="Rectangle 31"/>
          <p:cNvSpPr>
            <a:spLocks noGrp="1" noChangeArrowheads="1"/>
          </p:cNvSpPr>
          <p:nvPr>
            <p:ph type="body" idx="4294967295"/>
          </p:nvPr>
        </p:nvSpPr>
        <p:spPr bwMode="auto">
          <a:xfrm>
            <a:off x="624419" y="1125538"/>
            <a:ext cx="10943167" cy="518318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p:txBody>
      </p:sp>
      <p:sp>
        <p:nvSpPr>
          <p:cNvPr id="2051" name="Rectangle 27"/>
          <p:cNvSpPr>
            <a:spLocks noGrp="1" noChangeArrowheads="1"/>
          </p:cNvSpPr>
          <p:nvPr>
            <p:ph type="title" idx="4294967295"/>
          </p:nvPr>
        </p:nvSpPr>
        <p:spPr bwMode="auto">
          <a:xfrm>
            <a:off x="626535" y="190500"/>
            <a:ext cx="10943167" cy="863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2052" name="Rectangle 4"/>
          <p:cNvSpPr>
            <a:spLocks noChangeArrowheads="1"/>
          </p:cNvSpPr>
          <p:nvPr/>
        </p:nvSpPr>
        <p:spPr bwMode="auto">
          <a:xfrm>
            <a:off x="5135036" y="6524625"/>
            <a:ext cx="1919817" cy="196850"/>
          </a:xfrm>
          <a:prstGeom prst="rect">
            <a:avLst/>
          </a:prstGeom>
          <a:noFill/>
          <a:ln w="9525">
            <a:noFill/>
            <a:miter lim="800000"/>
            <a:headEnd/>
            <a:tailEnd/>
          </a:ln>
        </p:spPr>
        <p:txBody>
          <a:bodyPr/>
          <a:lstStyle/>
          <a:p>
            <a:pPr algn="ctr" eaLnBrk="0" hangingPunct="0"/>
            <a:r>
              <a:rPr lang="de-DE" altLang="en-US" sz="1000" b="1"/>
              <a:t>Page </a:t>
            </a:r>
            <a:r>
              <a:rPr lang="de-DE" altLang="en-US" sz="1000" b="1">
                <a:sym typeface="MS UI Gothic" pitchFamily="34" charset="-128"/>
              </a:rPr>
              <a:t></a:t>
            </a:r>
            <a:r>
              <a:rPr lang="de-DE" altLang="en-US" sz="1000" b="1"/>
              <a:t> </a:t>
            </a:r>
            <a:fld id="{6412D7AB-BF9B-4EAF-8810-2FE19B7B6F46}" type="slidenum">
              <a:rPr lang="zh-CN" altLang="en-US" sz="1000" b="1"/>
              <a:pPr algn="ctr" eaLnBrk="0" hangingPunct="0"/>
              <a:t>‹#›</a:t>
            </a:fld>
            <a:endParaRPr lang="zh-CN" altLang="en-US" sz="1000" b="1"/>
          </a:p>
        </p:txBody>
      </p:sp>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Lst>
  <p:txStyles>
    <p:titleStyle>
      <a:lvl1pPr algn="l" rtl="0" eaLnBrk="1" fontAlgn="base" hangingPunct="1">
        <a:spcBef>
          <a:spcPct val="0"/>
        </a:spcBef>
        <a:spcAft>
          <a:spcPct val="0"/>
        </a:spcAft>
        <a:defRPr sz="3000">
          <a:solidFill>
            <a:schemeClr val="tx1"/>
          </a:solidFill>
          <a:latin typeface="+mj-lt"/>
          <a:ea typeface="+mj-ea"/>
          <a:cs typeface="+mj-cs"/>
        </a:defRPr>
      </a:lvl1pPr>
      <a:lvl2pPr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2pPr>
      <a:lvl3pPr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3pPr>
      <a:lvl4pPr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4pPr>
      <a:lvl5pPr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5pPr>
      <a:lvl6pPr marL="457200"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6pPr>
      <a:lvl7pPr marL="914400"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7pPr>
      <a:lvl8pPr marL="1371600"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8pPr>
      <a:lvl9pPr marL="1828800"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9pPr>
    </p:titleStyle>
    <p:bodyStyle>
      <a:lvl1pPr marL="342900" indent="-342900" algn="l" rtl="0" eaLnBrk="1" fontAlgn="base" hangingPunct="1">
        <a:lnSpc>
          <a:spcPct val="120000"/>
        </a:lnSpc>
        <a:spcBef>
          <a:spcPct val="20000"/>
        </a:spcBef>
        <a:spcAft>
          <a:spcPct val="0"/>
        </a:spcAft>
        <a:buClr>
          <a:schemeClr val="accent1"/>
        </a:buClr>
        <a:buFont typeface="Wingdings" pitchFamily="2" charset="2"/>
        <a:buChar char="n"/>
        <a:defRPr sz="2400">
          <a:solidFill>
            <a:schemeClr val="tx1"/>
          </a:solidFill>
          <a:latin typeface="+mn-lt"/>
          <a:ea typeface="+mn-ea"/>
          <a:cs typeface="+mn-cs"/>
        </a:defRPr>
      </a:lvl1pPr>
      <a:lvl2pPr marL="742950" indent="-285750" algn="l" rtl="0" eaLnBrk="1" fontAlgn="base" hangingPunct="1">
        <a:lnSpc>
          <a:spcPct val="120000"/>
        </a:lnSpc>
        <a:spcBef>
          <a:spcPct val="20000"/>
        </a:spcBef>
        <a:spcAft>
          <a:spcPct val="0"/>
        </a:spcAft>
        <a:buClr>
          <a:schemeClr val="accent1"/>
        </a:buClr>
        <a:buFont typeface="Wingdings" pitchFamily="2" charset="2"/>
        <a:buChar char="n"/>
        <a:defRPr sz="2000">
          <a:solidFill>
            <a:schemeClr val="tx1"/>
          </a:solidFill>
          <a:latin typeface="+mn-lt"/>
          <a:ea typeface="+mn-ea"/>
        </a:defRPr>
      </a:lvl2pPr>
      <a:lvl3pPr marL="1143000" indent="-228600" algn="l" rtl="0" eaLnBrk="1" fontAlgn="base" hangingPunct="1">
        <a:lnSpc>
          <a:spcPct val="120000"/>
        </a:lnSpc>
        <a:spcBef>
          <a:spcPct val="20000"/>
        </a:spcBef>
        <a:spcAft>
          <a:spcPct val="0"/>
        </a:spcAft>
        <a:buClr>
          <a:schemeClr val="accent2"/>
        </a:buClr>
        <a:buFont typeface="Wingdings" pitchFamily="2" charset="2"/>
        <a:buChar char="n"/>
        <a:defRPr sz="2000">
          <a:solidFill>
            <a:schemeClr val="tx1"/>
          </a:solidFill>
          <a:latin typeface="+mn-lt"/>
          <a:ea typeface="+mn-ea"/>
        </a:defRPr>
      </a:lvl3pPr>
      <a:lvl4pPr marL="1600200" indent="-228600" algn="l" rtl="0" eaLnBrk="1" fontAlgn="base" hangingPunct="1">
        <a:lnSpc>
          <a:spcPct val="120000"/>
        </a:lnSpc>
        <a:spcBef>
          <a:spcPct val="20000"/>
        </a:spcBef>
        <a:spcAft>
          <a:spcPct val="0"/>
        </a:spcAft>
        <a:buClr>
          <a:schemeClr val="hlink"/>
        </a:buClr>
        <a:buFont typeface="Wingdings" pitchFamily="2" charset="2"/>
        <a:buChar char="n"/>
        <a:defRPr sz="2000">
          <a:solidFill>
            <a:schemeClr val="tx1"/>
          </a:solidFill>
          <a:latin typeface="+mn-lt"/>
          <a:ea typeface="+mn-ea"/>
        </a:defRPr>
      </a:lvl4pPr>
      <a:lvl5pPr marL="2057400" indent="-228600" algn="l" rtl="0" eaLnBrk="1" fontAlgn="base" hangingPunct="1">
        <a:lnSpc>
          <a:spcPct val="120000"/>
        </a:lnSpc>
        <a:spcBef>
          <a:spcPct val="20000"/>
        </a:spcBef>
        <a:spcAft>
          <a:spcPct val="0"/>
        </a:spcAft>
        <a:buChar char="»"/>
        <a:defRPr sz="2000">
          <a:solidFill>
            <a:schemeClr val="tx1"/>
          </a:solidFill>
          <a:latin typeface="+mn-lt"/>
          <a:ea typeface="华文细黑" pitchFamily="2" charset="-122"/>
        </a:defRPr>
      </a:lvl5pPr>
      <a:lvl6pPr marL="2514600" indent="-228600" algn="l" rtl="0" eaLnBrk="1" fontAlgn="base" hangingPunct="1">
        <a:spcBef>
          <a:spcPct val="20000"/>
        </a:spcBef>
        <a:spcAft>
          <a:spcPct val="0"/>
        </a:spcAft>
        <a:buChar char="»"/>
        <a:defRPr>
          <a:solidFill>
            <a:schemeClr val="tx1"/>
          </a:solidFill>
          <a:latin typeface="+mn-lt"/>
          <a:ea typeface="华文细黑" pitchFamily="2" charset="-122"/>
        </a:defRPr>
      </a:lvl6pPr>
      <a:lvl7pPr marL="2971800" indent="-228600" algn="l" rtl="0" eaLnBrk="1" fontAlgn="base" hangingPunct="1">
        <a:spcBef>
          <a:spcPct val="20000"/>
        </a:spcBef>
        <a:spcAft>
          <a:spcPct val="0"/>
        </a:spcAft>
        <a:buChar char="»"/>
        <a:defRPr>
          <a:solidFill>
            <a:schemeClr val="tx1"/>
          </a:solidFill>
          <a:latin typeface="+mn-lt"/>
          <a:ea typeface="华文细黑" pitchFamily="2" charset="-122"/>
        </a:defRPr>
      </a:lvl7pPr>
      <a:lvl8pPr marL="3429000" indent="-228600" algn="l" rtl="0" eaLnBrk="1" fontAlgn="base" hangingPunct="1">
        <a:spcBef>
          <a:spcPct val="20000"/>
        </a:spcBef>
        <a:spcAft>
          <a:spcPct val="0"/>
        </a:spcAft>
        <a:buChar char="»"/>
        <a:defRPr>
          <a:solidFill>
            <a:schemeClr val="tx1"/>
          </a:solidFill>
          <a:latin typeface="+mn-lt"/>
          <a:ea typeface="华文细黑" pitchFamily="2" charset="-122"/>
        </a:defRPr>
      </a:lvl8pPr>
      <a:lvl9pPr marL="3886200" indent="-228600" algn="l" rtl="0" eaLnBrk="1" fontAlgn="base" hangingPunct="1">
        <a:spcBef>
          <a:spcPct val="20000"/>
        </a:spcBef>
        <a:spcAft>
          <a:spcPct val="0"/>
        </a:spcAft>
        <a:buChar char="»"/>
        <a:defRPr>
          <a:solidFill>
            <a:schemeClr val="tx1"/>
          </a:solidFill>
          <a:latin typeface="+mn-lt"/>
          <a:ea typeface="华文细黑"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14">
            <a:lum/>
          </a:blip>
          <a:srcRect/>
          <a:stretch>
            <a:fillRect/>
          </a:stretch>
        </a:blip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609600" y="274638"/>
            <a:ext cx="109728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1027" name="文本占位符 2"/>
          <p:cNvSpPr>
            <a:spLocks noGrp="1" noChangeArrowheads="1"/>
          </p:cNvSpPr>
          <p:nvPr>
            <p:ph type="body" idx="4294967295"/>
          </p:nvPr>
        </p:nvSpPr>
        <p:spPr bwMode="auto">
          <a:xfrm>
            <a:off x="609600" y="1600201"/>
            <a:ext cx="109728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1028" name="日期占位符 3"/>
          <p:cNvSpPr>
            <a:spLocks noGrp="1" noChangeArrowheads="1"/>
          </p:cNvSpPr>
          <p:nvPr>
            <p:ph type="dt" sz="half" idx="2"/>
          </p:nvPr>
        </p:nvSpPr>
        <p:spPr bwMode="auto">
          <a:xfrm>
            <a:off x="609600" y="6356351"/>
            <a:ext cx="2844800" cy="365125"/>
          </a:xfrm>
          <a:prstGeom prst="rect">
            <a:avLst/>
          </a:prstGeom>
          <a:noFill/>
          <a:ln>
            <a:noFill/>
          </a:ln>
        </p:spPr>
        <p:txBody>
          <a:bodyPr vert="horz" wrap="square" lIns="91440" tIns="45720" rIns="91440" bIns="45720" numCol="1" anchor="ctr" anchorCtr="0" compatLnSpc="1"/>
          <a:lstStyle>
            <a:lvl1pPr eaLnBrk="0" hangingPunct="0">
              <a:buFontTx/>
              <a:buNone/>
              <a:defRPr sz="1200">
                <a:solidFill>
                  <a:srgbClr val="898989"/>
                </a:solidFill>
              </a:defRPr>
            </a:lvl1pPr>
          </a:lstStyle>
          <a:p>
            <a:pPr>
              <a:defRPr/>
            </a:pPr>
            <a:endParaRPr lang="zh-CN" altLang="en-US"/>
          </a:p>
        </p:txBody>
      </p:sp>
      <p:sp>
        <p:nvSpPr>
          <p:cNvPr id="1029" name="页脚占位符 4"/>
          <p:cNvSpPr>
            <a:spLocks noGrp="1" noChangeArrowheads="1"/>
          </p:cNvSpPr>
          <p:nvPr>
            <p:ph type="ftr" sz="quarter" idx="3"/>
          </p:nvPr>
        </p:nvSpPr>
        <p:spPr bwMode="auto">
          <a:xfrm>
            <a:off x="4165600" y="6356351"/>
            <a:ext cx="3860800" cy="365125"/>
          </a:xfrm>
          <a:prstGeom prst="rect">
            <a:avLst/>
          </a:prstGeom>
          <a:noFill/>
          <a:ln>
            <a:noFill/>
          </a:ln>
        </p:spPr>
        <p:txBody>
          <a:bodyPr vert="horz" wrap="square" lIns="91440" tIns="45720" rIns="91440" bIns="45720" numCol="1" anchor="ctr" anchorCtr="0" compatLnSpc="1"/>
          <a:lstStyle>
            <a:lvl1pPr algn="ctr" eaLnBrk="0" hangingPunct="0">
              <a:buFontTx/>
              <a:buNone/>
              <a:defRPr sz="1200">
                <a:solidFill>
                  <a:srgbClr val="898989"/>
                </a:solidFill>
              </a:defRPr>
            </a:lvl1pPr>
          </a:lstStyle>
          <a:p>
            <a:pPr>
              <a:defRPr/>
            </a:pPr>
            <a:endParaRPr lang="zh-CN" altLang="en-US"/>
          </a:p>
        </p:txBody>
      </p:sp>
      <p:sp>
        <p:nvSpPr>
          <p:cNvPr id="1030" name="灯片编号占位符 5"/>
          <p:cNvSpPr>
            <a:spLocks noGrp="1" noChangeArrowheads="1"/>
          </p:cNvSpPr>
          <p:nvPr>
            <p:ph type="sldNum" sz="quarter" idx="4"/>
          </p:nvPr>
        </p:nvSpPr>
        <p:spPr bwMode="auto">
          <a:xfrm>
            <a:off x="8737600" y="6356351"/>
            <a:ext cx="2844800" cy="365125"/>
          </a:xfrm>
          <a:prstGeom prst="rect">
            <a:avLst/>
          </a:prstGeom>
          <a:noFill/>
          <a:ln>
            <a:noFill/>
          </a:ln>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a:defRPr/>
            </a:pPr>
            <a:fld id="{3EEA6F31-AAB8-4F12-AD2A-A28946D153D6}" type="slidenum">
              <a:rPr lang="zh-CN" altLang="en-US" smtClean="0"/>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 id="2147483688" r:id="rId12"/>
  </p:sldLayoutIdLst>
  <p:txStyles>
    <p:titleStyle>
      <a:lvl1pPr algn="ctr" rtl="0" eaLnBrk="1" fontAlgn="base" hangingPunct="1">
        <a:spcBef>
          <a:spcPct val="0"/>
        </a:spcBef>
        <a:spcAft>
          <a:spcPct val="0"/>
        </a:spcAft>
        <a:defRPr sz="44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1" fontAlgn="base" hangingPunct="1">
        <a:spcBef>
          <a:spcPct val="20000"/>
        </a:spcBef>
        <a:spcAft>
          <a:spcPct val="0"/>
        </a:spcAft>
        <a:buFont typeface="Arial" pitchFamily="34" charset="0"/>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a:solidFill>
            <a:schemeClr val="tx1"/>
          </a:solidFill>
          <a:latin typeface="+mn-lt"/>
          <a:ea typeface="+mn-ea"/>
        </a:defRPr>
      </a:lvl2pPr>
      <a:lvl3pPr marL="1143000" indent="-228600" algn="l" rtl="0" eaLnBrk="1" fontAlgn="base" hangingPunct="1">
        <a:spcBef>
          <a:spcPct val="20000"/>
        </a:spcBef>
        <a:spcAft>
          <a:spcPct val="0"/>
        </a:spcAft>
        <a:buFont typeface="Arial" pitchFamily="34" charset="0"/>
        <a:buChar char="•"/>
        <a:defRPr sz="2400">
          <a:solidFill>
            <a:schemeClr val="tx1"/>
          </a:solidFill>
          <a:latin typeface="+mn-lt"/>
          <a:ea typeface="+mn-ea"/>
        </a:defRPr>
      </a:lvl3pPr>
      <a:lvl4pPr marL="1600200" indent="-228600" algn="l" rtl="0" eaLnBrk="1" fontAlgn="base" hangingPunct="1">
        <a:spcBef>
          <a:spcPct val="20000"/>
        </a:spcBef>
        <a:spcAft>
          <a:spcPct val="0"/>
        </a:spcAft>
        <a:buFont typeface="Arial" pitchFamily="34" charset="0"/>
        <a:buChar char="–"/>
        <a:defRPr sz="2000">
          <a:solidFill>
            <a:schemeClr val="tx1"/>
          </a:solidFill>
          <a:latin typeface="+mn-lt"/>
          <a:ea typeface="+mn-ea"/>
        </a:defRPr>
      </a:lvl4pPr>
      <a:lvl5pPr marL="2057400" indent="-228600" algn="l" rtl="0" eaLnBrk="1" fontAlgn="base" hangingPunct="1">
        <a:spcBef>
          <a:spcPct val="20000"/>
        </a:spcBef>
        <a:spcAft>
          <a:spcPct val="0"/>
        </a:spcAft>
        <a:buFont typeface="Arial" pitchFamily="34" charset="0"/>
        <a:buChar char="»"/>
        <a:defRPr sz="2000">
          <a:solidFill>
            <a:schemeClr val="tx1"/>
          </a:solidFill>
          <a:latin typeface="+mn-lt"/>
          <a:ea typeface="+mn-ea"/>
        </a:defRPr>
      </a:lvl5pPr>
      <a:lvl6pPr marL="2514600" indent="-228600"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defRPr>
      </a:lvl6pPr>
      <a:lvl7pPr marL="2971800" indent="-228600"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defRPr>
      </a:lvl7pPr>
      <a:lvl8pPr marL="3429000" indent="-228600"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defRPr>
      </a:lvl8pPr>
      <a:lvl9pPr marL="3886200" indent="-228600"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13">
            <a:lum/>
          </a:blip>
          <a:srcRect/>
          <a:stretch>
            <a:fillRect/>
          </a:stretch>
        </a:blipFill>
        <a:effectLst/>
      </p:bgPr>
    </p:bg>
    <p:spTree>
      <p:nvGrpSpPr>
        <p:cNvPr id="1" name=""/>
        <p:cNvGrpSpPr/>
        <p:nvPr/>
      </p:nvGrpSpPr>
      <p:grpSpPr>
        <a:xfrm>
          <a:off x="0" y="0"/>
          <a:ext cx="0" cy="0"/>
          <a:chOff x="0" y="0"/>
          <a:chExt cx="0" cy="0"/>
        </a:xfrm>
      </p:grpSpPr>
      <p:sp>
        <p:nvSpPr>
          <p:cNvPr id="2050" name="Rectangle 31"/>
          <p:cNvSpPr>
            <a:spLocks noGrp="1" noChangeArrowheads="1"/>
          </p:cNvSpPr>
          <p:nvPr>
            <p:ph type="body" idx="4294967295"/>
          </p:nvPr>
        </p:nvSpPr>
        <p:spPr bwMode="auto">
          <a:xfrm>
            <a:off x="624419" y="1125538"/>
            <a:ext cx="10943167" cy="518318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p:txBody>
      </p:sp>
      <p:sp>
        <p:nvSpPr>
          <p:cNvPr id="2051" name="Rectangle 27"/>
          <p:cNvSpPr>
            <a:spLocks noGrp="1" noChangeArrowheads="1"/>
          </p:cNvSpPr>
          <p:nvPr>
            <p:ph type="title" idx="4294967295"/>
          </p:nvPr>
        </p:nvSpPr>
        <p:spPr bwMode="auto">
          <a:xfrm>
            <a:off x="626535" y="190500"/>
            <a:ext cx="10943167" cy="863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2052" name="Rectangle 4"/>
          <p:cNvSpPr>
            <a:spLocks noChangeArrowheads="1"/>
          </p:cNvSpPr>
          <p:nvPr/>
        </p:nvSpPr>
        <p:spPr bwMode="auto">
          <a:xfrm>
            <a:off x="5135036" y="6524625"/>
            <a:ext cx="1919817" cy="196850"/>
          </a:xfrm>
          <a:prstGeom prst="rect">
            <a:avLst/>
          </a:prstGeom>
          <a:noFill/>
          <a:ln w="9525">
            <a:noFill/>
            <a:miter lim="800000"/>
            <a:headEnd/>
            <a:tailEnd/>
          </a:ln>
        </p:spPr>
        <p:txBody>
          <a:bodyPr/>
          <a:lstStyle/>
          <a:p>
            <a:pPr algn="ctr" eaLnBrk="0" hangingPunct="0"/>
            <a:r>
              <a:rPr lang="de-DE" altLang="en-US" sz="1000" b="1"/>
              <a:t>Page </a:t>
            </a:r>
            <a:r>
              <a:rPr lang="de-DE" altLang="en-US" sz="1000" b="1">
                <a:sym typeface="MS UI Gothic" pitchFamily="34" charset="-128"/>
              </a:rPr>
              <a:t></a:t>
            </a:r>
            <a:r>
              <a:rPr lang="de-DE" altLang="en-US" sz="1000" b="1"/>
              <a:t> </a:t>
            </a:r>
            <a:fld id="{6412D7AB-BF9B-4EAF-8810-2FE19B7B6F46}" type="slidenum">
              <a:rPr lang="zh-CN" altLang="en-US" sz="1000" b="1"/>
              <a:pPr algn="ctr" eaLnBrk="0" hangingPunct="0"/>
              <a:t>‹#›</a:t>
            </a:fld>
            <a:endParaRPr lang="zh-CN" altLang="en-US" sz="1000" b="1"/>
          </a:p>
        </p:txBody>
      </p:sp>
    </p:spTree>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697" r:id="rId8"/>
    <p:sldLayoutId id="2147483698" r:id="rId9"/>
    <p:sldLayoutId id="2147483699" r:id="rId10"/>
    <p:sldLayoutId id="2147483700" r:id="rId11"/>
  </p:sldLayoutIdLst>
  <p:txStyles>
    <p:titleStyle>
      <a:lvl1pPr algn="l" rtl="0" eaLnBrk="1" fontAlgn="base" hangingPunct="1">
        <a:spcBef>
          <a:spcPct val="0"/>
        </a:spcBef>
        <a:spcAft>
          <a:spcPct val="0"/>
        </a:spcAft>
        <a:defRPr sz="3000">
          <a:solidFill>
            <a:schemeClr val="tx1"/>
          </a:solidFill>
          <a:latin typeface="+mj-lt"/>
          <a:ea typeface="+mj-ea"/>
          <a:cs typeface="+mj-cs"/>
        </a:defRPr>
      </a:lvl1pPr>
      <a:lvl2pPr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2pPr>
      <a:lvl3pPr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3pPr>
      <a:lvl4pPr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4pPr>
      <a:lvl5pPr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5pPr>
      <a:lvl6pPr marL="457200"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6pPr>
      <a:lvl7pPr marL="914400"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7pPr>
      <a:lvl8pPr marL="1371600"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8pPr>
      <a:lvl9pPr marL="1828800"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9pPr>
    </p:titleStyle>
    <p:bodyStyle>
      <a:lvl1pPr marL="342900" indent="-342900" algn="l" rtl="0" eaLnBrk="1" fontAlgn="base" hangingPunct="1">
        <a:lnSpc>
          <a:spcPct val="120000"/>
        </a:lnSpc>
        <a:spcBef>
          <a:spcPct val="20000"/>
        </a:spcBef>
        <a:spcAft>
          <a:spcPct val="0"/>
        </a:spcAft>
        <a:buClr>
          <a:schemeClr val="accent1"/>
        </a:buClr>
        <a:buFont typeface="Wingdings" pitchFamily="2" charset="2"/>
        <a:buChar char="n"/>
        <a:defRPr sz="2400">
          <a:solidFill>
            <a:schemeClr val="tx1"/>
          </a:solidFill>
          <a:latin typeface="+mn-lt"/>
          <a:ea typeface="+mn-ea"/>
          <a:cs typeface="+mn-cs"/>
        </a:defRPr>
      </a:lvl1pPr>
      <a:lvl2pPr marL="742950" indent="-285750" algn="l" rtl="0" eaLnBrk="1" fontAlgn="base" hangingPunct="1">
        <a:lnSpc>
          <a:spcPct val="120000"/>
        </a:lnSpc>
        <a:spcBef>
          <a:spcPct val="20000"/>
        </a:spcBef>
        <a:spcAft>
          <a:spcPct val="0"/>
        </a:spcAft>
        <a:buClr>
          <a:schemeClr val="accent1"/>
        </a:buClr>
        <a:buFont typeface="Wingdings" pitchFamily="2" charset="2"/>
        <a:buChar char="n"/>
        <a:defRPr sz="2000">
          <a:solidFill>
            <a:schemeClr val="tx1"/>
          </a:solidFill>
          <a:latin typeface="+mn-lt"/>
          <a:ea typeface="+mn-ea"/>
        </a:defRPr>
      </a:lvl2pPr>
      <a:lvl3pPr marL="1143000" indent="-228600" algn="l" rtl="0" eaLnBrk="1" fontAlgn="base" hangingPunct="1">
        <a:lnSpc>
          <a:spcPct val="120000"/>
        </a:lnSpc>
        <a:spcBef>
          <a:spcPct val="20000"/>
        </a:spcBef>
        <a:spcAft>
          <a:spcPct val="0"/>
        </a:spcAft>
        <a:buClr>
          <a:schemeClr val="accent2"/>
        </a:buClr>
        <a:buFont typeface="Wingdings" pitchFamily="2" charset="2"/>
        <a:buChar char="n"/>
        <a:defRPr sz="2000">
          <a:solidFill>
            <a:schemeClr val="tx1"/>
          </a:solidFill>
          <a:latin typeface="+mn-lt"/>
          <a:ea typeface="+mn-ea"/>
        </a:defRPr>
      </a:lvl3pPr>
      <a:lvl4pPr marL="1600200" indent="-228600" algn="l" rtl="0" eaLnBrk="1" fontAlgn="base" hangingPunct="1">
        <a:lnSpc>
          <a:spcPct val="120000"/>
        </a:lnSpc>
        <a:spcBef>
          <a:spcPct val="20000"/>
        </a:spcBef>
        <a:spcAft>
          <a:spcPct val="0"/>
        </a:spcAft>
        <a:buClr>
          <a:schemeClr val="hlink"/>
        </a:buClr>
        <a:buFont typeface="Wingdings" pitchFamily="2" charset="2"/>
        <a:buChar char="n"/>
        <a:defRPr sz="2000">
          <a:solidFill>
            <a:schemeClr val="tx1"/>
          </a:solidFill>
          <a:latin typeface="+mn-lt"/>
          <a:ea typeface="+mn-ea"/>
        </a:defRPr>
      </a:lvl4pPr>
      <a:lvl5pPr marL="2057400" indent="-228600" algn="l" rtl="0" eaLnBrk="1" fontAlgn="base" hangingPunct="1">
        <a:lnSpc>
          <a:spcPct val="120000"/>
        </a:lnSpc>
        <a:spcBef>
          <a:spcPct val="20000"/>
        </a:spcBef>
        <a:spcAft>
          <a:spcPct val="0"/>
        </a:spcAft>
        <a:buChar char="»"/>
        <a:defRPr sz="2000">
          <a:solidFill>
            <a:schemeClr val="tx1"/>
          </a:solidFill>
          <a:latin typeface="+mn-lt"/>
          <a:ea typeface="华文细黑" pitchFamily="2" charset="-122"/>
        </a:defRPr>
      </a:lvl5pPr>
      <a:lvl6pPr marL="2514600" indent="-228600" algn="l" rtl="0" eaLnBrk="1" fontAlgn="base" hangingPunct="1">
        <a:spcBef>
          <a:spcPct val="20000"/>
        </a:spcBef>
        <a:spcAft>
          <a:spcPct val="0"/>
        </a:spcAft>
        <a:buChar char="»"/>
        <a:defRPr>
          <a:solidFill>
            <a:schemeClr val="tx1"/>
          </a:solidFill>
          <a:latin typeface="+mn-lt"/>
          <a:ea typeface="华文细黑" pitchFamily="2" charset="-122"/>
        </a:defRPr>
      </a:lvl6pPr>
      <a:lvl7pPr marL="2971800" indent="-228600" algn="l" rtl="0" eaLnBrk="1" fontAlgn="base" hangingPunct="1">
        <a:spcBef>
          <a:spcPct val="20000"/>
        </a:spcBef>
        <a:spcAft>
          <a:spcPct val="0"/>
        </a:spcAft>
        <a:buChar char="»"/>
        <a:defRPr>
          <a:solidFill>
            <a:schemeClr val="tx1"/>
          </a:solidFill>
          <a:latin typeface="+mn-lt"/>
          <a:ea typeface="华文细黑" pitchFamily="2" charset="-122"/>
        </a:defRPr>
      </a:lvl7pPr>
      <a:lvl8pPr marL="3429000" indent="-228600" algn="l" rtl="0" eaLnBrk="1" fontAlgn="base" hangingPunct="1">
        <a:spcBef>
          <a:spcPct val="20000"/>
        </a:spcBef>
        <a:spcAft>
          <a:spcPct val="0"/>
        </a:spcAft>
        <a:buChar char="»"/>
        <a:defRPr>
          <a:solidFill>
            <a:schemeClr val="tx1"/>
          </a:solidFill>
          <a:latin typeface="+mn-lt"/>
          <a:ea typeface="华文细黑" pitchFamily="2" charset="-122"/>
        </a:defRPr>
      </a:lvl8pPr>
      <a:lvl9pPr marL="3886200" indent="-228600" algn="l" rtl="0" eaLnBrk="1" fontAlgn="base" hangingPunct="1">
        <a:spcBef>
          <a:spcPct val="20000"/>
        </a:spcBef>
        <a:spcAft>
          <a:spcPct val="0"/>
        </a:spcAft>
        <a:buChar char="»"/>
        <a:defRPr>
          <a:solidFill>
            <a:schemeClr val="tx1"/>
          </a:solidFill>
          <a:latin typeface="+mn-lt"/>
          <a:ea typeface="华文细黑"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Layout" Target="../slideLayouts/slideLayout35.xml"/><Relationship Id="rId4" Type="http://schemas.openxmlformats.org/officeDocument/2006/relationships/image" Target="../media/image6.png"/></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5.xml"/></Relationships>
</file>

<file path=ppt/slides/_rels/slide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Layout" Target="../slideLayouts/slideLayout35.xml"/><Relationship Id="rId4" Type="http://schemas.openxmlformats.org/officeDocument/2006/relationships/image" Target="../media/image6.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Layout" Target="../slideLayouts/slideLayout35.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Layout" Target="../slideLayouts/slideLayout35.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5"/>
          <p:cNvSpPr txBox="1"/>
          <p:nvPr/>
        </p:nvSpPr>
        <p:spPr>
          <a:xfrm>
            <a:off x="1740482" y="2036544"/>
            <a:ext cx="9512139" cy="2123658"/>
          </a:xfrm>
          <a:prstGeom prst="rect">
            <a:avLst/>
          </a:prstGeom>
          <a:noFill/>
        </p:spPr>
        <p:txBody>
          <a:bodyPr wrap="square" rtlCol="0">
            <a:spAutoFit/>
          </a:bodyPr>
          <a:lstStyle/>
          <a:p>
            <a:pPr algn="ctr"/>
            <a:r>
              <a:rPr lang="zh-CN" altLang="zh-CN" sz="6600" b="1" dirty="0" smtClean="0">
                <a:latin typeface="微软雅黑" panose="020B0503020204020204" charset="-122"/>
                <a:ea typeface="微软雅黑" panose="020B0503020204020204" charset="-122"/>
              </a:rPr>
              <a:t>第一单元</a:t>
            </a:r>
            <a:r>
              <a:rPr lang="zh-CN" altLang="zh-CN" sz="6600" dirty="0" smtClean="0"/>
              <a:t>　</a:t>
            </a:r>
            <a:r>
              <a:rPr lang="zh-CN" altLang="en-US" sz="6600" dirty="0" smtClean="0">
                <a:latin typeface="微软雅黑" panose="020B0503020204020204" charset="-122"/>
                <a:ea typeface="微软雅黑" panose="020B0503020204020204" charset="-122"/>
              </a:rPr>
              <a:t>中华人民共和国的成立和巩固</a:t>
            </a:r>
            <a:endParaRPr lang="zh-CN" altLang="en-US" sz="6600" dirty="0">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559557" y="1115646"/>
            <a:ext cx="11068334" cy="3554819"/>
          </a:xfrm>
          <a:prstGeom prst="rect">
            <a:avLst/>
          </a:prstGeom>
          <a:noFill/>
          <a:ln w="9525">
            <a:noFill/>
          </a:ln>
        </p:spPr>
        <p:txBody>
          <a:bodyPr wrap="square">
            <a:spAutoFit/>
          </a:bodyPr>
          <a:lstStyle/>
          <a:p>
            <a:pPr>
              <a:lnSpc>
                <a:spcPct val="150000"/>
              </a:lnSpc>
            </a:pPr>
            <a:r>
              <a:rPr lang="zh-CN" altLang="en-US" sz="3000" b="1" dirty="0" smtClean="0">
                <a:latin typeface="+mn-ea"/>
                <a:cs typeface="Times New Roman" panose="02020603050405020304" charset="0"/>
              </a:rPr>
              <a:t>材料二　在全国各地方未能实行普选以前，中国人民政治协商会议和它的地方委员会分别执行全国和地方的人民代表大会的职权</a:t>
            </a:r>
            <a:r>
              <a:rPr lang="en-US" altLang="zh-CN" sz="3000" b="1" dirty="0" smtClean="0">
                <a:latin typeface="+mn-ea"/>
                <a:cs typeface="Times New Roman" panose="02020603050405020304" charset="0"/>
              </a:rPr>
              <a:t>……</a:t>
            </a:r>
            <a:r>
              <a:rPr lang="zh-CN" altLang="en-US" sz="3000" b="1" dirty="0" smtClean="0">
                <a:latin typeface="+mn-ea"/>
                <a:cs typeface="Times New Roman" panose="02020603050405020304" charset="0"/>
              </a:rPr>
              <a:t>等到将来根据全国革命形势的发展和土地改革的情况及人民进步的程度，才可把普选由个别逐步推广到全国，召开全国人民代表大会。</a:t>
            </a:r>
          </a:p>
        </p:txBody>
      </p:sp>
      <p:sp>
        <p:nvSpPr>
          <p:cNvPr id="4" name="Rectangle 5"/>
          <p:cNvSpPr/>
          <p:nvPr/>
        </p:nvSpPr>
        <p:spPr>
          <a:xfrm>
            <a:off x="967066" y="109886"/>
            <a:ext cx="5317481"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algn="ctr">
              <a:buNone/>
            </a:pPr>
            <a:r>
              <a:rPr lang="zh-CN" altLang="en-US" b="1" dirty="0" smtClean="0">
                <a:solidFill>
                  <a:schemeClr val="tx1"/>
                </a:solidFill>
                <a:latin typeface="微软雅黑" panose="020B0503020204020204" charset="-122"/>
                <a:ea typeface="微软雅黑" panose="020B0503020204020204" charset="-122"/>
              </a:rPr>
              <a:t>第</a:t>
            </a:r>
            <a:r>
              <a:rPr lang="en-US" altLang="zh-CN" b="1" dirty="0" smtClean="0">
                <a:solidFill>
                  <a:schemeClr val="tx1"/>
                </a:solidFill>
                <a:latin typeface="微软雅黑" panose="020B0503020204020204" charset="-122"/>
                <a:ea typeface="微软雅黑" panose="020B0503020204020204" charset="-122"/>
              </a:rPr>
              <a:t>1</a:t>
            </a:r>
            <a:r>
              <a:rPr lang="zh-CN" altLang="en-US" b="1" dirty="0" smtClean="0">
                <a:solidFill>
                  <a:schemeClr val="tx1"/>
                </a:solidFill>
                <a:latin typeface="微软雅黑" panose="020B0503020204020204" charset="-122"/>
                <a:ea typeface="微软雅黑" panose="020B0503020204020204" charset="-122"/>
              </a:rPr>
              <a:t>课 </a:t>
            </a:r>
            <a:r>
              <a:rPr lang="zh-CN" altLang="en-US" dirty="0" smtClean="0">
                <a:solidFill>
                  <a:schemeClr val="tx1"/>
                </a:solidFill>
                <a:latin typeface="微软雅黑" panose="020B0503020204020204" charset="-122"/>
                <a:ea typeface="微软雅黑" panose="020B0503020204020204" charset="-122"/>
              </a:rPr>
              <a:t>  </a:t>
            </a:r>
            <a:r>
              <a:rPr lang="zh-CN" altLang="en-US" dirty="0" smtClean="0">
                <a:latin typeface="微软雅黑" panose="020B0503020204020204" charset="-122"/>
                <a:ea typeface="微软雅黑" panose="020B0503020204020204" charset="-122"/>
              </a:rPr>
              <a:t>中华人民共和国成立</a:t>
            </a:r>
            <a:endParaRPr lang="zh-CN" altLang="en-US" dirty="0">
              <a:solidFill>
                <a:schemeClr val="tx1"/>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619524" y="2364295"/>
            <a:ext cx="10935335" cy="1015663"/>
          </a:xfrm>
          <a:prstGeom prst="rect">
            <a:avLst/>
          </a:prstGeom>
          <a:noFill/>
          <a:ln w="9525">
            <a:noFill/>
          </a:ln>
        </p:spPr>
        <p:txBody>
          <a:bodyPr wrap="square">
            <a:spAutoFit/>
          </a:bodyPr>
          <a:lstStyle/>
          <a:p>
            <a:r>
              <a:rPr lang="en-US" altLang="zh-CN" sz="3000" b="1" dirty="0" smtClean="0">
                <a:latin typeface="+mn-ea"/>
                <a:cs typeface="Times New Roman" panose="02020603050405020304" charset="0"/>
              </a:rPr>
              <a:t>(1)</a:t>
            </a:r>
            <a:r>
              <a:rPr lang="zh-CN" altLang="en-US" sz="3000" b="1" dirty="0" smtClean="0">
                <a:latin typeface="+mn-ea"/>
                <a:cs typeface="Times New Roman" panose="02020603050405020304" charset="0"/>
              </a:rPr>
              <a:t>中国人民政治协商会议第一届全体会议的与会代表有什么特点？这体现了什么？ </a:t>
            </a:r>
          </a:p>
        </p:txBody>
      </p:sp>
      <p:pic>
        <p:nvPicPr>
          <p:cNvPr id="2050" name="Picture 2"/>
          <p:cNvPicPr>
            <a:picLocks noChangeAspect="1" noChangeArrowheads="1"/>
          </p:cNvPicPr>
          <p:nvPr/>
        </p:nvPicPr>
        <p:blipFill>
          <a:blip r:embed="rId2" cstate="print"/>
          <a:srcRect/>
          <a:stretch>
            <a:fillRect/>
          </a:stretch>
        </p:blipFill>
        <p:spPr bwMode="auto">
          <a:xfrm>
            <a:off x="560250" y="1228935"/>
            <a:ext cx="2797707" cy="586616"/>
          </a:xfrm>
          <a:prstGeom prst="rect">
            <a:avLst/>
          </a:prstGeom>
          <a:noFill/>
          <a:ln w="9525">
            <a:noFill/>
            <a:miter lim="800000"/>
            <a:headEnd/>
            <a:tailEnd/>
          </a:ln>
          <a:effectLst/>
        </p:spPr>
      </p:pic>
      <p:sp>
        <p:nvSpPr>
          <p:cNvPr id="7" name="Rectangle 5"/>
          <p:cNvSpPr/>
          <p:nvPr/>
        </p:nvSpPr>
        <p:spPr>
          <a:xfrm>
            <a:off x="967066" y="109886"/>
            <a:ext cx="5317481"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algn="ctr">
              <a:buNone/>
            </a:pPr>
            <a:r>
              <a:rPr lang="zh-CN" altLang="en-US" b="1" dirty="0" smtClean="0">
                <a:solidFill>
                  <a:schemeClr val="tx1"/>
                </a:solidFill>
                <a:latin typeface="微软雅黑" panose="020B0503020204020204" charset="-122"/>
                <a:ea typeface="微软雅黑" panose="020B0503020204020204" charset="-122"/>
              </a:rPr>
              <a:t>第</a:t>
            </a:r>
            <a:r>
              <a:rPr lang="en-US" altLang="zh-CN" b="1" dirty="0" smtClean="0">
                <a:solidFill>
                  <a:schemeClr val="tx1"/>
                </a:solidFill>
                <a:latin typeface="微软雅黑" panose="020B0503020204020204" charset="-122"/>
                <a:ea typeface="微软雅黑" panose="020B0503020204020204" charset="-122"/>
              </a:rPr>
              <a:t>1</a:t>
            </a:r>
            <a:r>
              <a:rPr lang="zh-CN" altLang="en-US" b="1" dirty="0" smtClean="0">
                <a:solidFill>
                  <a:schemeClr val="tx1"/>
                </a:solidFill>
                <a:latin typeface="微软雅黑" panose="020B0503020204020204" charset="-122"/>
                <a:ea typeface="微软雅黑" panose="020B0503020204020204" charset="-122"/>
              </a:rPr>
              <a:t>课 </a:t>
            </a:r>
            <a:r>
              <a:rPr lang="zh-CN" altLang="en-US" dirty="0" smtClean="0">
                <a:solidFill>
                  <a:schemeClr val="tx1"/>
                </a:solidFill>
                <a:latin typeface="微软雅黑" panose="020B0503020204020204" charset="-122"/>
                <a:ea typeface="微软雅黑" panose="020B0503020204020204" charset="-122"/>
              </a:rPr>
              <a:t>  </a:t>
            </a:r>
            <a:r>
              <a:rPr lang="zh-CN" altLang="en-US" dirty="0" smtClean="0">
                <a:latin typeface="微软雅黑" panose="020B0503020204020204" charset="-122"/>
                <a:ea typeface="微软雅黑" panose="020B0503020204020204" charset="-122"/>
              </a:rPr>
              <a:t>中华人民共和国成立</a:t>
            </a:r>
            <a:endParaRPr lang="zh-CN" altLang="en-US" dirty="0">
              <a:solidFill>
                <a:schemeClr val="tx1"/>
              </a:solidFill>
              <a:latin typeface="微软雅黑" panose="020B0503020204020204" charset="-122"/>
              <a:ea typeface="微软雅黑" panose="020B0503020204020204" charset="-122"/>
            </a:endParaRPr>
          </a:p>
        </p:txBody>
      </p:sp>
      <p:sp>
        <p:nvSpPr>
          <p:cNvPr id="5" name="文本框 2"/>
          <p:cNvSpPr txBox="1"/>
          <p:nvPr/>
        </p:nvSpPr>
        <p:spPr>
          <a:xfrm>
            <a:off x="627797" y="4081270"/>
            <a:ext cx="10961537" cy="923330"/>
          </a:xfrm>
          <a:prstGeom prst="rect">
            <a:avLst/>
          </a:prstGeom>
          <a:noFill/>
        </p:spPr>
        <p:txBody>
          <a:bodyPr wrap="square" rtlCol="0" anchor="t">
            <a:spAutoFit/>
          </a:bodyPr>
          <a:lstStyle/>
          <a:p>
            <a:r>
              <a:rPr lang="zh-CN" altLang="en-US" sz="2600" b="1" dirty="0" smtClean="0">
                <a:solidFill>
                  <a:srgbClr val="FF0000"/>
                </a:solidFill>
                <a:latin typeface="黑体" panose="02010609060101010101" charset="-122"/>
                <a:ea typeface="黑体" panose="02010609060101010101" charset="-122"/>
                <a:cs typeface="Times New Roman" panose="02020603050405020304" charset="0"/>
                <a:sym typeface="+mn-ea"/>
              </a:rPr>
              <a:t>【答案】</a:t>
            </a:r>
            <a:r>
              <a:rPr lang="en-US" sz="2800" dirty="0" smtClean="0"/>
              <a:t> </a:t>
            </a:r>
            <a:r>
              <a:rPr lang="en-US" altLang="zh-CN" sz="2600" b="1" dirty="0" smtClean="0">
                <a:latin typeface="宋体" panose="02010600030101010101" pitchFamily="2" charset="-122"/>
                <a:ea typeface="宋体" panose="02010600030101010101" pitchFamily="2" charset="-122"/>
                <a:cs typeface="宋体" panose="02010600030101010101" pitchFamily="2" charset="-122"/>
                <a:sym typeface="+mn-ea"/>
              </a:rPr>
              <a:t>(1)</a:t>
            </a:r>
            <a:r>
              <a:rPr lang="zh-CN" altLang="en-US" sz="2600" b="1" dirty="0" smtClean="0">
                <a:latin typeface="宋体" panose="02010600030101010101" pitchFamily="2" charset="-122"/>
                <a:ea typeface="宋体" panose="02010600030101010101" pitchFamily="2" charset="-122"/>
                <a:cs typeface="宋体" panose="02010600030101010101" pitchFamily="2" charset="-122"/>
                <a:sym typeface="+mn-ea"/>
              </a:rPr>
              <a:t>会议代表具有代表性和广泛性，能够代表和反映全国人民的意愿。体现了中国人民空前的大团结。</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additive="base">
                                        <p:cTn id="7" dur="500" fill="hold"/>
                                        <p:tgtEl>
                                          <p:spTgt spid="2050"/>
                                        </p:tgtEl>
                                        <p:attrNameLst>
                                          <p:attrName>ppt_x</p:attrName>
                                        </p:attrNameLst>
                                      </p:cBhvr>
                                      <p:tavLst>
                                        <p:tav tm="0">
                                          <p:val>
                                            <p:strVal val="#ppt_x"/>
                                          </p:val>
                                        </p:tav>
                                        <p:tav tm="100000">
                                          <p:val>
                                            <p:strVal val="#ppt_x"/>
                                          </p:val>
                                        </p:tav>
                                      </p:tavLst>
                                    </p:anim>
                                    <p:anim calcmode="lin" valueType="num">
                                      <p:cBhvr additive="base">
                                        <p:cTn id="8" dur="500" fill="hold"/>
                                        <p:tgtEl>
                                          <p:spTgt spid="205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00"/>
                                        </p:tgtEl>
                                        <p:attrNameLst>
                                          <p:attrName>style.visibility</p:attrName>
                                        </p:attrNameLst>
                                      </p:cBhvr>
                                      <p:to>
                                        <p:strVal val="visible"/>
                                      </p:to>
                                    </p:set>
                                    <p:anim calcmode="lin" valueType="num">
                                      <p:cBhvr additive="base">
                                        <p:cTn id="12" dur="500" fill="hold"/>
                                        <p:tgtEl>
                                          <p:spTgt spid="100"/>
                                        </p:tgtEl>
                                        <p:attrNameLst>
                                          <p:attrName>ppt_x</p:attrName>
                                        </p:attrNameLst>
                                      </p:cBhvr>
                                      <p:tavLst>
                                        <p:tav tm="0">
                                          <p:val>
                                            <p:strVal val="#ppt_x"/>
                                          </p:val>
                                        </p:tav>
                                        <p:tav tm="100000">
                                          <p:val>
                                            <p:strVal val="#ppt_x"/>
                                          </p:val>
                                        </p:tav>
                                      </p:tavLst>
                                    </p:anim>
                                    <p:anim calcmode="lin" valueType="num">
                                      <p:cBhvr additive="base">
                                        <p:cTn id="13"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674116" y="1572711"/>
            <a:ext cx="10871891" cy="1015663"/>
          </a:xfrm>
          <a:prstGeom prst="rect">
            <a:avLst/>
          </a:prstGeom>
          <a:noFill/>
          <a:ln w="9525">
            <a:noFill/>
          </a:ln>
        </p:spPr>
        <p:txBody>
          <a:bodyPr wrap="square">
            <a:spAutoFit/>
          </a:bodyPr>
          <a:lstStyle/>
          <a:p>
            <a:r>
              <a:rPr lang="en-US" altLang="zh-CN" sz="3000" b="1" dirty="0" smtClean="0">
                <a:latin typeface="+mn-ea"/>
                <a:cs typeface="Times New Roman" panose="02020603050405020304" charset="0"/>
              </a:rPr>
              <a:t>(2)</a:t>
            </a:r>
            <a:r>
              <a:rPr lang="zh-CN" altLang="en-US" sz="3000" b="1" dirty="0" smtClean="0">
                <a:latin typeface="+mn-ea"/>
                <a:cs typeface="Times New Roman" panose="02020603050405020304" charset="0"/>
              </a:rPr>
              <a:t>结合材料二，谈谈当时未能实现普选并召开全国人民代表大会的原因。 </a:t>
            </a:r>
          </a:p>
        </p:txBody>
      </p:sp>
      <p:sp>
        <p:nvSpPr>
          <p:cNvPr id="7" name="Rectangle 5"/>
          <p:cNvSpPr/>
          <p:nvPr/>
        </p:nvSpPr>
        <p:spPr>
          <a:xfrm>
            <a:off x="967066" y="109886"/>
            <a:ext cx="5317481"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algn="ctr">
              <a:buNone/>
            </a:pPr>
            <a:r>
              <a:rPr lang="zh-CN" altLang="en-US" b="1" dirty="0" smtClean="0">
                <a:solidFill>
                  <a:schemeClr val="tx1"/>
                </a:solidFill>
                <a:latin typeface="微软雅黑" panose="020B0503020204020204" charset="-122"/>
                <a:ea typeface="微软雅黑" panose="020B0503020204020204" charset="-122"/>
              </a:rPr>
              <a:t>第</a:t>
            </a:r>
            <a:r>
              <a:rPr lang="en-US" altLang="zh-CN" b="1" dirty="0" smtClean="0">
                <a:solidFill>
                  <a:schemeClr val="tx1"/>
                </a:solidFill>
                <a:latin typeface="微软雅黑" panose="020B0503020204020204" charset="-122"/>
                <a:ea typeface="微软雅黑" panose="020B0503020204020204" charset="-122"/>
              </a:rPr>
              <a:t>1</a:t>
            </a:r>
            <a:r>
              <a:rPr lang="zh-CN" altLang="en-US" b="1" dirty="0" smtClean="0">
                <a:solidFill>
                  <a:schemeClr val="tx1"/>
                </a:solidFill>
                <a:latin typeface="微软雅黑" panose="020B0503020204020204" charset="-122"/>
                <a:ea typeface="微软雅黑" panose="020B0503020204020204" charset="-122"/>
              </a:rPr>
              <a:t>课 </a:t>
            </a:r>
            <a:r>
              <a:rPr lang="zh-CN" altLang="en-US" dirty="0" smtClean="0">
                <a:solidFill>
                  <a:schemeClr val="tx1"/>
                </a:solidFill>
                <a:latin typeface="微软雅黑" panose="020B0503020204020204" charset="-122"/>
                <a:ea typeface="微软雅黑" panose="020B0503020204020204" charset="-122"/>
              </a:rPr>
              <a:t>  </a:t>
            </a:r>
            <a:r>
              <a:rPr lang="zh-CN" altLang="en-US" dirty="0" smtClean="0">
                <a:latin typeface="微软雅黑" panose="020B0503020204020204" charset="-122"/>
                <a:ea typeface="微软雅黑" panose="020B0503020204020204" charset="-122"/>
              </a:rPr>
              <a:t>中华人民共和国成立</a:t>
            </a:r>
            <a:endParaRPr lang="zh-CN" altLang="en-US" dirty="0">
              <a:solidFill>
                <a:schemeClr val="tx1"/>
              </a:solidFill>
              <a:latin typeface="微软雅黑" panose="020B0503020204020204" charset="-122"/>
              <a:ea typeface="微软雅黑" panose="020B0503020204020204" charset="-122"/>
            </a:endParaRPr>
          </a:p>
        </p:txBody>
      </p:sp>
      <p:sp>
        <p:nvSpPr>
          <p:cNvPr id="5" name="文本框 2"/>
          <p:cNvSpPr txBox="1"/>
          <p:nvPr/>
        </p:nvSpPr>
        <p:spPr>
          <a:xfrm>
            <a:off x="791572" y="2757417"/>
            <a:ext cx="10699845" cy="892552"/>
          </a:xfrm>
          <a:prstGeom prst="rect">
            <a:avLst/>
          </a:prstGeom>
          <a:noFill/>
        </p:spPr>
        <p:txBody>
          <a:bodyPr wrap="square" rtlCol="0" anchor="t">
            <a:spAutoFit/>
          </a:bodyPr>
          <a:lstStyle/>
          <a:p>
            <a:r>
              <a:rPr lang="zh-CN" altLang="en-US" sz="2600" b="1" dirty="0" smtClean="0">
                <a:solidFill>
                  <a:srgbClr val="FF0000"/>
                </a:solidFill>
                <a:latin typeface="黑体" panose="02010609060101010101" charset="-122"/>
                <a:ea typeface="黑体" panose="02010609060101010101" charset="-122"/>
                <a:cs typeface="Times New Roman" panose="02020603050405020304" charset="0"/>
                <a:sym typeface="+mn-ea"/>
              </a:rPr>
              <a:t>【答案】</a:t>
            </a:r>
            <a:r>
              <a:rPr lang="en-US" altLang="zh-CN" sz="2600" b="1" dirty="0" smtClean="0">
                <a:latin typeface="宋体" panose="02010600030101010101" pitchFamily="2" charset="-122"/>
                <a:ea typeface="宋体" panose="02010600030101010101" pitchFamily="2" charset="-122"/>
                <a:cs typeface="宋体" panose="02010600030101010101" pitchFamily="2" charset="-122"/>
                <a:sym typeface="+mn-ea"/>
              </a:rPr>
              <a:t>(2)</a:t>
            </a:r>
            <a:r>
              <a:rPr lang="zh-CN" altLang="en-US" sz="2600" b="1" dirty="0" smtClean="0">
                <a:latin typeface="宋体" panose="02010600030101010101" pitchFamily="2" charset="-122"/>
                <a:ea typeface="宋体" panose="02010600030101010101" pitchFamily="2" charset="-122"/>
                <a:cs typeface="宋体" panose="02010600030101010101" pitchFamily="2" charset="-122"/>
                <a:sym typeface="+mn-ea"/>
              </a:rPr>
              <a:t>全国尚未完全解放；土地改革没有完成；人民进步的程度</a:t>
            </a:r>
            <a:r>
              <a:rPr lang="en-US" altLang="zh-CN" sz="2600" b="1" dirty="0" smtClean="0">
                <a:latin typeface="宋体" panose="02010600030101010101" pitchFamily="2" charset="-122"/>
                <a:ea typeface="宋体" panose="02010600030101010101" pitchFamily="2" charset="-122"/>
                <a:cs typeface="宋体" panose="02010600030101010101" pitchFamily="2" charset="-122"/>
                <a:sym typeface="+mn-ea"/>
              </a:rPr>
              <a:t>(</a:t>
            </a:r>
            <a:r>
              <a:rPr lang="zh-CN" altLang="en-US" sz="2600" b="1" dirty="0" smtClean="0">
                <a:latin typeface="宋体" panose="02010600030101010101" pitchFamily="2" charset="-122"/>
                <a:ea typeface="宋体" panose="02010600030101010101" pitchFamily="2" charset="-122"/>
                <a:cs typeface="宋体" panose="02010600030101010101" pitchFamily="2" charset="-122"/>
                <a:sym typeface="+mn-ea"/>
              </a:rPr>
              <a:t>政治觉悟和文化素养</a:t>
            </a:r>
            <a:r>
              <a:rPr lang="en-US" altLang="zh-CN" sz="2600" b="1" dirty="0" smtClean="0">
                <a:latin typeface="宋体" panose="02010600030101010101" pitchFamily="2" charset="-122"/>
                <a:ea typeface="宋体" panose="02010600030101010101" pitchFamily="2" charset="-122"/>
                <a:cs typeface="宋体" panose="02010600030101010101" pitchFamily="2" charset="-122"/>
                <a:sym typeface="+mn-ea"/>
              </a:rPr>
              <a:t>)</a:t>
            </a:r>
            <a:r>
              <a:rPr lang="zh-CN" altLang="en-US" sz="2600" b="1" dirty="0" smtClean="0">
                <a:latin typeface="宋体" panose="02010600030101010101" pitchFamily="2" charset="-122"/>
                <a:ea typeface="宋体" panose="02010600030101010101" pitchFamily="2" charset="-122"/>
                <a:cs typeface="宋体" panose="02010600030101010101" pitchFamily="2" charset="-122"/>
                <a:sym typeface="+mn-ea"/>
              </a:rPr>
              <a:t>尚不足。</a:t>
            </a:r>
          </a:p>
        </p:txBody>
      </p:sp>
      <p:sp>
        <p:nvSpPr>
          <p:cNvPr id="6" name="文本框 99"/>
          <p:cNvSpPr txBox="1"/>
          <p:nvPr/>
        </p:nvSpPr>
        <p:spPr>
          <a:xfrm>
            <a:off x="674116" y="3988407"/>
            <a:ext cx="10626231" cy="553998"/>
          </a:xfrm>
          <a:prstGeom prst="rect">
            <a:avLst/>
          </a:prstGeom>
          <a:noFill/>
          <a:ln w="9525">
            <a:noFill/>
          </a:ln>
        </p:spPr>
        <p:txBody>
          <a:bodyPr wrap="square">
            <a:spAutoFit/>
          </a:bodyPr>
          <a:lstStyle/>
          <a:p>
            <a:r>
              <a:rPr lang="en-US" altLang="zh-CN" sz="3000" b="1" dirty="0" smtClean="0">
                <a:latin typeface="+mn-ea"/>
                <a:cs typeface="Times New Roman" panose="02020603050405020304" charset="0"/>
              </a:rPr>
              <a:t>(3)</a:t>
            </a:r>
            <a:r>
              <a:rPr lang="zh-CN" altLang="en-US" sz="3000" b="1" dirty="0" smtClean="0">
                <a:latin typeface="+mn-ea"/>
                <a:cs typeface="Times New Roman" panose="02020603050405020304" charset="0"/>
              </a:rPr>
              <a:t>中国人民政治协商会议的召开有何历史意义？</a:t>
            </a:r>
          </a:p>
        </p:txBody>
      </p:sp>
      <p:sp>
        <p:nvSpPr>
          <p:cNvPr id="8" name="文本框 2"/>
          <p:cNvSpPr txBox="1"/>
          <p:nvPr/>
        </p:nvSpPr>
        <p:spPr>
          <a:xfrm>
            <a:off x="777925" y="4927483"/>
            <a:ext cx="10658899" cy="523220"/>
          </a:xfrm>
          <a:prstGeom prst="rect">
            <a:avLst/>
          </a:prstGeom>
          <a:noFill/>
        </p:spPr>
        <p:txBody>
          <a:bodyPr wrap="square" rtlCol="0" anchor="t">
            <a:spAutoFit/>
          </a:bodyPr>
          <a:lstStyle/>
          <a:p>
            <a:r>
              <a:rPr lang="zh-CN" altLang="en-US" sz="2600" b="1" dirty="0" smtClean="0">
                <a:solidFill>
                  <a:srgbClr val="FF0000"/>
                </a:solidFill>
                <a:latin typeface="黑体" panose="02010609060101010101" charset="-122"/>
                <a:ea typeface="黑体" panose="02010609060101010101" charset="-122"/>
                <a:cs typeface="Times New Roman" panose="02020603050405020304" charset="0"/>
                <a:sym typeface="+mn-ea"/>
              </a:rPr>
              <a:t>【答案】</a:t>
            </a:r>
            <a:r>
              <a:rPr lang="en-US" sz="2800" dirty="0" smtClean="0"/>
              <a:t> </a:t>
            </a:r>
            <a:r>
              <a:rPr lang="en-US" altLang="zh-CN" sz="2600" b="1" dirty="0" smtClean="0">
                <a:latin typeface="宋体" panose="02010600030101010101" pitchFamily="2" charset="-122"/>
                <a:ea typeface="宋体" panose="02010600030101010101" pitchFamily="2" charset="-122"/>
                <a:cs typeface="宋体" panose="02010600030101010101" pitchFamily="2" charset="-122"/>
                <a:sym typeface="+mn-ea"/>
              </a:rPr>
              <a:t>(3)</a:t>
            </a:r>
            <a:r>
              <a:rPr lang="zh-CN" altLang="en-US" sz="2600" b="1" dirty="0" smtClean="0">
                <a:latin typeface="宋体" panose="02010600030101010101" pitchFamily="2" charset="-122"/>
                <a:ea typeface="宋体" panose="02010600030101010101" pitchFamily="2" charset="-122"/>
                <a:cs typeface="宋体" panose="02010600030101010101" pitchFamily="2" charset="-122"/>
                <a:sym typeface="+mn-ea"/>
              </a:rPr>
              <a:t>初步建立了中国共产党领导的多党合作和政治协商制度。</a:t>
            </a:r>
            <a:endParaRPr lang="zh-CN" altLang="en-US" sz="2600" b="1" dirty="0">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par>
                          <p:cTn id="15" fill="hold">
                            <p:stCondLst>
                              <p:cond delay="500"/>
                            </p:stCondLst>
                            <p:childTnLst>
                              <p:par>
                                <p:cTn id="16" presetID="2" presetClass="entr" presetSubtype="4"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500" fill="hold"/>
                                        <p:tgtEl>
                                          <p:spTgt spid="8"/>
                                        </p:tgtEl>
                                        <p:attrNameLst>
                                          <p:attrName>ppt_x</p:attrName>
                                        </p:attrNameLst>
                                      </p:cBhvr>
                                      <p:tavLst>
                                        <p:tav tm="0">
                                          <p:val>
                                            <p:strVal val="#ppt_x"/>
                                          </p:val>
                                        </p:tav>
                                        <p:tav tm="100000">
                                          <p:val>
                                            <p:strVal val="#ppt_x"/>
                                          </p:val>
                                        </p:tav>
                                      </p:tavLst>
                                    </p:anim>
                                    <p:anim calcmode="lin" valueType="num">
                                      <p:cBhvr additive="base">
                                        <p:cTn id="25"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5" grpId="0"/>
      <p:bldP spid="6" grpId="0"/>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1130460" y="1900064"/>
            <a:ext cx="10299584" cy="2534696"/>
            <a:chOff x="4366" y="1599"/>
            <a:chExt cx="10006" cy="3536"/>
          </a:xfrm>
        </p:grpSpPr>
        <p:sp>
          <p:nvSpPr>
            <p:cNvPr id="3" name="Rectangle 5"/>
            <p:cNvSpPr/>
            <p:nvPr/>
          </p:nvSpPr>
          <p:spPr>
            <a:xfrm>
              <a:off x="4366" y="2739"/>
              <a:ext cx="9853" cy="2396"/>
            </a:xfrm>
            <a:prstGeom prst="rect">
              <a:avLst/>
            </a:prstGeom>
            <a:noFill/>
            <a:ln w="9525">
              <a:noFill/>
            </a:ln>
          </p:spPr>
          <p:txBody>
            <a:bodyPr wrap="square" anchor="ctr">
              <a:spAutoFit/>
              <a:scene3d>
                <a:camera prst="orthographicFront"/>
                <a:lightRig rig="threePt" dir="t"/>
              </a:scene3d>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algn="ctr">
                <a:buNone/>
              </a:pPr>
              <a:r>
                <a:rPr lang="zh-CN" altLang="en-US" sz="4800" b="1" dirty="0" smtClean="0">
                  <a:solidFill>
                    <a:srgbClr val="C50023"/>
                  </a:solidFill>
                  <a:effectLst>
                    <a:outerShdw blurRad="38100" dist="19050" dir="2700000" algn="tl" rotWithShape="0">
                      <a:schemeClr val="dk1">
                        <a:alpha val="40000"/>
                      </a:schemeClr>
                    </a:outerShdw>
                  </a:effectLst>
                  <a:latin typeface="仿宋" panose="02010609060101010101" charset="-122"/>
                  <a:ea typeface="仿宋" panose="02010609060101010101" charset="-122"/>
                </a:rPr>
                <a:t>第</a:t>
              </a:r>
              <a:r>
                <a:rPr lang="en-US" altLang="zh-CN" sz="4800" b="1" dirty="0" smtClean="0">
                  <a:solidFill>
                    <a:srgbClr val="C50023"/>
                  </a:solidFill>
                  <a:effectLst>
                    <a:outerShdw blurRad="38100" dist="19050" dir="2700000" algn="tl" rotWithShape="0">
                      <a:schemeClr val="dk1">
                        <a:alpha val="40000"/>
                      </a:schemeClr>
                    </a:outerShdw>
                  </a:effectLst>
                  <a:latin typeface="仿宋" panose="02010609060101010101" charset="-122"/>
                  <a:ea typeface="仿宋" panose="02010609060101010101" charset="-122"/>
                </a:rPr>
                <a:t>2</a:t>
              </a:r>
              <a:r>
                <a:rPr lang="zh-CN" altLang="en-US" sz="4800" b="1" dirty="0" smtClean="0">
                  <a:solidFill>
                    <a:srgbClr val="C50023"/>
                  </a:solidFill>
                  <a:effectLst>
                    <a:outerShdw blurRad="38100" dist="19050" dir="2700000" algn="tl" rotWithShape="0">
                      <a:schemeClr val="dk1">
                        <a:alpha val="40000"/>
                      </a:schemeClr>
                    </a:outerShdw>
                  </a:effectLst>
                  <a:latin typeface="仿宋" panose="02010609060101010101" charset="-122"/>
                  <a:ea typeface="仿宋" panose="02010609060101010101" charset="-122"/>
                </a:rPr>
                <a:t>课</a:t>
              </a:r>
              <a:r>
                <a:rPr lang="zh-CN" altLang="en-US" sz="4800" b="1" dirty="0">
                  <a:solidFill>
                    <a:srgbClr val="C50023"/>
                  </a:solidFill>
                  <a:effectLst>
                    <a:outerShdw blurRad="38100" dist="19050" dir="2700000" algn="tl" rotWithShape="0">
                      <a:schemeClr val="dk1">
                        <a:alpha val="40000"/>
                      </a:schemeClr>
                    </a:outerShdw>
                  </a:effectLst>
                  <a:latin typeface="仿宋" panose="02010609060101010101" charset="-122"/>
                  <a:ea typeface="仿宋" panose="02010609060101010101" charset="-122"/>
                </a:rPr>
                <a:t>　</a:t>
              </a:r>
              <a:r>
                <a:rPr lang="zh-CN" altLang="en-US" sz="4800" b="1" dirty="0" smtClean="0">
                  <a:solidFill>
                    <a:srgbClr val="C50023"/>
                  </a:solidFill>
                  <a:effectLst>
                    <a:outerShdw blurRad="38100" dist="19050" dir="2700000" algn="tl" rotWithShape="0">
                      <a:schemeClr val="dk1">
                        <a:alpha val="40000"/>
                      </a:schemeClr>
                    </a:outerShdw>
                  </a:effectLst>
                  <a:latin typeface="仿宋" panose="02010609060101010101" charset="-122"/>
                  <a:ea typeface="仿宋" panose="02010609060101010101" charset="-122"/>
                </a:rPr>
                <a:t>抗美援朝</a:t>
              </a:r>
              <a:endParaRPr lang="zh-CN" altLang="zh-CN" sz="4800" b="1" dirty="0" smtClean="0">
                <a:solidFill>
                  <a:srgbClr val="C50023"/>
                </a:solidFill>
                <a:effectLst>
                  <a:outerShdw blurRad="38100" dist="19050" dir="2700000" algn="tl" rotWithShape="0">
                    <a:schemeClr val="dk1">
                      <a:alpha val="40000"/>
                    </a:schemeClr>
                  </a:outerShdw>
                </a:effectLst>
                <a:latin typeface="仿宋" panose="02010609060101010101" charset="-122"/>
                <a:ea typeface="仿宋" panose="02010609060101010101" charset="-122"/>
              </a:endParaRPr>
            </a:p>
            <a:p>
              <a:pPr algn="ctr">
                <a:buNone/>
              </a:pPr>
              <a:endParaRPr lang="zh-CN" altLang="zh-CN" sz="4800" b="1" dirty="0" smtClean="0">
                <a:solidFill>
                  <a:srgbClr val="C50023"/>
                </a:solidFill>
                <a:effectLst>
                  <a:outerShdw blurRad="38100" dist="19050" dir="2700000" algn="tl" rotWithShape="0">
                    <a:schemeClr val="dk1">
                      <a:alpha val="40000"/>
                    </a:schemeClr>
                  </a:outerShdw>
                </a:effectLst>
                <a:latin typeface="仿宋" panose="02010609060101010101" charset="-122"/>
                <a:ea typeface="仿宋" panose="02010609060101010101" charset="-122"/>
              </a:endParaRPr>
            </a:p>
          </p:txBody>
        </p:sp>
        <p:sp>
          <p:nvSpPr>
            <p:cNvPr id="6" name="文本框 5"/>
            <p:cNvSpPr txBox="1"/>
            <p:nvPr/>
          </p:nvSpPr>
          <p:spPr>
            <a:xfrm>
              <a:off x="5131" y="1599"/>
              <a:ext cx="9241" cy="2963"/>
            </a:xfrm>
            <a:prstGeom prst="rect">
              <a:avLst/>
            </a:prstGeom>
            <a:noFill/>
          </p:spPr>
          <p:txBody>
            <a:bodyPr wrap="square" rtlCol="0">
              <a:spAutoFit/>
            </a:bodyPr>
            <a:lstStyle/>
            <a:p>
              <a:endParaRPr lang="zh-CN" altLang="zh-CN" sz="6600" dirty="0" smtClean="0">
                <a:latin typeface="微软雅黑" panose="020B0503020204020204" charset="-122"/>
                <a:ea typeface="微软雅黑" panose="020B0503020204020204" charset="-122"/>
              </a:endParaRPr>
            </a:p>
            <a:p>
              <a:endParaRPr lang="zh-CN" altLang="en-US" sz="6600" dirty="0">
                <a:latin typeface="微软雅黑" panose="020B0503020204020204" charset="-122"/>
                <a:ea typeface="微软雅黑" panose="020B0503020204020204" charset="-122"/>
              </a:endParaRPr>
            </a:p>
          </p:txBody>
        </p:sp>
      </p:gr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557" name="Rectangle 5"/>
          <p:cNvSpPr/>
          <p:nvPr/>
        </p:nvSpPr>
        <p:spPr>
          <a:xfrm>
            <a:off x="967066" y="109886"/>
            <a:ext cx="3265638"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algn="ctr">
              <a:buNone/>
            </a:pPr>
            <a:r>
              <a:rPr lang="zh-CN" altLang="en-US" b="1" dirty="0" smtClean="0">
                <a:solidFill>
                  <a:schemeClr val="tx1"/>
                </a:solidFill>
                <a:latin typeface="微软雅黑" panose="020B0503020204020204" charset="-122"/>
                <a:ea typeface="微软雅黑" panose="020B0503020204020204" charset="-122"/>
              </a:rPr>
              <a:t>第</a:t>
            </a:r>
            <a:r>
              <a:rPr lang="en-US" altLang="zh-CN" b="1" dirty="0" smtClean="0">
                <a:latin typeface="微软雅黑" panose="020B0503020204020204" charset="-122"/>
                <a:ea typeface="微软雅黑" panose="020B0503020204020204" charset="-122"/>
              </a:rPr>
              <a:t>2</a:t>
            </a:r>
            <a:r>
              <a:rPr lang="zh-CN" altLang="en-US" b="1" dirty="0" smtClean="0">
                <a:solidFill>
                  <a:schemeClr val="tx1"/>
                </a:solidFill>
                <a:latin typeface="微软雅黑" panose="020B0503020204020204" charset="-122"/>
                <a:ea typeface="微软雅黑" panose="020B0503020204020204" charset="-122"/>
              </a:rPr>
              <a:t>课 </a:t>
            </a:r>
            <a:r>
              <a:rPr lang="zh-CN" altLang="en-US" dirty="0" smtClean="0">
                <a:solidFill>
                  <a:schemeClr val="tx1"/>
                </a:solidFill>
                <a:latin typeface="微软雅黑" panose="020B0503020204020204" charset="-122"/>
                <a:ea typeface="微软雅黑" panose="020B0503020204020204" charset="-122"/>
              </a:rPr>
              <a:t>  </a:t>
            </a:r>
            <a:r>
              <a:rPr lang="zh-CN" altLang="en-US" dirty="0" smtClean="0">
                <a:latin typeface="微软雅黑" panose="020B0503020204020204" charset="-122"/>
                <a:ea typeface="微软雅黑" panose="020B0503020204020204" charset="-122"/>
              </a:rPr>
              <a:t>抗美援朝</a:t>
            </a:r>
            <a:endParaRPr lang="zh-CN" altLang="en-US" dirty="0">
              <a:solidFill>
                <a:schemeClr val="tx1"/>
              </a:solidFill>
              <a:latin typeface="微软雅黑" panose="020B0503020204020204" charset="-122"/>
              <a:ea typeface="微软雅黑" panose="020B0503020204020204" charset="-122"/>
            </a:endParaRPr>
          </a:p>
        </p:txBody>
      </p:sp>
      <p:grpSp>
        <p:nvGrpSpPr>
          <p:cNvPr id="3" name="组合 8"/>
          <p:cNvGrpSpPr/>
          <p:nvPr/>
        </p:nvGrpSpPr>
        <p:grpSpPr>
          <a:xfrm>
            <a:off x="473075" y="1763888"/>
            <a:ext cx="8192524" cy="646331"/>
            <a:chOff x="473075" y="1920644"/>
            <a:chExt cx="8192524" cy="646331"/>
          </a:xfrm>
        </p:grpSpPr>
        <p:sp>
          <p:nvSpPr>
            <p:cNvPr id="4" name="Rectangle 9"/>
            <p:cNvSpPr/>
            <p:nvPr/>
          </p:nvSpPr>
          <p:spPr>
            <a:xfrm>
              <a:off x="746443" y="1920644"/>
              <a:ext cx="7919156" cy="646331"/>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indent="0">
                <a:lnSpc>
                  <a:spcPct val="150000"/>
                </a:lnSpc>
                <a:spcBef>
                  <a:spcPct val="0"/>
                </a:spcBef>
                <a:buNone/>
              </a:pPr>
              <a:r>
                <a:rPr lang="zh-CN" altLang="zh-CN" sz="2400" b="1" dirty="0" smtClean="0">
                  <a:solidFill>
                    <a:srgbClr val="00A6AD"/>
                  </a:solidFill>
                  <a:latin typeface="宋体" panose="02010600030101010101" pitchFamily="2" charset="-122"/>
                </a:rPr>
                <a:t>探究点　</a:t>
              </a:r>
              <a:r>
                <a:rPr lang="zh-CN" altLang="en-US" sz="2400" b="1" dirty="0" smtClean="0">
                  <a:solidFill>
                    <a:srgbClr val="00A6AD"/>
                  </a:solidFill>
                  <a:latin typeface="宋体" panose="02010600030101010101" pitchFamily="2" charset="-122"/>
                </a:rPr>
                <a:t>中国抗美援朝的原因及抗美援朝战争胜利的意义</a:t>
              </a:r>
              <a:endParaRPr lang="zh-CN" altLang="en-US" sz="2400" b="1" dirty="0">
                <a:solidFill>
                  <a:srgbClr val="00A6AD"/>
                </a:solidFill>
                <a:latin typeface="宋体" panose="02010600030101010101" pitchFamily="2" charset="-122"/>
              </a:endParaRPr>
            </a:p>
          </p:txBody>
        </p:sp>
        <p:pic>
          <p:nvPicPr>
            <p:cNvPr id="7" name="Picture 4"/>
            <p:cNvPicPr>
              <a:picLocks noChangeAspect="1"/>
            </p:cNvPicPr>
            <p:nvPr/>
          </p:nvPicPr>
          <p:blipFill>
            <a:blip r:embed="rId2" cstate="print"/>
            <a:stretch>
              <a:fillRect/>
            </a:stretch>
          </p:blipFill>
          <p:spPr>
            <a:xfrm>
              <a:off x="473075" y="2036445"/>
              <a:ext cx="84455" cy="414020"/>
            </a:xfrm>
            <a:prstGeom prst="rect">
              <a:avLst/>
            </a:prstGeom>
            <a:noFill/>
            <a:ln w="9525">
              <a:noFill/>
            </a:ln>
          </p:spPr>
        </p:pic>
      </p:grpSp>
      <p:pic>
        <p:nvPicPr>
          <p:cNvPr id="16" name="图片 15" descr="图标-03"/>
          <p:cNvPicPr>
            <a:picLocks noChangeAspect="1"/>
          </p:cNvPicPr>
          <p:nvPr/>
        </p:nvPicPr>
        <p:blipFill>
          <a:blip r:embed="rId3" cstate="print"/>
          <a:stretch>
            <a:fillRect/>
          </a:stretch>
        </p:blipFill>
        <p:spPr>
          <a:xfrm>
            <a:off x="144144" y="1075616"/>
            <a:ext cx="5647056" cy="845185"/>
          </a:xfrm>
          <a:prstGeom prst="rect">
            <a:avLst/>
          </a:prstGeom>
        </p:spPr>
      </p:pic>
      <p:sp>
        <p:nvSpPr>
          <p:cNvPr id="19" name="文本框 18"/>
          <p:cNvSpPr txBox="1"/>
          <p:nvPr/>
        </p:nvSpPr>
        <p:spPr>
          <a:xfrm>
            <a:off x="815659" y="1233339"/>
            <a:ext cx="4770436" cy="521970"/>
          </a:xfrm>
          <a:prstGeom prst="rect">
            <a:avLst/>
          </a:prstGeom>
          <a:noFill/>
        </p:spPr>
        <p:txBody>
          <a:bodyPr wrap="square" rtlCol="0">
            <a:spAutoFit/>
          </a:bodyPr>
          <a:lstStyle/>
          <a:p>
            <a:r>
              <a:rPr lang="zh-CN" altLang="en-US" sz="2800" dirty="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rPr>
              <a:t>要点探究   解决问题</a:t>
            </a:r>
          </a:p>
        </p:txBody>
      </p:sp>
      <p:sp>
        <p:nvSpPr>
          <p:cNvPr id="100" name="文本框 99"/>
          <p:cNvSpPr txBox="1"/>
          <p:nvPr/>
        </p:nvSpPr>
        <p:spPr>
          <a:xfrm>
            <a:off x="650499" y="3120220"/>
            <a:ext cx="11012170" cy="3539430"/>
          </a:xfrm>
          <a:prstGeom prst="rect">
            <a:avLst/>
          </a:prstGeom>
          <a:noFill/>
          <a:ln w="9525">
            <a:noFill/>
          </a:ln>
        </p:spPr>
        <p:txBody>
          <a:bodyPr wrap="square">
            <a:spAutoFit/>
          </a:bodyPr>
          <a:lstStyle/>
          <a:p>
            <a:pPr>
              <a:lnSpc>
                <a:spcPct val="150000"/>
              </a:lnSpc>
            </a:pPr>
            <a:r>
              <a:rPr lang="zh-CN" altLang="en-US" sz="3000" b="1" dirty="0" smtClean="0">
                <a:latin typeface="+mn-ea"/>
                <a:cs typeface="Times New Roman" panose="02020603050405020304" charset="0"/>
              </a:rPr>
              <a:t>材料一　我们不出兵让敌人压至鸭绿江边，国内国际反动气焰增高，则对各方都不利，首先是对东北更不利，整个东北边防军将被吸住，南满电力将被控制。</a:t>
            </a:r>
            <a:r>
              <a:rPr lang="en-US" altLang="zh-CN" sz="3000" b="1" dirty="0" smtClean="0">
                <a:latin typeface="+mn-ea"/>
                <a:cs typeface="Times New Roman" panose="02020603050405020304" charset="0"/>
              </a:rPr>
              <a:t>……</a:t>
            </a:r>
            <a:r>
              <a:rPr lang="zh-CN" altLang="en-US" sz="3000" b="1" dirty="0" smtClean="0">
                <a:latin typeface="+mn-ea"/>
                <a:cs typeface="Times New Roman" panose="02020603050405020304" charset="0"/>
              </a:rPr>
              <a:t>总之，我们认为应当参战，必须参战。参战利益极大，不参战损害极大。</a:t>
            </a:r>
          </a:p>
          <a:p>
            <a:pPr>
              <a:lnSpc>
                <a:spcPct val="150000"/>
              </a:lnSpc>
            </a:pPr>
            <a:r>
              <a:rPr lang="en-US" altLang="zh-CN" sz="3000" b="1" dirty="0" smtClean="0">
                <a:latin typeface="+mn-ea"/>
                <a:cs typeface="Times New Roman" panose="02020603050405020304" charset="0"/>
              </a:rPr>
              <a:t>            ——</a:t>
            </a:r>
            <a:r>
              <a:rPr lang="zh-CN" altLang="en-US" sz="3000" b="1" dirty="0" smtClean="0">
                <a:latin typeface="+mn-ea"/>
                <a:cs typeface="Times New Roman" panose="02020603050405020304" charset="0"/>
              </a:rPr>
              <a:t>毛泽东</a:t>
            </a:r>
            <a:r>
              <a:rPr lang="en-US" altLang="zh-CN" sz="3000" b="1" dirty="0" smtClean="0">
                <a:latin typeface="+mn-ea"/>
                <a:cs typeface="Times New Roman" panose="02020603050405020304" charset="0"/>
              </a:rPr>
              <a:t>《</a:t>
            </a:r>
            <a:r>
              <a:rPr lang="zh-CN" altLang="en-US" sz="3000" b="1" dirty="0" smtClean="0">
                <a:latin typeface="+mn-ea"/>
                <a:cs typeface="Times New Roman" panose="02020603050405020304" charset="0"/>
              </a:rPr>
              <a:t>中国人民志愿军应当和必须入朝参战</a:t>
            </a:r>
            <a:r>
              <a:rPr lang="en-US" altLang="zh-CN" sz="3000" b="1" dirty="0" smtClean="0">
                <a:latin typeface="+mn-ea"/>
                <a:cs typeface="Times New Roman" panose="02020603050405020304" charset="0"/>
              </a:rPr>
              <a:t>》</a:t>
            </a:r>
          </a:p>
        </p:txBody>
      </p:sp>
      <p:pic>
        <p:nvPicPr>
          <p:cNvPr id="2" name="Picture 2"/>
          <p:cNvPicPr>
            <a:picLocks noChangeAspect="1" noChangeArrowheads="1"/>
          </p:cNvPicPr>
          <p:nvPr/>
        </p:nvPicPr>
        <p:blipFill>
          <a:blip r:embed="rId4"/>
          <a:srcRect/>
          <a:stretch>
            <a:fillRect/>
          </a:stretch>
        </p:blipFill>
        <p:spPr bwMode="auto">
          <a:xfrm>
            <a:off x="617951" y="2376491"/>
            <a:ext cx="2812294" cy="707091"/>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100"/>
                                        </p:tgtEl>
                                        <p:attrNameLst>
                                          <p:attrName>style.visibility</p:attrName>
                                        </p:attrNameLst>
                                      </p:cBhvr>
                                      <p:to>
                                        <p:strVal val="visible"/>
                                      </p:to>
                                    </p:set>
                                    <p:anim calcmode="lin" valueType="num">
                                      <p:cBhvr additive="base">
                                        <p:cTn id="16" dur="500" fill="hold"/>
                                        <p:tgtEl>
                                          <p:spTgt spid="100"/>
                                        </p:tgtEl>
                                        <p:attrNameLst>
                                          <p:attrName>ppt_x</p:attrName>
                                        </p:attrNameLst>
                                      </p:cBhvr>
                                      <p:tavLst>
                                        <p:tav tm="0">
                                          <p:val>
                                            <p:strVal val="#ppt_x"/>
                                          </p:val>
                                        </p:tav>
                                        <p:tav tm="100000">
                                          <p:val>
                                            <p:strVal val="#ppt_x"/>
                                          </p:val>
                                        </p:tav>
                                      </p:tavLst>
                                    </p:anim>
                                    <p:anim calcmode="lin" valueType="num">
                                      <p:cBhvr additive="base">
                                        <p:cTn id="17"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557" name="Rectangle 5"/>
          <p:cNvSpPr/>
          <p:nvPr/>
        </p:nvSpPr>
        <p:spPr>
          <a:xfrm>
            <a:off x="967066" y="109886"/>
            <a:ext cx="3265638"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algn="ctr">
              <a:buNone/>
            </a:pPr>
            <a:r>
              <a:rPr lang="zh-CN" altLang="en-US" b="1" dirty="0" smtClean="0">
                <a:latin typeface="微软雅黑" panose="020B0503020204020204" charset="-122"/>
                <a:ea typeface="微软雅黑" panose="020B0503020204020204" charset="-122"/>
              </a:rPr>
              <a:t>第</a:t>
            </a:r>
            <a:r>
              <a:rPr lang="en-US" altLang="zh-CN" b="1" dirty="0" smtClean="0">
                <a:latin typeface="微软雅黑" panose="020B0503020204020204" charset="-122"/>
                <a:ea typeface="微软雅黑" panose="020B0503020204020204" charset="-122"/>
              </a:rPr>
              <a:t>2</a:t>
            </a:r>
            <a:r>
              <a:rPr lang="zh-CN" altLang="en-US" b="1" dirty="0" smtClean="0">
                <a:latin typeface="微软雅黑" panose="020B0503020204020204" charset="-122"/>
                <a:ea typeface="微软雅黑" panose="020B0503020204020204" charset="-122"/>
              </a:rPr>
              <a:t>课 </a:t>
            </a:r>
            <a:r>
              <a:rPr lang="zh-CN" altLang="en-US" dirty="0" smtClean="0">
                <a:latin typeface="微软雅黑" panose="020B0503020204020204" charset="-122"/>
                <a:ea typeface="微软雅黑" panose="020B0503020204020204" charset="-122"/>
              </a:rPr>
              <a:t>  抗美援朝</a:t>
            </a:r>
            <a:endParaRPr lang="zh-CN" altLang="en-US" dirty="0">
              <a:latin typeface="微软雅黑" panose="020B0503020204020204" charset="-122"/>
              <a:ea typeface="微软雅黑" panose="020B0503020204020204" charset="-122"/>
            </a:endParaRPr>
          </a:p>
        </p:txBody>
      </p:sp>
      <p:grpSp>
        <p:nvGrpSpPr>
          <p:cNvPr id="2" name="组合 4"/>
          <p:cNvGrpSpPr/>
          <p:nvPr/>
        </p:nvGrpSpPr>
        <p:grpSpPr>
          <a:xfrm>
            <a:off x="595907" y="1002440"/>
            <a:ext cx="11012170" cy="5632311"/>
            <a:chOff x="595907" y="1002440"/>
            <a:chExt cx="11012170" cy="5632311"/>
          </a:xfrm>
        </p:grpSpPr>
        <p:sp>
          <p:nvSpPr>
            <p:cNvPr id="100" name="文本框 99"/>
            <p:cNvSpPr txBox="1"/>
            <p:nvPr/>
          </p:nvSpPr>
          <p:spPr>
            <a:xfrm>
              <a:off x="595907" y="1002440"/>
              <a:ext cx="11012170" cy="5632311"/>
            </a:xfrm>
            <a:prstGeom prst="rect">
              <a:avLst/>
            </a:prstGeom>
            <a:noFill/>
            <a:ln w="9525">
              <a:noFill/>
            </a:ln>
          </p:spPr>
          <p:txBody>
            <a:bodyPr wrap="square">
              <a:spAutoFit/>
            </a:bodyPr>
            <a:lstStyle/>
            <a:p>
              <a:pPr>
                <a:lnSpc>
                  <a:spcPct val="150000"/>
                </a:lnSpc>
              </a:pPr>
              <a:r>
                <a:rPr lang="zh-CN" altLang="en-US" sz="3000" b="1" dirty="0" smtClean="0">
                  <a:latin typeface="+mn-ea"/>
                  <a:cs typeface="Times New Roman" panose="02020603050405020304" charset="0"/>
                </a:rPr>
                <a:t>材料二　在历史的分水岭上</a:t>
              </a:r>
              <a:r>
                <a:rPr lang="en-US" altLang="zh-CN" sz="3000" b="1" dirty="0" smtClean="0">
                  <a:latin typeface="+mn-ea"/>
                  <a:cs typeface="Times New Roman" panose="02020603050405020304" charset="0"/>
                </a:rPr>
                <a:t>(1950—1951</a:t>
              </a:r>
              <a:r>
                <a:rPr lang="zh-CN" altLang="en-US" sz="3000" b="1" dirty="0" smtClean="0">
                  <a:latin typeface="+mn-ea"/>
                  <a:cs typeface="Times New Roman" panose="02020603050405020304" charset="0"/>
                </a:rPr>
                <a:t>年</a:t>
              </a:r>
              <a:r>
                <a:rPr lang="en-US" altLang="zh-CN" sz="3000" b="1" dirty="0" smtClean="0">
                  <a:latin typeface="+mn-ea"/>
                  <a:cs typeface="Times New Roman" panose="02020603050405020304" charset="0"/>
                </a:rPr>
                <a:t>)</a:t>
              </a:r>
              <a:r>
                <a:rPr lang="zh-CN" altLang="en-US" sz="3000" b="1" dirty="0" smtClean="0">
                  <a:latin typeface="+mn-ea"/>
                  <a:cs typeface="Times New Roman" panose="02020603050405020304" charset="0"/>
                </a:rPr>
                <a:t>，中国政府宣布展开长达</a:t>
              </a:r>
              <a:r>
                <a:rPr lang="en-US" altLang="zh-CN" sz="3000" b="1" dirty="0" smtClean="0">
                  <a:latin typeface="+mn-ea"/>
                  <a:cs typeface="Times New Roman" panose="02020603050405020304" charset="0"/>
                </a:rPr>
                <a:t>6</a:t>
              </a:r>
              <a:r>
                <a:rPr lang="zh-CN" altLang="en-US" sz="3000" b="1" dirty="0" smtClean="0">
                  <a:latin typeface="+mn-ea"/>
                  <a:cs typeface="Times New Roman" panose="02020603050405020304" charset="0"/>
                </a:rPr>
                <a:t>个月的全国募集资金的运动，以购买战需品。</a:t>
              </a:r>
              <a:endParaRPr lang="en-US" altLang="zh-CN" sz="3000" b="1" dirty="0" smtClean="0">
                <a:latin typeface="+mn-ea"/>
                <a:cs typeface="Times New Roman" panose="02020603050405020304" charset="0"/>
              </a:endParaRPr>
            </a:p>
            <a:p>
              <a:pPr>
                <a:lnSpc>
                  <a:spcPct val="150000"/>
                </a:lnSpc>
              </a:pPr>
              <a:r>
                <a:rPr lang="zh-CN" altLang="en-US" sz="3000" b="1" dirty="0" smtClean="0">
                  <a:latin typeface="+mn-ea"/>
                  <a:cs typeface="Times New Roman" panose="02020603050405020304" charset="0"/>
                </a:rPr>
                <a:t>材料三</a:t>
              </a:r>
              <a:endParaRPr lang="en-US" altLang="zh-CN" sz="3000" b="1" dirty="0" smtClean="0">
                <a:latin typeface="+mn-ea"/>
                <a:cs typeface="Times New Roman" panose="02020603050405020304" charset="0"/>
              </a:endParaRPr>
            </a:p>
            <a:p>
              <a:pPr>
                <a:lnSpc>
                  <a:spcPct val="150000"/>
                </a:lnSpc>
              </a:pPr>
              <a:endParaRPr lang="en-US" altLang="zh-CN" sz="3000" b="1" dirty="0" smtClean="0">
                <a:latin typeface="+mn-ea"/>
                <a:cs typeface="Times New Roman" panose="02020603050405020304" charset="0"/>
              </a:endParaRPr>
            </a:p>
            <a:p>
              <a:pPr>
                <a:lnSpc>
                  <a:spcPct val="150000"/>
                </a:lnSpc>
              </a:pPr>
              <a:endParaRPr lang="en-US" altLang="zh-CN" sz="3000" b="1" dirty="0" smtClean="0">
                <a:latin typeface="+mn-ea"/>
                <a:cs typeface="Times New Roman" panose="02020603050405020304" charset="0"/>
              </a:endParaRPr>
            </a:p>
            <a:p>
              <a:pPr>
                <a:lnSpc>
                  <a:spcPct val="150000"/>
                </a:lnSpc>
              </a:pPr>
              <a:r>
                <a:rPr lang="zh-CN" altLang="en-US" sz="3000" b="1" dirty="0" smtClean="0">
                  <a:latin typeface="+mn-ea"/>
                  <a:cs typeface="Times New Roman" panose="02020603050405020304" charset="0"/>
                </a:rPr>
                <a:t>材料四　中国人民志愿军司令员彭德怀在抗美援朝战争结束后豪迈地说：“西方侵略者几百年来只要在东方一个海岸上架起几尊大炮就可霸占一个国家的时代是一去不复返了。”</a:t>
              </a:r>
              <a:endParaRPr lang="en-US" altLang="zh-CN" sz="3000" b="1" dirty="0" smtClean="0">
                <a:latin typeface="+mn-ea"/>
                <a:cs typeface="Times New Roman" panose="02020603050405020304" charset="0"/>
              </a:endParaRPr>
            </a:p>
          </p:txBody>
        </p:sp>
        <p:pic>
          <p:nvPicPr>
            <p:cNvPr id="1026" name="Picture 2" descr="XS4"/>
            <p:cNvPicPr>
              <a:picLocks noChangeAspect="1" noChangeArrowheads="1"/>
            </p:cNvPicPr>
            <p:nvPr/>
          </p:nvPicPr>
          <p:blipFill>
            <a:blip r:embed="rId2"/>
            <a:srcRect/>
            <a:stretch>
              <a:fillRect/>
            </a:stretch>
          </p:blipFill>
          <p:spPr bwMode="auto">
            <a:xfrm>
              <a:off x="4236144" y="3029949"/>
              <a:ext cx="3993458" cy="1460163"/>
            </a:xfrm>
            <a:prstGeom prst="rect">
              <a:avLst/>
            </a:prstGeom>
            <a:noFill/>
            <a:ln w="9525">
              <a:noFill/>
              <a:miter lim="800000"/>
              <a:headEnd/>
              <a:tailEnd/>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619524" y="1954855"/>
            <a:ext cx="10935335" cy="1369157"/>
          </a:xfrm>
          <a:prstGeom prst="rect">
            <a:avLst/>
          </a:prstGeom>
          <a:noFill/>
          <a:ln w="9525">
            <a:noFill/>
          </a:ln>
        </p:spPr>
        <p:txBody>
          <a:bodyPr wrap="square">
            <a:spAutoFit/>
          </a:bodyPr>
          <a:lstStyle/>
          <a:p>
            <a:pPr algn="just">
              <a:lnSpc>
                <a:spcPct val="150000"/>
              </a:lnSpc>
            </a:pPr>
            <a:r>
              <a:rPr lang="en-US" altLang="zh-CN" sz="3000" b="1" dirty="0" smtClean="0">
                <a:latin typeface="+mn-ea"/>
                <a:cs typeface="Times New Roman" panose="02020603050405020304" charset="0"/>
              </a:rPr>
              <a:t>(1)</a:t>
            </a:r>
            <a:r>
              <a:rPr lang="zh-CN" altLang="en-US" sz="3000" b="1" dirty="0" smtClean="0">
                <a:latin typeface="+mn-ea"/>
                <a:cs typeface="Times New Roman" panose="02020603050405020304" charset="0"/>
              </a:rPr>
              <a:t>根据材料一及所学知识回答，我国为什么要组织中国人民志愿军赴朝参战？</a:t>
            </a:r>
          </a:p>
        </p:txBody>
      </p:sp>
      <p:pic>
        <p:nvPicPr>
          <p:cNvPr id="2050" name="Picture 2"/>
          <p:cNvPicPr>
            <a:picLocks noChangeAspect="1" noChangeArrowheads="1"/>
          </p:cNvPicPr>
          <p:nvPr/>
        </p:nvPicPr>
        <p:blipFill>
          <a:blip r:embed="rId2" cstate="print"/>
          <a:srcRect/>
          <a:stretch>
            <a:fillRect/>
          </a:stretch>
        </p:blipFill>
        <p:spPr bwMode="auto">
          <a:xfrm>
            <a:off x="505658" y="1174343"/>
            <a:ext cx="2797707" cy="586616"/>
          </a:xfrm>
          <a:prstGeom prst="rect">
            <a:avLst/>
          </a:prstGeom>
          <a:noFill/>
          <a:ln w="9525">
            <a:noFill/>
            <a:miter lim="800000"/>
            <a:headEnd/>
            <a:tailEnd/>
          </a:ln>
          <a:effectLst/>
        </p:spPr>
      </p:pic>
      <p:sp>
        <p:nvSpPr>
          <p:cNvPr id="8" name="Rectangle 5"/>
          <p:cNvSpPr/>
          <p:nvPr/>
        </p:nvSpPr>
        <p:spPr>
          <a:xfrm>
            <a:off x="967066" y="109886"/>
            <a:ext cx="3265638"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algn="ctr">
              <a:buNone/>
            </a:pPr>
            <a:r>
              <a:rPr lang="zh-CN" altLang="en-US" b="1" dirty="0" smtClean="0">
                <a:latin typeface="微软雅黑" panose="020B0503020204020204" charset="-122"/>
                <a:ea typeface="微软雅黑" panose="020B0503020204020204" charset="-122"/>
              </a:rPr>
              <a:t>第</a:t>
            </a:r>
            <a:r>
              <a:rPr lang="en-US" altLang="zh-CN" b="1" dirty="0" smtClean="0">
                <a:latin typeface="微软雅黑" panose="020B0503020204020204" charset="-122"/>
                <a:ea typeface="微软雅黑" panose="020B0503020204020204" charset="-122"/>
              </a:rPr>
              <a:t>2</a:t>
            </a:r>
            <a:r>
              <a:rPr lang="zh-CN" altLang="en-US" b="1" dirty="0" smtClean="0">
                <a:latin typeface="微软雅黑" panose="020B0503020204020204" charset="-122"/>
                <a:ea typeface="微软雅黑" panose="020B0503020204020204" charset="-122"/>
              </a:rPr>
              <a:t>课 </a:t>
            </a:r>
            <a:r>
              <a:rPr lang="zh-CN" altLang="en-US" dirty="0" smtClean="0">
                <a:latin typeface="微软雅黑" panose="020B0503020204020204" charset="-122"/>
                <a:ea typeface="微软雅黑" panose="020B0503020204020204" charset="-122"/>
              </a:rPr>
              <a:t>  抗美援朝</a:t>
            </a:r>
            <a:endParaRPr lang="zh-CN" altLang="en-US" dirty="0">
              <a:latin typeface="微软雅黑" panose="020B0503020204020204" charset="-122"/>
              <a:ea typeface="微软雅黑" panose="020B0503020204020204" charset="-122"/>
            </a:endParaRPr>
          </a:p>
        </p:txBody>
      </p:sp>
      <p:sp>
        <p:nvSpPr>
          <p:cNvPr id="5" name="文本框 2"/>
          <p:cNvSpPr txBox="1"/>
          <p:nvPr/>
        </p:nvSpPr>
        <p:spPr>
          <a:xfrm>
            <a:off x="655093" y="3759725"/>
            <a:ext cx="10863618" cy="1338828"/>
          </a:xfrm>
          <a:prstGeom prst="rect">
            <a:avLst/>
          </a:prstGeom>
          <a:noFill/>
        </p:spPr>
        <p:txBody>
          <a:bodyPr wrap="square" rtlCol="0" anchor="t">
            <a:spAutoFit/>
          </a:bodyPr>
          <a:lstStyle/>
          <a:p>
            <a:pPr algn="just">
              <a:lnSpc>
                <a:spcPct val="150000"/>
              </a:lnSpc>
            </a:pPr>
            <a:r>
              <a:rPr lang="zh-CN" altLang="en-US" sz="2600" b="1" dirty="0" smtClean="0">
                <a:solidFill>
                  <a:srgbClr val="FF0000"/>
                </a:solidFill>
                <a:latin typeface="黑体" panose="02010609060101010101" charset="-122"/>
                <a:ea typeface="黑体" panose="02010609060101010101" charset="-122"/>
                <a:cs typeface="Times New Roman" panose="02020603050405020304" charset="0"/>
                <a:sym typeface="+mn-ea"/>
              </a:rPr>
              <a:t>【答案】</a:t>
            </a:r>
            <a:r>
              <a:rPr lang="en-US" sz="2800" dirty="0" smtClean="0"/>
              <a:t> </a:t>
            </a:r>
            <a:r>
              <a:rPr lang="en-US" altLang="zh-CN" sz="2600" b="1" dirty="0" smtClean="0">
                <a:latin typeface="宋体" panose="02010600030101010101" pitchFamily="2" charset="-122"/>
                <a:ea typeface="宋体" panose="02010600030101010101" pitchFamily="2" charset="-122"/>
                <a:cs typeface="宋体" panose="02010600030101010101" pitchFamily="2" charset="-122"/>
                <a:sym typeface="+mn-ea"/>
              </a:rPr>
              <a:t> (1)</a:t>
            </a:r>
            <a:r>
              <a:rPr lang="zh-CN" altLang="en-US" sz="2600" b="1" dirty="0" smtClean="0">
                <a:latin typeface="宋体" panose="02010600030101010101" pitchFamily="2" charset="-122"/>
                <a:ea typeface="宋体" panose="02010600030101010101" pitchFamily="2" charset="-122"/>
                <a:cs typeface="宋体" panose="02010600030101010101" pitchFamily="2" charset="-122"/>
                <a:sym typeface="+mn-ea"/>
              </a:rPr>
              <a:t>美国的侵略活动严重威胁中国的安全；应朝鲜民主主义人民共和国的请求；朝鲜的存亡与中国的安危密切相关。</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additive="base">
                                        <p:cTn id="7" dur="500" fill="hold"/>
                                        <p:tgtEl>
                                          <p:spTgt spid="2050"/>
                                        </p:tgtEl>
                                        <p:attrNameLst>
                                          <p:attrName>ppt_x</p:attrName>
                                        </p:attrNameLst>
                                      </p:cBhvr>
                                      <p:tavLst>
                                        <p:tav tm="0">
                                          <p:val>
                                            <p:strVal val="#ppt_x"/>
                                          </p:val>
                                        </p:tav>
                                        <p:tav tm="100000">
                                          <p:val>
                                            <p:strVal val="#ppt_x"/>
                                          </p:val>
                                        </p:tav>
                                      </p:tavLst>
                                    </p:anim>
                                    <p:anim calcmode="lin" valueType="num">
                                      <p:cBhvr additive="base">
                                        <p:cTn id="8" dur="500" fill="hold"/>
                                        <p:tgtEl>
                                          <p:spTgt spid="205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00"/>
                                        </p:tgtEl>
                                        <p:attrNameLst>
                                          <p:attrName>style.visibility</p:attrName>
                                        </p:attrNameLst>
                                      </p:cBhvr>
                                      <p:to>
                                        <p:strVal val="visible"/>
                                      </p:to>
                                    </p:set>
                                    <p:anim calcmode="lin" valueType="num">
                                      <p:cBhvr additive="base">
                                        <p:cTn id="12" dur="500" fill="hold"/>
                                        <p:tgtEl>
                                          <p:spTgt spid="100"/>
                                        </p:tgtEl>
                                        <p:attrNameLst>
                                          <p:attrName>ppt_x</p:attrName>
                                        </p:attrNameLst>
                                      </p:cBhvr>
                                      <p:tavLst>
                                        <p:tav tm="0">
                                          <p:val>
                                            <p:strVal val="#ppt_x"/>
                                          </p:val>
                                        </p:tav>
                                        <p:tav tm="100000">
                                          <p:val>
                                            <p:strVal val="#ppt_x"/>
                                          </p:val>
                                        </p:tav>
                                      </p:tavLst>
                                    </p:anim>
                                    <p:anim calcmode="lin" valueType="num">
                                      <p:cBhvr additive="base">
                                        <p:cTn id="13"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619524" y="1204215"/>
            <a:ext cx="10935335" cy="2061655"/>
          </a:xfrm>
          <a:prstGeom prst="rect">
            <a:avLst/>
          </a:prstGeom>
          <a:noFill/>
          <a:ln w="9525">
            <a:noFill/>
          </a:ln>
        </p:spPr>
        <p:txBody>
          <a:bodyPr wrap="square">
            <a:spAutoFit/>
          </a:bodyPr>
          <a:lstStyle/>
          <a:p>
            <a:pPr algn="just">
              <a:lnSpc>
                <a:spcPct val="150000"/>
              </a:lnSpc>
            </a:pPr>
            <a:r>
              <a:rPr lang="en-US" altLang="zh-CN" sz="3000" b="1" dirty="0" smtClean="0">
                <a:latin typeface="+mn-ea"/>
                <a:cs typeface="Times New Roman" panose="02020603050405020304" charset="0"/>
              </a:rPr>
              <a:t>(2)</a:t>
            </a:r>
            <a:r>
              <a:rPr lang="zh-CN" altLang="en-US" sz="3000" b="1" dirty="0" smtClean="0">
                <a:latin typeface="+mn-ea"/>
                <a:cs typeface="Times New Roman" panose="02020603050405020304" charset="0"/>
              </a:rPr>
              <a:t>材料二、材料三说明抗美援朝战争取得胜利的原因分别是什么？除此之外，还有哪些原因？以材料三人物为代表的英雄们留给我们哪些精神财富？ </a:t>
            </a:r>
          </a:p>
        </p:txBody>
      </p:sp>
      <p:sp>
        <p:nvSpPr>
          <p:cNvPr id="8" name="Rectangle 5"/>
          <p:cNvSpPr/>
          <p:nvPr/>
        </p:nvSpPr>
        <p:spPr>
          <a:xfrm>
            <a:off x="967066" y="109886"/>
            <a:ext cx="3265638"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algn="ctr">
              <a:buNone/>
            </a:pPr>
            <a:r>
              <a:rPr lang="zh-CN" altLang="en-US" b="1" dirty="0" smtClean="0">
                <a:latin typeface="微软雅黑" panose="020B0503020204020204" charset="-122"/>
                <a:ea typeface="微软雅黑" panose="020B0503020204020204" charset="-122"/>
              </a:rPr>
              <a:t>第</a:t>
            </a:r>
            <a:r>
              <a:rPr lang="en-US" altLang="zh-CN" b="1" dirty="0" smtClean="0">
                <a:latin typeface="微软雅黑" panose="020B0503020204020204" charset="-122"/>
                <a:ea typeface="微软雅黑" panose="020B0503020204020204" charset="-122"/>
              </a:rPr>
              <a:t>2</a:t>
            </a:r>
            <a:r>
              <a:rPr lang="zh-CN" altLang="en-US" b="1" dirty="0" smtClean="0">
                <a:latin typeface="微软雅黑" panose="020B0503020204020204" charset="-122"/>
                <a:ea typeface="微软雅黑" panose="020B0503020204020204" charset="-122"/>
              </a:rPr>
              <a:t>课 </a:t>
            </a:r>
            <a:r>
              <a:rPr lang="zh-CN" altLang="en-US" dirty="0" smtClean="0">
                <a:latin typeface="微软雅黑" panose="020B0503020204020204" charset="-122"/>
                <a:ea typeface="微软雅黑" panose="020B0503020204020204" charset="-122"/>
              </a:rPr>
              <a:t>  抗美援朝</a:t>
            </a:r>
            <a:endParaRPr lang="zh-CN" altLang="en-US" dirty="0">
              <a:latin typeface="微软雅黑" panose="020B0503020204020204" charset="-122"/>
              <a:ea typeface="微软雅黑" panose="020B0503020204020204" charset="-122"/>
            </a:endParaRPr>
          </a:p>
        </p:txBody>
      </p:sp>
      <p:sp>
        <p:nvSpPr>
          <p:cNvPr id="5" name="文本框 2"/>
          <p:cNvSpPr txBox="1"/>
          <p:nvPr/>
        </p:nvSpPr>
        <p:spPr>
          <a:xfrm>
            <a:off x="609961" y="3500379"/>
            <a:ext cx="11086172" cy="2492990"/>
          </a:xfrm>
          <a:prstGeom prst="rect">
            <a:avLst/>
          </a:prstGeom>
          <a:noFill/>
        </p:spPr>
        <p:txBody>
          <a:bodyPr wrap="square" rtlCol="0" anchor="t">
            <a:spAutoFit/>
          </a:bodyPr>
          <a:lstStyle/>
          <a:p>
            <a:pPr algn="just">
              <a:lnSpc>
                <a:spcPct val="150000"/>
              </a:lnSpc>
            </a:pPr>
            <a:r>
              <a:rPr lang="zh-CN" altLang="en-US" sz="2600" b="1" dirty="0" smtClean="0">
                <a:solidFill>
                  <a:srgbClr val="FF0000"/>
                </a:solidFill>
                <a:latin typeface="黑体" panose="02010609060101010101" charset="-122"/>
                <a:ea typeface="黑体" panose="02010609060101010101" charset="-122"/>
                <a:cs typeface="Times New Roman" panose="02020603050405020304" charset="0"/>
                <a:sym typeface="+mn-ea"/>
              </a:rPr>
              <a:t>【答案】</a:t>
            </a:r>
            <a:r>
              <a:rPr lang="en-US" altLang="zh-CN" sz="2600" b="1" dirty="0" smtClean="0">
                <a:latin typeface="宋体" panose="02010600030101010101" pitchFamily="2" charset="-122"/>
                <a:ea typeface="宋体" panose="02010600030101010101" pitchFamily="2" charset="-122"/>
                <a:cs typeface="宋体" panose="02010600030101010101" pitchFamily="2" charset="-122"/>
                <a:sym typeface="+mn-ea"/>
              </a:rPr>
              <a:t>(2)</a:t>
            </a:r>
            <a:r>
              <a:rPr lang="zh-CN" altLang="en-US" sz="2600" b="1" dirty="0" smtClean="0">
                <a:latin typeface="宋体" panose="02010600030101010101" pitchFamily="2" charset="-122"/>
                <a:ea typeface="宋体" panose="02010600030101010101" pitchFamily="2" charset="-122"/>
                <a:cs typeface="宋体" panose="02010600030101010101" pitchFamily="2" charset="-122"/>
                <a:sym typeface="+mn-ea"/>
              </a:rPr>
              <a:t>材料二：国内人民的热烈拥护和大力支持。材料三：志愿军战士的英勇善战。除此之外，还有中国共产党的英明决策和正确领导，战争的正义性等。高度的爱国主义、革命英雄主义和国际主义精神，舍家为国、不怕牺牲、英勇善战的大无畏精神等。</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633172" y="1449879"/>
            <a:ext cx="10935335" cy="1369157"/>
          </a:xfrm>
          <a:prstGeom prst="rect">
            <a:avLst/>
          </a:prstGeom>
          <a:noFill/>
          <a:ln w="9525">
            <a:noFill/>
          </a:ln>
        </p:spPr>
        <p:txBody>
          <a:bodyPr wrap="square">
            <a:spAutoFit/>
          </a:bodyPr>
          <a:lstStyle/>
          <a:p>
            <a:pPr algn="just">
              <a:lnSpc>
                <a:spcPct val="150000"/>
              </a:lnSpc>
            </a:pPr>
            <a:r>
              <a:rPr lang="en-US" altLang="zh-CN" sz="3000" b="1" dirty="0" smtClean="0">
                <a:latin typeface="+mn-ea"/>
                <a:cs typeface="Times New Roman" panose="02020603050405020304" charset="0"/>
              </a:rPr>
              <a:t>(3)</a:t>
            </a:r>
            <a:r>
              <a:rPr lang="zh-CN" altLang="en-US" sz="3000" b="1" dirty="0" smtClean="0">
                <a:latin typeface="+mn-ea"/>
                <a:cs typeface="Times New Roman" panose="02020603050405020304" charset="0"/>
              </a:rPr>
              <a:t>请你结合中国近现代历史和对材料四彭德怀这句话的理解，分析抗美援朝战争胜利的伟大意义。</a:t>
            </a:r>
          </a:p>
        </p:txBody>
      </p:sp>
      <p:sp>
        <p:nvSpPr>
          <p:cNvPr id="8" name="Rectangle 5"/>
          <p:cNvSpPr/>
          <p:nvPr/>
        </p:nvSpPr>
        <p:spPr>
          <a:xfrm>
            <a:off x="967066" y="109886"/>
            <a:ext cx="3265638"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algn="ctr">
              <a:buNone/>
            </a:pPr>
            <a:r>
              <a:rPr lang="zh-CN" altLang="en-US" b="1" dirty="0" smtClean="0">
                <a:latin typeface="微软雅黑" panose="020B0503020204020204" charset="-122"/>
                <a:ea typeface="微软雅黑" panose="020B0503020204020204" charset="-122"/>
              </a:rPr>
              <a:t>第</a:t>
            </a:r>
            <a:r>
              <a:rPr lang="en-US" altLang="zh-CN" b="1" dirty="0" smtClean="0">
                <a:latin typeface="微软雅黑" panose="020B0503020204020204" charset="-122"/>
                <a:ea typeface="微软雅黑" panose="020B0503020204020204" charset="-122"/>
              </a:rPr>
              <a:t>2</a:t>
            </a:r>
            <a:r>
              <a:rPr lang="zh-CN" altLang="en-US" b="1" dirty="0" smtClean="0">
                <a:latin typeface="微软雅黑" panose="020B0503020204020204" charset="-122"/>
                <a:ea typeface="微软雅黑" panose="020B0503020204020204" charset="-122"/>
              </a:rPr>
              <a:t>课 </a:t>
            </a:r>
            <a:r>
              <a:rPr lang="zh-CN" altLang="en-US" dirty="0" smtClean="0">
                <a:latin typeface="微软雅黑" panose="020B0503020204020204" charset="-122"/>
                <a:ea typeface="微软雅黑" panose="020B0503020204020204" charset="-122"/>
              </a:rPr>
              <a:t>  抗美援朝</a:t>
            </a:r>
            <a:endParaRPr lang="zh-CN" altLang="en-US" dirty="0">
              <a:latin typeface="微软雅黑" panose="020B0503020204020204" charset="-122"/>
              <a:ea typeface="微软雅黑" panose="020B0503020204020204" charset="-122"/>
            </a:endParaRPr>
          </a:p>
        </p:txBody>
      </p:sp>
      <p:sp>
        <p:nvSpPr>
          <p:cNvPr id="5" name="文本框 2"/>
          <p:cNvSpPr txBox="1"/>
          <p:nvPr/>
        </p:nvSpPr>
        <p:spPr>
          <a:xfrm>
            <a:off x="641445" y="3350229"/>
            <a:ext cx="10959152" cy="1938992"/>
          </a:xfrm>
          <a:prstGeom prst="rect">
            <a:avLst/>
          </a:prstGeom>
          <a:noFill/>
        </p:spPr>
        <p:txBody>
          <a:bodyPr wrap="square" rtlCol="0" anchor="t">
            <a:spAutoFit/>
          </a:bodyPr>
          <a:lstStyle/>
          <a:p>
            <a:pPr algn="just">
              <a:lnSpc>
                <a:spcPct val="150000"/>
              </a:lnSpc>
            </a:pPr>
            <a:r>
              <a:rPr lang="zh-CN" altLang="en-US" sz="2600" b="1" dirty="0" smtClean="0">
                <a:solidFill>
                  <a:srgbClr val="FF0000"/>
                </a:solidFill>
                <a:latin typeface="黑体" panose="02010609060101010101" charset="-122"/>
                <a:ea typeface="黑体" panose="02010609060101010101" charset="-122"/>
                <a:cs typeface="Times New Roman" panose="02020603050405020304" charset="0"/>
                <a:sym typeface="+mn-ea"/>
              </a:rPr>
              <a:t>【答案】</a:t>
            </a:r>
            <a:r>
              <a:rPr lang="en-US" sz="2800" dirty="0" smtClean="0"/>
              <a:t> </a:t>
            </a:r>
            <a:r>
              <a:rPr lang="en-US" altLang="zh-CN" sz="2600" b="1" dirty="0" smtClean="0">
                <a:latin typeface="宋体" panose="02010600030101010101" pitchFamily="2" charset="-122"/>
                <a:ea typeface="宋体" panose="02010600030101010101" pitchFamily="2" charset="-122"/>
                <a:cs typeface="宋体" panose="02010600030101010101" pitchFamily="2" charset="-122"/>
                <a:sym typeface="+mn-ea"/>
              </a:rPr>
              <a:t>(3)</a:t>
            </a:r>
            <a:r>
              <a:rPr lang="zh-CN" altLang="en-US" sz="2600" b="1" dirty="0" smtClean="0">
                <a:latin typeface="宋体" panose="02010600030101010101" pitchFamily="2" charset="-122"/>
                <a:ea typeface="宋体" panose="02010600030101010101" pitchFamily="2" charset="-122"/>
                <a:cs typeface="宋体" panose="02010600030101010101" pitchFamily="2" charset="-122"/>
                <a:sym typeface="+mn-ea"/>
              </a:rPr>
              <a:t>粉碎了以美国为首的帝国主义国家的侵略野心，打破了美国不可战胜的神话，为我国的经济建设赢得一个相对稳定的和平环境，大大提高了我国的国际地位。</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542854" y="1588206"/>
            <a:ext cx="11094409" cy="676660"/>
          </a:xfrm>
          <a:prstGeom prst="rect">
            <a:avLst/>
          </a:prstGeom>
          <a:noFill/>
        </p:spPr>
        <p:txBody>
          <a:bodyPr wrap="square" rtlCol="0" anchor="t">
            <a:spAutoFit/>
          </a:bodyPr>
          <a:lstStyle/>
          <a:p>
            <a:pPr>
              <a:lnSpc>
                <a:spcPct val="150000"/>
              </a:lnSpc>
            </a:pPr>
            <a:r>
              <a:rPr lang="zh-CN" altLang="en-US" sz="3000" b="1" dirty="0" smtClean="0">
                <a:latin typeface="+mn-ea"/>
                <a:cs typeface="Times New Roman" panose="02020603050405020304" charset="0"/>
                <a:sym typeface="+mn-ea"/>
              </a:rPr>
              <a:t>为什么说抗美援朝的目的是保家卫国？</a:t>
            </a:r>
          </a:p>
        </p:txBody>
      </p:sp>
      <p:sp>
        <p:nvSpPr>
          <p:cNvPr id="4" name="文本框 1"/>
          <p:cNvSpPr txBox="1"/>
          <p:nvPr/>
        </p:nvSpPr>
        <p:spPr>
          <a:xfrm>
            <a:off x="545133" y="960732"/>
            <a:ext cx="1826141" cy="584775"/>
          </a:xfrm>
          <a:prstGeom prst="rect">
            <a:avLst/>
          </a:prstGeom>
          <a:noFill/>
        </p:spPr>
        <p:txBody>
          <a:bodyPr wrap="none" rtlCol="0" anchor="t">
            <a:spAutoFit/>
            <a:scene3d>
              <a:camera prst="orthographicFront"/>
              <a:lightRig rig="threePt" dir="t"/>
            </a:scene3d>
          </a:bodyPr>
          <a:lstStyle/>
          <a:p>
            <a:r>
              <a:rPr lang="zh-CN" altLang="en-US" sz="3200" dirty="0" smtClean="0">
                <a:solidFill>
                  <a:srgbClr val="FF0000"/>
                </a:solidFill>
                <a:latin typeface="黑体" panose="02010609060101010101" charset="-122"/>
                <a:ea typeface="黑体" panose="02010609060101010101" charset="-122"/>
              </a:rPr>
              <a:t>知识延伸</a:t>
            </a:r>
          </a:p>
        </p:txBody>
      </p:sp>
      <p:sp>
        <p:nvSpPr>
          <p:cNvPr id="7" name="Rectangle 5"/>
          <p:cNvSpPr/>
          <p:nvPr/>
        </p:nvSpPr>
        <p:spPr>
          <a:xfrm>
            <a:off x="967066" y="109886"/>
            <a:ext cx="3265638"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algn="ctr">
              <a:buNone/>
            </a:pPr>
            <a:r>
              <a:rPr lang="zh-CN" altLang="en-US" b="1" dirty="0" smtClean="0">
                <a:latin typeface="微软雅黑" panose="020B0503020204020204" charset="-122"/>
                <a:ea typeface="微软雅黑" panose="020B0503020204020204" charset="-122"/>
              </a:rPr>
              <a:t>第</a:t>
            </a:r>
            <a:r>
              <a:rPr lang="en-US" altLang="zh-CN" b="1" dirty="0" smtClean="0">
                <a:latin typeface="微软雅黑" panose="020B0503020204020204" charset="-122"/>
                <a:ea typeface="微软雅黑" panose="020B0503020204020204" charset="-122"/>
              </a:rPr>
              <a:t>2</a:t>
            </a:r>
            <a:r>
              <a:rPr lang="zh-CN" altLang="en-US" b="1" dirty="0" smtClean="0">
                <a:latin typeface="微软雅黑" panose="020B0503020204020204" charset="-122"/>
                <a:ea typeface="微软雅黑" panose="020B0503020204020204" charset="-122"/>
              </a:rPr>
              <a:t>课 </a:t>
            </a:r>
            <a:r>
              <a:rPr lang="zh-CN" altLang="en-US" dirty="0" smtClean="0">
                <a:latin typeface="微软雅黑" panose="020B0503020204020204" charset="-122"/>
                <a:ea typeface="微软雅黑" panose="020B0503020204020204" charset="-122"/>
              </a:rPr>
              <a:t>  抗美援朝</a:t>
            </a:r>
            <a:endParaRPr lang="zh-CN" altLang="en-US" dirty="0">
              <a:latin typeface="微软雅黑" panose="020B0503020204020204" charset="-122"/>
              <a:ea typeface="微软雅黑" panose="020B0503020204020204" charset="-122"/>
            </a:endParaRPr>
          </a:p>
        </p:txBody>
      </p:sp>
      <p:sp>
        <p:nvSpPr>
          <p:cNvPr id="8" name="文本框 1"/>
          <p:cNvSpPr txBox="1"/>
          <p:nvPr/>
        </p:nvSpPr>
        <p:spPr>
          <a:xfrm>
            <a:off x="477674" y="2300174"/>
            <a:ext cx="11448470" cy="4293483"/>
          </a:xfrm>
          <a:prstGeom prst="rect">
            <a:avLst/>
          </a:prstGeom>
          <a:noFill/>
        </p:spPr>
        <p:txBody>
          <a:bodyPr wrap="square" rtlCol="0" anchor="t">
            <a:spAutoFit/>
          </a:bodyPr>
          <a:lstStyle/>
          <a:p>
            <a:pPr>
              <a:lnSpc>
                <a:spcPct val="150000"/>
              </a:lnSpc>
            </a:pPr>
            <a:r>
              <a:rPr lang="en-US" altLang="zh-CN" sz="2600" b="1" dirty="0" smtClean="0">
                <a:latin typeface="+mn-ea"/>
                <a:cs typeface="Times New Roman" panose="02020603050405020304" charset="0"/>
                <a:sym typeface="+mn-ea"/>
              </a:rPr>
              <a:t>(1)</a:t>
            </a:r>
            <a:r>
              <a:rPr lang="zh-CN" altLang="en-US" sz="2600" b="1" dirty="0" smtClean="0">
                <a:latin typeface="+mn-ea"/>
                <a:cs typeface="Times New Roman" panose="02020603050405020304" charset="0"/>
                <a:sym typeface="+mn-ea"/>
              </a:rPr>
              <a:t>中华人民共和国成立后，以美国为首的一些国家对我国采取“遏制”政策。朝鲜战争爆发后不久，美军就越过“三八线”，一直打到中国边境鸭绿江边。</a:t>
            </a:r>
          </a:p>
          <a:p>
            <a:pPr>
              <a:lnSpc>
                <a:spcPct val="150000"/>
              </a:lnSpc>
            </a:pPr>
            <a:r>
              <a:rPr lang="en-US" altLang="zh-CN" sz="2600" b="1" dirty="0" smtClean="0">
                <a:latin typeface="+mn-ea"/>
                <a:cs typeface="Times New Roman" panose="02020603050405020304" charset="0"/>
                <a:sym typeface="+mn-ea"/>
              </a:rPr>
              <a:t>(2)</a:t>
            </a:r>
            <a:r>
              <a:rPr lang="zh-CN" altLang="en-US" sz="2600" b="1" dirty="0" smtClean="0">
                <a:latin typeface="+mn-ea"/>
                <a:cs typeface="Times New Roman" panose="02020603050405020304" charset="0"/>
                <a:sym typeface="+mn-ea"/>
              </a:rPr>
              <a:t>如果让美军占领整个朝鲜，打到鸭绿江边，我国必将难以安定地从事经济建设和社会改革，国内外的反动势力气焰势必更加嚣张。因此，抗美援朝不仅与我国的国家安危密切相关，也与全体中国人民的切身利益密切相关。</a:t>
            </a:r>
          </a:p>
          <a:p>
            <a:pPr>
              <a:lnSpc>
                <a:spcPct val="150000"/>
              </a:lnSpc>
            </a:pPr>
            <a:r>
              <a:rPr lang="en-US" altLang="zh-CN" sz="2600" b="1" dirty="0" smtClean="0">
                <a:latin typeface="+mn-ea"/>
                <a:cs typeface="Times New Roman" panose="02020603050405020304" charset="0"/>
                <a:sym typeface="+mn-ea"/>
              </a:rPr>
              <a:t>(3)</a:t>
            </a:r>
            <a:r>
              <a:rPr lang="zh-CN" altLang="en-US" sz="2600" b="1" dirty="0" smtClean="0">
                <a:latin typeface="+mn-ea"/>
                <a:cs typeface="Times New Roman" panose="02020603050405020304" charset="0"/>
                <a:sym typeface="+mn-ea"/>
              </a:rPr>
              <a:t>抗美援朝战争是我国为保家卫国而参与的战争，与土地改革、镇压反革命同时进行，都对中华人民共和国起到了巩固作用。</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4" presetClass="entr" presetSubtype="16"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ox(in)">
                                      <p:cBhvr>
                                        <p:cTn id="11" dur="500"/>
                                        <p:tgtEl>
                                          <p:spTgt spid="2"/>
                                        </p:tgtEl>
                                      </p:cBhvr>
                                    </p:animEffect>
                                  </p:childTnLst>
                                </p:cTn>
                              </p:par>
                            </p:childTnLst>
                          </p:cTn>
                        </p:par>
                        <p:par>
                          <p:cTn id="12" fill="hold">
                            <p:stCondLst>
                              <p:cond delay="500"/>
                            </p:stCondLst>
                            <p:childTnLst>
                              <p:par>
                                <p:cTn id="13" presetID="4" presetClass="entr" presetSubtype="16"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ox(in)">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8" name="文本框 1"/>
          <p:cNvSpPr txBox="1">
            <a:spLocks noChangeArrowheads="1"/>
          </p:cNvSpPr>
          <p:nvPr/>
        </p:nvSpPr>
        <p:spPr bwMode="auto">
          <a:xfrm>
            <a:off x="512233" y="3036911"/>
            <a:ext cx="1425753" cy="1131079"/>
          </a:xfrm>
          <a:prstGeom prst="rect">
            <a:avLst/>
          </a:prstGeom>
          <a:noFill/>
          <a:ln w="9525">
            <a:solidFill>
              <a:srgbClr val="002060"/>
            </a:solidFill>
            <a:miter lim="800000"/>
          </a:ln>
        </p:spPr>
        <p:txBody>
          <a:bodyPr wrap="square">
            <a:spAutoFit/>
          </a:bodyPr>
          <a:lstStyle/>
          <a:p>
            <a:pPr algn="just">
              <a:lnSpc>
                <a:spcPct val="125000"/>
              </a:lnSpc>
              <a:buFont typeface="Arial" panose="020B0604020202020204" pitchFamily="34" charset="0"/>
              <a:buNone/>
            </a:pPr>
            <a:r>
              <a:rPr lang="zh-CN" altLang="en-US" sz="1800" b="1" dirty="0" smtClean="0">
                <a:solidFill>
                  <a:schemeClr val="tx1"/>
                </a:solidFill>
              </a:rPr>
              <a:t>中华人民共和国的成立和巩固</a:t>
            </a:r>
            <a:endParaRPr lang="zh-CN" altLang="en-US" sz="1800" b="1" dirty="0">
              <a:solidFill>
                <a:schemeClr val="tx1"/>
              </a:solidFill>
            </a:endParaRPr>
          </a:p>
        </p:txBody>
      </p:sp>
      <p:sp>
        <p:nvSpPr>
          <p:cNvPr id="51" name="文本框 1"/>
          <p:cNvSpPr txBox="1">
            <a:spLocks noChangeArrowheads="1"/>
          </p:cNvSpPr>
          <p:nvPr/>
        </p:nvSpPr>
        <p:spPr bwMode="auto">
          <a:xfrm flipH="1">
            <a:off x="3591566" y="1604222"/>
            <a:ext cx="1198799" cy="438582"/>
          </a:xfrm>
          <a:prstGeom prst="rect">
            <a:avLst/>
          </a:prstGeom>
          <a:noFill/>
          <a:ln w="9525">
            <a:solidFill>
              <a:srgbClr val="002060"/>
            </a:solidFill>
            <a:miter lim="800000"/>
          </a:ln>
        </p:spPr>
        <p:txBody>
          <a:bodyPr wrap="square">
            <a:spAutoFit/>
          </a:bodyPr>
          <a:lstStyle/>
          <a:p>
            <a:pPr algn="just">
              <a:lnSpc>
                <a:spcPct val="125000"/>
              </a:lnSpc>
              <a:buFont typeface="Arial" panose="020B0604020202020204" pitchFamily="34" charset="0"/>
              <a:buNone/>
            </a:pPr>
            <a:r>
              <a:rPr lang="zh-CN" altLang="en-US" sz="1800" b="1" dirty="0" smtClean="0">
                <a:solidFill>
                  <a:schemeClr val="tx1"/>
                </a:solidFill>
              </a:rPr>
              <a:t>筹备会议</a:t>
            </a:r>
            <a:endParaRPr lang="zh-CN" altLang="en-US" sz="1800" b="1" dirty="0">
              <a:solidFill>
                <a:schemeClr val="tx1"/>
              </a:solidFill>
            </a:endParaRPr>
          </a:p>
        </p:txBody>
      </p:sp>
      <p:sp>
        <p:nvSpPr>
          <p:cNvPr id="53" name="文本框 1"/>
          <p:cNvSpPr txBox="1">
            <a:spLocks noChangeArrowheads="1"/>
          </p:cNvSpPr>
          <p:nvPr/>
        </p:nvSpPr>
        <p:spPr bwMode="auto">
          <a:xfrm>
            <a:off x="2386594" y="2159900"/>
            <a:ext cx="656861" cy="438582"/>
          </a:xfrm>
          <a:prstGeom prst="rect">
            <a:avLst/>
          </a:prstGeom>
          <a:noFill/>
          <a:ln w="9525">
            <a:solidFill>
              <a:srgbClr val="002060"/>
            </a:solidFill>
            <a:miter lim="800000"/>
          </a:ln>
        </p:spPr>
        <p:txBody>
          <a:bodyPr wrap="square">
            <a:spAutoFit/>
          </a:bodyPr>
          <a:lstStyle/>
          <a:p>
            <a:pPr algn="just">
              <a:lnSpc>
                <a:spcPct val="125000"/>
              </a:lnSpc>
              <a:buFont typeface="Arial" panose="020B0604020202020204" pitchFamily="34" charset="0"/>
              <a:buNone/>
            </a:pPr>
            <a:r>
              <a:rPr lang="zh-CN" altLang="en-US" sz="1800" b="1" dirty="0" smtClean="0">
                <a:solidFill>
                  <a:schemeClr val="tx1"/>
                </a:solidFill>
              </a:rPr>
              <a:t>成立</a:t>
            </a:r>
            <a:endParaRPr lang="zh-CN" altLang="en-US" sz="1800" b="1" dirty="0">
              <a:solidFill>
                <a:schemeClr val="tx1"/>
              </a:solidFill>
            </a:endParaRPr>
          </a:p>
        </p:txBody>
      </p:sp>
      <p:sp>
        <p:nvSpPr>
          <p:cNvPr id="54" name="文本框 1"/>
          <p:cNvSpPr txBox="1">
            <a:spLocks noChangeArrowheads="1"/>
          </p:cNvSpPr>
          <p:nvPr/>
        </p:nvSpPr>
        <p:spPr bwMode="auto">
          <a:xfrm>
            <a:off x="2388868" y="4577811"/>
            <a:ext cx="656859" cy="412934"/>
          </a:xfrm>
          <a:prstGeom prst="rect">
            <a:avLst/>
          </a:prstGeom>
          <a:noFill/>
          <a:ln w="9525">
            <a:solidFill>
              <a:srgbClr val="002060"/>
            </a:solidFill>
            <a:miter lim="800000"/>
          </a:ln>
        </p:spPr>
        <p:txBody>
          <a:bodyPr wrap="square">
            <a:spAutoFit/>
          </a:bodyPr>
          <a:lstStyle/>
          <a:p>
            <a:pPr algn="just">
              <a:lnSpc>
                <a:spcPct val="125000"/>
              </a:lnSpc>
              <a:buFont typeface="Arial" panose="020B0604020202020204" pitchFamily="34" charset="0"/>
              <a:buNone/>
            </a:pPr>
            <a:r>
              <a:rPr lang="zh-CN" altLang="en-US" sz="1800" b="1" dirty="0" smtClean="0">
                <a:solidFill>
                  <a:schemeClr val="tx1"/>
                </a:solidFill>
              </a:rPr>
              <a:t>巩固</a:t>
            </a:r>
            <a:endParaRPr lang="zh-CN" altLang="en-US" sz="1800" b="1" dirty="0">
              <a:solidFill>
                <a:schemeClr val="tx1"/>
              </a:solidFill>
            </a:endParaRPr>
          </a:p>
        </p:txBody>
      </p:sp>
      <p:sp>
        <p:nvSpPr>
          <p:cNvPr id="55" name="文本框 1"/>
          <p:cNvSpPr txBox="1">
            <a:spLocks noChangeArrowheads="1"/>
          </p:cNvSpPr>
          <p:nvPr/>
        </p:nvSpPr>
        <p:spPr bwMode="auto">
          <a:xfrm flipH="1">
            <a:off x="3593840" y="2152404"/>
            <a:ext cx="1210172" cy="438582"/>
          </a:xfrm>
          <a:prstGeom prst="rect">
            <a:avLst/>
          </a:prstGeom>
          <a:noFill/>
          <a:ln w="9525">
            <a:solidFill>
              <a:srgbClr val="002060"/>
            </a:solidFill>
            <a:miter lim="800000"/>
          </a:ln>
        </p:spPr>
        <p:txBody>
          <a:bodyPr wrap="square">
            <a:spAutoFit/>
          </a:bodyPr>
          <a:lstStyle/>
          <a:p>
            <a:pPr algn="just">
              <a:lnSpc>
                <a:spcPct val="125000"/>
              </a:lnSpc>
              <a:buFont typeface="Arial" panose="020B0604020202020204" pitchFamily="34" charset="0"/>
              <a:buNone/>
            </a:pPr>
            <a:r>
              <a:rPr lang="zh-CN" altLang="en-US" sz="1800" b="1" dirty="0" smtClean="0">
                <a:solidFill>
                  <a:schemeClr val="tx1"/>
                </a:solidFill>
              </a:rPr>
              <a:t>成立标志</a:t>
            </a:r>
            <a:endParaRPr lang="zh-CN" altLang="en-US" sz="1800" b="1" dirty="0">
              <a:solidFill>
                <a:schemeClr val="tx1"/>
              </a:solidFill>
            </a:endParaRPr>
          </a:p>
        </p:txBody>
      </p:sp>
      <p:sp>
        <p:nvSpPr>
          <p:cNvPr id="57" name="文本框 1"/>
          <p:cNvSpPr txBox="1">
            <a:spLocks noChangeArrowheads="1"/>
          </p:cNvSpPr>
          <p:nvPr/>
        </p:nvSpPr>
        <p:spPr bwMode="auto">
          <a:xfrm flipH="1">
            <a:off x="3596115" y="2700587"/>
            <a:ext cx="1210172" cy="412934"/>
          </a:xfrm>
          <a:prstGeom prst="rect">
            <a:avLst/>
          </a:prstGeom>
          <a:noFill/>
          <a:ln w="9525">
            <a:solidFill>
              <a:srgbClr val="002060"/>
            </a:solidFill>
            <a:miter lim="800000"/>
          </a:ln>
        </p:spPr>
        <p:txBody>
          <a:bodyPr wrap="square">
            <a:spAutoFit/>
          </a:bodyPr>
          <a:lstStyle/>
          <a:p>
            <a:pPr algn="just">
              <a:lnSpc>
                <a:spcPct val="125000"/>
              </a:lnSpc>
              <a:buFont typeface="Arial" panose="020B0604020202020204" pitchFamily="34" charset="0"/>
              <a:buNone/>
            </a:pPr>
            <a:r>
              <a:rPr lang="zh-CN" altLang="en-US" sz="1800" b="1" dirty="0" smtClean="0">
                <a:solidFill>
                  <a:schemeClr val="tx1"/>
                </a:solidFill>
              </a:rPr>
              <a:t>历史意义</a:t>
            </a:r>
            <a:endParaRPr lang="zh-CN" altLang="en-US" sz="1800" b="1" dirty="0">
              <a:solidFill>
                <a:schemeClr val="tx1"/>
              </a:solidFill>
            </a:endParaRPr>
          </a:p>
        </p:txBody>
      </p:sp>
      <p:sp>
        <p:nvSpPr>
          <p:cNvPr id="58" name="文本框 1"/>
          <p:cNvSpPr txBox="1">
            <a:spLocks noChangeArrowheads="1"/>
          </p:cNvSpPr>
          <p:nvPr/>
        </p:nvSpPr>
        <p:spPr bwMode="auto">
          <a:xfrm flipH="1">
            <a:off x="5904865" y="4872847"/>
            <a:ext cx="1123736" cy="438582"/>
          </a:xfrm>
          <a:prstGeom prst="rect">
            <a:avLst/>
          </a:prstGeom>
          <a:noFill/>
          <a:ln w="9525">
            <a:solidFill>
              <a:srgbClr val="002060"/>
            </a:solidFill>
            <a:miter lim="800000"/>
          </a:ln>
        </p:spPr>
        <p:txBody>
          <a:bodyPr wrap="square">
            <a:spAutoFit/>
          </a:bodyPr>
          <a:lstStyle/>
          <a:p>
            <a:pPr algn="just">
              <a:lnSpc>
                <a:spcPct val="125000"/>
              </a:lnSpc>
              <a:buFont typeface="Arial" panose="020B0604020202020204" pitchFamily="34" charset="0"/>
              <a:buNone/>
            </a:pPr>
            <a:r>
              <a:rPr lang="zh-CN" altLang="en-US" b="1" dirty="0" smtClean="0"/>
              <a:t>法律依据</a:t>
            </a:r>
            <a:endParaRPr lang="zh-CN" altLang="en-US" sz="1800" b="1" dirty="0">
              <a:solidFill>
                <a:schemeClr val="tx1"/>
              </a:solidFill>
            </a:endParaRPr>
          </a:p>
        </p:txBody>
      </p:sp>
      <p:sp>
        <p:nvSpPr>
          <p:cNvPr id="59" name="文本框 1"/>
          <p:cNvSpPr txBox="1">
            <a:spLocks noChangeArrowheads="1"/>
          </p:cNvSpPr>
          <p:nvPr/>
        </p:nvSpPr>
        <p:spPr bwMode="auto">
          <a:xfrm flipH="1">
            <a:off x="6261993" y="1176585"/>
            <a:ext cx="4328685" cy="438582"/>
          </a:xfrm>
          <a:prstGeom prst="rect">
            <a:avLst/>
          </a:prstGeom>
          <a:noFill/>
          <a:ln w="9525">
            <a:solidFill>
              <a:srgbClr val="002060"/>
            </a:solidFill>
            <a:miter lim="800000"/>
          </a:ln>
        </p:spPr>
        <p:txBody>
          <a:bodyPr wrap="square">
            <a:spAutoFit/>
          </a:bodyPr>
          <a:lstStyle/>
          <a:p>
            <a:pPr algn="just">
              <a:lnSpc>
                <a:spcPct val="125000"/>
              </a:lnSpc>
              <a:buFont typeface="Arial" panose="020B0604020202020204" pitchFamily="34" charset="0"/>
              <a:buNone/>
            </a:pPr>
            <a:r>
              <a:rPr lang="zh-CN" altLang="en-US" b="1" dirty="0" smtClean="0"/>
              <a:t>中国</a:t>
            </a:r>
            <a:r>
              <a:rPr lang="zh-CN" altLang="en-US" sz="1800" b="1" dirty="0" smtClean="0">
                <a:solidFill>
                  <a:schemeClr val="tx1"/>
                </a:solidFill>
              </a:rPr>
              <a:t>人民政治协商会议第一届全体会议</a:t>
            </a:r>
            <a:endParaRPr lang="zh-CN" altLang="en-US" sz="1800" b="1" dirty="0">
              <a:solidFill>
                <a:schemeClr val="tx1"/>
              </a:solidFill>
            </a:endParaRPr>
          </a:p>
        </p:txBody>
      </p:sp>
      <p:sp>
        <p:nvSpPr>
          <p:cNvPr id="60" name="文本框 1"/>
          <p:cNvSpPr txBox="1">
            <a:spLocks noChangeArrowheads="1"/>
          </p:cNvSpPr>
          <p:nvPr/>
        </p:nvSpPr>
        <p:spPr bwMode="auto">
          <a:xfrm flipH="1">
            <a:off x="3753067" y="3430749"/>
            <a:ext cx="1665097" cy="438582"/>
          </a:xfrm>
          <a:prstGeom prst="rect">
            <a:avLst/>
          </a:prstGeom>
          <a:noFill/>
          <a:ln w="9525">
            <a:solidFill>
              <a:srgbClr val="002060"/>
            </a:solidFill>
            <a:miter lim="800000"/>
          </a:ln>
        </p:spPr>
        <p:txBody>
          <a:bodyPr wrap="square">
            <a:spAutoFit/>
          </a:bodyPr>
          <a:lstStyle/>
          <a:p>
            <a:pPr algn="just">
              <a:lnSpc>
                <a:spcPct val="125000"/>
              </a:lnSpc>
              <a:buFont typeface="Arial" panose="020B0604020202020204" pitchFamily="34" charset="0"/>
              <a:buNone/>
            </a:pPr>
            <a:r>
              <a:rPr lang="zh-CN" altLang="en-US" sz="1800" b="1" dirty="0" smtClean="0">
                <a:solidFill>
                  <a:schemeClr val="tx1"/>
                </a:solidFill>
              </a:rPr>
              <a:t>西藏和平解放</a:t>
            </a:r>
            <a:endParaRPr lang="zh-CN" altLang="en-US" sz="1800" b="1" dirty="0">
              <a:solidFill>
                <a:schemeClr val="tx1"/>
              </a:solidFill>
            </a:endParaRPr>
          </a:p>
        </p:txBody>
      </p:sp>
      <p:sp>
        <p:nvSpPr>
          <p:cNvPr id="61" name="文本框 1"/>
          <p:cNvSpPr txBox="1">
            <a:spLocks noChangeArrowheads="1"/>
          </p:cNvSpPr>
          <p:nvPr/>
        </p:nvSpPr>
        <p:spPr bwMode="auto">
          <a:xfrm flipH="1">
            <a:off x="9173542" y="2395785"/>
            <a:ext cx="2713699" cy="412934"/>
          </a:xfrm>
          <a:prstGeom prst="rect">
            <a:avLst/>
          </a:prstGeom>
          <a:noFill/>
          <a:ln w="9525">
            <a:solidFill>
              <a:srgbClr val="002060"/>
            </a:solidFill>
            <a:miter lim="800000"/>
          </a:ln>
        </p:spPr>
        <p:txBody>
          <a:bodyPr wrap="square">
            <a:spAutoFit/>
          </a:bodyPr>
          <a:lstStyle/>
          <a:p>
            <a:pPr algn="just">
              <a:lnSpc>
                <a:spcPct val="125000"/>
              </a:lnSpc>
              <a:buFont typeface="Arial" panose="020B0604020202020204" pitchFamily="34" charset="0"/>
              <a:buNone/>
            </a:pPr>
            <a:r>
              <a:rPr lang="zh-CN" altLang="en-US" sz="1800" b="1" dirty="0" smtClean="0">
                <a:solidFill>
                  <a:schemeClr val="tx1"/>
                </a:solidFill>
              </a:rPr>
              <a:t>中国人民站起来了</a:t>
            </a:r>
            <a:endParaRPr lang="zh-CN" altLang="en-US" sz="1800" b="1" dirty="0">
              <a:solidFill>
                <a:schemeClr val="tx1"/>
              </a:solidFill>
            </a:endParaRPr>
          </a:p>
        </p:txBody>
      </p:sp>
      <p:sp>
        <p:nvSpPr>
          <p:cNvPr id="62" name="文本框 1"/>
          <p:cNvSpPr txBox="1">
            <a:spLocks noChangeArrowheads="1"/>
          </p:cNvSpPr>
          <p:nvPr/>
        </p:nvSpPr>
        <p:spPr bwMode="auto">
          <a:xfrm flipH="1">
            <a:off x="6282468" y="2411708"/>
            <a:ext cx="1210172" cy="412934"/>
          </a:xfrm>
          <a:prstGeom prst="rect">
            <a:avLst/>
          </a:prstGeom>
          <a:noFill/>
          <a:ln w="9525">
            <a:solidFill>
              <a:srgbClr val="002060"/>
            </a:solidFill>
            <a:miter lim="800000"/>
          </a:ln>
        </p:spPr>
        <p:txBody>
          <a:bodyPr wrap="square">
            <a:spAutoFit/>
          </a:bodyPr>
          <a:lstStyle/>
          <a:p>
            <a:pPr algn="just">
              <a:lnSpc>
                <a:spcPct val="125000"/>
              </a:lnSpc>
              <a:buFont typeface="Arial" panose="020B0604020202020204" pitchFamily="34" charset="0"/>
              <a:buNone/>
            </a:pPr>
            <a:r>
              <a:rPr lang="zh-CN" altLang="en-US" sz="1800" b="1" dirty="0" smtClean="0">
                <a:solidFill>
                  <a:schemeClr val="tx1"/>
                </a:solidFill>
              </a:rPr>
              <a:t>国内意义</a:t>
            </a:r>
            <a:endParaRPr lang="zh-CN" altLang="en-US" sz="1800" b="1" dirty="0">
              <a:solidFill>
                <a:schemeClr val="tx1"/>
              </a:solidFill>
            </a:endParaRPr>
          </a:p>
        </p:txBody>
      </p:sp>
      <p:sp>
        <p:nvSpPr>
          <p:cNvPr id="63" name="文本框 1"/>
          <p:cNvSpPr txBox="1">
            <a:spLocks noChangeArrowheads="1"/>
          </p:cNvSpPr>
          <p:nvPr/>
        </p:nvSpPr>
        <p:spPr bwMode="auto">
          <a:xfrm flipH="1">
            <a:off x="6271090" y="1827129"/>
            <a:ext cx="1210172" cy="412934"/>
          </a:xfrm>
          <a:prstGeom prst="rect">
            <a:avLst/>
          </a:prstGeom>
          <a:noFill/>
          <a:ln w="9525">
            <a:solidFill>
              <a:srgbClr val="002060"/>
            </a:solidFill>
            <a:miter lim="800000"/>
          </a:ln>
        </p:spPr>
        <p:txBody>
          <a:bodyPr wrap="square">
            <a:spAutoFit/>
          </a:bodyPr>
          <a:lstStyle/>
          <a:p>
            <a:pPr algn="just">
              <a:lnSpc>
                <a:spcPct val="125000"/>
              </a:lnSpc>
              <a:buFont typeface="Arial" panose="020B0604020202020204" pitchFamily="34" charset="0"/>
              <a:buNone/>
            </a:pPr>
            <a:r>
              <a:rPr lang="zh-CN" altLang="en-US" sz="1800" b="1" dirty="0" smtClean="0">
                <a:solidFill>
                  <a:schemeClr val="tx1"/>
                </a:solidFill>
              </a:rPr>
              <a:t>开国大典</a:t>
            </a:r>
            <a:endParaRPr lang="zh-CN" altLang="en-US" sz="1800" b="1" dirty="0">
              <a:solidFill>
                <a:schemeClr val="tx1"/>
              </a:solidFill>
            </a:endParaRPr>
          </a:p>
        </p:txBody>
      </p:sp>
      <p:sp>
        <p:nvSpPr>
          <p:cNvPr id="64" name="文本框 1"/>
          <p:cNvSpPr txBox="1">
            <a:spLocks noChangeArrowheads="1"/>
          </p:cNvSpPr>
          <p:nvPr/>
        </p:nvSpPr>
        <p:spPr bwMode="auto">
          <a:xfrm flipH="1">
            <a:off x="6296117" y="2971265"/>
            <a:ext cx="1210172" cy="412934"/>
          </a:xfrm>
          <a:prstGeom prst="rect">
            <a:avLst/>
          </a:prstGeom>
          <a:noFill/>
          <a:ln w="9525">
            <a:solidFill>
              <a:srgbClr val="002060"/>
            </a:solidFill>
            <a:miter lim="800000"/>
          </a:ln>
        </p:spPr>
        <p:txBody>
          <a:bodyPr wrap="square">
            <a:spAutoFit/>
          </a:bodyPr>
          <a:lstStyle/>
          <a:p>
            <a:pPr algn="just">
              <a:lnSpc>
                <a:spcPct val="125000"/>
              </a:lnSpc>
              <a:buFont typeface="Arial" panose="020B0604020202020204" pitchFamily="34" charset="0"/>
              <a:buNone/>
            </a:pPr>
            <a:r>
              <a:rPr lang="zh-CN" altLang="en-US" sz="1800" b="1" dirty="0" smtClean="0">
                <a:solidFill>
                  <a:schemeClr val="tx1"/>
                </a:solidFill>
              </a:rPr>
              <a:t>国际意义</a:t>
            </a:r>
            <a:endParaRPr lang="zh-CN" altLang="en-US" sz="1800" b="1" dirty="0">
              <a:solidFill>
                <a:schemeClr val="tx1"/>
              </a:solidFill>
            </a:endParaRPr>
          </a:p>
        </p:txBody>
      </p:sp>
      <p:sp>
        <p:nvSpPr>
          <p:cNvPr id="65" name="文本框 1"/>
          <p:cNvSpPr txBox="1">
            <a:spLocks noChangeArrowheads="1"/>
          </p:cNvSpPr>
          <p:nvPr/>
        </p:nvSpPr>
        <p:spPr bwMode="auto">
          <a:xfrm flipH="1">
            <a:off x="5679676" y="4265524"/>
            <a:ext cx="2549927" cy="438582"/>
          </a:xfrm>
          <a:prstGeom prst="rect">
            <a:avLst/>
          </a:prstGeom>
          <a:noFill/>
          <a:ln w="9525">
            <a:solidFill>
              <a:srgbClr val="002060"/>
            </a:solidFill>
            <a:miter lim="800000"/>
          </a:ln>
        </p:spPr>
        <p:txBody>
          <a:bodyPr wrap="square">
            <a:spAutoFit/>
          </a:bodyPr>
          <a:lstStyle/>
          <a:p>
            <a:pPr algn="just">
              <a:lnSpc>
                <a:spcPct val="125000"/>
              </a:lnSpc>
              <a:buFont typeface="Arial" panose="020B0604020202020204" pitchFamily="34" charset="0"/>
              <a:buNone/>
            </a:pPr>
            <a:r>
              <a:rPr lang="zh-CN" altLang="en-US" sz="1800" b="1" dirty="0" smtClean="0">
                <a:solidFill>
                  <a:schemeClr val="tx1"/>
                </a:solidFill>
              </a:rPr>
              <a:t>抗美援朝</a:t>
            </a:r>
            <a:r>
              <a:rPr lang="zh-CN" altLang="en-US" b="1" dirty="0" smtClean="0"/>
              <a:t>、保家卫国</a:t>
            </a:r>
            <a:endParaRPr lang="zh-CN" altLang="en-US" sz="1800" b="1" dirty="0">
              <a:solidFill>
                <a:schemeClr val="tx1"/>
              </a:solidFill>
            </a:endParaRPr>
          </a:p>
        </p:txBody>
      </p:sp>
      <p:sp>
        <p:nvSpPr>
          <p:cNvPr id="66" name="文本框 1"/>
          <p:cNvSpPr txBox="1">
            <a:spLocks noChangeArrowheads="1"/>
          </p:cNvSpPr>
          <p:nvPr/>
        </p:nvSpPr>
        <p:spPr bwMode="auto">
          <a:xfrm flipH="1">
            <a:off x="7688183" y="3435284"/>
            <a:ext cx="2288345" cy="438582"/>
          </a:xfrm>
          <a:prstGeom prst="rect">
            <a:avLst/>
          </a:prstGeom>
          <a:noFill/>
          <a:ln w="9525">
            <a:solidFill>
              <a:srgbClr val="002060"/>
            </a:solidFill>
            <a:miter lim="800000"/>
          </a:ln>
        </p:spPr>
        <p:txBody>
          <a:bodyPr wrap="square">
            <a:spAutoFit/>
          </a:bodyPr>
          <a:lstStyle/>
          <a:p>
            <a:pPr algn="just">
              <a:lnSpc>
                <a:spcPct val="125000"/>
              </a:lnSpc>
              <a:buFont typeface="Arial" panose="020B0604020202020204" pitchFamily="34" charset="0"/>
              <a:buNone/>
            </a:pPr>
            <a:r>
              <a:rPr lang="zh-CN" altLang="en-US" sz="1800" b="1" dirty="0" smtClean="0">
                <a:solidFill>
                  <a:schemeClr val="tx1"/>
                </a:solidFill>
              </a:rPr>
              <a:t>祖国大陆获得统一</a:t>
            </a:r>
            <a:endParaRPr lang="zh-CN" altLang="en-US" sz="1800" b="1" dirty="0">
              <a:solidFill>
                <a:schemeClr val="tx1"/>
              </a:solidFill>
            </a:endParaRPr>
          </a:p>
        </p:txBody>
      </p:sp>
      <p:sp>
        <p:nvSpPr>
          <p:cNvPr id="67" name="文本框 1"/>
          <p:cNvSpPr txBox="1">
            <a:spLocks noChangeArrowheads="1"/>
          </p:cNvSpPr>
          <p:nvPr/>
        </p:nvSpPr>
        <p:spPr bwMode="auto">
          <a:xfrm flipH="1">
            <a:off x="3741693" y="4265541"/>
            <a:ext cx="1210172" cy="438582"/>
          </a:xfrm>
          <a:prstGeom prst="rect">
            <a:avLst/>
          </a:prstGeom>
          <a:noFill/>
          <a:ln w="9525">
            <a:solidFill>
              <a:srgbClr val="002060"/>
            </a:solidFill>
            <a:miter lim="800000"/>
          </a:ln>
        </p:spPr>
        <p:txBody>
          <a:bodyPr wrap="square">
            <a:spAutoFit/>
          </a:bodyPr>
          <a:lstStyle/>
          <a:p>
            <a:pPr algn="just">
              <a:lnSpc>
                <a:spcPct val="125000"/>
              </a:lnSpc>
              <a:buFont typeface="Arial" panose="020B0604020202020204" pitchFamily="34" charset="0"/>
              <a:buNone/>
            </a:pPr>
            <a:r>
              <a:rPr lang="zh-CN" altLang="en-US" sz="1800" b="1" dirty="0" smtClean="0">
                <a:solidFill>
                  <a:schemeClr val="tx1"/>
                </a:solidFill>
              </a:rPr>
              <a:t>抗美援朝</a:t>
            </a:r>
            <a:endParaRPr lang="zh-CN" altLang="en-US" sz="1800" b="1" dirty="0">
              <a:solidFill>
                <a:schemeClr val="tx1"/>
              </a:solidFill>
            </a:endParaRPr>
          </a:p>
        </p:txBody>
      </p:sp>
      <p:sp>
        <p:nvSpPr>
          <p:cNvPr id="68" name="文本框 1"/>
          <p:cNvSpPr txBox="1">
            <a:spLocks noChangeArrowheads="1"/>
          </p:cNvSpPr>
          <p:nvPr/>
        </p:nvSpPr>
        <p:spPr bwMode="auto">
          <a:xfrm flipH="1">
            <a:off x="3743968" y="5400580"/>
            <a:ext cx="1210172" cy="408445"/>
          </a:xfrm>
          <a:prstGeom prst="rect">
            <a:avLst/>
          </a:prstGeom>
          <a:noFill/>
          <a:ln w="9525">
            <a:solidFill>
              <a:srgbClr val="002060"/>
            </a:solidFill>
            <a:miter lim="800000"/>
          </a:ln>
        </p:spPr>
        <p:txBody>
          <a:bodyPr wrap="square">
            <a:spAutoFit/>
          </a:bodyPr>
          <a:lstStyle/>
          <a:p>
            <a:pPr algn="just">
              <a:lnSpc>
                <a:spcPct val="125000"/>
              </a:lnSpc>
              <a:buFont typeface="Arial" panose="020B0604020202020204" pitchFamily="34" charset="0"/>
              <a:buNone/>
            </a:pPr>
            <a:r>
              <a:rPr lang="zh-CN" altLang="en-US" sz="1800" b="1" dirty="0" smtClean="0">
                <a:solidFill>
                  <a:schemeClr val="tx1"/>
                </a:solidFill>
              </a:rPr>
              <a:t>土地改革</a:t>
            </a:r>
            <a:endParaRPr lang="zh-CN" altLang="en-US" sz="1800" b="1" dirty="0">
              <a:solidFill>
                <a:schemeClr val="tx1"/>
              </a:solidFill>
            </a:endParaRPr>
          </a:p>
        </p:txBody>
      </p:sp>
      <p:sp>
        <p:nvSpPr>
          <p:cNvPr id="69" name="文本框 1"/>
          <p:cNvSpPr txBox="1">
            <a:spLocks noChangeArrowheads="1"/>
          </p:cNvSpPr>
          <p:nvPr/>
        </p:nvSpPr>
        <p:spPr bwMode="auto">
          <a:xfrm flipH="1">
            <a:off x="5907139" y="5734930"/>
            <a:ext cx="1210172" cy="438582"/>
          </a:xfrm>
          <a:prstGeom prst="rect">
            <a:avLst/>
          </a:prstGeom>
          <a:noFill/>
          <a:ln w="9525">
            <a:solidFill>
              <a:srgbClr val="002060"/>
            </a:solidFill>
            <a:miter lim="800000"/>
          </a:ln>
        </p:spPr>
        <p:txBody>
          <a:bodyPr wrap="square">
            <a:spAutoFit/>
          </a:bodyPr>
          <a:lstStyle/>
          <a:p>
            <a:pPr algn="just">
              <a:lnSpc>
                <a:spcPct val="125000"/>
              </a:lnSpc>
              <a:buFont typeface="Arial" panose="020B0604020202020204" pitchFamily="34" charset="0"/>
              <a:buNone/>
            </a:pPr>
            <a:r>
              <a:rPr lang="zh-CN" altLang="en-US" sz="1800" b="1" dirty="0" smtClean="0">
                <a:solidFill>
                  <a:schemeClr val="tx1"/>
                </a:solidFill>
              </a:rPr>
              <a:t>历史意义</a:t>
            </a:r>
            <a:endParaRPr lang="zh-CN" altLang="en-US" sz="1800" b="1" dirty="0">
              <a:solidFill>
                <a:schemeClr val="tx1"/>
              </a:solidFill>
            </a:endParaRPr>
          </a:p>
        </p:txBody>
      </p:sp>
      <p:cxnSp>
        <p:nvCxnSpPr>
          <p:cNvPr id="70" name="直接连接符 69"/>
          <p:cNvCxnSpPr>
            <a:stCxn id="53" idx="1"/>
            <a:endCxn id="48" idx="3"/>
          </p:cNvCxnSpPr>
          <p:nvPr/>
        </p:nvCxnSpPr>
        <p:spPr>
          <a:xfrm rot="10800000" flipV="1">
            <a:off x="1937986" y="2379191"/>
            <a:ext cx="448608" cy="1223260"/>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sp>
        <p:nvSpPr>
          <p:cNvPr id="71" name="文本框 1"/>
          <p:cNvSpPr txBox="1">
            <a:spLocks noChangeArrowheads="1"/>
          </p:cNvSpPr>
          <p:nvPr/>
        </p:nvSpPr>
        <p:spPr bwMode="auto">
          <a:xfrm flipH="1">
            <a:off x="8923303" y="5284560"/>
            <a:ext cx="2513534" cy="438582"/>
          </a:xfrm>
          <a:prstGeom prst="rect">
            <a:avLst/>
          </a:prstGeom>
          <a:noFill/>
          <a:ln w="9525">
            <a:solidFill>
              <a:srgbClr val="002060"/>
            </a:solidFill>
            <a:miter lim="800000"/>
          </a:ln>
        </p:spPr>
        <p:txBody>
          <a:bodyPr wrap="square">
            <a:spAutoFit/>
          </a:bodyPr>
          <a:lstStyle/>
          <a:p>
            <a:pPr algn="just">
              <a:lnSpc>
                <a:spcPct val="125000"/>
              </a:lnSpc>
              <a:buFont typeface="Arial" panose="020B0604020202020204" pitchFamily="34" charset="0"/>
              <a:buNone/>
            </a:pPr>
            <a:r>
              <a:rPr lang="zh-CN" altLang="en-US" sz="1800" b="1" dirty="0" smtClean="0">
                <a:solidFill>
                  <a:schemeClr val="tx1"/>
                </a:solidFill>
              </a:rPr>
              <a:t>彻底摧毁了封建制度</a:t>
            </a:r>
            <a:endParaRPr lang="zh-CN" altLang="en-US" sz="1800" b="1" dirty="0">
              <a:solidFill>
                <a:schemeClr val="tx1"/>
              </a:solidFill>
            </a:endParaRPr>
          </a:p>
        </p:txBody>
      </p:sp>
      <p:sp>
        <p:nvSpPr>
          <p:cNvPr id="72" name="文本框 1"/>
          <p:cNvSpPr txBox="1">
            <a:spLocks noChangeArrowheads="1"/>
          </p:cNvSpPr>
          <p:nvPr/>
        </p:nvSpPr>
        <p:spPr bwMode="auto">
          <a:xfrm flipH="1">
            <a:off x="8923301" y="5789528"/>
            <a:ext cx="1847068" cy="408445"/>
          </a:xfrm>
          <a:prstGeom prst="rect">
            <a:avLst/>
          </a:prstGeom>
          <a:noFill/>
          <a:ln w="9525">
            <a:solidFill>
              <a:srgbClr val="002060"/>
            </a:solidFill>
            <a:miter lim="800000"/>
          </a:ln>
        </p:spPr>
        <p:txBody>
          <a:bodyPr wrap="square">
            <a:spAutoFit/>
          </a:bodyPr>
          <a:lstStyle/>
          <a:p>
            <a:pPr algn="just">
              <a:lnSpc>
                <a:spcPct val="125000"/>
              </a:lnSpc>
              <a:buFont typeface="Arial" panose="020B0604020202020204" pitchFamily="34" charset="0"/>
              <a:buNone/>
            </a:pPr>
            <a:r>
              <a:rPr lang="zh-CN" altLang="en-US" sz="1800" b="1" dirty="0" smtClean="0">
                <a:solidFill>
                  <a:schemeClr val="tx1"/>
                </a:solidFill>
              </a:rPr>
              <a:t>巩固了人民政权</a:t>
            </a:r>
            <a:endParaRPr lang="zh-CN" altLang="en-US" sz="1800" b="1" dirty="0">
              <a:solidFill>
                <a:schemeClr val="tx1"/>
              </a:solidFill>
            </a:endParaRPr>
          </a:p>
        </p:txBody>
      </p:sp>
      <p:sp>
        <p:nvSpPr>
          <p:cNvPr id="73" name="文本框 1"/>
          <p:cNvSpPr txBox="1">
            <a:spLocks noChangeArrowheads="1"/>
          </p:cNvSpPr>
          <p:nvPr/>
        </p:nvSpPr>
        <p:spPr bwMode="auto">
          <a:xfrm flipH="1">
            <a:off x="8925578" y="6269473"/>
            <a:ext cx="2456668" cy="438582"/>
          </a:xfrm>
          <a:prstGeom prst="rect">
            <a:avLst/>
          </a:prstGeom>
          <a:noFill/>
          <a:ln w="9525">
            <a:solidFill>
              <a:srgbClr val="002060"/>
            </a:solidFill>
            <a:miter lim="800000"/>
          </a:ln>
        </p:spPr>
        <p:txBody>
          <a:bodyPr wrap="square">
            <a:spAutoFit/>
          </a:bodyPr>
          <a:lstStyle/>
          <a:p>
            <a:pPr algn="just">
              <a:lnSpc>
                <a:spcPct val="125000"/>
              </a:lnSpc>
              <a:buFont typeface="Arial" panose="020B0604020202020204" pitchFamily="34" charset="0"/>
              <a:buNone/>
            </a:pPr>
            <a:r>
              <a:rPr lang="zh-CN" altLang="en-US" sz="1800" b="1" dirty="0" smtClean="0">
                <a:solidFill>
                  <a:schemeClr val="tx1"/>
                </a:solidFill>
              </a:rPr>
              <a:t>解放了农村生产力</a:t>
            </a:r>
            <a:endParaRPr lang="zh-CN" altLang="en-US" sz="1800" b="1" dirty="0">
              <a:solidFill>
                <a:schemeClr val="tx1"/>
              </a:solidFill>
            </a:endParaRPr>
          </a:p>
        </p:txBody>
      </p:sp>
      <p:sp>
        <p:nvSpPr>
          <p:cNvPr id="74" name="文本框 1"/>
          <p:cNvSpPr txBox="1">
            <a:spLocks noChangeArrowheads="1"/>
          </p:cNvSpPr>
          <p:nvPr/>
        </p:nvSpPr>
        <p:spPr bwMode="auto">
          <a:xfrm flipH="1">
            <a:off x="8598022" y="4631742"/>
            <a:ext cx="3425660" cy="438582"/>
          </a:xfrm>
          <a:prstGeom prst="rect">
            <a:avLst/>
          </a:prstGeom>
          <a:noFill/>
          <a:ln w="9525">
            <a:solidFill>
              <a:srgbClr val="002060"/>
            </a:solidFill>
            <a:miter lim="800000"/>
          </a:ln>
        </p:spPr>
        <p:txBody>
          <a:bodyPr wrap="square">
            <a:spAutoFit/>
          </a:bodyPr>
          <a:lstStyle/>
          <a:p>
            <a:pPr algn="just">
              <a:lnSpc>
                <a:spcPct val="125000"/>
              </a:lnSpc>
              <a:buFont typeface="Arial" panose="020B0604020202020204" pitchFamily="34" charset="0"/>
              <a:buNone/>
            </a:pPr>
            <a:r>
              <a:rPr lang="en-US" altLang="zh-CN" b="1" dirty="0" smtClean="0"/>
              <a:t>《</a:t>
            </a:r>
            <a:r>
              <a:rPr lang="zh-CN" altLang="en-US" b="1" dirty="0" smtClean="0"/>
              <a:t>中华人民共和国土地改革法</a:t>
            </a:r>
            <a:r>
              <a:rPr lang="en-US" altLang="zh-CN" b="1" dirty="0" smtClean="0"/>
              <a:t>》</a:t>
            </a:r>
            <a:endParaRPr lang="zh-CN" altLang="en-US" sz="1800" b="1" dirty="0">
              <a:solidFill>
                <a:schemeClr val="tx1"/>
              </a:solidFill>
            </a:endParaRPr>
          </a:p>
        </p:txBody>
      </p:sp>
      <p:cxnSp>
        <p:nvCxnSpPr>
          <p:cNvPr id="75" name="直接连接符 74"/>
          <p:cNvCxnSpPr>
            <a:stCxn id="54" idx="1"/>
            <a:endCxn id="48" idx="3"/>
          </p:cNvCxnSpPr>
          <p:nvPr/>
        </p:nvCxnSpPr>
        <p:spPr>
          <a:xfrm rot="10800000">
            <a:off x="1937986" y="3602452"/>
            <a:ext cx="450882" cy="1181827"/>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a:stCxn id="53" idx="3"/>
            <a:endCxn id="51" idx="3"/>
          </p:cNvCxnSpPr>
          <p:nvPr/>
        </p:nvCxnSpPr>
        <p:spPr>
          <a:xfrm flipV="1">
            <a:off x="3043455" y="1823513"/>
            <a:ext cx="548111" cy="555678"/>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a:stCxn id="53" idx="3"/>
            <a:endCxn id="55" idx="3"/>
          </p:cNvCxnSpPr>
          <p:nvPr/>
        </p:nvCxnSpPr>
        <p:spPr>
          <a:xfrm flipV="1">
            <a:off x="3043455" y="2371695"/>
            <a:ext cx="550385" cy="7496"/>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a:stCxn id="53" idx="3"/>
            <a:endCxn id="57" idx="3"/>
          </p:cNvCxnSpPr>
          <p:nvPr/>
        </p:nvCxnSpPr>
        <p:spPr>
          <a:xfrm>
            <a:off x="3043455" y="2379191"/>
            <a:ext cx="552660" cy="527863"/>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a:stCxn id="51" idx="1"/>
            <a:endCxn id="59" idx="3"/>
          </p:cNvCxnSpPr>
          <p:nvPr/>
        </p:nvCxnSpPr>
        <p:spPr>
          <a:xfrm flipV="1">
            <a:off x="4790365" y="1395876"/>
            <a:ext cx="1471628" cy="427637"/>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a:stCxn id="55" idx="1"/>
            <a:endCxn id="63" idx="3"/>
          </p:cNvCxnSpPr>
          <p:nvPr/>
        </p:nvCxnSpPr>
        <p:spPr>
          <a:xfrm flipV="1">
            <a:off x="4804012" y="2033596"/>
            <a:ext cx="1467078" cy="338099"/>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a:stCxn id="57" idx="1"/>
            <a:endCxn id="62" idx="3"/>
          </p:cNvCxnSpPr>
          <p:nvPr/>
        </p:nvCxnSpPr>
        <p:spPr>
          <a:xfrm flipV="1">
            <a:off x="4806287" y="2618175"/>
            <a:ext cx="1476181" cy="288879"/>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a:stCxn id="57" idx="1"/>
            <a:endCxn id="64" idx="3"/>
          </p:cNvCxnSpPr>
          <p:nvPr/>
        </p:nvCxnSpPr>
        <p:spPr>
          <a:xfrm>
            <a:off x="4806287" y="2907054"/>
            <a:ext cx="1489830" cy="270678"/>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a:stCxn id="54" idx="3"/>
            <a:endCxn id="60" idx="3"/>
          </p:cNvCxnSpPr>
          <p:nvPr/>
        </p:nvCxnSpPr>
        <p:spPr>
          <a:xfrm flipV="1">
            <a:off x="3045727" y="3650040"/>
            <a:ext cx="707340" cy="1134238"/>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a:stCxn id="54" idx="3"/>
            <a:endCxn id="67" idx="3"/>
          </p:cNvCxnSpPr>
          <p:nvPr/>
        </p:nvCxnSpPr>
        <p:spPr>
          <a:xfrm flipV="1">
            <a:off x="3045727" y="4484832"/>
            <a:ext cx="695966" cy="299446"/>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a:stCxn id="54" idx="3"/>
            <a:endCxn id="68" idx="3"/>
          </p:cNvCxnSpPr>
          <p:nvPr/>
        </p:nvCxnSpPr>
        <p:spPr>
          <a:xfrm>
            <a:off x="3045727" y="4784278"/>
            <a:ext cx="698241" cy="820525"/>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a:stCxn id="60" idx="1"/>
            <a:endCxn id="66" idx="3"/>
          </p:cNvCxnSpPr>
          <p:nvPr/>
        </p:nvCxnSpPr>
        <p:spPr>
          <a:xfrm>
            <a:off x="5418164" y="3650040"/>
            <a:ext cx="2270019" cy="4535"/>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a:stCxn id="67" idx="1"/>
            <a:endCxn id="65" idx="3"/>
          </p:cNvCxnSpPr>
          <p:nvPr/>
        </p:nvCxnSpPr>
        <p:spPr>
          <a:xfrm flipV="1">
            <a:off x="4951865" y="4484815"/>
            <a:ext cx="727811" cy="17"/>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88" name="直接连接符 87"/>
          <p:cNvCxnSpPr>
            <a:stCxn id="68" idx="1"/>
            <a:endCxn id="58" idx="3"/>
          </p:cNvCxnSpPr>
          <p:nvPr/>
        </p:nvCxnSpPr>
        <p:spPr>
          <a:xfrm flipV="1">
            <a:off x="4954140" y="5092138"/>
            <a:ext cx="950725" cy="512665"/>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89" name="直接连接符 88"/>
          <p:cNvCxnSpPr>
            <a:stCxn id="58" idx="1"/>
            <a:endCxn id="74" idx="3"/>
          </p:cNvCxnSpPr>
          <p:nvPr/>
        </p:nvCxnSpPr>
        <p:spPr>
          <a:xfrm flipV="1">
            <a:off x="7028601" y="4851033"/>
            <a:ext cx="1569421" cy="241105"/>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90" name="直接连接符 89"/>
          <p:cNvCxnSpPr>
            <a:stCxn id="69" idx="1"/>
            <a:endCxn id="71" idx="3"/>
          </p:cNvCxnSpPr>
          <p:nvPr/>
        </p:nvCxnSpPr>
        <p:spPr>
          <a:xfrm flipV="1">
            <a:off x="7117311" y="5503851"/>
            <a:ext cx="1805992" cy="450370"/>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a:stCxn id="69" idx="1"/>
            <a:endCxn id="72" idx="3"/>
          </p:cNvCxnSpPr>
          <p:nvPr/>
        </p:nvCxnSpPr>
        <p:spPr>
          <a:xfrm>
            <a:off x="7117311" y="5954221"/>
            <a:ext cx="1805990" cy="39530"/>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a:stCxn id="69" idx="1"/>
            <a:endCxn id="73" idx="3"/>
          </p:cNvCxnSpPr>
          <p:nvPr/>
        </p:nvCxnSpPr>
        <p:spPr>
          <a:xfrm>
            <a:off x="7117311" y="5954221"/>
            <a:ext cx="1808267" cy="534543"/>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a:stCxn id="68" idx="1"/>
            <a:endCxn id="69" idx="3"/>
          </p:cNvCxnSpPr>
          <p:nvPr/>
        </p:nvCxnSpPr>
        <p:spPr>
          <a:xfrm>
            <a:off x="4954140" y="5604803"/>
            <a:ext cx="952999" cy="349418"/>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a:stCxn id="62" idx="1"/>
            <a:endCxn id="61" idx="3"/>
          </p:cNvCxnSpPr>
          <p:nvPr/>
        </p:nvCxnSpPr>
        <p:spPr>
          <a:xfrm flipV="1">
            <a:off x="7492640" y="2602252"/>
            <a:ext cx="1680902" cy="15923"/>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dissolve">
                                      <p:cBhvr>
                                        <p:cTn id="7" dur="500"/>
                                        <p:tgtEl>
                                          <p:spTgt spid="48"/>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70"/>
                                        </p:tgtEl>
                                        <p:attrNameLst>
                                          <p:attrName>style.visibility</p:attrName>
                                        </p:attrNameLst>
                                      </p:cBhvr>
                                      <p:to>
                                        <p:strVal val="visible"/>
                                      </p:to>
                                    </p:set>
                                    <p:animEffect transition="in" filter="dissolve">
                                      <p:cBhvr>
                                        <p:cTn id="12" dur="500"/>
                                        <p:tgtEl>
                                          <p:spTgt spid="70"/>
                                        </p:tgtEl>
                                      </p:cBhvr>
                                    </p:animEffect>
                                  </p:childTnLst>
                                </p:cTn>
                              </p:par>
                              <p:par>
                                <p:cTn id="13" presetID="9" presetClass="entr" presetSubtype="0" fill="hold" grpId="0" nodeType="withEffect">
                                  <p:stCondLst>
                                    <p:cond delay="0"/>
                                  </p:stCondLst>
                                  <p:childTnLst>
                                    <p:set>
                                      <p:cBhvr>
                                        <p:cTn id="14" dur="1" fill="hold">
                                          <p:stCondLst>
                                            <p:cond delay="0"/>
                                          </p:stCondLst>
                                        </p:cTn>
                                        <p:tgtEl>
                                          <p:spTgt spid="53"/>
                                        </p:tgtEl>
                                        <p:attrNameLst>
                                          <p:attrName>style.visibility</p:attrName>
                                        </p:attrNameLst>
                                      </p:cBhvr>
                                      <p:to>
                                        <p:strVal val="visible"/>
                                      </p:to>
                                    </p:set>
                                    <p:animEffect transition="in" filter="dissolve">
                                      <p:cBhvr>
                                        <p:cTn id="15" dur="500"/>
                                        <p:tgtEl>
                                          <p:spTgt spid="53"/>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nodeType="clickEffect">
                                  <p:stCondLst>
                                    <p:cond delay="0"/>
                                  </p:stCondLst>
                                  <p:childTnLst>
                                    <p:set>
                                      <p:cBhvr>
                                        <p:cTn id="19" dur="1" fill="hold">
                                          <p:stCondLst>
                                            <p:cond delay="0"/>
                                          </p:stCondLst>
                                        </p:cTn>
                                        <p:tgtEl>
                                          <p:spTgt spid="75"/>
                                        </p:tgtEl>
                                        <p:attrNameLst>
                                          <p:attrName>style.visibility</p:attrName>
                                        </p:attrNameLst>
                                      </p:cBhvr>
                                      <p:to>
                                        <p:strVal val="visible"/>
                                      </p:to>
                                    </p:set>
                                    <p:animEffect transition="in" filter="dissolve">
                                      <p:cBhvr>
                                        <p:cTn id="20" dur="500"/>
                                        <p:tgtEl>
                                          <p:spTgt spid="75"/>
                                        </p:tgtEl>
                                      </p:cBhvr>
                                    </p:animEffect>
                                  </p:childTnLst>
                                </p:cTn>
                              </p:par>
                              <p:par>
                                <p:cTn id="21" presetID="9" presetClass="entr" presetSubtype="0" fill="hold" grpId="0" nodeType="withEffect">
                                  <p:stCondLst>
                                    <p:cond delay="0"/>
                                  </p:stCondLst>
                                  <p:childTnLst>
                                    <p:set>
                                      <p:cBhvr>
                                        <p:cTn id="22" dur="1" fill="hold">
                                          <p:stCondLst>
                                            <p:cond delay="0"/>
                                          </p:stCondLst>
                                        </p:cTn>
                                        <p:tgtEl>
                                          <p:spTgt spid="54"/>
                                        </p:tgtEl>
                                        <p:attrNameLst>
                                          <p:attrName>style.visibility</p:attrName>
                                        </p:attrNameLst>
                                      </p:cBhvr>
                                      <p:to>
                                        <p:strVal val="visible"/>
                                      </p:to>
                                    </p:set>
                                    <p:animEffect transition="in" filter="dissolve">
                                      <p:cBhvr>
                                        <p:cTn id="23" dur="500"/>
                                        <p:tgtEl>
                                          <p:spTgt spid="54"/>
                                        </p:tgtEl>
                                      </p:cBhvr>
                                    </p:animEffect>
                                  </p:childTnLst>
                                </p:cTn>
                              </p:par>
                            </p:childTnLst>
                          </p:cTn>
                        </p:par>
                      </p:childTnLst>
                    </p:cTn>
                  </p:par>
                  <p:par>
                    <p:cTn id="24" fill="hold">
                      <p:stCondLst>
                        <p:cond delay="indefinite"/>
                      </p:stCondLst>
                      <p:childTnLst>
                        <p:par>
                          <p:cTn id="25" fill="hold">
                            <p:stCondLst>
                              <p:cond delay="0"/>
                            </p:stCondLst>
                            <p:childTnLst>
                              <p:par>
                                <p:cTn id="26" presetID="9" presetClass="entr" presetSubtype="0" fill="hold" nodeType="clickEffect">
                                  <p:stCondLst>
                                    <p:cond delay="0"/>
                                  </p:stCondLst>
                                  <p:childTnLst>
                                    <p:set>
                                      <p:cBhvr>
                                        <p:cTn id="27" dur="1" fill="hold">
                                          <p:stCondLst>
                                            <p:cond delay="0"/>
                                          </p:stCondLst>
                                        </p:cTn>
                                        <p:tgtEl>
                                          <p:spTgt spid="76"/>
                                        </p:tgtEl>
                                        <p:attrNameLst>
                                          <p:attrName>style.visibility</p:attrName>
                                        </p:attrNameLst>
                                      </p:cBhvr>
                                      <p:to>
                                        <p:strVal val="visible"/>
                                      </p:to>
                                    </p:set>
                                    <p:animEffect transition="in" filter="dissolve">
                                      <p:cBhvr>
                                        <p:cTn id="28" dur="500"/>
                                        <p:tgtEl>
                                          <p:spTgt spid="76"/>
                                        </p:tgtEl>
                                      </p:cBhvr>
                                    </p:animEffect>
                                  </p:childTnLst>
                                </p:cTn>
                              </p:par>
                              <p:par>
                                <p:cTn id="29" presetID="9" presetClass="entr" presetSubtype="0" fill="hold" grpId="0" nodeType="withEffect">
                                  <p:stCondLst>
                                    <p:cond delay="0"/>
                                  </p:stCondLst>
                                  <p:childTnLst>
                                    <p:set>
                                      <p:cBhvr>
                                        <p:cTn id="30" dur="1" fill="hold">
                                          <p:stCondLst>
                                            <p:cond delay="0"/>
                                          </p:stCondLst>
                                        </p:cTn>
                                        <p:tgtEl>
                                          <p:spTgt spid="51"/>
                                        </p:tgtEl>
                                        <p:attrNameLst>
                                          <p:attrName>style.visibility</p:attrName>
                                        </p:attrNameLst>
                                      </p:cBhvr>
                                      <p:to>
                                        <p:strVal val="visible"/>
                                      </p:to>
                                    </p:set>
                                    <p:animEffect transition="in" filter="dissolve">
                                      <p:cBhvr>
                                        <p:cTn id="31" dur="500"/>
                                        <p:tgtEl>
                                          <p:spTgt spid="51"/>
                                        </p:tgtEl>
                                      </p:cBhvr>
                                    </p:animEffect>
                                  </p:childTnLst>
                                </p:cTn>
                              </p:par>
                            </p:childTnLst>
                          </p:cTn>
                        </p:par>
                      </p:childTnLst>
                    </p:cTn>
                  </p:par>
                  <p:par>
                    <p:cTn id="32" fill="hold">
                      <p:stCondLst>
                        <p:cond delay="indefinite"/>
                      </p:stCondLst>
                      <p:childTnLst>
                        <p:par>
                          <p:cTn id="33" fill="hold">
                            <p:stCondLst>
                              <p:cond delay="0"/>
                            </p:stCondLst>
                            <p:childTnLst>
                              <p:par>
                                <p:cTn id="34" presetID="9" presetClass="entr" presetSubtype="0" fill="hold" nodeType="clickEffect">
                                  <p:stCondLst>
                                    <p:cond delay="0"/>
                                  </p:stCondLst>
                                  <p:childTnLst>
                                    <p:set>
                                      <p:cBhvr>
                                        <p:cTn id="35" dur="1" fill="hold">
                                          <p:stCondLst>
                                            <p:cond delay="0"/>
                                          </p:stCondLst>
                                        </p:cTn>
                                        <p:tgtEl>
                                          <p:spTgt spid="79"/>
                                        </p:tgtEl>
                                        <p:attrNameLst>
                                          <p:attrName>style.visibility</p:attrName>
                                        </p:attrNameLst>
                                      </p:cBhvr>
                                      <p:to>
                                        <p:strVal val="visible"/>
                                      </p:to>
                                    </p:set>
                                    <p:animEffect transition="in" filter="dissolve">
                                      <p:cBhvr>
                                        <p:cTn id="36" dur="500"/>
                                        <p:tgtEl>
                                          <p:spTgt spid="79"/>
                                        </p:tgtEl>
                                      </p:cBhvr>
                                    </p:animEffect>
                                  </p:childTnLst>
                                </p:cTn>
                              </p:par>
                              <p:par>
                                <p:cTn id="37" presetID="9" presetClass="entr" presetSubtype="0" fill="hold" grpId="0" nodeType="withEffect">
                                  <p:stCondLst>
                                    <p:cond delay="0"/>
                                  </p:stCondLst>
                                  <p:childTnLst>
                                    <p:set>
                                      <p:cBhvr>
                                        <p:cTn id="38" dur="1" fill="hold">
                                          <p:stCondLst>
                                            <p:cond delay="0"/>
                                          </p:stCondLst>
                                        </p:cTn>
                                        <p:tgtEl>
                                          <p:spTgt spid="59"/>
                                        </p:tgtEl>
                                        <p:attrNameLst>
                                          <p:attrName>style.visibility</p:attrName>
                                        </p:attrNameLst>
                                      </p:cBhvr>
                                      <p:to>
                                        <p:strVal val="visible"/>
                                      </p:to>
                                    </p:set>
                                    <p:animEffect transition="in" filter="dissolve">
                                      <p:cBhvr>
                                        <p:cTn id="39" dur="500"/>
                                        <p:tgtEl>
                                          <p:spTgt spid="59"/>
                                        </p:tgtEl>
                                      </p:cBhvr>
                                    </p:animEffect>
                                  </p:childTnLst>
                                </p:cTn>
                              </p:par>
                            </p:childTnLst>
                          </p:cTn>
                        </p:par>
                      </p:childTnLst>
                    </p:cTn>
                  </p:par>
                  <p:par>
                    <p:cTn id="40" fill="hold">
                      <p:stCondLst>
                        <p:cond delay="indefinite"/>
                      </p:stCondLst>
                      <p:childTnLst>
                        <p:par>
                          <p:cTn id="41" fill="hold">
                            <p:stCondLst>
                              <p:cond delay="0"/>
                            </p:stCondLst>
                            <p:childTnLst>
                              <p:par>
                                <p:cTn id="42" presetID="9" presetClass="entr" presetSubtype="0" fill="hold" nodeType="clickEffect">
                                  <p:stCondLst>
                                    <p:cond delay="0"/>
                                  </p:stCondLst>
                                  <p:childTnLst>
                                    <p:set>
                                      <p:cBhvr>
                                        <p:cTn id="43" dur="1" fill="hold">
                                          <p:stCondLst>
                                            <p:cond delay="0"/>
                                          </p:stCondLst>
                                        </p:cTn>
                                        <p:tgtEl>
                                          <p:spTgt spid="77"/>
                                        </p:tgtEl>
                                        <p:attrNameLst>
                                          <p:attrName>style.visibility</p:attrName>
                                        </p:attrNameLst>
                                      </p:cBhvr>
                                      <p:to>
                                        <p:strVal val="visible"/>
                                      </p:to>
                                    </p:set>
                                    <p:animEffect transition="in" filter="dissolve">
                                      <p:cBhvr>
                                        <p:cTn id="44" dur="500"/>
                                        <p:tgtEl>
                                          <p:spTgt spid="77"/>
                                        </p:tgtEl>
                                      </p:cBhvr>
                                    </p:animEffect>
                                  </p:childTnLst>
                                </p:cTn>
                              </p:par>
                              <p:par>
                                <p:cTn id="45" presetID="9" presetClass="entr" presetSubtype="0" fill="hold" grpId="0" nodeType="withEffect">
                                  <p:stCondLst>
                                    <p:cond delay="0"/>
                                  </p:stCondLst>
                                  <p:childTnLst>
                                    <p:set>
                                      <p:cBhvr>
                                        <p:cTn id="46" dur="1" fill="hold">
                                          <p:stCondLst>
                                            <p:cond delay="0"/>
                                          </p:stCondLst>
                                        </p:cTn>
                                        <p:tgtEl>
                                          <p:spTgt spid="55"/>
                                        </p:tgtEl>
                                        <p:attrNameLst>
                                          <p:attrName>style.visibility</p:attrName>
                                        </p:attrNameLst>
                                      </p:cBhvr>
                                      <p:to>
                                        <p:strVal val="visible"/>
                                      </p:to>
                                    </p:set>
                                    <p:animEffect transition="in" filter="dissolve">
                                      <p:cBhvr>
                                        <p:cTn id="47" dur="500"/>
                                        <p:tgtEl>
                                          <p:spTgt spid="55"/>
                                        </p:tgtEl>
                                      </p:cBhvr>
                                    </p:animEffect>
                                  </p:childTnLst>
                                </p:cTn>
                              </p:par>
                            </p:childTnLst>
                          </p:cTn>
                        </p:par>
                      </p:childTnLst>
                    </p:cTn>
                  </p:par>
                  <p:par>
                    <p:cTn id="48" fill="hold">
                      <p:stCondLst>
                        <p:cond delay="indefinite"/>
                      </p:stCondLst>
                      <p:childTnLst>
                        <p:par>
                          <p:cTn id="49" fill="hold">
                            <p:stCondLst>
                              <p:cond delay="0"/>
                            </p:stCondLst>
                            <p:childTnLst>
                              <p:par>
                                <p:cTn id="50" presetID="9" presetClass="entr" presetSubtype="0" fill="hold" nodeType="clickEffect">
                                  <p:stCondLst>
                                    <p:cond delay="0"/>
                                  </p:stCondLst>
                                  <p:childTnLst>
                                    <p:set>
                                      <p:cBhvr>
                                        <p:cTn id="51" dur="1" fill="hold">
                                          <p:stCondLst>
                                            <p:cond delay="0"/>
                                          </p:stCondLst>
                                        </p:cTn>
                                        <p:tgtEl>
                                          <p:spTgt spid="80"/>
                                        </p:tgtEl>
                                        <p:attrNameLst>
                                          <p:attrName>style.visibility</p:attrName>
                                        </p:attrNameLst>
                                      </p:cBhvr>
                                      <p:to>
                                        <p:strVal val="visible"/>
                                      </p:to>
                                    </p:set>
                                    <p:animEffect transition="in" filter="dissolve">
                                      <p:cBhvr>
                                        <p:cTn id="52" dur="500"/>
                                        <p:tgtEl>
                                          <p:spTgt spid="80"/>
                                        </p:tgtEl>
                                      </p:cBhvr>
                                    </p:animEffect>
                                  </p:childTnLst>
                                </p:cTn>
                              </p:par>
                              <p:par>
                                <p:cTn id="53" presetID="9" presetClass="entr" presetSubtype="0" fill="hold" grpId="0" nodeType="withEffect">
                                  <p:stCondLst>
                                    <p:cond delay="0"/>
                                  </p:stCondLst>
                                  <p:childTnLst>
                                    <p:set>
                                      <p:cBhvr>
                                        <p:cTn id="54" dur="1" fill="hold">
                                          <p:stCondLst>
                                            <p:cond delay="0"/>
                                          </p:stCondLst>
                                        </p:cTn>
                                        <p:tgtEl>
                                          <p:spTgt spid="63"/>
                                        </p:tgtEl>
                                        <p:attrNameLst>
                                          <p:attrName>style.visibility</p:attrName>
                                        </p:attrNameLst>
                                      </p:cBhvr>
                                      <p:to>
                                        <p:strVal val="visible"/>
                                      </p:to>
                                    </p:set>
                                    <p:animEffect transition="in" filter="dissolve">
                                      <p:cBhvr>
                                        <p:cTn id="55" dur="500"/>
                                        <p:tgtEl>
                                          <p:spTgt spid="63"/>
                                        </p:tgtEl>
                                      </p:cBhvr>
                                    </p:animEffect>
                                  </p:childTnLst>
                                </p:cTn>
                              </p:par>
                            </p:childTnLst>
                          </p:cTn>
                        </p:par>
                      </p:childTnLst>
                    </p:cTn>
                  </p:par>
                  <p:par>
                    <p:cTn id="56" fill="hold">
                      <p:stCondLst>
                        <p:cond delay="indefinite"/>
                      </p:stCondLst>
                      <p:childTnLst>
                        <p:par>
                          <p:cTn id="57" fill="hold">
                            <p:stCondLst>
                              <p:cond delay="0"/>
                            </p:stCondLst>
                            <p:childTnLst>
                              <p:par>
                                <p:cTn id="58" presetID="9" presetClass="entr" presetSubtype="0" fill="hold" nodeType="clickEffect">
                                  <p:stCondLst>
                                    <p:cond delay="0"/>
                                  </p:stCondLst>
                                  <p:childTnLst>
                                    <p:set>
                                      <p:cBhvr>
                                        <p:cTn id="59" dur="1" fill="hold">
                                          <p:stCondLst>
                                            <p:cond delay="0"/>
                                          </p:stCondLst>
                                        </p:cTn>
                                        <p:tgtEl>
                                          <p:spTgt spid="78"/>
                                        </p:tgtEl>
                                        <p:attrNameLst>
                                          <p:attrName>style.visibility</p:attrName>
                                        </p:attrNameLst>
                                      </p:cBhvr>
                                      <p:to>
                                        <p:strVal val="visible"/>
                                      </p:to>
                                    </p:set>
                                    <p:animEffect transition="in" filter="dissolve">
                                      <p:cBhvr>
                                        <p:cTn id="60" dur="500"/>
                                        <p:tgtEl>
                                          <p:spTgt spid="78"/>
                                        </p:tgtEl>
                                      </p:cBhvr>
                                    </p:animEffect>
                                  </p:childTnLst>
                                </p:cTn>
                              </p:par>
                              <p:par>
                                <p:cTn id="61" presetID="9" presetClass="entr" presetSubtype="0" fill="hold" grpId="0" nodeType="withEffect">
                                  <p:stCondLst>
                                    <p:cond delay="0"/>
                                  </p:stCondLst>
                                  <p:childTnLst>
                                    <p:set>
                                      <p:cBhvr>
                                        <p:cTn id="62" dur="1" fill="hold">
                                          <p:stCondLst>
                                            <p:cond delay="0"/>
                                          </p:stCondLst>
                                        </p:cTn>
                                        <p:tgtEl>
                                          <p:spTgt spid="57"/>
                                        </p:tgtEl>
                                        <p:attrNameLst>
                                          <p:attrName>style.visibility</p:attrName>
                                        </p:attrNameLst>
                                      </p:cBhvr>
                                      <p:to>
                                        <p:strVal val="visible"/>
                                      </p:to>
                                    </p:set>
                                    <p:animEffect transition="in" filter="dissolve">
                                      <p:cBhvr>
                                        <p:cTn id="63" dur="500"/>
                                        <p:tgtEl>
                                          <p:spTgt spid="57"/>
                                        </p:tgtEl>
                                      </p:cBhvr>
                                    </p:animEffect>
                                  </p:childTnLst>
                                </p:cTn>
                              </p:par>
                            </p:childTnLst>
                          </p:cTn>
                        </p:par>
                      </p:childTnLst>
                    </p:cTn>
                  </p:par>
                  <p:par>
                    <p:cTn id="64" fill="hold">
                      <p:stCondLst>
                        <p:cond delay="indefinite"/>
                      </p:stCondLst>
                      <p:childTnLst>
                        <p:par>
                          <p:cTn id="65" fill="hold">
                            <p:stCondLst>
                              <p:cond delay="0"/>
                            </p:stCondLst>
                            <p:childTnLst>
                              <p:par>
                                <p:cTn id="66" presetID="9" presetClass="entr" presetSubtype="0" fill="hold" nodeType="clickEffect">
                                  <p:stCondLst>
                                    <p:cond delay="0"/>
                                  </p:stCondLst>
                                  <p:childTnLst>
                                    <p:set>
                                      <p:cBhvr>
                                        <p:cTn id="67" dur="1" fill="hold">
                                          <p:stCondLst>
                                            <p:cond delay="0"/>
                                          </p:stCondLst>
                                        </p:cTn>
                                        <p:tgtEl>
                                          <p:spTgt spid="81"/>
                                        </p:tgtEl>
                                        <p:attrNameLst>
                                          <p:attrName>style.visibility</p:attrName>
                                        </p:attrNameLst>
                                      </p:cBhvr>
                                      <p:to>
                                        <p:strVal val="visible"/>
                                      </p:to>
                                    </p:set>
                                    <p:animEffect transition="in" filter="dissolve">
                                      <p:cBhvr>
                                        <p:cTn id="68" dur="500"/>
                                        <p:tgtEl>
                                          <p:spTgt spid="81"/>
                                        </p:tgtEl>
                                      </p:cBhvr>
                                    </p:animEffect>
                                  </p:childTnLst>
                                </p:cTn>
                              </p:par>
                              <p:par>
                                <p:cTn id="69" presetID="9" presetClass="entr" presetSubtype="0" fill="hold" grpId="0" nodeType="withEffect">
                                  <p:stCondLst>
                                    <p:cond delay="0"/>
                                  </p:stCondLst>
                                  <p:childTnLst>
                                    <p:set>
                                      <p:cBhvr>
                                        <p:cTn id="70" dur="1" fill="hold">
                                          <p:stCondLst>
                                            <p:cond delay="0"/>
                                          </p:stCondLst>
                                        </p:cTn>
                                        <p:tgtEl>
                                          <p:spTgt spid="62"/>
                                        </p:tgtEl>
                                        <p:attrNameLst>
                                          <p:attrName>style.visibility</p:attrName>
                                        </p:attrNameLst>
                                      </p:cBhvr>
                                      <p:to>
                                        <p:strVal val="visible"/>
                                      </p:to>
                                    </p:set>
                                    <p:animEffect transition="in" filter="dissolve">
                                      <p:cBhvr>
                                        <p:cTn id="71" dur="500"/>
                                        <p:tgtEl>
                                          <p:spTgt spid="62"/>
                                        </p:tgtEl>
                                      </p:cBhvr>
                                    </p:animEffect>
                                  </p:childTnLst>
                                </p:cTn>
                              </p:par>
                            </p:childTnLst>
                          </p:cTn>
                        </p:par>
                      </p:childTnLst>
                    </p:cTn>
                  </p:par>
                  <p:par>
                    <p:cTn id="72" fill="hold">
                      <p:stCondLst>
                        <p:cond delay="indefinite"/>
                      </p:stCondLst>
                      <p:childTnLst>
                        <p:par>
                          <p:cTn id="73" fill="hold">
                            <p:stCondLst>
                              <p:cond delay="0"/>
                            </p:stCondLst>
                            <p:childTnLst>
                              <p:par>
                                <p:cTn id="74" presetID="9" presetClass="entr" presetSubtype="0" fill="hold" nodeType="clickEffect">
                                  <p:stCondLst>
                                    <p:cond delay="0"/>
                                  </p:stCondLst>
                                  <p:childTnLst>
                                    <p:set>
                                      <p:cBhvr>
                                        <p:cTn id="75" dur="1" fill="hold">
                                          <p:stCondLst>
                                            <p:cond delay="0"/>
                                          </p:stCondLst>
                                        </p:cTn>
                                        <p:tgtEl>
                                          <p:spTgt spid="94"/>
                                        </p:tgtEl>
                                        <p:attrNameLst>
                                          <p:attrName>style.visibility</p:attrName>
                                        </p:attrNameLst>
                                      </p:cBhvr>
                                      <p:to>
                                        <p:strVal val="visible"/>
                                      </p:to>
                                    </p:set>
                                    <p:animEffect transition="in" filter="dissolve">
                                      <p:cBhvr>
                                        <p:cTn id="76" dur="500"/>
                                        <p:tgtEl>
                                          <p:spTgt spid="94"/>
                                        </p:tgtEl>
                                      </p:cBhvr>
                                    </p:animEffect>
                                  </p:childTnLst>
                                </p:cTn>
                              </p:par>
                              <p:par>
                                <p:cTn id="77" presetID="9" presetClass="entr" presetSubtype="0" fill="hold" grpId="0" nodeType="withEffect">
                                  <p:stCondLst>
                                    <p:cond delay="0"/>
                                  </p:stCondLst>
                                  <p:childTnLst>
                                    <p:set>
                                      <p:cBhvr>
                                        <p:cTn id="78" dur="1" fill="hold">
                                          <p:stCondLst>
                                            <p:cond delay="0"/>
                                          </p:stCondLst>
                                        </p:cTn>
                                        <p:tgtEl>
                                          <p:spTgt spid="61"/>
                                        </p:tgtEl>
                                        <p:attrNameLst>
                                          <p:attrName>style.visibility</p:attrName>
                                        </p:attrNameLst>
                                      </p:cBhvr>
                                      <p:to>
                                        <p:strVal val="visible"/>
                                      </p:to>
                                    </p:set>
                                    <p:animEffect transition="in" filter="dissolve">
                                      <p:cBhvr>
                                        <p:cTn id="79" dur="500"/>
                                        <p:tgtEl>
                                          <p:spTgt spid="61"/>
                                        </p:tgtEl>
                                      </p:cBhvr>
                                    </p:animEffect>
                                  </p:childTnLst>
                                </p:cTn>
                              </p:par>
                            </p:childTnLst>
                          </p:cTn>
                        </p:par>
                      </p:childTnLst>
                    </p:cTn>
                  </p:par>
                  <p:par>
                    <p:cTn id="80" fill="hold">
                      <p:stCondLst>
                        <p:cond delay="indefinite"/>
                      </p:stCondLst>
                      <p:childTnLst>
                        <p:par>
                          <p:cTn id="81" fill="hold">
                            <p:stCondLst>
                              <p:cond delay="0"/>
                            </p:stCondLst>
                            <p:childTnLst>
                              <p:par>
                                <p:cTn id="82" presetID="9" presetClass="entr" presetSubtype="0" fill="hold" nodeType="clickEffect">
                                  <p:stCondLst>
                                    <p:cond delay="0"/>
                                  </p:stCondLst>
                                  <p:childTnLst>
                                    <p:set>
                                      <p:cBhvr>
                                        <p:cTn id="83" dur="1" fill="hold">
                                          <p:stCondLst>
                                            <p:cond delay="0"/>
                                          </p:stCondLst>
                                        </p:cTn>
                                        <p:tgtEl>
                                          <p:spTgt spid="82"/>
                                        </p:tgtEl>
                                        <p:attrNameLst>
                                          <p:attrName>style.visibility</p:attrName>
                                        </p:attrNameLst>
                                      </p:cBhvr>
                                      <p:to>
                                        <p:strVal val="visible"/>
                                      </p:to>
                                    </p:set>
                                    <p:animEffect transition="in" filter="dissolve">
                                      <p:cBhvr>
                                        <p:cTn id="84" dur="500"/>
                                        <p:tgtEl>
                                          <p:spTgt spid="82"/>
                                        </p:tgtEl>
                                      </p:cBhvr>
                                    </p:animEffect>
                                  </p:childTnLst>
                                </p:cTn>
                              </p:par>
                              <p:par>
                                <p:cTn id="85" presetID="9" presetClass="entr" presetSubtype="0" fill="hold" grpId="0" nodeType="withEffect">
                                  <p:stCondLst>
                                    <p:cond delay="0"/>
                                  </p:stCondLst>
                                  <p:childTnLst>
                                    <p:set>
                                      <p:cBhvr>
                                        <p:cTn id="86" dur="1" fill="hold">
                                          <p:stCondLst>
                                            <p:cond delay="0"/>
                                          </p:stCondLst>
                                        </p:cTn>
                                        <p:tgtEl>
                                          <p:spTgt spid="64"/>
                                        </p:tgtEl>
                                        <p:attrNameLst>
                                          <p:attrName>style.visibility</p:attrName>
                                        </p:attrNameLst>
                                      </p:cBhvr>
                                      <p:to>
                                        <p:strVal val="visible"/>
                                      </p:to>
                                    </p:set>
                                    <p:animEffect transition="in" filter="dissolve">
                                      <p:cBhvr>
                                        <p:cTn id="87" dur="500"/>
                                        <p:tgtEl>
                                          <p:spTgt spid="64"/>
                                        </p:tgtEl>
                                      </p:cBhvr>
                                    </p:animEffect>
                                  </p:childTnLst>
                                </p:cTn>
                              </p:par>
                            </p:childTnLst>
                          </p:cTn>
                        </p:par>
                      </p:childTnLst>
                    </p:cTn>
                  </p:par>
                  <p:par>
                    <p:cTn id="88" fill="hold">
                      <p:stCondLst>
                        <p:cond delay="indefinite"/>
                      </p:stCondLst>
                      <p:childTnLst>
                        <p:par>
                          <p:cTn id="89" fill="hold">
                            <p:stCondLst>
                              <p:cond delay="0"/>
                            </p:stCondLst>
                            <p:childTnLst>
                              <p:par>
                                <p:cTn id="90" presetID="9" presetClass="entr" presetSubtype="0" fill="hold" nodeType="clickEffect">
                                  <p:stCondLst>
                                    <p:cond delay="0"/>
                                  </p:stCondLst>
                                  <p:childTnLst>
                                    <p:set>
                                      <p:cBhvr>
                                        <p:cTn id="91" dur="1" fill="hold">
                                          <p:stCondLst>
                                            <p:cond delay="0"/>
                                          </p:stCondLst>
                                        </p:cTn>
                                        <p:tgtEl>
                                          <p:spTgt spid="83"/>
                                        </p:tgtEl>
                                        <p:attrNameLst>
                                          <p:attrName>style.visibility</p:attrName>
                                        </p:attrNameLst>
                                      </p:cBhvr>
                                      <p:to>
                                        <p:strVal val="visible"/>
                                      </p:to>
                                    </p:set>
                                    <p:animEffect transition="in" filter="dissolve">
                                      <p:cBhvr>
                                        <p:cTn id="92" dur="500"/>
                                        <p:tgtEl>
                                          <p:spTgt spid="83"/>
                                        </p:tgtEl>
                                      </p:cBhvr>
                                    </p:animEffect>
                                  </p:childTnLst>
                                </p:cTn>
                              </p:par>
                              <p:par>
                                <p:cTn id="93" presetID="9" presetClass="entr" presetSubtype="0" fill="hold" grpId="0" nodeType="withEffect">
                                  <p:stCondLst>
                                    <p:cond delay="0"/>
                                  </p:stCondLst>
                                  <p:childTnLst>
                                    <p:set>
                                      <p:cBhvr>
                                        <p:cTn id="94" dur="1" fill="hold">
                                          <p:stCondLst>
                                            <p:cond delay="0"/>
                                          </p:stCondLst>
                                        </p:cTn>
                                        <p:tgtEl>
                                          <p:spTgt spid="60"/>
                                        </p:tgtEl>
                                        <p:attrNameLst>
                                          <p:attrName>style.visibility</p:attrName>
                                        </p:attrNameLst>
                                      </p:cBhvr>
                                      <p:to>
                                        <p:strVal val="visible"/>
                                      </p:to>
                                    </p:set>
                                    <p:animEffect transition="in" filter="dissolve">
                                      <p:cBhvr>
                                        <p:cTn id="95" dur="500"/>
                                        <p:tgtEl>
                                          <p:spTgt spid="60"/>
                                        </p:tgtEl>
                                      </p:cBhvr>
                                    </p:animEffect>
                                  </p:childTnLst>
                                </p:cTn>
                              </p:par>
                            </p:childTnLst>
                          </p:cTn>
                        </p:par>
                      </p:childTnLst>
                    </p:cTn>
                  </p:par>
                  <p:par>
                    <p:cTn id="96" fill="hold">
                      <p:stCondLst>
                        <p:cond delay="indefinite"/>
                      </p:stCondLst>
                      <p:childTnLst>
                        <p:par>
                          <p:cTn id="97" fill="hold">
                            <p:stCondLst>
                              <p:cond delay="0"/>
                            </p:stCondLst>
                            <p:childTnLst>
                              <p:par>
                                <p:cTn id="98" presetID="9" presetClass="entr" presetSubtype="0" fill="hold" nodeType="clickEffect">
                                  <p:stCondLst>
                                    <p:cond delay="0"/>
                                  </p:stCondLst>
                                  <p:childTnLst>
                                    <p:set>
                                      <p:cBhvr>
                                        <p:cTn id="99" dur="1" fill="hold">
                                          <p:stCondLst>
                                            <p:cond delay="0"/>
                                          </p:stCondLst>
                                        </p:cTn>
                                        <p:tgtEl>
                                          <p:spTgt spid="86"/>
                                        </p:tgtEl>
                                        <p:attrNameLst>
                                          <p:attrName>style.visibility</p:attrName>
                                        </p:attrNameLst>
                                      </p:cBhvr>
                                      <p:to>
                                        <p:strVal val="visible"/>
                                      </p:to>
                                    </p:set>
                                    <p:animEffect transition="in" filter="dissolve">
                                      <p:cBhvr>
                                        <p:cTn id="100" dur="500"/>
                                        <p:tgtEl>
                                          <p:spTgt spid="86"/>
                                        </p:tgtEl>
                                      </p:cBhvr>
                                    </p:animEffect>
                                  </p:childTnLst>
                                </p:cTn>
                              </p:par>
                              <p:par>
                                <p:cTn id="101" presetID="9" presetClass="entr" presetSubtype="0" fill="hold" grpId="0" nodeType="withEffect">
                                  <p:stCondLst>
                                    <p:cond delay="0"/>
                                  </p:stCondLst>
                                  <p:childTnLst>
                                    <p:set>
                                      <p:cBhvr>
                                        <p:cTn id="102" dur="1" fill="hold">
                                          <p:stCondLst>
                                            <p:cond delay="0"/>
                                          </p:stCondLst>
                                        </p:cTn>
                                        <p:tgtEl>
                                          <p:spTgt spid="66"/>
                                        </p:tgtEl>
                                        <p:attrNameLst>
                                          <p:attrName>style.visibility</p:attrName>
                                        </p:attrNameLst>
                                      </p:cBhvr>
                                      <p:to>
                                        <p:strVal val="visible"/>
                                      </p:to>
                                    </p:set>
                                    <p:animEffect transition="in" filter="dissolve">
                                      <p:cBhvr>
                                        <p:cTn id="103" dur="500"/>
                                        <p:tgtEl>
                                          <p:spTgt spid="66"/>
                                        </p:tgtEl>
                                      </p:cBhvr>
                                    </p:animEffect>
                                  </p:childTnLst>
                                </p:cTn>
                              </p:par>
                            </p:childTnLst>
                          </p:cTn>
                        </p:par>
                      </p:childTnLst>
                    </p:cTn>
                  </p:par>
                  <p:par>
                    <p:cTn id="104" fill="hold">
                      <p:stCondLst>
                        <p:cond delay="indefinite"/>
                      </p:stCondLst>
                      <p:childTnLst>
                        <p:par>
                          <p:cTn id="105" fill="hold">
                            <p:stCondLst>
                              <p:cond delay="0"/>
                            </p:stCondLst>
                            <p:childTnLst>
                              <p:par>
                                <p:cTn id="106" presetID="9" presetClass="entr" presetSubtype="0" fill="hold" nodeType="clickEffect">
                                  <p:stCondLst>
                                    <p:cond delay="0"/>
                                  </p:stCondLst>
                                  <p:childTnLst>
                                    <p:set>
                                      <p:cBhvr>
                                        <p:cTn id="107" dur="1" fill="hold">
                                          <p:stCondLst>
                                            <p:cond delay="0"/>
                                          </p:stCondLst>
                                        </p:cTn>
                                        <p:tgtEl>
                                          <p:spTgt spid="84"/>
                                        </p:tgtEl>
                                        <p:attrNameLst>
                                          <p:attrName>style.visibility</p:attrName>
                                        </p:attrNameLst>
                                      </p:cBhvr>
                                      <p:to>
                                        <p:strVal val="visible"/>
                                      </p:to>
                                    </p:set>
                                    <p:animEffect transition="in" filter="dissolve">
                                      <p:cBhvr>
                                        <p:cTn id="108" dur="500"/>
                                        <p:tgtEl>
                                          <p:spTgt spid="84"/>
                                        </p:tgtEl>
                                      </p:cBhvr>
                                    </p:animEffect>
                                  </p:childTnLst>
                                </p:cTn>
                              </p:par>
                              <p:par>
                                <p:cTn id="109" presetID="9" presetClass="entr" presetSubtype="0" fill="hold" grpId="0" nodeType="withEffect">
                                  <p:stCondLst>
                                    <p:cond delay="0"/>
                                  </p:stCondLst>
                                  <p:childTnLst>
                                    <p:set>
                                      <p:cBhvr>
                                        <p:cTn id="110" dur="1" fill="hold">
                                          <p:stCondLst>
                                            <p:cond delay="0"/>
                                          </p:stCondLst>
                                        </p:cTn>
                                        <p:tgtEl>
                                          <p:spTgt spid="67"/>
                                        </p:tgtEl>
                                        <p:attrNameLst>
                                          <p:attrName>style.visibility</p:attrName>
                                        </p:attrNameLst>
                                      </p:cBhvr>
                                      <p:to>
                                        <p:strVal val="visible"/>
                                      </p:to>
                                    </p:set>
                                    <p:animEffect transition="in" filter="dissolve">
                                      <p:cBhvr>
                                        <p:cTn id="111" dur="500"/>
                                        <p:tgtEl>
                                          <p:spTgt spid="67"/>
                                        </p:tgtEl>
                                      </p:cBhvr>
                                    </p:animEffect>
                                  </p:childTnLst>
                                </p:cTn>
                              </p:par>
                            </p:childTnLst>
                          </p:cTn>
                        </p:par>
                      </p:childTnLst>
                    </p:cTn>
                  </p:par>
                  <p:par>
                    <p:cTn id="112" fill="hold">
                      <p:stCondLst>
                        <p:cond delay="indefinite"/>
                      </p:stCondLst>
                      <p:childTnLst>
                        <p:par>
                          <p:cTn id="113" fill="hold">
                            <p:stCondLst>
                              <p:cond delay="0"/>
                            </p:stCondLst>
                            <p:childTnLst>
                              <p:par>
                                <p:cTn id="114" presetID="9" presetClass="entr" presetSubtype="0" fill="hold" nodeType="clickEffect">
                                  <p:stCondLst>
                                    <p:cond delay="0"/>
                                  </p:stCondLst>
                                  <p:childTnLst>
                                    <p:set>
                                      <p:cBhvr>
                                        <p:cTn id="115" dur="1" fill="hold">
                                          <p:stCondLst>
                                            <p:cond delay="0"/>
                                          </p:stCondLst>
                                        </p:cTn>
                                        <p:tgtEl>
                                          <p:spTgt spid="87"/>
                                        </p:tgtEl>
                                        <p:attrNameLst>
                                          <p:attrName>style.visibility</p:attrName>
                                        </p:attrNameLst>
                                      </p:cBhvr>
                                      <p:to>
                                        <p:strVal val="visible"/>
                                      </p:to>
                                    </p:set>
                                    <p:animEffect transition="in" filter="dissolve">
                                      <p:cBhvr>
                                        <p:cTn id="116" dur="500"/>
                                        <p:tgtEl>
                                          <p:spTgt spid="87"/>
                                        </p:tgtEl>
                                      </p:cBhvr>
                                    </p:animEffect>
                                  </p:childTnLst>
                                </p:cTn>
                              </p:par>
                              <p:par>
                                <p:cTn id="117" presetID="9" presetClass="entr" presetSubtype="0" fill="hold" grpId="0" nodeType="withEffect">
                                  <p:stCondLst>
                                    <p:cond delay="0"/>
                                  </p:stCondLst>
                                  <p:childTnLst>
                                    <p:set>
                                      <p:cBhvr>
                                        <p:cTn id="118" dur="1" fill="hold">
                                          <p:stCondLst>
                                            <p:cond delay="0"/>
                                          </p:stCondLst>
                                        </p:cTn>
                                        <p:tgtEl>
                                          <p:spTgt spid="65"/>
                                        </p:tgtEl>
                                        <p:attrNameLst>
                                          <p:attrName>style.visibility</p:attrName>
                                        </p:attrNameLst>
                                      </p:cBhvr>
                                      <p:to>
                                        <p:strVal val="visible"/>
                                      </p:to>
                                    </p:set>
                                    <p:animEffect transition="in" filter="dissolve">
                                      <p:cBhvr>
                                        <p:cTn id="119" dur="500"/>
                                        <p:tgtEl>
                                          <p:spTgt spid="65"/>
                                        </p:tgtEl>
                                      </p:cBhvr>
                                    </p:animEffect>
                                  </p:childTnLst>
                                </p:cTn>
                              </p:par>
                            </p:childTnLst>
                          </p:cTn>
                        </p:par>
                      </p:childTnLst>
                    </p:cTn>
                  </p:par>
                  <p:par>
                    <p:cTn id="120" fill="hold">
                      <p:stCondLst>
                        <p:cond delay="indefinite"/>
                      </p:stCondLst>
                      <p:childTnLst>
                        <p:par>
                          <p:cTn id="121" fill="hold">
                            <p:stCondLst>
                              <p:cond delay="0"/>
                            </p:stCondLst>
                            <p:childTnLst>
                              <p:par>
                                <p:cTn id="122" presetID="9" presetClass="entr" presetSubtype="0" fill="hold" nodeType="clickEffect">
                                  <p:stCondLst>
                                    <p:cond delay="0"/>
                                  </p:stCondLst>
                                  <p:childTnLst>
                                    <p:set>
                                      <p:cBhvr>
                                        <p:cTn id="123" dur="1" fill="hold">
                                          <p:stCondLst>
                                            <p:cond delay="0"/>
                                          </p:stCondLst>
                                        </p:cTn>
                                        <p:tgtEl>
                                          <p:spTgt spid="85"/>
                                        </p:tgtEl>
                                        <p:attrNameLst>
                                          <p:attrName>style.visibility</p:attrName>
                                        </p:attrNameLst>
                                      </p:cBhvr>
                                      <p:to>
                                        <p:strVal val="visible"/>
                                      </p:to>
                                    </p:set>
                                    <p:animEffect transition="in" filter="dissolve">
                                      <p:cBhvr>
                                        <p:cTn id="124" dur="500"/>
                                        <p:tgtEl>
                                          <p:spTgt spid="85"/>
                                        </p:tgtEl>
                                      </p:cBhvr>
                                    </p:animEffect>
                                  </p:childTnLst>
                                </p:cTn>
                              </p:par>
                              <p:par>
                                <p:cTn id="125" presetID="9" presetClass="entr" presetSubtype="0" fill="hold" grpId="0" nodeType="withEffect">
                                  <p:stCondLst>
                                    <p:cond delay="0"/>
                                  </p:stCondLst>
                                  <p:childTnLst>
                                    <p:set>
                                      <p:cBhvr>
                                        <p:cTn id="126" dur="1" fill="hold">
                                          <p:stCondLst>
                                            <p:cond delay="0"/>
                                          </p:stCondLst>
                                        </p:cTn>
                                        <p:tgtEl>
                                          <p:spTgt spid="68"/>
                                        </p:tgtEl>
                                        <p:attrNameLst>
                                          <p:attrName>style.visibility</p:attrName>
                                        </p:attrNameLst>
                                      </p:cBhvr>
                                      <p:to>
                                        <p:strVal val="visible"/>
                                      </p:to>
                                    </p:set>
                                    <p:animEffect transition="in" filter="dissolve">
                                      <p:cBhvr>
                                        <p:cTn id="127" dur="500"/>
                                        <p:tgtEl>
                                          <p:spTgt spid="68"/>
                                        </p:tgtEl>
                                      </p:cBhvr>
                                    </p:animEffect>
                                  </p:childTnLst>
                                </p:cTn>
                              </p:par>
                            </p:childTnLst>
                          </p:cTn>
                        </p:par>
                      </p:childTnLst>
                    </p:cTn>
                  </p:par>
                  <p:par>
                    <p:cTn id="128" fill="hold">
                      <p:stCondLst>
                        <p:cond delay="indefinite"/>
                      </p:stCondLst>
                      <p:childTnLst>
                        <p:par>
                          <p:cTn id="129" fill="hold">
                            <p:stCondLst>
                              <p:cond delay="0"/>
                            </p:stCondLst>
                            <p:childTnLst>
                              <p:par>
                                <p:cTn id="130" presetID="9" presetClass="entr" presetSubtype="0" fill="hold" nodeType="clickEffect">
                                  <p:stCondLst>
                                    <p:cond delay="0"/>
                                  </p:stCondLst>
                                  <p:childTnLst>
                                    <p:set>
                                      <p:cBhvr>
                                        <p:cTn id="131" dur="1" fill="hold">
                                          <p:stCondLst>
                                            <p:cond delay="0"/>
                                          </p:stCondLst>
                                        </p:cTn>
                                        <p:tgtEl>
                                          <p:spTgt spid="88"/>
                                        </p:tgtEl>
                                        <p:attrNameLst>
                                          <p:attrName>style.visibility</p:attrName>
                                        </p:attrNameLst>
                                      </p:cBhvr>
                                      <p:to>
                                        <p:strVal val="visible"/>
                                      </p:to>
                                    </p:set>
                                    <p:animEffect transition="in" filter="dissolve">
                                      <p:cBhvr>
                                        <p:cTn id="132" dur="500"/>
                                        <p:tgtEl>
                                          <p:spTgt spid="88"/>
                                        </p:tgtEl>
                                      </p:cBhvr>
                                    </p:animEffect>
                                  </p:childTnLst>
                                </p:cTn>
                              </p:par>
                              <p:par>
                                <p:cTn id="133" presetID="9" presetClass="entr" presetSubtype="0" fill="hold" grpId="0" nodeType="withEffect">
                                  <p:stCondLst>
                                    <p:cond delay="0"/>
                                  </p:stCondLst>
                                  <p:childTnLst>
                                    <p:set>
                                      <p:cBhvr>
                                        <p:cTn id="134" dur="1" fill="hold">
                                          <p:stCondLst>
                                            <p:cond delay="0"/>
                                          </p:stCondLst>
                                        </p:cTn>
                                        <p:tgtEl>
                                          <p:spTgt spid="58"/>
                                        </p:tgtEl>
                                        <p:attrNameLst>
                                          <p:attrName>style.visibility</p:attrName>
                                        </p:attrNameLst>
                                      </p:cBhvr>
                                      <p:to>
                                        <p:strVal val="visible"/>
                                      </p:to>
                                    </p:set>
                                    <p:animEffect transition="in" filter="dissolve">
                                      <p:cBhvr>
                                        <p:cTn id="135" dur="500"/>
                                        <p:tgtEl>
                                          <p:spTgt spid="58"/>
                                        </p:tgtEl>
                                      </p:cBhvr>
                                    </p:animEffect>
                                  </p:childTnLst>
                                </p:cTn>
                              </p:par>
                            </p:childTnLst>
                          </p:cTn>
                        </p:par>
                      </p:childTnLst>
                    </p:cTn>
                  </p:par>
                  <p:par>
                    <p:cTn id="136" fill="hold">
                      <p:stCondLst>
                        <p:cond delay="indefinite"/>
                      </p:stCondLst>
                      <p:childTnLst>
                        <p:par>
                          <p:cTn id="137" fill="hold">
                            <p:stCondLst>
                              <p:cond delay="0"/>
                            </p:stCondLst>
                            <p:childTnLst>
                              <p:par>
                                <p:cTn id="138" presetID="9" presetClass="entr" presetSubtype="0" fill="hold" nodeType="clickEffect">
                                  <p:stCondLst>
                                    <p:cond delay="0"/>
                                  </p:stCondLst>
                                  <p:childTnLst>
                                    <p:set>
                                      <p:cBhvr>
                                        <p:cTn id="139" dur="1" fill="hold">
                                          <p:stCondLst>
                                            <p:cond delay="0"/>
                                          </p:stCondLst>
                                        </p:cTn>
                                        <p:tgtEl>
                                          <p:spTgt spid="89"/>
                                        </p:tgtEl>
                                        <p:attrNameLst>
                                          <p:attrName>style.visibility</p:attrName>
                                        </p:attrNameLst>
                                      </p:cBhvr>
                                      <p:to>
                                        <p:strVal val="visible"/>
                                      </p:to>
                                    </p:set>
                                    <p:animEffect transition="in" filter="dissolve">
                                      <p:cBhvr>
                                        <p:cTn id="140" dur="500"/>
                                        <p:tgtEl>
                                          <p:spTgt spid="89"/>
                                        </p:tgtEl>
                                      </p:cBhvr>
                                    </p:animEffect>
                                  </p:childTnLst>
                                </p:cTn>
                              </p:par>
                              <p:par>
                                <p:cTn id="141" presetID="9" presetClass="entr" presetSubtype="0" fill="hold" grpId="0" nodeType="withEffect">
                                  <p:stCondLst>
                                    <p:cond delay="0"/>
                                  </p:stCondLst>
                                  <p:childTnLst>
                                    <p:set>
                                      <p:cBhvr>
                                        <p:cTn id="142" dur="1" fill="hold">
                                          <p:stCondLst>
                                            <p:cond delay="0"/>
                                          </p:stCondLst>
                                        </p:cTn>
                                        <p:tgtEl>
                                          <p:spTgt spid="74"/>
                                        </p:tgtEl>
                                        <p:attrNameLst>
                                          <p:attrName>style.visibility</p:attrName>
                                        </p:attrNameLst>
                                      </p:cBhvr>
                                      <p:to>
                                        <p:strVal val="visible"/>
                                      </p:to>
                                    </p:set>
                                    <p:animEffect transition="in" filter="dissolve">
                                      <p:cBhvr>
                                        <p:cTn id="143" dur="500"/>
                                        <p:tgtEl>
                                          <p:spTgt spid="74"/>
                                        </p:tgtEl>
                                      </p:cBhvr>
                                    </p:animEffect>
                                  </p:childTnLst>
                                </p:cTn>
                              </p:par>
                            </p:childTnLst>
                          </p:cTn>
                        </p:par>
                      </p:childTnLst>
                    </p:cTn>
                  </p:par>
                  <p:par>
                    <p:cTn id="144" fill="hold">
                      <p:stCondLst>
                        <p:cond delay="indefinite"/>
                      </p:stCondLst>
                      <p:childTnLst>
                        <p:par>
                          <p:cTn id="145" fill="hold">
                            <p:stCondLst>
                              <p:cond delay="0"/>
                            </p:stCondLst>
                            <p:childTnLst>
                              <p:par>
                                <p:cTn id="146" presetID="9" presetClass="entr" presetSubtype="0" fill="hold" nodeType="clickEffect">
                                  <p:stCondLst>
                                    <p:cond delay="0"/>
                                  </p:stCondLst>
                                  <p:childTnLst>
                                    <p:set>
                                      <p:cBhvr>
                                        <p:cTn id="147" dur="1" fill="hold">
                                          <p:stCondLst>
                                            <p:cond delay="0"/>
                                          </p:stCondLst>
                                        </p:cTn>
                                        <p:tgtEl>
                                          <p:spTgt spid="93"/>
                                        </p:tgtEl>
                                        <p:attrNameLst>
                                          <p:attrName>style.visibility</p:attrName>
                                        </p:attrNameLst>
                                      </p:cBhvr>
                                      <p:to>
                                        <p:strVal val="visible"/>
                                      </p:to>
                                    </p:set>
                                    <p:animEffect transition="in" filter="dissolve">
                                      <p:cBhvr>
                                        <p:cTn id="148" dur="500"/>
                                        <p:tgtEl>
                                          <p:spTgt spid="93"/>
                                        </p:tgtEl>
                                      </p:cBhvr>
                                    </p:animEffect>
                                  </p:childTnLst>
                                </p:cTn>
                              </p:par>
                              <p:par>
                                <p:cTn id="149" presetID="9" presetClass="entr" presetSubtype="0" fill="hold" grpId="0" nodeType="withEffect">
                                  <p:stCondLst>
                                    <p:cond delay="0"/>
                                  </p:stCondLst>
                                  <p:childTnLst>
                                    <p:set>
                                      <p:cBhvr>
                                        <p:cTn id="150" dur="1" fill="hold">
                                          <p:stCondLst>
                                            <p:cond delay="0"/>
                                          </p:stCondLst>
                                        </p:cTn>
                                        <p:tgtEl>
                                          <p:spTgt spid="69"/>
                                        </p:tgtEl>
                                        <p:attrNameLst>
                                          <p:attrName>style.visibility</p:attrName>
                                        </p:attrNameLst>
                                      </p:cBhvr>
                                      <p:to>
                                        <p:strVal val="visible"/>
                                      </p:to>
                                    </p:set>
                                    <p:animEffect transition="in" filter="dissolve">
                                      <p:cBhvr>
                                        <p:cTn id="151" dur="500"/>
                                        <p:tgtEl>
                                          <p:spTgt spid="69"/>
                                        </p:tgtEl>
                                      </p:cBhvr>
                                    </p:animEffect>
                                  </p:childTnLst>
                                </p:cTn>
                              </p:par>
                            </p:childTnLst>
                          </p:cTn>
                        </p:par>
                      </p:childTnLst>
                    </p:cTn>
                  </p:par>
                  <p:par>
                    <p:cTn id="152" fill="hold">
                      <p:stCondLst>
                        <p:cond delay="indefinite"/>
                      </p:stCondLst>
                      <p:childTnLst>
                        <p:par>
                          <p:cTn id="153" fill="hold">
                            <p:stCondLst>
                              <p:cond delay="0"/>
                            </p:stCondLst>
                            <p:childTnLst>
                              <p:par>
                                <p:cTn id="154" presetID="9" presetClass="entr" presetSubtype="0" fill="hold" nodeType="clickEffect">
                                  <p:stCondLst>
                                    <p:cond delay="0"/>
                                  </p:stCondLst>
                                  <p:childTnLst>
                                    <p:set>
                                      <p:cBhvr>
                                        <p:cTn id="155" dur="1" fill="hold">
                                          <p:stCondLst>
                                            <p:cond delay="0"/>
                                          </p:stCondLst>
                                        </p:cTn>
                                        <p:tgtEl>
                                          <p:spTgt spid="90"/>
                                        </p:tgtEl>
                                        <p:attrNameLst>
                                          <p:attrName>style.visibility</p:attrName>
                                        </p:attrNameLst>
                                      </p:cBhvr>
                                      <p:to>
                                        <p:strVal val="visible"/>
                                      </p:to>
                                    </p:set>
                                    <p:animEffect transition="in" filter="dissolve">
                                      <p:cBhvr>
                                        <p:cTn id="156" dur="500"/>
                                        <p:tgtEl>
                                          <p:spTgt spid="90"/>
                                        </p:tgtEl>
                                      </p:cBhvr>
                                    </p:animEffect>
                                  </p:childTnLst>
                                </p:cTn>
                              </p:par>
                              <p:par>
                                <p:cTn id="157" presetID="9" presetClass="entr" presetSubtype="0" fill="hold" grpId="0" nodeType="withEffect">
                                  <p:stCondLst>
                                    <p:cond delay="0"/>
                                  </p:stCondLst>
                                  <p:childTnLst>
                                    <p:set>
                                      <p:cBhvr>
                                        <p:cTn id="158" dur="1" fill="hold">
                                          <p:stCondLst>
                                            <p:cond delay="0"/>
                                          </p:stCondLst>
                                        </p:cTn>
                                        <p:tgtEl>
                                          <p:spTgt spid="71"/>
                                        </p:tgtEl>
                                        <p:attrNameLst>
                                          <p:attrName>style.visibility</p:attrName>
                                        </p:attrNameLst>
                                      </p:cBhvr>
                                      <p:to>
                                        <p:strVal val="visible"/>
                                      </p:to>
                                    </p:set>
                                    <p:animEffect transition="in" filter="dissolve">
                                      <p:cBhvr>
                                        <p:cTn id="159" dur="500"/>
                                        <p:tgtEl>
                                          <p:spTgt spid="71"/>
                                        </p:tgtEl>
                                      </p:cBhvr>
                                    </p:animEffect>
                                  </p:childTnLst>
                                </p:cTn>
                              </p:par>
                            </p:childTnLst>
                          </p:cTn>
                        </p:par>
                      </p:childTnLst>
                    </p:cTn>
                  </p:par>
                  <p:par>
                    <p:cTn id="160" fill="hold">
                      <p:stCondLst>
                        <p:cond delay="indefinite"/>
                      </p:stCondLst>
                      <p:childTnLst>
                        <p:par>
                          <p:cTn id="161" fill="hold">
                            <p:stCondLst>
                              <p:cond delay="0"/>
                            </p:stCondLst>
                            <p:childTnLst>
                              <p:par>
                                <p:cTn id="162" presetID="9" presetClass="entr" presetSubtype="0" fill="hold" nodeType="clickEffect">
                                  <p:stCondLst>
                                    <p:cond delay="0"/>
                                  </p:stCondLst>
                                  <p:childTnLst>
                                    <p:set>
                                      <p:cBhvr>
                                        <p:cTn id="163" dur="1" fill="hold">
                                          <p:stCondLst>
                                            <p:cond delay="0"/>
                                          </p:stCondLst>
                                        </p:cTn>
                                        <p:tgtEl>
                                          <p:spTgt spid="91"/>
                                        </p:tgtEl>
                                        <p:attrNameLst>
                                          <p:attrName>style.visibility</p:attrName>
                                        </p:attrNameLst>
                                      </p:cBhvr>
                                      <p:to>
                                        <p:strVal val="visible"/>
                                      </p:to>
                                    </p:set>
                                    <p:animEffect transition="in" filter="dissolve">
                                      <p:cBhvr>
                                        <p:cTn id="164" dur="500"/>
                                        <p:tgtEl>
                                          <p:spTgt spid="91"/>
                                        </p:tgtEl>
                                      </p:cBhvr>
                                    </p:animEffect>
                                  </p:childTnLst>
                                </p:cTn>
                              </p:par>
                              <p:par>
                                <p:cTn id="165" presetID="9" presetClass="entr" presetSubtype="0" fill="hold" grpId="0" nodeType="withEffect">
                                  <p:stCondLst>
                                    <p:cond delay="0"/>
                                  </p:stCondLst>
                                  <p:childTnLst>
                                    <p:set>
                                      <p:cBhvr>
                                        <p:cTn id="166" dur="1" fill="hold">
                                          <p:stCondLst>
                                            <p:cond delay="0"/>
                                          </p:stCondLst>
                                        </p:cTn>
                                        <p:tgtEl>
                                          <p:spTgt spid="72"/>
                                        </p:tgtEl>
                                        <p:attrNameLst>
                                          <p:attrName>style.visibility</p:attrName>
                                        </p:attrNameLst>
                                      </p:cBhvr>
                                      <p:to>
                                        <p:strVal val="visible"/>
                                      </p:to>
                                    </p:set>
                                    <p:animEffect transition="in" filter="dissolve">
                                      <p:cBhvr>
                                        <p:cTn id="167" dur="500"/>
                                        <p:tgtEl>
                                          <p:spTgt spid="72"/>
                                        </p:tgtEl>
                                      </p:cBhvr>
                                    </p:animEffect>
                                  </p:childTnLst>
                                </p:cTn>
                              </p:par>
                            </p:childTnLst>
                          </p:cTn>
                        </p:par>
                      </p:childTnLst>
                    </p:cTn>
                  </p:par>
                  <p:par>
                    <p:cTn id="168" fill="hold">
                      <p:stCondLst>
                        <p:cond delay="indefinite"/>
                      </p:stCondLst>
                      <p:childTnLst>
                        <p:par>
                          <p:cTn id="169" fill="hold">
                            <p:stCondLst>
                              <p:cond delay="0"/>
                            </p:stCondLst>
                            <p:childTnLst>
                              <p:par>
                                <p:cTn id="170" presetID="9" presetClass="entr" presetSubtype="0" fill="hold" nodeType="clickEffect">
                                  <p:stCondLst>
                                    <p:cond delay="0"/>
                                  </p:stCondLst>
                                  <p:childTnLst>
                                    <p:set>
                                      <p:cBhvr>
                                        <p:cTn id="171" dur="1" fill="hold">
                                          <p:stCondLst>
                                            <p:cond delay="0"/>
                                          </p:stCondLst>
                                        </p:cTn>
                                        <p:tgtEl>
                                          <p:spTgt spid="92"/>
                                        </p:tgtEl>
                                        <p:attrNameLst>
                                          <p:attrName>style.visibility</p:attrName>
                                        </p:attrNameLst>
                                      </p:cBhvr>
                                      <p:to>
                                        <p:strVal val="visible"/>
                                      </p:to>
                                    </p:set>
                                    <p:animEffect transition="in" filter="dissolve">
                                      <p:cBhvr>
                                        <p:cTn id="172" dur="500"/>
                                        <p:tgtEl>
                                          <p:spTgt spid="92"/>
                                        </p:tgtEl>
                                      </p:cBhvr>
                                    </p:animEffect>
                                  </p:childTnLst>
                                </p:cTn>
                              </p:par>
                              <p:par>
                                <p:cTn id="173" presetID="9" presetClass="entr" presetSubtype="0" fill="hold" grpId="0" nodeType="withEffect">
                                  <p:stCondLst>
                                    <p:cond delay="0"/>
                                  </p:stCondLst>
                                  <p:childTnLst>
                                    <p:set>
                                      <p:cBhvr>
                                        <p:cTn id="174" dur="1" fill="hold">
                                          <p:stCondLst>
                                            <p:cond delay="0"/>
                                          </p:stCondLst>
                                        </p:cTn>
                                        <p:tgtEl>
                                          <p:spTgt spid="73"/>
                                        </p:tgtEl>
                                        <p:attrNameLst>
                                          <p:attrName>style.visibility</p:attrName>
                                        </p:attrNameLst>
                                      </p:cBhvr>
                                      <p:to>
                                        <p:strVal val="visible"/>
                                      </p:to>
                                    </p:set>
                                    <p:animEffect transition="in" filter="dissolve">
                                      <p:cBhvr>
                                        <p:cTn id="175"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51" grpId="0" animBg="1"/>
      <p:bldP spid="53" grpId="0" animBg="1"/>
      <p:bldP spid="54" grpId="0" animBg="1"/>
      <p:bldP spid="55" grpId="0" animBg="1"/>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71" grpId="0" animBg="1"/>
      <p:bldP spid="72" grpId="0" animBg="1"/>
      <p:bldP spid="73" grpId="0" animBg="1"/>
      <p:bldP spid="74" grpId="0" animBg="1"/>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1130460" y="1900064"/>
            <a:ext cx="10299584" cy="3922471"/>
            <a:chOff x="4366" y="1599"/>
            <a:chExt cx="10006" cy="5472"/>
          </a:xfrm>
        </p:grpSpPr>
        <p:sp>
          <p:nvSpPr>
            <p:cNvPr id="3" name="Rectangle 5"/>
            <p:cNvSpPr/>
            <p:nvPr/>
          </p:nvSpPr>
          <p:spPr>
            <a:xfrm>
              <a:off x="4366" y="4675"/>
              <a:ext cx="9853" cy="2396"/>
            </a:xfrm>
            <a:prstGeom prst="rect">
              <a:avLst/>
            </a:prstGeom>
            <a:noFill/>
            <a:ln w="9525">
              <a:noFill/>
            </a:ln>
          </p:spPr>
          <p:txBody>
            <a:bodyPr wrap="square" anchor="ctr">
              <a:spAutoFit/>
              <a:scene3d>
                <a:camera prst="orthographicFront"/>
                <a:lightRig rig="threePt" dir="t"/>
              </a:scene3d>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algn="ctr">
                <a:buNone/>
              </a:pPr>
              <a:r>
                <a:rPr lang="zh-CN" altLang="en-US" sz="4800" b="1" dirty="0" smtClean="0">
                  <a:solidFill>
                    <a:srgbClr val="C50023"/>
                  </a:solidFill>
                  <a:effectLst>
                    <a:outerShdw blurRad="38100" dist="19050" dir="2700000" algn="tl" rotWithShape="0">
                      <a:schemeClr val="dk1">
                        <a:alpha val="40000"/>
                      </a:schemeClr>
                    </a:outerShdw>
                  </a:effectLst>
                  <a:latin typeface="仿宋" panose="02010609060101010101" charset="-122"/>
                  <a:ea typeface="仿宋" panose="02010609060101010101" charset="-122"/>
                </a:rPr>
                <a:t>第</a:t>
              </a:r>
              <a:r>
                <a:rPr lang="en-US" altLang="zh-CN" sz="4800" b="1" dirty="0" smtClean="0">
                  <a:solidFill>
                    <a:srgbClr val="C50023"/>
                  </a:solidFill>
                  <a:effectLst>
                    <a:outerShdw blurRad="38100" dist="19050" dir="2700000" algn="tl" rotWithShape="0">
                      <a:schemeClr val="dk1">
                        <a:alpha val="40000"/>
                      </a:schemeClr>
                    </a:outerShdw>
                  </a:effectLst>
                  <a:latin typeface="仿宋" panose="02010609060101010101" charset="-122"/>
                  <a:ea typeface="仿宋" panose="02010609060101010101" charset="-122"/>
                </a:rPr>
                <a:t>3</a:t>
              </a:r>
              <a:r>
                <a:rPr lang="zh-CN" altLang="en-US" sz="4800" b="1" dirty="0" smtClean="0">
                  <a:solidFill>
                    <a:srgbClr val="C50023"/>
                  </a:solidFill>
                  <a:effectLst>
                    <a:outerShdw blurRad="38100" dist="19050" dir="2700000" algn="tl" rotWithShape="0">
                      <a:schemeClr val="dk1">
                        <a:alpha val="40000"/>
                      </a:schemeClr>
                    </a:outerShdw>
                  </a:effectLst>
                  <a:latin typeface="仿宋" panose="02010609060101010101" charset="-122"/>
                  <a:ea typeface="仿宋" panose="02010609060101010101" charset="-122"/>
                </a:rPr>
                <a:t>课</a:t>
              </a:r>
              <a:r>
                <a:rPr lang="zh-CN" altLang="en-US" sz="4800" b="1" dirty="0">
                  <a:solidFill>
                    <a:srgbClr val="C50023"/>
                  </a:solidFill>
                  <a:effectLst>
                    <a:outerShdw blurRad="38100" dist="19050" dir="2700000" algn="tl" rotWithShape="0">
                      <a:schemeClr val="dk1">
                        <a:alpha val="40000"/>
                      </a:schemeClr>
                    </a:outerShdw>
                  </a:effectLst>
                  <a:latin typeface="仿宋" panose="02010609060101010101" charset="-122"/>
                  <a:ea typeface="仿宋" panose="02010609060101010101" charset="-122"/>
                </a:rPr>
                <a:t>　</a:t>
              </a:r>
              <a:r>
                <a:rPr lang="zh-CN" altLang="en-US" sz="4800" b="1" dirty="0" smtClean="0">
                  <a:solidFill>
                    <a:srgbClr val="C50023"/>
                  </a:solidFill>
                  <a:effectLst>
                    <a:outerShdw blurRad="38100" dist="19050" dir="2700000" algn="tl" rotWithShape="0">
                      <a:schemeClr val="dk1">
                        <a:alpha val="40000"/>
                      </a:schemeClr>
                    </a:outerShdw>
                  </a:effectLst>
                  <a:latin typeface="仿宋" panose="02010609060101010101" charset="-122"/>
                  <a:ea typeface="仿宋" panose="02010609060101010101" charset="-122"/>
                </a:rPr>
                <a:t>土地改革</a:t>
              </a:r>
              <a:endParaRPr lang="zh-CN" altLang="zh-CN" sz="4800" b="1" dirty="0" smtClean="0">
                <a:solidFill>
                  <a:srgbClr val="C50023"/>
                </a:solidFill>
                <a:effectLst>
                  <a:outerShdw blurRad="38100" dist="19050" dir="2700000" algn="tl" rotWithShape="0">
                    <a:schemeClr val="dk1">
                      <a:alpha val="40000"/>
                    </a:schemeClr>
                  </a:outerShdw>
                </a:effectLst>
                <a:latin typeface="仿宋" panose="02010609060101010101" charset="-122"/>
                <a:ea typeface="仿宋" panose="02010609060101010101" charset="-122"/>
              </a:endParaRPr>
            </a:p>
            <a:p>
              <a:pPr algn="ctr">
                <a:buNone/>
              </a:pPr>
              <a:endParaRPr lang="zh-CN" altLang="zh-CN" sz="4800" b="1" dirty="0" smtClean="0">
                <a:solidFill>
                  <a:srgbClr val="C50023"/>
                </a:solidFill>
                <a:effectLst>
                  <a:outerShdw blurRad="38100" dist="19050" dir="2700000" algn="tl" rotWithShape="0">
                    <a:schemeClr val="dk1">
                      <a:alpha val="40000"/>
                    </a:schemeClr>
                  </a:outerShdw>
                </a:effectLst>
                <a:latin typeface="仿宋" panose="02010609060101010101" charset="-122"/>
                <a:ea typeface="仿宋" panose="02010609060101010101" charset="-122"/>
              </a:endParaRPr>
            </a:p>
          </p:txBody>
        </p:sp>
        <p:sp>
          <p:nvSpPr>
            <p:cNvPr id="6" name="文本框 5"/>
            <p:cNvSpPr txBox="1"/>
            <p:nvPr/>
          </p:nvSpPr>
          <p:spPr>
            <a:xfrm>
              <a:off x="5131" y="1599"/>
              <a:ext cx="9241" cy="2963"/>
            </a:xfrm>
            <a:prstGeom prst="rect">
              <a:avLst/>
            </a:prstGeom>
            <a:noFill/>
          </p:spPr>
          <p:txBody>
            <a:bodyPr wrap="square" rtlCol="0">
              <a:spAutoFit/>
            </a:bodyPr>
            <a:lstStyle/>
            <a:p>
              <a:endParaRPr lang="zh-CN" altLang="zh-CN" sz="6600" dirty="0" smtClean="0">
                <a:latin typeface="微软雅黑" panose="020B0503020204020204" charset="-122"/>
                <a:ea typeface="微软雅黑" panose="020B0503020204020204" charset="-122"/>
              </a:endParaRPr>
            </a:p>
            <a:p>
              <a:endParaRPr lang="zh-CN" altLang="en-US" sz="6600" dirty="0">
                <a:latin typeface="微软雅黑" panose="020B0503020204020204" charset="-122"/>
                <a:ea typeface="微软雅黑" panose="020B0503020204020204" charset="-122"/>
              </a:endParaRPr>
            </a:p>
          </p:txBody>
        </p:sp>
      </p:gr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557" name="Rectangle 5"/>
          <p:cNvSpPr/>
          <p:nvPr/>
        </p:nvSpPr>
        <p:spPr>
          <a:xfrm>
            <a:off x="967066" y="109886"/>
            <a:ext cx="3265638"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algn="ctr">
              <a:buNone/>
            </a:pPr>
            <a:r>
              <a:rPr lang="zh-CN" altLang="en-US" b="1" dirty="0" smtClean="0">
                <a:solidFill>
                  <a:schemeClr val="tx1"/>
                </a:solidFill>
                <a:latin typeface="微软雅黑" panose="020B0503020204020204" charset="-122"/>
                <a:ea typeface="微软雅黑" panose="020B0503020204020204" charset="-122"/>
              </a:rPr>
              <a:t>第</a:t>
            </a:r>
            <a:r>
              <a:rPr lang="en-US" altLang="zh-CN" b="1" dirty="0" smtClean="0">
                <a:latin typeface="微软雅黑" panose="020B0503020204020204" charset="-122"/>
                <a:ea typeface="微软雅黑" panose="020B0503020204020204" charset="-122"/>
              </a:rPr>
              <a:t>3</a:t>
            </a:r>
            <a:r>
              <a:rPr lang="zh-CN" altLang="en-US" b="1" dirty="0" smtClean="0">
                <a:solidFill>
                  <a:schemeClr val="tx1"/>
                </a:solidFill>
                <a:latin typeface="微软雅黑" panose="020B0503020204020204" charset="-122"/>
                <a:ea typeface="微软雅黑" panose="020B0503020204020204" charset="-122"/>
              </a:rPr>
              <a:t>课 </a:t>
            </a:r>
            <a:r>
              <a:rPr lang="zh-CN" altLang="en-US" dirty="0" smtClean="0">
                <a:solidFill>
                  <a:schemeClr val="tx1"/>
                </a:solidFill>
                <a:latin typeface="微软雅黑" panose="020B0503020204020204" charset="-122"/>
                <a:ea typeface="微软雅黑" panose="020B0503020204020204" charset="-122"/>
              </a:rPr>
              <a:t>  </a:t>
            </a:r>
            <a:r>
              <a:rPr lang="zh-CN" altLang="en-US" dirty="0" smtClean="0">
                <a:latin typeface="微软雅黑" panose="020B0503020204020204" charset="-122"/>
                <a:ea typeface="微软雅黑" panose="020B0503020204020204" charset="-122"/>
              </a:rPr>
              <a:t>土地改革</a:t>
            </a:r>
            <a:endParaRPr lang="zh-CN" altLang="en-US" dirty="0">
              <a:solidFill>
                <a:schemeClr val="tx1"/>
              </a:solidFill>
              <a:latin typeface="微软雅黑" panose="020B0503020204020204" charset="-122"/>
              <a:ea typeface="微软雅黑" panose="020B0503020204020204" charset="-122"/>
            </a:endParaRPr>
          </a:p>
        </p:txBody>
      </p:sp>
      <p:grpSp>
        <p:nvGrpSpPr>
          <p:cNvPr id="3" name="组合 8"/>
          <p:cNvGrpSpPr/>
          <p:nvPr/>
        </p:nvGrpSpPr>
        <p:grpSpPr>
          <a:xfrm>
            <a:off x="473075" y="1753379"/>
            <a:ext cx="4789348" cy="646331"/>
            <a:chOff x="473075" y="1920644"/>
            <a:chExt cx="4789348" cy="646331"/>
          </a:xfrm>
        </p:grpSpPr>
        <p:sp>
          <p:nvSpPr>
            <p:cNvPr id="4" name="Rectangle 9"/>
            <p:cNvSpPr/>
            <p:nvPr/>
          </p:nvSpPr>
          <p:spPr>
            <a:xfrm>
              <a:off x="746443" y="1920644"/>
              <a:ext cx="4515980" cy="646331"/>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indent="0">
                <a:lnSpc>
                  <a:spcPct val="150000"/>
                </a:lnSpc>
                <a:spcBef>
                  <a:spcPct val="0"/>
                </a:spcBef>
                <a:buNone/>
              </a:pPr>
              <a:r>
                <a:rPr lang="zh-CN" altLang="zh-CN" sz="2400" b="1" dirty="0" smtClean="0">
                  <a:solidFill>
                    <a:srgbClr val="00A6AD"/>
                  </a:solidFill>
                  <a:latin typeface="宋体" panose="02010600030101010101" pitchFamily="2" charset="-122"/>
                </a:rPr>
                <a:t>探究点　</a:t>
              </a:r>
              <a:r>
                <a:rPr lang="zh-CN" altLang="en-US" sz="2400" b="1" dirty="0" smtClean="0">
                  <a:solidFill>
                    <a:srgbClr val="00A6AD"/>
                  </a:solidFill>
                  <a:latin typeface="宋体" panose="02010600030101010101" pitchFamily="2" charset="-122"/>
                </a:rPr>
                <a:t>土地改革的背景及意义</a:t>
              </a:r>
              <a:endParaRPr lang="zh-CN" altLang="en-US" sz="2400" b="1" dirty="0">
                <a:solidFill>
                  <a:srgbClr val="00A6AD"/>
                </a:solidFill>
                <a:latin typeface="宋体" panose="02010600030101010101" pitchFamily="2" charset="-122"/>
              </a:endParaRPr>
            </a:p>
          </p:txBody>
        </p:sp>
        <p:pic>
          <p:nvPicPr>
            <p:cNvPr id="7" name="Picture 4"/>
            <p:cNvPicPr>
              <a:picLocks noChangeAspect="1"/>
            </p:cNvPicPr>
            <p:nvPr/>
          </p:nvPicPr>
          <p:blipFill>
            <a:blip r:embed="rId2" cstate="print"/>
            <a:stretch>
              <a:fillRect/>
            </a:stretch>
          </p:blipFill>
          <p:spPr>
            <a:xfrm>
              <a:off x="473075" y="2036445"/>
              <a:ext cx="84455" cy="414020"/>
            </a:xfrm>
            <a:prstGeom prst="rect">
              <a:avLst/>
            </a:prstGeom>
            <a:noFill/>
            <a:ln w="9525">
              <a:noFill/>
            </a:ln>
          </p:spPr>
        </p:pic>
      </p:grpSp>
      <p:pic>
        <p:nvPicPr>
          <p:cNvPr id="16" name="图片 15" descr="图标-03"/>
          <p:cNvPicPr>
            <a:picLocks noChangeAspect="1"/>
          </p:cNvPicPr>
          <p:nvPr/>
        </p:nvPicPr>
        <p:blipFill>
          <a:blip r:embed="rId3" cstate="print"/>
          <a:stretch>
            <a:fillRect/>
          </a:stretch>
        </p:blipFill>
        <p:spPr>
          <a:xfrm>
            <a:off x="144144" y="1075616"/>
            <a:ext cx="5647056" cy="845185"/>
          </a:xfrm>
          <a:prstGeom prst="rect">
            <a:avLst/>
          </a:prstGeom>
        </p:spPr>
      </p:pic>
      <p:sp>
        <p:nvSpPr>
          <p:cNvPr id="19" name="文本框 18"/>
          <p:cNvSpPr txBox="1"/>
          <p:nvPr/>
        </p:nvSpPr>
        <p:spPr>
          <a:xfrm>
            <a:off x="815659" y="1233339"/>
            <a:ext cx="4770436" cy="521970"/>
          </a:xfrm>
          <a:prstGeom prst="rect">
            <a:avLst/>
          </a:prstGeom>
          <a:noFill/>
        </p:spPr>
        <p:txBody>
          <a:bodyPr wrap="square" rtlCol="0">
            <a:spAutoFit/>
          </a:bodyPr>
          <a:lstStyle/>
          <a:p>
            <a:r>
              <a:rPr lang="zh-CN" altLang="en-US" sz="2800" dirty="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rPr>
              <a:t>要点探究   解决问题</a:t>
            </a:r>
          </a:p>
        </p:txBody>
      </p:sp>
      <p:sp>
        <p:nvSpPr>
          <p:cNvPr id="100" name="文本框 99"/>
          <p:cNvSpPr txBox="1"/>
          <p:nvPr/>
        </p:nvSpPr>
        <p:spPr>
          <a:xfrm>
            <a:off x="650499" y="3001376"/>
            <a:ext cx="10663495" cy="1477328"/>
          </a:xfrm>
          <a:prstGeom prst="rect">
            <a:avLst/>
          </a:prstGeom>
          <a:noFill/>
          <a:ln w="9525">
            <a:noFill/>
          </a:ln>
        </p:spPr>
        <p:txBody>
          <a:bodyPr wrap="square">
            <a:spAutoFit/>
          </a:bodyPr>
          <a:lstStyle/>
          <a:p>
            <a:pPr>
              <a:lnSpc>
                <a:spcPct val="150000"/>
              </a:lnSpc>
            </a:pPr>
            <a:r>
              <a:rPr lang="zh-CN" altLang="en-US" sz="3000" b="1" dirty="0" smtClean="0">
                <a:latin typeface="+mn-ea"/>
                <a:cs typeface="Times New Roman" panose="02020603050405020304" charset="0"/>
              </a:rPr>
              <a:t>材料一　</a:t>
            </a:r>
            <a:r>
              <a:rPr lang="en-US" altLang="zh-CN" sz="3000" b="1" dirty="0" smtClean="0">
                <a:latin typeface="+mn-ea"/>
                <a:cs typeface="Times New Roman" panose="02020603050405020304" charset="0"/>
              </a:rPr>
              <a:t>1950</a:t>
            </a:r>
            <a:r>
              <a:rPr lang="zh-CN" altLang="en-US" sz="3000" b="1" dirty="0" smtClean="0">
                <a:latin typeface="+mn-ea"/>
                <a:cs typeface="Times New Roman" panose="02020603050405020304" charset="0"/>
              </a:rPr>
              <a:t>年和</a:t>
            </a:r>
            <a:r>
              <a:rPr lang="en-US" altLang="zh-CN" sz="3000" b="1" dirty="0" smtClean="0">
                <a:latin typeface="+mn-ea"/>
                <a:cs typeface="Times New Roman" panose="02020603050405020304" charset="0"/>
              </a:rPr>
              <a:t>1954</a:t>
            </a:r>
            <a:r>
              <a:rPr lang="zh-CN" altLang="en-US" sz="3000" b="1" dirty="0" smtClean="0">
                <a:latin typeface="+mn-ea"/>
                <a:cs typeface="Times New Roman" panose="02020603050405020304" charset="0"/>
              </a:rPr>
              <a:t>年中国农村不同阶层人口及其占有土地比重表</a:t>
            </a:r>
            <a:endParaRPr lang="en-US" altLang="zh-CN" sz="3000" b="1" dirty="0" smtClean="0">
              <a:latin typeface="+mn-ea"/>
              <a:cs typeface="Times New Roman" panose="02020603050405020304" charset="0"/>
            </a:endParaRPr>
          </a:p>
        </p:txBody>
      </p:sp>
      <p:pic>
        <p:nvPicPr>
          <p:cNvPr id="2" name="Picture 2"/>
          <p:cNvPicPr>
            <a:picLocks noChangeAspect="1" noChangeArrowheads="1"/>
          </p:cNvPicPr>
          <p:nvPr/>
        </p:nvPicPr>
        <p:blipFill>
          <a:blip r:embed="rId4"/>
          <a:srcRect/>
          <a:stretch>
            <a:fillRect/>
          </a:stretch>
        </p:blipFill>
        <p:spPr bwMode="auto">
          <a:xfrm>
            <a:off x="435069" y="2394441"/>
            <a:ext cx="2812294" cy="707091"/>
          </a:xfrm>
          <a:prstGeom prst="rect">
            <a:avLst/>
          </a:prstGeom>
          <a:noFill/>
          <a:ln w="9525">
            <a:noFill/>
            <a:miter lim="800000"/>
            <a:headEnd/>
            <a:tailEnd/>
          </a:ln>
          <a:effectLst/>
        </p:spPr>
      </p:pic>
      <p:graphicFrame>
        <p:nvGraphicFramePr>
          <p:cNvPr id="10" name="表格 9"/>
          <p:cNvGraphicFramePr>
            <a:graphicFrameLocks noGrp="1"/>
          </p:cNvGraphicFramePr>
          <p:nvPr/>
        </p:nvGraphicFramePr>
        <p:xfrm>
          <a:off x="2060810" y="4428201"/>
          <a:ext cx="8093116" cy="2074614"/>
        </p:xfrm>
        <a:graphic>
          <a:graphicData uri="http://schemas.openxmlformats.org/drawingml/2006/table">
            <a:tbl>
              <a:tblPr/>
              <a:tblGrid>
                <a:gridCol w="1918015"/>
                <a:gridCol w="1419024"/>
                <a:gridCol w="1605733"/>
                <a:gridCol w="1419440"/>
                <a:gridCol w="1730904"/>
              </a:tblGrid>
              <a:tr h="611574">
                <a:tc rowSpan="2">
                  <a:txBody>
                    <a:bodyPr/>
                    <a:lstStyle/>
                    <a:p>
                      <a:pPr algn="ctr">
                        <a:spcAft>
                          <a:spcPts val="0"/>
                        </a:spcAft>
                      </a:pPr>
                      <a:r>
                        <a:rPr lang="zh-CN" sz="2400" kern="100" dirty="0">
                          <a:latin typeface="Times New Roman" panose="02020603050405020304"/>
                          <a:cs typeface="Times New Roman" panose="02020603050405020304"/>
                        </a:rPr>
                        <a:t>比较内容</a:t>
                      </a:r>
                      <a:endParaRPr lang="zh-CN" sz="2400" kern="100" dirty="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sz="2400" kern="100" dirty="0" smtClean="0">
                          <a:latin typeface="Times New Roman" panose="02020603050405020304"/>
                          <a:cs typeface="Courier New" panose="02070309020205020404"/>
                        </a:rPr>
                        <a:t>1950</a:t>
                      </a:r>
                      <a:r>
                        <a:rPr lang="zh-CN" altLang="en-US" sz="2400" kern="100" dirty="0" smtClean="0">
                          <a:latin typeface="Times New Roman" panose="02020603050405020304"/>
                          <a:cs typeface="Times New Roman" panose="02020603050405020304"/>
                        </a:rPr>
                        <a:t>年</a:t>
                      </a:r>
                      <a:r>
                        <a:rPr lang="en-US" sz="2400" kern="100" dirty="0" smtClean="0">
                          <a:latin typeface="Times New Roman" panose="02020603050405020304"/>
                          <a:cs typeface="Courier New" panose="02070309020205020404"/>
                        </a:rPr>
                        <a:t>(%)</a:t>
                      </a:r>
                      <a:endParaRPr lang="zh-CN" altLang="en-US" sz="2400" kern="100" dirty="0" smtClean="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sz="2400" kern="100" dirty="0" smtClean="0">
                          <a:latin typeface="Times New Roman" panose="02020603050405020304"/>
                          <a:cs typeface="Courier New" panose="02070309020205020404"/>
                        </a:rPr>
                        <a:t>1954</a:t>
                      </a:r>
                      <a:r>
                        <a:rPr lang="zh-CN" altLang="en-US" sz="2400" kern="100" dirty="0" smtClean="0">
                          <a:latin typeface="Times New Roman" panose="02020603050405020304"/>
                          <a:cs typeface="Times New Roman" panose="02020603050405020304"/>
                        </a:rPr>
                        <a:t>年</a:t>
                      </a:r>
                      <a:r>
                        <a:rPr lang="en-US" sz="2400" kern="100" dirty="0" smtClean="0">
                          <a:latin typeface="Times New Roman" panose="02020603050405020304"/>
                          <a:cs typeface="Courier New" panose="02070309020205020404"/>
                        </a:rPr>
                        <a:t>(%)</a:t>
                      </a:r>
                      <a:endParaRPr lang="zh-CN" altLang="en-US" sz="2400" kern="100" dirty="0" smtClean="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44950">
                <a:tc vMerge="1">
                  <a:txBody>
                    <a:bodyPr/>
                    <a:lstStyle/>
                    <a:p>
                      <a:endParaRPr lang="zh-CN"/>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2400" kern="100" dirty="0" smtClean="0">
                          <a:latin typeface="Times New Roman" panose="02020603050405020304"/>
                          <a:cs typeface="Times New Roman" panose="02020603050405020304"/>
                        </a:rPr>
                        <a:t>人口比重</a:t>
                      </a:r>
                      <a:endParaRPr lang="zh-CN" altLang="en-US" sz="2400" kern="100" dirty="0" smtClean="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altLang="en-US" sz="2400" kern="100" dirty="0" smtClean="0">
                          <a:latin typeface="Times New Roman" panose="02020603050405020304"/>
                          <a:cs typeface="Times New Roman" panose="02020603050405020304"/>
                        </a:rPr>
                        <a:t>土地占</a:t>
                      </a:r>
                      <a:endParaRPr lang="zh-CN" altLang="en-US" sz="2400" kern="100" dirty="0" smtClean="0">
                        <a:latin typeface="宋体" panose="02010600030101010101" pitchFamily="2" charset="-122"/>
                        <a:cs typeface="Courier New" panose="02070309020205020404"/>
                      </a:endParaRPr>
                    </a:p>
                    <a:p>
                      <a:pPr algn="ctr">
                        <a:spcAft>
                          <a:spcPts val="0"/>
                        </a:spcAft>
                      </a:pPr>
                      <a:r>
                        <a:rPr lang="zh-CN" altLang="en-US" sz="2400" kern="100" dirty="0" smtClean="0">
                          <a:latin typeface="Times New Roman" panose="02020603050405020304"/>
                          <a:cs typeface="Times New Roman" panose="02020603050405020304"/>
                        </a:rPr>
                        <a:t>有比重</a:t>
                      </a:r>
                      <a:endParaRPr lang="zh-CN" altLang="en-US" sz="2400" kern="100" dirty="0" smtClean="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2400" kern="100" dirty="0" smtClean="0">
                          <a:latin typeface="Times New Roman" panose="02020603050405020304"/>
                          <a:cs typeface="Times New Roman" panose="02020603050405020304"/>
                        </a:rPr>
                        <a:t>人口比重</a:t>
                      </a:r>
                      <a:endParaRPr lang="zh-CN" altLang="en-US" sz="2400" kern="100" dirty="0" smtClean="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altLang="en-US" sz="2400" kern="100" dirty="0" smtClean="0">
                          <a:latin typeface="Times New Roman" panose="02020603050405020304"/>
                          <a:cs typeface="Times New Roman" panose="02020603050405020304"/>
                        </a:rPr>
                        <a:t>土地占</a:t>
                      </a:r>
                      <a:endParaRPr lang="zh-CN" altLang="en-US" sz="2400" kern="100" dirty="0" smtClean="0">
                        <a:latin typeface="宋体" panose="02010600030101010101" pitchFamily="2" charset="-122"/>
                        <a:cs typeface="Courier New" panose="02070309020205020404"/>
                      </a:endParaRPr>
                    </a:p>
                    <a:p>
                      <a:pPr algn="ctr">
                        <a:spcAft>
                          <a:spcPts val="0"/>
                        </a:spcAft>
                      </a:pPr>
                      <a:r>
                        <a:rPr lang="zh-CN" altLang="en-US" sz="2400" kern="100" dirty="0" smtClean="0">
                          <a:latin typeface="Times New Roman" panose="02020603050405020304"/>
                          <a:cs typeface="Times New Roman" panose="02020603050405020304"/>
                        </a:rPr>
                        <a:t>有比重</a:t>
                      </a:r>
                      <a:endParaRPr lang="zh-CN" altLang="en-US" sz="2400" kern="100" dirty="0" smtClean="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2475">
                <a:tc>
                  <a:txBody>
                    <a:bodyPr/>
                    <a:lstStyle/>
                    <a:p>
                      <a:pPr algn="ctr">
                        <a:spcAft>
                          <a:spcPts val="0"/>
                        </a:spcAft>
                      </a:pPr>
                      <a:r>
                        <a:rPr lang="zh-CN" sz="2400" kern="100">
                          <a:latin typeface="Times New Roman" panose="02020603050405020304"/>
                          <a:cs typeface="Times New Roman" panose="02020603050405020304"/>
                        </a:rPr>
                        <a:t>贫农、中农</a:t>
                      </a:r>
                      <a:endParaRPr lang="zh-CN" sz="2400" kern="10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400" kern="100" dirty="0">
                          <a:latin typeface="Times New Roman" panose="02020603050405020304"/>
                          <a:cs typeface="Courier New" panose="02070309020205020404"/>
                        </a:rPr>
                        <a:t>85.5</a:t>
                      </a:r>
                      <a:endParaRPr lang="zh-CN" sz="2400" kern="100" dirty="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400" kern="100">
                          <a:latin typeface="Times New Roman" panose="02020603050405020304"/>
                          <a:cs typeface="Courier New" panose="02070309020205020404"/>
                        </a:rPr>
                        <a:t>45.2</a:t>
                      </a:r>
                      <a:endParaRPr lang="zh-CN" sz="2400" kern="10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400" kern="100" dirty="0">
                          <a:latin typeface="Times New Roman" panose="02020603050405020304"/>
                          <a:cs typeface="Courier New" panose="02070309020205020404"/>
                        </a:rPr>
                        <a:t>92.1</a:t>
                      </a:r>
                      <a:endParaRPr lang="zh-CN" sz="2400" kern="100" dirty="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400" kern="100">
                          <a:latin typeface="Times New Roman" panose="02020603050405020304"/>
                          <a:cs typeface="Courier New" panose="02070309020205020404"/>
                        </a:rPr>
                        <a:t>91.4</a:t>
                      </a:r>
                      <a:endParaRPr lang="zh-CN" sz="2400" kern="10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2475">
                <a:tc>
                  <a:txBody>
                    <a:bodyPr/>
                    <a:lstStyle/>
                    <a:p>
                      <a:pPr algn="ctr">
                        <a:spcAft>
                          <a:spcPts val="0"/>
                        </a:spcAft>
                      </a:pPr>
                      <a:r>
                        <a:rPr lang="zh-CN" sz="2400" kern="100">
                          <a:latin typeface="Times New Roman" panose="02020603050405020304"/>
                          <a:cs typeface="Times New Roman" panose="02020603050405020304"/>
                        </a:rPr>
                        <a:t>富农、地主</a:t>
                      </a:r>
                      <a:endParaRPr lang="zh-CN" sz="2400" kern="10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400" kern="100">
                          <a:latin typeface="Times New Roman" panose="02020603050405020304"/>
                          <a:cs typeface="Courier New" panose="02070309020205020404"/>
                        </a:rPr>
                        <a:t>14.5</a:t>
                      </a:r>
                      <a:endParaRPr lang="zh-CN" sz="2400" kern="10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400" kern="100">
                          <a:latin typeface="Times New Roman" panose="02020603050405020304"/>
                          <a:cs typeface="Courier New" panose="02070309020205020404"/>
                        </a:rPr>
                        <a:t>54.8</a:t>
                      </a:r>
                      <a:endParaRPr lang="zh-CN" sz="2400" kern="10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400" kern="100">
                          <a:latin typeface="Times New Roman" panose="02020603050405020304"/>
                          <a:cs typeface="Courier New" panose="02070309020205020404"/>
                        </a:rPr>
                        <a:t>7.9</a:t>
                      </a:r>
                      <a:endParaRPr lang="zh-CN" sz="2400" kern="10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400" kern="100" dirty="0">
                          <a:latin typeface="Times New Roman" panose="02020603050405020304"/>
                          <a:cs typeface="Courier New" panose="02070309020205020404"/>
                        </a:rPr>
                        <a:t>8.6</a:t>
                      </a:r>
                      <a:endParaRPr lang="zh-CN" sz="2400" kern="100" dirty="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par>
                          <p:cTn id="8" fill="hold">
                            <p:stCondLst>
                              <p:cond delay="500"/>
                            </p:stCondLst>
                            <p:childTnLst>
                              <p:par>
                                <p:cTn id="9" presetID="5" presetClass="entr" presetSubtype="1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checkerboard(across)">
                                      <p:cBhvr>
                                        <p:cTn id="11" dur="500"/>
                                        <p:tgtEl>
                                          <p:spTgt spid="2"/>
                                        </p:tgtEl>
                                      </p:cBhvr>
                                    </p:animEffect>
                                  </p:childTnLst>
                                </p:cTn>
                              </p:par>
                              <p:par>
                                <p:cTn id="12" presetID="5" presetClass="entr" presetSubtype="10" fill="hold" grpId="0" nodeType="withEffect">
                                  <p:stCondLst>
                                    <p:cond delay="0"/>
                                  </p:stCondLst>
                                  <p:childTnLst>
                                    <p:set>
                                      <p:cBhvr>
                                        <p:cTn id="13" dur="1" fill="hold">
                                          <p:stCondLst>
                                            <p:cond delay="0"/>
                                          </p:stCondLst>
                                        </p:cTn>
                                        <p:tgtEl>
                                          <p:spTgt spid="100"/>
                                        </p:tgtEl>
                                        <p:attrNameLst>
                                          <p:attrName>style.visibility</p:attrName>
                                        </p:attrNameLst>
                                      </p:cBhvr>
                                      <p:to>
                                        <p:strVal val="visible"/>
                                      </p:to>
                                    </p:set>
                                    <p:animEffect transition="in" filter="checkerboard(across)">
                                      <p:cBhvr>
                                        <p:cTn id="14" dur="500"/>
                                        <p:tgtEl>
                                          <p:spTgt spid="100"/>
                                        </p:tgtEl>
                                      </p:cBhvr>
                                    </p:animEffect>
                                  </p:childTnLst>
                                </p:cTn>
                              </p:par>
                              <p:par>
                                <p:cTn id="15" presetID="5" presetClass="entr" presetSubtype="10"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checkerboard(across)">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557" name="Rectangle 5"/>
          <p:cNvSpPr/>
          <p:nvPr/>
        </p:nvSpPr>
        <p:spPr>
          <a:xfrm>
            <a:off x="967066" y="109886"/>
            <a:ext cx="3265638"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algn="ctr">
              <a:buNone/>
            </a:pPr>
            <a:r>
              <a:rPr lang="zh-CN" altLang="en-US" b="1" dirty="0" smtClean="0">
                <a:latin typeface="微软雅黑" panose="020B0503020204020204" charset="-122"/>
                <a:ea typeface="微软雅黑" panose="020B0503020204020204" charset="-122"/>
              </a:rPr>
              <a:t>第</a:t>
            </a:r>
            <a:r>
              <a:rPr lang="en-US" altLang="zh-CN" b="1" dirty="0" smtClean="0">
                <a:latin typeface="微软雅黑" panose="020B0503020204020204" charset="-122"/>
                <a:ea typeface="微软雅黑" panose="020B0503020204020204" charset="-122"/>
              </a:rPr>
              <a:t>3</a:t>
            </a:r>
            <a:r>
              <a:rPr lang="zh-CN" altLang="en-US" b="1" dirty="0" smtClean="0">
                <a:latin typeface="微软雅黑" panose="020B0503020204020204" charset="-122"/>
                <a:ea typeface="微软雅黑" panose="020B0503020204020204" charset="-122"/>
              </a:rPr>
              <a:t>课 </a:t>
            </a:r>
            <a:r>
              <a:rPr lang="zh-CN" altLang="en-US" dirty="0" smtClean="0">
                <a:latin typeface="微软雅黑" panose="020B0503020204020204" charset="-122"/>
                <a:ea typeface="微软雅黑" panose="020B0503020204020204" charset="-122"/>
              </a:rPr>
              <a:t>  土地改革</a:t>
            </a:r>
            <a:endParaRPr lang="zh-CN" altLang="en-US" dirty="0">
              <a:latin typeface="微软雅黑" panose="020B0503020204020204" charset="-122"/>
              <a:ea typeface="微软雅黑" panose="020B0503020204020204" charset="-122"/>
            </a:endParaRPr>
          </a:p>
        </p:txBody>
      </p:sp>
      <p:sp>
        <p:nvSpPr>
          <p:cNvPr id="100" name="文本框 99"/>
          <p:cNvSpPr txBox="1"/>
          <p:nvPr/>
        </p:nvSpPr>
        <p:spPr>
          <a:xfrm>
            <a:off x="582259" y="893256"/>
            <a:ext cx="11012170" cy="5812681"/>
          </a:xfrm>
          <a:prstGeom prst="rect">
            <a:avLst/>
          </a:prstGeom>
          <a:noFill/>
          <a:ln w="9525">
            <a:noFill/>
          </a:ln>
        </p:spPr>
        <p:txBody>
          <a:bodyPr wrap="square">
            <a:spAutoFit/>
          </a:bodyPr>
          <a:lstStyle/>
          <a:p>
            <a:pPr>
              <a:lnSpc>
                <a:spcPct val="140000"/>
              </a:lnSpc>
            </a:pPr>
            <a:r>
              <a:rPr lang="zh-CN" altLang="en-US" sz="3000" b="1" dirty="0" smtClean="0">
                <a:latin typeface="+mn-ea"/>
                <a:cs typeface="Times New Roman" panose="02020603050405020304" charset="0"/>
              </a:rPr>
              <a:t>材料二　中国广大的农村是中国社会的基础，从古到今，谁能够解决农民问题，谁就能够控制农村，谁就能够统治中国，就能使中国长治久安。</a:t>
            </a:r>
          </a:p>
          <a:p>
            <a:pPr>
              <a:lnSpc>
                <a:spcPct val="140000"/>
              </a:lnSpc>
            </a:pPr>
            <a:r>
              <a:rPr lang="en-US" altLang="zh-CN" sz="3000" b="1" dirty="0" smtClean="0">
                <a:latin typeface="+mn-ea"/>
                <a:cs typeface="Times New Roman" panose="02020603050405020304" charset="0"/>
              </a:rPr>
              <a:t>                        ——</a:t>
            </a:r>
            <a:r>
              <a:rPr lang="zh-CN" altLang="en-US" sz="3000" b="1" dirty="0" smtClean="0">
                <a:latin typeface="+mn-ea"/>
                <a:cs typeface="Times New Roman" panose="02020603050405020304" charset="0"/>
              </a:rPr>
              <a:t>龚忠武</a:t>
            </a:r>
            <a:r>
              <a:rPr lang="en-US" altLang="zh-CN" sz="3000" b="1" dirty="0" smtClean="0">
                <a:latin typeface="+mn-ea"/>
                <a:cs typeface="Times New Roman" panose="02020603050405020304" charset="0"/>
              </a:rPr>
              <a:t>《</a:t>
            </a:r>
            <a:r>
              <a:rPr lang="zh-CN" altLang="en-US" sz="3000" b="1" dirty="0" smtClean="0">
                <a:latin typeface="+mn-ea"/>
                <a:cs typeface="Times New Roman" panose="02020603050405020304" charset="0"/>
              </a:rPr>
              <a:t>中国向农村的贫穷开战</a:t>
            </a:r>
            <a:r>
              <a:rPr lang="en-US" altLang="zh-CN" sz="3000" b="1" dirty="0" smtClean="0">
                <a:latin typeface="+mn-ea"/>
                <a:cs typeface="Times New Roman" panose="02020603050405020304" charset="0"/>
              </a:rPr>
              <a:t>》</a:t>
            </a:r>
          </a:p>
          <a:p>
            <a:pPr>
              <a:lnSpc>
                <a:spcPct val="140000"/>
              </a:lnSpc>
            </a:pPr>
            <a:r>
              <a:rPr lang="zh-CN" altLang="en-US" sz="3000" b="1" dirty="0" smtClean="0">
                <a:latin typeface="+mn-ea"/>
                <a:cs typeface="Times New Roman" panose="02020603050405020304" charset="0"/>
              </a:rPr>
              <a:t>材料三　共产党人则与日益腐败的国民党截然不同，在他们控制的地区实行土地改革，从而赢得了农民群众的支持。他们还有一个纪律严明、十分有效的组织，这一组织使他们控制的地区摆脱政治和经济混乱、恢复秩序。</a:t>
            </a:r>
          </a:p>
          <a:p>
            <a:pPr>
              <a:lnSpc>
                <a:spcPct val="140000"/>
              </a:lnSpc>
            </a:pPr>
            <a:r>
              <a:rPr lang="en-US" altLang="zh-CN" sz="3000" b="1" dirty="0" smtClean="0">
                <a:latin typeface="+mn-ea"/>
                <a:cs typeface="Times New Roman" panose="02020603050405020304" charset="0"/>
              </a:rPr>
              <a:t>                            ——</a:t>
            </a:r>
            <a:r>
              <a:rPr lang="zh-CN" altLang="en-US" sz="3000" b="1" dirty="0" smtClean="0">
                <a:latin typeface="+mn-ea"/>
                <a:cs typeface="Times New Roman" panose="02020603050405020304" charset="0"/>
              </a:rPr>
              <a:t>斯塔夫里阿诺斯</a:t>
            </a:r>
            <a:r>
              <a:rPr lang="en-US" altLang="zh-CN" sz="3000" b="1" dirty="0" smtClean="0">
                <a:latin typeface="+mn-ea"/>
                <a:cs typeface="Times New Roman" panose="02020603050405020304" charset="0"/>
              </a:rPr>
              <a:t>《</a:t>
            </a:r>
            <a:r>
              <a:rPr lang="zh-CN" altLang="en-US" sz="3000" b="1" dirty="0" smtClean="0">
                <a:latin typeface="+mn-ea"/>
                <a:cs typeface="Times New Roman" panose="02020603050405020304" charset="0"/>
              </a:rPr>
              <a:t>全球通史</a:t>
            </a:r>
            <a:r>
              <a:rPr lang="en-US" altLang="zh-CN" sz="3000" b="1" dirty="0" smtClean="0">
                <a:latin typeface="+mn-ea"/>
                <a:cs typeface="Times New Roman" panose="02020603050405020304"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checkerboard(across)">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605876" y="2118631"/>
            <a:ext cx="10935335" cy="676660"/>
          </a:xfrm>
          <a:prstGeom prst="rect">
            <a:avLst/>
          </a:prstGeom>
          <a:noFill/>
          <a:ln w="9525">
            <a:noFill/>
          </a:ln>
        </p:spPr>
        <p:txBody>
          <a:bodyPr wrap="square">
            <a:spAutoFit/>
          </a:bodyPr>
          <a:lstStyle/>
          <a:p>
            <a:pPr algn="just">
              <a:lnSpc>
                <a:spcPct val="150000"/>
              </a:lnSpc>
            </a:pPr>
            <a:r>
              <a:rPr lang="en-US" altLang="zh-CN" sz="3000" b="1" dirty="0" smtClean="0">
                <a:latin typeface="+mn-ea"/>
                <a:cs typeface="Times New Roman" panose="02020603050405020304" charset="0"/>
              </a:rPr>
              <a:t>(1)</a:t>
            </a:r>
            <a:r>
              <a:rPr lang="zh-CN" altLang="en-US" sz="3000" b="1" dirty="0" smtClean="0">
                <a:latin typeface="+mn-ea"/>
                <a:cs typeface="Times New Roman" panose="02020603050405020304" charset="0"/>
              </a:rPr>
              <a:t>材料一说明了什么？</a:t>
            </a:r>
          </a:p>
        </p:txBody>
      </p:sp>
      <p:pic>
        <p:nvPicPr>
          <p:cNvPr id="2050" name="Picture 2"/>
          <p:cNvPicPr>
            <a:picLocks noChangeAspect="1" noChangeArrowheads="1"/>
          </p:cNvPicPr>
          <p:nvPr/>
        </p:nvPicPr>
        <p:blipFill>
          <a:blip r:embed="rId2" cstate="print"/>
          <a:srcRect/>
          <a:stretch>
            <a:fillRect/>
          </a:stretch>
        </p:blipFill>
        <p:spPr bwMode="auto">
          <a:xfrm>
            <a:off x="505658" y="1228935"/>
            <a:ext cx="2797707" cy="586616"/>
          </a:xfrm>
          <a:prstGeom prst="rect">
            <a:avLst/>
          </a:prstGeom>
          <a:noFill/>
          <a:ln w="9525">
            <a:noFill/>
            <a:miter lim="800000"/>
            <a:headEnd/>
            <a:tailEnd/>
          </a:ln>
          <a:effectLst/>
        </p:spPr>
      </p:pic>
      <p:sp>
        <p:nvSpPr>
          <p:cNvPr id="8" name="Rectangle 5"/>
          <p:cNvSpPr/>
          <p:nvPr/>
        </p:nvSpPr>
        <p:spPr>
          <a:xfrm>
            <a:off x="967066" y="109886"/>
            <a:ext cx="3265638"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algn="ctr">
              <a:buNone/>
            </a:pPr>
            <a:r>
              <a:rPr lang="zh-CN" altLang="en-US" b="1" dirty="0" smtClean="0">
                <a:latin typeface="微软雅黑" panose="020B0503020204020204" charset="-122"/>
                <a:ea typeface="微软雅黑" panose="020B0503020204020204" charset="-122"/>
              </a:rPr>
              <a:t>第</a:t>
            </a:r>
            <a:r>
              <a:rPr lang="en-US" altLang="zh-CN" b="1" dirty="0" smtClean="0">
                <a:latin typeface="微软雅黑" panose="020B0503020204020204" charset="-122"/>
                <a:ea typeface="微软雅黑" panose="020B0503020204020204" charset="-122"/>
              </a:rPr>
              <a:t>3</a:t>
            </a:r>
            <a:r>
              <a:rPr lang="zh-CN" altLang="en-US" b="1" dirty="0" smtClean="0">
                <a:latin typeface="微软雅黑" panose="020B0503020204020204" charset="-122"/>
                <a:ea typeface="微软雅黑" panose="020B0503020204020204" charset="-122"/>
              </a:rPr>
              <a:t>课 </a:t>
            </a:r>
            <a:r>
              <a:rPr lang="zh-CN" altLang="en-US" dirty="0" smtClean="0">
                <a:latin typeface="微软雅黑" panose="020B0503020204020204" charset="-122"/>
                <a:ea typeface="微软雅黑" panose="020B0503020204020204" charset="-122"/>
              </a:rPr>
              <a:t>  土地改革</a:t>
            </a:r>
            <a:endParaRPr lang="zh-CN" altLang="en-US" dirty="0">
              <a:latin typeface="微软雅黑" panose="020B0503020204020204" charset="-122"/>
              <a:ea typeface="微软雅黑" panose="020B0503020204020204" charset="-122"/>
            </a:endParaRPr>
          </a:p>
        </p:txBody>
      </p:sp>
      <p:sp>
        <p:nvSpPr>
          <p:cNvPr id="5" name="文本框 2"/>
          <p:cNvSpPr txBox="1"/>
          <p:nvPr/>
        </p:nvSpPr>
        <p:spPr>
          <a:xfrm>
            <a:off x="655093" y="3145565"/>
            <a:ext cx="10822675" cy="1338828"/>
          </a:xfrm>
          <a:prstGeom prst="rect">
            <a:avLst/>
          </a:prstGeom>
          <a:noFill/>
        </p:spPr>
        <p:txBody>
          <a:bodyPr wrap="square" rtlCol="0" anchor="t">
            <a:spAutoFit/>
          </a:bodyPr>
          <a:lstStyle/>
          <a:p>
            <a:pPr algn="just">
              <a:lnSpc>
                <a:spcPct val="150000"/>
              </a:lnSpc>
            </a:pPr>
            <a:r>
              <a:rPr lang="zh-CN" altLang="en-US" sz="2600" b="1" dirty="0" smtClean="0">
                <a:solidFill>
                  <a:srgbClr val="FF0000"/>
                </a:solidFill>
                <a:latin typeface="黑体" panose="02010609060101010101" charset="-122"/>
                <a:ea typeface="黑体" panose="02010609060101010101" charset="-122"/>
                <a:cs typeface="Times New Roman" panose="02020603050405020304" charset="0"/>
                <a:sym typeface="+mn-ea"/>
              </a:rPr>
              <a:t>【答案】</a:t>
            </a:r>
            <a:r>
              <a:rPr lang="en-US" sz="2800" dirty="0" smtClean="0"/>
              <a:t> </a:t>
            </a:r>
            <a:r>
              <a:rPr lang="en-US" altLang="zh-CN" sz="2600" b="1" dirty="0" smtClean="0">
                <a:latin typeface="宋体" panose="02010600030101010101" pitchFamily="2" charset="-122"/>
                <a:ea typeface="宋体" panose="02010600030101010101" pitchFamily="2" charset="-122"/>
                <a:cs typeface="宋体" panose="02010600030101010101" pitchFamily="2" charset="-122"/>
                <a:sym typeface="+mn-ea"/>
              </a:rPr>
              <a:t>(1)1950—1954</a:t>
            </a:r>
            <a:r>
              <a:rPr lang="zh-CN" altLang="en-US" sz="2600" b="1" dirty="0" smtClean="0">
                <a:latin typeface="宋体" panose="02010600030101010101" pitchFamily="2" charset="-122"/>
                <a:ea typeface="宋体" panose="02010600030101010101" pitchFamily="2" charset="-122"/>
                <a:cs typeface="宋体" panose="02010600030101010101" pitchFamily="2" charset="-122"/>
                <a:sym typeface="+mn-ea"/>
              </a:rPr>
              <a:t>年，富农和地主的人口比重下降，土地占有比重大大减少；贫农和中农的人口比重上升，土地占有比重大大增加。</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additive="base">
                                        <p:cTn id="7" dur="500" fill="hold"/>
                                        <p:tgtEl>
                                          <p:spTgt spid="2050"/>
                                        </p:tgtEl>
                                        <p:attrNameLst>
                                          <p:attrName>ppt_x</p:attrName>
                                        </p:attrNameLst>
                                      </p:cBhvr>
                                      <p:tavLst>
                                        <p:tav tm="0">
                                          <p:val>
                                            <p:strVal val="#ppt_x"/>
                                          </p:val>
                                        </p:tav>
                                        <p:tav tm="100000">
                                          <p:val>
                                            <p:strVal val="#ppt_x"/>
                                          </p:val>
                                        </p:tav>
                                      </p:tavLst>
                                    </p:anim>
                                    <p:anim calcmode="lin" valueType="num">
                                      <p:cBhvr additive="base">
                                        <p:cTn id="8" dur="500" fill="hold"/>
                                        <p:tgtEl>
                                          <p:spTgt spid="205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00"/>
                                        </p:tgtEl>
                                        <p:attrNameLst>
                                          <p:attrName>style.visibility</p:attrName>
                                        </p:attrNameLst>
                                      </p:cBhvr>
                                      <p:to>
                                        <p:strVal val="visible"/>
                                      </p:to>
                                    </p:set>
                                    <p:anim calcmode="lin" valueType="num">
                                      <p:cBhvr additive="base">
                                        <p:cTn id="12" dur="500" fill="hold"/>
                                        <p:tgtEl>
                                          <p:spTgt spid="100"/>
                                        </p:tgtEl>
                                        <p:attrNameLst>
                                          <p:attrName>ppt_x</p:attrName>
                                        </p:attrNameLst>
                                      </p:cBhvr>
                                      <p:tavLst>
                                        <p:tav tm="0">
                                          <p:val>
                                            <p:strVal val="#ppt_x"/>
                                          </p:val>
                                        </p:tav>
                                        <p:tav tm="100000">
                                          <p:val>
                                            <p:strVal val="#ppt_x"/>
                                          </p:val>
                                        </p:tav>
                                      </p:tavLst>
                                    </p:anim>
                                    <p:anim calcmode="lin" valueType="num">
                                      <p:cBhvr additive="base">
                                        <p:cTn id="13"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619524" y="1340695"/>
            <a:ext cx="10935335" cy="1369157"/>
          </a:xfrm>
          <a:prstGeom prst="rect">
            <a:avLst/>
          </a:prstGeom>
          <a:noFill/>
          <a:ln w="9525">
            <a:noFill/>
          </a:ln>
        </p:spPr>
        <p:txBody>
          <a:bodyPr wrap="square">
            <a:spAutoFit/>
          </a:bodyPr>
          <a:lstStyle/>
          <a:p>
            <a:pPr algn="just">
              <a:lnSpc>
                <a:spcPct val="150000"/>
              </a:lnSpc>
            </a:pPr>
            <a:r>
              <a:rPr lang="en-US" altLang="zh-CN" sz="3000" b="1" dirty="0" smtClean="0">
                <a:latin typeface="+mn-ea"/>
                <a:cs typeface="Times New Roman" panose="02020603050405020304" charset="0"/>
              </a:rPr>
              <a:t>(2)</a:t>
            </a:r>
            <a:r>
              <a:rPr lang="zh-CN" altLang="en-US" sz="3000" b="1" dirty="0" smtClean="0">
                <a:latin typeface="+mn-ea"/>
                <a:cs typeface="Times New Roman" panose="02020603050405020304" charset="0"/>
              </a:rPr>
              <a:t>依据材料二和材料三并结合所学知识，概括共产党人“在他们控制的地区实行土地改革”的重大意义。</a:t>
            </a:r>
          </a:p>
        </p:txBody>
      </p:sp>
      <p:sp>
        <p:nvSpPr>
          <p:cNvPr id="8" name="Rectangle 5"/>
          <p:cNvSpPr/>
          <p:nvPr/>
        </p:nvSpPr>
        <p:spPr>
          <a:xfrm>
            <a:off x="967066" y="109886"/>
            <a:ext cx="3265638"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algn="ctr">
              <a:buNone/>
            </a:pPr>
            <a:r>
              <a:rPr lang="zh-CN" altLang="en-US" b="1" dirty="0" smtClean="0">
                <a:latin typeface="微软雅黑" panose="020B0503020204020204" charset="-122"/>
                <a:ea typeface="微软雅黑" panose="020B0503020204020204" charset="-122"/>
              </a:rPr>
              <a:t>第</a:t>
            </a:r>
            <a:r>
              <a:rPr lang="en-US" altLang="zh-CN" b="1" dirty="0" smtClean="0">
                <a:latin typeface="微软雅黑" panose="020B0503020204020204" charset="-122"/>
                <a:ea typeface="微软雅黑" panose="020B0503020204020204" charset="-122"/>
              </a:rPr>
              <a:t>3</a:t>
            </a:r>
            <a:r>
              <a:rPr lang="zh-CN" altLang="en-US" b="1" dirty="0" smtClean="0">
                <a:latin typeface="微软雅黑" panose="020B0503020204020204" charset="-122"/>
                <a:ea typeface="微软雅黑" panose="020B0503020204020204" charset="-122"/>
              </a:rPr>
              <a:t>课 </a:t>
            </a:r>
            <a:r>
              <a:rPr lang="zh-CN" altLang="en-US" dirty="0" smtClean="0">
                <a:latin typeface="微软雅黑" panose="020B0503020204020204" charset="-122"/>
                <a:ea typeface="微软雅黑" panose="020B0503020204020204" charset="-122"/>
              </a:rPr>
              <a:t>  土地改革</a:t>
            </a:r>
            <a:endParaRPr lang="zh-CN" altLang="en-US" dirty="0">
              <a:latin typeface="微软雅黑" panose="020B0503020204020204" charset="-122"/>
              <a:ea typeface="微软雅黑" panose="020B0503020204020204" charset="-122"/>
            </a:endParaRPr>
          </a:p>
        </p:txBody>
      </p:sp>
      <p:sp>
        <p:nvSpPr>
          <p:cNvPr id="5" name="文本框 2"/>
          <p:cNvSpPr txBox="1"/>
          <p:nvPr/>
        </p:nvSpPr>
        <p:spPr>
          <a:xfrm>
            <a:off x="614149" y="3322989"/>
            <a:ext cx="11000096" cy="2399183"/>
          </a:xfrm>
          <a:prstGeom prst="rect">
            <a:avLst/>
          </a:prstGeom>
          <a:noFill/>
        </p:spPr>
        <p:txBody>
          <a:bodyPr wrap="square" rtlCol="0" anchor="t">
            <a:spAutoFit/>
          </a:bodyPr>
          <a:lstStyle/>
          <a:p>
            <a:pPr algn="just">
              <a:lnSpc>
                <a:spcPct val="150000"/>
              </a:lnSpc>
            </a:pPr>
            <a:r>
              <a:rPr lang="zh-CN" altLang="en-US" sz="2600" b="1" dirty="0" smtClean="0">
                <a:solidFill>
                  <a:srgbClr val="FF0000"/>
                </a:solidFill>
                <a:latin typeface="黑体" panose="02010609060101010101" charset="-122"/>
                <a:ea typeface="黑体" panose="02010609060101010101" charset="-122"/>
                <a:cs typeface="Times New Roman" panose="02020603050405020304" charset="0"/>
                <a:sym typeface="+mn-ea"/>
              </a:rPr>
              <a:t>【答案】</a:t>
            </a:r>
            <a:r>
              <a:rPr lang="en-US" altLang="zh-CN" sz="2600" b="1" dirty="0" smtClean="0">
                <a:latin typeface="宋体" panose="02010600030101010101" pitchFamily="2" charset="-122"/>
                <a:ea typeface="宋体" panose="02010600030101010101" pitchFamily="2" charset="-122"/>
                <a:cs typeface="宋体" panose="02010600030101010101" pitchFamily="2" charset="-122"/>
                <a:sym typeface="+mn-ea"/>
              </a:rPr>
              <a:t>(2)</a:t>
            </a:r>
            <a:r>
              <a:rPr lang="zh-CN" altLang="en-US" sz="2600" b="1" dirty="0" smtClean="0">
                <a:latin typeface="宋体" panose="02010600030101010101" pitchFamily="2" charset="-122"/>
                <a:ea typeface="宋体" panose="02010600030101010101" pitchFamily="2" charset="-122"/>
                <a:cs typeface="宋体" panose="02010600030101010101" pitchFamily="2" charset="-122"/>
                <a:sym typeface="+mn-ea"/>
              </a:rPr>
              <a:t>彻底摧毁了我国存在</a:t>
            </a:r>
            <a:r>
              <a:rPr lang="en-US" altLang="zh-CN" sz="2600" b="1" dirty="0" smtClean="0">
                <a:latin typeface="宋体" panose="02010600030101010101" pitchFamily="2" charset="-122"/>
                <a:ea typeface="宋体" panose="02010600030101010101" pitchFamily="2" charset="-122"/>
                <a:cs typeface="宋体" panose="02010600030101010101" pitchFamily="2" charset="-122"/>
                <a:sym typeface="+mn-ea"/>
              </a:rPr>
              <a:t>2000</a:t>
            </a:r>
            <a:r>
              <a:rPr lang="zh-CN" altLang="en-US" sz="2600" b="1" dirty="0" smtClean="0">
                <a:latin typeface="宋体" panose="02010600030101010101" pitchFamily="2" charset="-122"/>
                <a:ea typeface="宋体" panose="02010600030101010101" pitchFamily="2" charset="-122"/>
                <a:cs typeface="宋体" panose="02010600030101010101" pitchFamily="2" charset="-122"/>
                <a:sym typeface="+mn-ea"/>
              </a:rPr>
              <a:t>多年的封建土地制度，消灭了地主阶级；农民翻了身，得到了土地，成为土地的主人。这使人民政权更加巩固，也大大解放了农村生产力。农业生产获得迅速恢复和发展，为国家的工业化建设准备了条件。</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692983" y="2114150"/>
            <a:ext cx="9856740" cy="784830"/>
          </a:xfrm>
          <a:prstGeom prst="rect">
            <a:avLst/>
          </a:prstGeom>
          <a:noFill/>
        </p:spPr>
        <p:txBody>
          <a:bodyPr wrap="square" rtlCol="0" anchor="t">
            <a:spAutoFit/>
          </a:bodyPr>
          <a:lstStyle/>
          <a:p>
            <a:pPr>
              <a:lnSpc>
                <a:spcPct val="150000"/>
              </a:lnSpc>
            </a:pPr>
            <a:r>
              <a:rPr lang="zh-CN" altLang="en-US" sz="3000" b="1" dirty="0" smtClean="0">
                <a:latin typeface="+mn-ea"/>
                <a:cs typeface="Times New Roman" panose="02020603050405020304" charset="0"/>
                <a:sym typeface="+mn-ea"/>
              </a:rPr>
              <a:t>中华人民共和国土地改革前后中国土地制度的比较</a:t>
            </a:r>
          </a:p>
        </p:txBody>
      </p:sp>
      <p:sp>
        <p:nvSpPr>
          <p:cNvPr id="4" name="文本框 1"/>
          <p:cNvSpPr txBox="1"/>
          <p:nvPr/>
        </p:nvSpPr>
        <p:spPr>
          <a:xfrm>
            <a:off x="588574" y="1329057"/>
            <a:ext cx="1826141" cy="584775"/>
          </a:xfrm>
          <a:prstGeom prst="rect">
            <a:avLst/>
          </a:prstGeom>
          <a:noFill/>
        </p:spPr>
        <p:txBody>
          <a:bodyPr wrap="none" rtlCol="0" anchor="t">
            <a:spAutoFit/>
            <a:scene3d>
              <a:camera prst="orthographicFront"/>
              <a:lightRig rig="threePt" dir="t"/>
            </a:scene3d>
          </a:bodyPr>
          <a:lstStyle/>
          <a:p>
            <a:r>
              <a:rPr lang="zh-CN" altLang="en-US" sz="3200" dirty="0" smtClean="0">
                <a:solidFill>
                  <a:srgbClr val="FF0000"/>
                </a:solidFill>
                <a:latin typeface="黑体" panose="02010609060101010101" charset="-122"/>
                <a:ea typeface="黑体" panose="02010609060101010101" charset="-122"/>
              </a:rPr>
              <a:t>知识延伸</a:t>
            </a:r>
          </a:p>
        </p:txBody>
      </p:sp>
      <p:sp>
        <p:nvSpPr>
          <p:cNvPr id="7" name="Rectangle 5"/>
          <p:cNvSpPr/>
          <p:nvPr/>
        </p:nvSpPr>
        <p:spPr>
          <a:xfrm>
            <a:off x="967066" y="109886"/>
            <a:ext cx="3265638"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algn="ctr">
              <a:buNone/>
            </a:pPr>
            <a:r>
              <a:rPr lang="zh-CN" altLang="en-US" b="1" dirty="0" smtClean="0">
                <a:latin typeface="微软雅黑" panose="020B0503020204020204" charset="-122"/>
                <a:ea typeface="微软雅黑" panose="020B0503020204020204" charset="-122"/>
              </a:rPr>
              <a:t>第</a:t>
            </a:r>
            <a:r>
              <a:rPr lang="en-US" altLang="zh-CN" b="1" dirty="0" smtClean="0">
                <a:latin typeface="微软雅黑" panose="020B0503020204020204" charset="-122"/>
                <a:ea typeface="微软雅黑" panose="020B0503020204020204" charset="-122"/>
              </a:rPr>
              <a:t>3</a:t>
            </a:r>
            <a:r>
              <a:rPr lang="zh-CN" altLang="en-US" b="1" dirty="0" smtClean="0">
                <a:latin typeface="微软雅黑" panose="020B0503020204020204" charset="-122"/>
                <a:ea typeface="微软雅黑" panose="020B0503020204020204" charset="-122"/>
              </a:rPr>
              <a:t>课 </a:t>
            </a:r>
            <a:r>
              <a:rPr lang="zh-CN" altLang="en-US" dirty="0" smtClean="0">
                <a:latin typeface="微软雅黑" panose="020B0503020204020204" charset="-122"/>
                <a:ea typeface="微软雅黑" panose="020B0503020204020204" charset="-122"/>
              </a:rPr>
              <a:t>  土地改革</a:t>
            </a:r>
            <a:endParaRPr lang="zh-CN" altLang="en-US" dirty="0">
              <a:latin typeface="微软雅黑" panose="020B0503020204020204" charset="-122"/>
              <a:ea typeface="微软雅黑" panose="020B0503020204020204" charset="-122"/>
            </a:endParaRPr>
          </a:p>
        </p:txBody>
      </p:sp>
      <p:graphicFrame>
        <p:nvGraphicFramePr>
          <p:cNvPr id="8" name="表格 7"/>
          <p:cNvGraphicFramePr>
            <a:graphicFrameLocks noGrp="1"/>
          </p:cNvGraphicFramePr>
          <p:nvPr/>
        </p:nvGraphicFramePr>
        <p:xfrm>
          <a:off x="1678686" y="3228131"/>
          <a:ext cx="8679976" cy="2410878"/>
        </p:xfrm>
        <a:graphic>
          <a:graphicData uri="http://schemas.openxmlformats.org/drawingml/2006/table">
            <a:tbl>
              <a:tblPr/>
              <a:tblGrid>
                <a:gridCol w="2166207"/>
                <a:gridCol w="3395906"/>
                <a:gridCol w="3117863"/>
              </a:tblGrid>
              <a:tr h="498826">
                <a:tc>
                  <a:txBody>
                    <a:bodyPr/>
                    <a:lstStyle/>
                    <a:p>
                      <a:pPr algn="ctr">
                        <a:spcAft>
                          <a:spcPts val="0"/>
                        </a:spcAft>
                      </a:pPr>
                      <a:endParaRPr lang="en-US" sz="3000" b="1" kern="100" dirty="0">
                        <a:latin typeface="Times New Roman" panose="02020603050405020304"/>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3000" b="1" kern="100" dirty="0">
                          <a:latin typeface="Times New Roman" panose="02020603050405020304"/>
                          <a:cs typeface="Times New Roman" panose="02020603050405020304"/>
                        </a:rPr>
                        <a:t>改革前</a:t>
                      </a:r>
                      <a:endParaRPr lang="zh-CN" sz="3000" b="1" kern="100" dirty="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3000" b="1" kern="100" dirty="0" smtClean="0">
                          <a:latin typeface="Times New Roman" panose="02020603050405020304"/>
                          <a:cs typeface="Times New Roman" panose="02020603050405020304"/>
                        </a:rPr>
                        <a:t>改革后</a:t>
                      </a:r>
                      <a:r>
                        <a:rPr lang="en-US" sz="3000" b="1" kern="100" dirty="0" smtClean="0">
                          <a:latin typeface="Times New Roman" panose="02020603050405020304"/>
                          <a:cs typeface="Courier New" panose="02070309020205020404"/>
                        </a:rPr>
                        <a:t>   </a:t>
                      </a:r>
                      <a:endParaRPr lang="zh-CN" sz="3000" b="1" kern="100" dirty="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8826">
                <a:tc>
                  <a:txBody>
                    <a:bodyPr/>
                    <a:lstStyle/>
                    <a:p>
                      <a:pPr algn="ctr">
                        <a:spcAft>
                          <a:spcPts val="0"/>
                        </a:spcAft>
                      </a:pPr>
                      <a:r>
                        <a:rPr lang="zh-CN" sz="3000" b="1" kern="100" dirty="0">
                          <a:latin typeface="Times New Roman" panose="02020603050405020304"/>
                          <a:cs typeface="Times New Roman" panose="02020603050405020304"/>
                        </a:rPr>
                        <a:t>土地所有权</a:t>
                      </a:r>
                      <a:endParaRPr lang="zh-CN" sz="3000" b="1" kern="100" dirty="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3000" b="1" kern="100" dirty="0">
                          <a:latin typeface="Times New Roman" panose="02020603050405020304"/>
                          <a:cs typeface="Times New Roman" panose="02020603050405020304"/>
                        </a:rPr>
                        <a:t>地主所有</a:t>
                      </a:r>
                      <a:endParaRPr lang="zh-CN" sz="3000" b="1" kern="100" dirty="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3000" b="1" kern="100" dirty="0">
                          <a:latin typeface="Times New Roman" panose="02020603050405020304"/>
                          <a:cs typeface="Times New Roman" panose="02020603050405020304"/>
                        </a:rPr>
                        <a:t>农民</a:t>
                      </a:r>
                      <a:r>
                        <a:rPr lang="zh-CN" sz="3000" b="1" kern="100" dirty="0" smtClean="0">
                          <a:latin typeface="Times New Roman" panose="02020603050405020304"/>
                          <a:cs typeface="Times New Roman" panose="02020603050405020304"/>
                        </a:rPr>
                        <a:t>所有</a:t>
                      </a:r>
                      <a:r>
                        <a:rPr lang="en-US" sz="3000" b="1" kern="100" dirty="0" smtClean="0">
                          <a:latin typeface="Times New Roman" panose="02020603050405020304"/>
                          <a:cs typeface="Courier New" panose="02070309020205020404"/>
                        </a:rPr>
                        <a:t> </a:t>
                      </a:r>
                      <a:endParaRPr lang="zh-CN" sz="3000" b="1" kern="100" dirty="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8826">
                <a:tc>
                  <a:txBody>
                    <a:bodyPr/>
                    <a:lstStyle/>
                    <a:p>
                      <a:pPr algn="ctr">
                        <a:spcAft>
                          <a:spcPts val="0"/>
                        </a:spcAft>
                      </a:pPr>
                      <a:r>
                        <a:rPr lang="zh-CN" sz="3000" b="1" kern="100" dirty="0">
                          <a:latin typeface="Times New Roman" panose="02020603050405020304"/>
                          <a:cs typeface="Times New Roman" panose="02020603050405020304"/>
                        </a:rPr>
                        <a:t>性质</a:t>
                      </a:r>
                      <a:endParaRPr lang="zh-CN" sz="3000" b="1" kern="100" dirty="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3000" b="1" kern="100" dirty="0">
                          <a:latin typeface="Times New Roman" panose="02020603050405020304"/>
                          <a:cs typeface="Times New Roman" panose="02020603050405020304"/>
                        </a:rPr>
                        <a:t>私有</a:t>
                      </a:r>
                      <a:endParaRPr lang="zh-CN" sz="3000" b="1" kern="100" dirty="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3000" b="1" kern="100" dirty="0" smtClean="0">
                          <a:latin typeface="Times New Roman" panose="02020603050405020304"/>
                          <a:cs typeface="Times New Roman" panose="02020603050405020304"/>
                        </a:rPr>
                        <a:t>私有</a:t>
                      </a:r>
                      <a:endParaRPr lang="zh-CN" sz="3000" b="1" kern="100" dirty="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8826">
                <a:tc>
                  <a:txBody>
                    <a:bodyPr/>
                    <a:lstStyle/>
                    <a:p>
                      <a:pPr algn="ctr">
                        <a:spcAft>
                          <a:spcPts val="0"/>
                        </a:spcAft>
                      </a:pPr>
                      <a:r>
                        <a:rPr lang="zh-CN" sz="3000" b="1" kern="100" dirty="0">
                          <a:latin typeface="Times New Roman" panose="02020603050405020304"/>
                          <a:cs typeface="Times New Roman" panose="02020603050405020304"/>
                        </a:rPr>
                        <a:t>影响</a:t>
                      </a:r>
                      <a:endParaRPr lang="zh-CN" sz="3000" b="1" kern="100" dirty="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3000" b="1" kern="100" dirty="0">
                          <a:latin typeface="Times New Roman" panose="02020603050405020304"/>
                          <a:cs typeface="Times New Roman" panose="02020603050405020304"/>
                        </a:rPr>
                        <a:t>严重阻碍农村经济和中国社会的发展</a:t>
                      </a:r>
                      <a:endParaRPr lang="zh-CN" sz="3000" b="1" kern="100" dirty="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3000" b="1" kern="100" dirty="0">
                          <a:latin typeface="Times New Roman" panose="02020603050405020304"/>
                          <a:cs typeface="Times New Roman" panose="02020603050405020304"/>
                        </a:rPr>
                        <a:t>大大促进了我国农业的发展</a:t>
                      </a:r>
                      <a:endParaRPr lang="zh-CN" sz="3000" b="1" kern="100" dirty="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linds(horizontal)">
                                      <p:cBhvr>
                                        <p:cTn id="10" dur="500"/>
                                        <p:tgtEl>
                                          <p:spTgt spid="2"/>
                                        </p:tgtEl>
                                      </p:cBhvr>
                                    </p:animEffect>
                                  </p:childTnLst>
                                </p:cTn>
                              </p:par>
                              <p:par>
                                <p:cTn id="11" presetID="3" presetClass="entr" presetSubtype="1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linds(horizontal)">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图片 6" descr="图标-03"/>
          <p:cNvPicPr>
            <a:picLocks noChangeAspect="1"/>
          </p:cNvPicPr>
          <p:nvPr/>
        </p:nvPicPr>
        <p:blipFill>
          <a:blip r:embed="rId2" cstate="print"/>
          <a:stretch>
            <a:fillRect/>
          </a:stretch>
        </p:blipFill>
        <p:spPr>
          <a:xfrm>
            <a:off x="77470" y="1083085"/>
            <a:ext cx="3843177" cy="759356"/>
          </a:xfrm>
          <a:prstGeom prst="rect">
            <a:avLst/>
          </a:prstGeom>
        </p:spPr>
      </p:pic>
      <p:sp>
        <p:nvSpPr>
          <p:cNvPr id="8" name="文本框 2"/>
          <p:cNvSpPr txBox="1"/>
          <p:nvPr/>
        </p:nvSpPr>
        <p:spPr>
          <a:xfrm>
            <a:off x="471188" y="1226945"/>
            <a:ext cx="2149948" cy="523220"/>
          </a:xfrm>
          <a:prstGeom prst="rect">
            <a:avLst/>
          </a:prstGeom>
          <a:noFill/>
        </p:spPr>
        <p:txBody>
          <a:bodyPr wrap="none" rtlCol="0">
            <a:spAutoFit/>
          </a:bodyPr>
          <a:lstStyle/>
          <a:p>
            <a:pPr lvl="0" algn="l"/>
            <a:r>
              <a:rPr lang="zh-CN" altLang="en-US" sz="2800" dirty="0" smtClean="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rPr>
              <a:t>中  考  链  接</a:t>
            </a:r>
            <a:endParaRPr lang="zh-CN" altLang="en-US" sz="2800" dirty="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endParaRPr>
          </a:p>
        </p:txBody>
      </p:sp>
      <p:sp>
        <p:nvSpPr>
          <p:cNvPr id="9" name="矩形 8"/>
          <p:cNvSpPr/>
          <p:nvPr/>
        </p:nvSpPr>
        <p:spPr>
          <a:xfrm>
            <a:off x="11022647" y="3825729"/>
            <a:ext cx="340158" cy="461665"/>
          </a:xfrm>
          <a:prstGeom prst="rect">
            <a:avLst/>
          </a:prstGeom>
        </p:spPr>
        <p:txBody>
          <a:bodyPr wrap="none">
            <a:spAutoFit/>
          </a:bodyPr>
          <a:lstStyle/>
          <a:p>
            <a:r>
              <a:rPr lang="en-US" altLang="zh-CN" sz="2400" b="1" dirty="0" smtClean="0">
                <a:solidFill>
                  <a:srgbClr val="FF0000"/>
                </a:solidFill>
                <a:latin typeface="+mn-ea"/>
              </a:rPr>
              <a:t>A</a:t>
            </a:r>
            <a:endParaRPr lang="zh-CN" altLang="en-US" sz="2400" b="1" dirty="0">
              <a:solidFill>
                <a:srgbClr val="FF0000"/>
              </a:solidFill>
              <a:latin typeface="+mn-ea"/>
            </a:endParaRPr>
          </a:p>
        </p:txBody>
      </p:sp>
      <p:sp>
        <p:nvSpPr>
          <p:cNvPr id="100" name="文本框 99"/>
          <p:cNvSpPr txBox="1"/>
          <p:nvPr/>
        </p:nvSpPr>
        <p:spPr>
          <a:xfrm>
            <a:off x="554542" y="2215639"/>
            <a:ext cx="11141590" cy="3600986"/>
          </a:xfrm>
          <a:prstGeom prst="rect">
            <a:avLst/>
          </a:prstGeom>
          <a:noFill/>
          <a:ln w="9525">
            <a:noFill/>
          </a:ln>
        </p:spPr>
        <p:txBody>
          <a:bodyPr wrap="square">
            <a:spAutoFit/>
          </a:bodyPr>
          <a:lstStyle/>
          <a:p>
            <a:pPr>
              <a:lnSpc>
                <a:spcPct val="150000"/>
              </a:lnSpc>
            </a:pPr>
            <a:r>
              <a:rPr lang="en-US" altLang="zh-CN" sz="3200" dirty="0" smtClean="0"/>
              <a:t>1</a:t>
            </a:r>
            <a:r>
              <a:rPr lang="zh-CN" altLang="zh-CN" sz="3200" dirty="0" smtClean="0"/>
              <a:t>．</a:t>
            </a:r>
            <a:r>
              <a:rPr lang="en-US" altLang="zh-CN" sz="3000" b="1" noProof="1" smtClean="0">
                <a:solidFill>
                  <a:srgbClr val="0070C0"/>
                </a:solidFill>
                <a:latin typeface="宋体" panose="02010600030101010101" pitchFamily="2" charset="-122"/>
                <a:ea typeface="宋体" panose="02010600030101010101" pitchFamily="2" charset="-122"/>
              </a:rPr>
              <a:t>【2018·</a:t>
            </a:r>
            <a:r>
              <a:rPr lang="zh-CN" altLang="en-US" sz="3000" b="1" noProof="1" smtClean="0">
                <a:solidFill>
                  <a:srgbClr val="0070C0"/>
                </a:solidFill>
                <a:latin typeface="宋体" panose="02010600030101010101" pitchFamily="2" charset="-122"/>
                <a:ea typeface="宋体" panose="02010600030101010101" pitchFamily="2" charset="-122"/>
              </a:rPr>
              <a:t>河南</a:t>
            </a:r>
            <a:r>
              <a:rPr lang="en-US" altLang="zh-CN" sz="2800" b="1" noProof="1" smtClean="0">
                <a:solidFill>
                  <a:srgbClr val="0070C0"/>
                </a:solidFill>
                <a:latin typeface="宋体" panose="02010600030101010101" pitchFamily="2" charset="-122"/>
                <a:ea typeface="宋体" panose="02010600030101010101" pitchFamily="2" charset="-122"/>
              </a:rPr>
              <a:t>】</a:t>
            </a:r>
            <a:r>
              <a:rPr lang="en-US" altLang="zh-CN" sz="3000" b="1" dirty="0" smtClean="0">
                <a:latin typeface="宋体" panose="02010600030101010101" pitchFamily="2" charset="-122"/>
                <a:ea typeface="宋体" panose="02010600030101010101" pitchFamily="2" charset="-122"/>
                <a:cs typeface="Times New Roman" panose="02020603050405020304" charset="0"/>
              </a:rPr>
              <a:t>1949</a:t>
            </a:r>
            <a:r>
              <a:rPr lang="zh-CN" altLang="en-US" sz="3000" b="1" dirty="0" smtClean="0">
                <a:latin typeface="宋体" panose="02010600030101010101" pitchFamily="2" charset="-122"/>
                <a:ea typeface="宋体" panose="02010600030101010101" pitchFamily="2" charset="-122"/>
                <a:cs typeface="Times New Roman" panose="02020603050405020304" charset="0"/>
              </a:rPr>
              <a:t>年</a:t>
            </a:r>
            <a:r>
              <a:rPr lang="en-US" altLang="zh-CN" sz="3000" b="1" dirty="0" smtClean="0">
                <a:latin typeface="宋体" panose="02010600030101010101" pitchFamily="2" charset="-122"/>
                <a:ea typeface="宋体" panose="02010600030101010101" pitchFamily="2" charset="-122"/>
                <a:cs typeface="Times New Roman" panose="02020603050405020304" charset="0"/>
              </a:rPr>
              <a:t>9</a:t>
            </a:r>
            <a:r>
              <a:rPr lang="zh-CN" altLang="en-US" sz="3000" b="1" dirty="0" smtClean="0">
                <a:latin typeface="宋体" panose="02010600030101010101" pitchFamily="2" charset="-122"/>
                <a:ea typeface="宋体" panose="02010600030101010101" pitchFamily="2" charset="-122"/>
                <a:cs typeface="Times New Roman" panose="02020603050405020304" charset="0"/>
              </a:rPr>
              <a:t>月，在中国人民政治协商会议第一届全体会议开幕式上，毛泽东说：“我们有一个共同的感觉，这就是我们的工作将写在人类的历史上。”这里的“工作”是指</a:t>
            </a:r>
            <a:r>
              <a:rPr lang="en-US" altLang="zh-CN" sz="3000" b="1" dirty="0" smtClean="0">
                <a:latin typeface="宋体" panose="02010600030101010101" pitchFamily="2" charset="-122"/>
                <a:ea typeface="宋体" panose="02010600030101010101" pitchFamily="2" charset="-122"/>
                <a:cs typeface="Times New Roman" panose="02020603050405020304" charset="0"/>
              </a:rPr>
              <a:t>(</a:t>
            </a:r>
            <a:r>
              <a:rPr lang="zh-CN" altLang="en-US" sz="3000" b="1" dirty="0" smtClean="0">
                <a:latin typeface="宋体" panose="02010600030101010101" pitchFamily="2" charset="-122"/>
                <a:ea typeface="宋体" panose="02010600030101010101" pitchFamily="2" charset="-122"/>
                <a:cs typeface="Times New Roman" panose="02020603050405020304" charset="0"/>
              </a:rPr>
              <a:t>　　</a:t>
            </a:r>
            <a:r>
              <a:rPr lang="en-US" altLang="zh-CN" sz="3000" b="1" dirty="0" smtClean="0">
                <a:latin typeface="宋体" panose="02010600030101010101" pitchFamily="2" charset="-122"/>
                <a:ea typeface="宋体" panose="02010600030101010101" pitchFamily="2" charset="-122"/>
                <a:cs typeface="Times New Roman" panose="02020603050405020304" charset="0"/>
              </a:rPr>
              <a:t>)</a:t>
            </a:r>
          </a:p>
          <a:p>
            <a:pPr>
              <a:lnSpc>
                <a:spcPct val="150000"/>
              </a:lnSpc>
            </a:pPr>
            <a:r>
              <a:rPr lang="en-US" altLang="zh-CN" sz="3000" b="1" dirty="0" smtClean="0">
                <a:latin typeface="宋体" panose="02010600030101010101" pitchFamily="2" charset="-122"/>
                <a:ea typeface="宋体" panose="02010600030101010101" pitchFamily="2" charset="-122"/>
                <a:cs typeface="Times New Roman" panose="02020603050405020304" charset="0"/>
              </a:rPr>
              <a:t>        A</a:t>
            </a:r>
            <a:r>
              <a:rPr lang="zh-CN" altLang="en-US" sz="3000" b="1" dirty="0" smtClean="0">
                <a:latin typeface="宋体" panose="02010600030101010101" pitchFamily="2" charset="-122"/>
                <a:ea typeface="宋体" panose="02010600030101010101" pitchFamily="2" charset="-122"/>
                <a:cs typeface="Times New Roman" panose="02020603050405020304" charset="0"/>
              </a:rPr>
              <a:t>．成立新中国             </a:t>
            </a:r>
            <a:r>
              <a:rPr lang="en-US" altLang="zh-CN" sz="3000" b="1" dirty="0" smtClean="0">
                <a:latin typeface="宋体" panose="02010600030101010101" pitchFamily="2" charset="-122"/>
                <a:ea typeface="宋体" panose="02010600030101010101" pitchFamily="2" charset="-122"/>
                <a:cs typeface="Times New Roman" panose="02020603050405020304" charset="0"/>
              </a:rPr>
              <a:t>B</a:t>
            </a:r>
            <a:r>
              <a:rPr lang="zh-CN" altLang="en-US" sz="3000" b="1" dirty="0" smtClean="0">
                <a:latin typeface="宋体" panose="02010600030101010101" pitchFamily="2" charset="-122"/>
                <a:ea typeface="宋体" panose="02010600030101010101" pitchFamily="2" charset="-122"/>
                <a:cs typeface="Times New Roman" panose="02020603050405020304" charset="0"/>
              </a:rPr>
              <a:t>．实现祖国统一     </a:t>
            </a:r>
          </a:p>
          <a:p>
            <a:pPr>
              <a:lnSpc>
                <a:spcPct val="150000"/>
              </a:lnSpc>
            </a:pPr>
            <a:r>
              <a:rPr lang="en-US" altLang="zh-CN" sz="3000" b="1" dirty="0" smtClean="0">
                <a:latin typeface="宋体" panose="02010600030101010101" pitchFamily="2" charset="-122"/>
                <a:ea typeface="宋体" panose="02010600030101010101" pitchFamily="2" charset="-122"/>
                <a:cs typeface="Times New Roman" panose="02020603050405020304" charset="0"/>
              </a:rPr>
              <a:t>        C</a:t>
            </a:r>
            <a:r>
              <a:rPr lang="zh-CN" altLang="en-US" sz="3000" b="1" dirty="0" smtClean="0">
                <a:latin typeface="宋体" panose="02010600030101010101" pitchFamily="2" charset="-122"/>
                <a:ea typeface="宋体" panose="02010600030101010101" pitchFamily="2" charset="-122"/>
                <a:cs typeface="Times New Roman" panose="02020603050405020304" charset="0"/>
              </a:rPr>
              <a:t>．进行土地改革           </a:t>
            </a:r>
            <a:r>
              <a:rPr lang="en-US" altLang="zh-CN" sz="3000" b="1" dirty="0" smtClean="0">
                <a:latin typeface="宋体" panose="02010600030101010101" pitchFamily="2" charset="-122"/>
                <a:ea typeface="宋体" panose="02010600030101010101" pitchFamily="2" charset="-122"/>
                <a:cs typeface="Times New Roman" panose="02020603050405020304" charset="0"/>
              </a:rPr>
              <a:t>D</a:t>
            </a:r>
            <a:r>
              <a:rPr lang="zh-CN" altLang="en-US" sz="3000" b="1" dirty="0" smtClean="0">
                <a:latin typeface="宋体" panose="02010600030101010101" pitchFamily="2" charset="-122"/>
                <a:ea typeface="宋体" panose="02010600030101010101" pitchFamily="2" charset="-122"/>
                <a:cs typeface="Times New Roman" panose="02020603050405020304" charset="0"/>
              </a:rPr>
              <a:t>．恢复国民经济</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linds(horizontal)">
                                      <p:cBhvr>
                                        <p:cTn id="7" dur="500"/>
                                        <p:tgtEl>
                                          <p:spTgt spid="10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0"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矩形 8"/>
          <p:cNvSpPr/>
          <p:nvPr/>
        </p:nvSpPr>
        <p:spPr>
          <a:xfrm>
            <a:off x="4209712" y="2745101"/>
            <a:ext cx="340158" cy="461665"/>
          </a:xfrm>
          <a:prstGeom prst="rect">
            <a:avLst/>
          </a:prstGeom>
        </p:spPr>
        <p:txBody>
          <a:bodyPr wrap="none">
            <a:spAutoFit/>
          </a:bodyPr>
          <a:lstStyle/>
          <a:p>
            <a:r>
              <a:rPr lang="en-US" altLang="zh-CN" sz="2400" b="1" dirty="0" smtClean="0">
                <a:solidFill>
                  <a:srgbClr val="FF0000"/>
                </a:solidFill>
                <a:latin typeface="+mn-ea"/>
              </a:rPr>
              <a:t>D</a:t>
            </a:r>
            <a:endParaRPr lang="zh-CN" altLang="en-US" sz="2400" b="1" dirty="0">
              <a:solidFill>
                <a:srgbClr val="FF0000"/>
              </a:solidFill>
              <a:latin typeface="+mn-ea"/>
            </a:endParaRPr>
          </a:p>
        </p:txBody>
      </p:sp>
      <p:sp>
        <p:nvSpPr>
          <p:cNvPr id="100" name="文本框 99"/>
          <p:cNvSpPr txBox="1"/>
          <p:nvPr/>
        </p:nvSpPr>
        <p:spPr>
          <a:xfrm>
            <a:off x="606236" y="1211057"/>
            <a:ext cx="10935335" cy="3554819"/>
          </a:xfrm>
          <a:prstGeom prst="rect">
            <a:avLst/>
          </a:prstGeom>
          <a:noFill/>
          <a:ln w="9525">
            <a:noFill/>
          </a:ln>
        </p:spPr>
        <p:txBody>
          <a:bodyPr wrap="square">
            <a:spAutoFit/>
          </a:bodyPr>
          <a:lstStyle/>
          <a:p>
            <a:pPr>
              <a:lnSpc>
                <a:spcPct val="150000"/>
              </a:lnSpc>
            </a:pPr>
            <a:r>
              <a:rPr lang="en-US" altLang="zh-CN" sz="3000" b="1" dirty="0" smtClean="0">
                <a:latin typeface="宋体" panose="02010600030101010101" pitchFamily="2" charset="-122"/>
                <a:ea typeface="宋体" panose="02010600030101010101" pitchFamily="2" charset="-122"/>
                <a:cs typeface="Times New Roman" panose="02020603050405020304" charset="0"/>
              </a:rPr>
              <a:t>2</a:t>
            </a:r>
            <a:r>
              <a:rPr lang="zh-CN" altLang="zh-CN" sz="3000" b="1" dirty="0" smtClean="0">
                <a:latin typeface="宋体" panose="02010600030101010101" pitchFamily="2" charset="-122"/>
                <a:ea typeface="宋体" panose="02010600030101010101" pitchFamily="2" charset="-122"/>
                <a:cs typeface="Times New Roman" panose="02020603050405020304" charset="0"/>
              </a:rPr>
              <a:t>．</a:t>
            </a:r>
            <a:r>
              <a:rPr lang="en-US" altLang="zh-CN" sz="3000" b="1" noProof="1" smtClean="0">
                <a:solidFill>
                  <a:srgbClr val="0070C0"/>
                </a:solidFill>
                <a:latin typeface="宋体" panose="02010600030101010101" pitchFamily="2" charset="-122"/>
                <a:ea typeface="宋体" panose="02010600030101010101" pitchFamily="2" charset="-122"/>
              </a:rPr>
              <a:t>【2018·</a:t>
            </a:r>
            <a:r>
              <a:rPr lang="zh-CN" altLang="en-US" sz="3000" b="1" noProof="1" smtClean="0">
                <a:solidFill>
                  <a:srgbClr val="0070C0"/>
                </a:solidFill>
                <a:latin typeface="宋体" panose="02010600030101010101" pitchFamily="2" charset="-122"/>
                <a:ea typeface="宋体" panose="02010600030101010101" pitchFamily="2" charset="-122"/>
              </a:rPr>
              <a:t>大庆</a:t>
            </a:r>
            <a:r>
              <a:rPr lang="en-US" altLang="zh-CN" sz="2800" b="1" noProof="1" smtClean="0">
                <a:solidFill>
                  <a:srgbClr val="0070C0"/>
                </a:solidFill>
                <a:latin typeface="宋体" panose="02010600030101010101" pitchFamily="2" charset="-122"/>
                <a:ea typeface="宋体" panose="02010600030101010101" pitchFamily="2" charset="-122"/>
              </a:rPr>
              <a:t>】</a:t>
            </a:r>
            <a:r>
              <a:rPr lang="zh-CN" altLang="en-US" sz="3000" b="1" dirty="0" smtClean="0">
                <a:latin typeface="宋体" panose="02010600030101010101" pitchFamily="2" charset="-122"/>
                <a:ea typeface="宋体" panose="02010600030101010101" pitchFamily="2" charset="-122"/>
                <a:cs typeface="Times New Roman" panose="02020603050405020304" charset="0"/>
              </a:rPr>
              <a:t>标志着中国人民受奴役、受压迫的半殖民地半封建时代已经过去，中国人民从此站起来，成为新国家、新社会的主人的事件是</a:t>
            </a:r>
            <a:r>
              <a:rPr lang="en-US" altLang="zh-CN" sz="3000" b="1" dirty="0" smtClean="0">
                <a:latin typeface="宋体" panose="02010600030101010101" pitchFamily="2" charset="-122"/>
                <a:ea typeface="宋体" panose="02010600030101010101" pitchFamily="2" charset="-122"/>
                <a:cs typeface="Times New Roman" panose="02020603050405020304" charset="0"/>
              </a:rPr>
              <a:t>(</a:t>
            </a:r>
            <a:r>
              <a:rPr lang="zh-CN" altLang="en-US" sz="3000" b="1" dirty="0" smtClean="0">
                <a:latin typeface="宋体" panose="02010600030101010101" pitchFamily="2" charset="-122"/>
                <a:ea typeface="宋体" panose="02010600030101010101" pitchFamily="2" charset="-122"/>
                <a:cs typeface="Times New Roman" panose="02020603050405020304" charset="0"/>
              </a:rPr>
              <a:t>　　</a:t>
            </a:r>
            <a:r>
              <a:rPr lang="en-US" altLang="zh-CN" sz="3000" b="1" dirty="0" smtClean="0">
                <a:latin typeface="宋体" panose="02010600030101010101" pitchFamily="2" charset="-122"/>
                <a:ea typeface="宋体" panose="02010600030101010101" pitchFamily="2" charset="-122"/>
                <a:cs typeface="Times New Roman" panose="02020603050405020304" charset="0"/>
              </a:rPr>
              <a:t>)</a:t>
            </a:r>
          </a:p>
          <a:p>
            <a:pPr>
              <a:lnSpc>
                <a:spcPct val="150000"/>
              </a:lnSpc>
            </a:pPr>
            <a:r>
              <a:rPr lang="en-US" altLang="zh-CN" sz="3000" b="1" dirty="0" smtClean="0">
                <a:latin typeface="宋体" panose="02010600030101010101" pitchFamily="2" charset="-122"/>
                <a:ea typeface="宋体" panose="02010600030101010101" pitchFamily="2" charset="-122"/>
                <a:cs typeface="Times New Roman" panose="02020603050405020304" charset="0"/>
              </a:rPr>
              <a:t>          A</a:t>
            </a:r>
            <a:r>
              <a:rPr lang="zh-CN" altLang="en-US" sz="3000" b="1" dirty="0" smtClean="0">
                <a:latin typeface="宋体" panose="02010600030101010101" pitchFamily="2" charset="-122"/>
                <a:ea typeface="宋体" panose="02010600030101010101" pitchFamily="2" charset="-122"/>
                <a:cs typeface="Times New Roman" panose="02020603050405020304" charset="0"/>
              </a:rPr>
              <a:t>．重庆谈判          </a:t>
            </a:r>
            <a:r>
              <a:rPr lang="en-US" altLang="zh-CN" sz="3000" b="1" dirty="0" smtClean="0">
                <a:latin typeface="宋体" panose="02010600030101010101" pitchFamily="2" charset="-122"/>
                <a:ea typeface="宋体" panose="02010600030101010101" pitchFamily="2" charset="-122"/>
                <a:cs typeface="Times New Roman" panose="02020603050405020304" charset="0"/>
              </a:rPr>
              <a:t>B</a:t>
            </a:r>
            <a:r>
              <a:rPr lang="zh-CN" altLang="en-US" sz="3000" b="1" dirty="0" smtClean="0">
                <a:latin typeface="宋体" panose="02010600030101010101" pitchFamily="2" charset="-122"/>
                <a:ea typeface="宋体" panose="02010600030101010101" pitchFamily="2" charset="-122"/>
                <a:cs typeface="Times New Roman" panose="02020603050405020304" charset="0"/>
              </a:rPr>
              <a:t>．平津战役       </a:t>
            </a:r>
          </a:p>
          <a:p>
            <a:pPr>
              <a:lnSpc>
                <a:spcPct val="150000"/>
              </a:lnSpc>
            </a:pPr>
            <a:r>
              <a:rPr lang="en-US" altLang="zh-CN" sz="3000" b="1" dirty="0" smtClean="0">
                <a:latin typeface="宋体" panose="02010600030101010101" pitchFamily="2" charset="-122"/>
                <a:ea typeface="宋体" panose="02010600030101010101" pitchFamily="2" charset="-122"/>
                <a:cs typeface="Times New Roman" panose="02020603050405020304" charset="0"/>
              </a:rPr>
              <a:t>          C</a:t>
            </a:r>
            <a:r>
              <a:rPr lang="zh-CN" altLang="en-US" sz="3000" b="1" dirty="0" smtClean="0">
                <a:latin typeface="宋体" panose="02010600030101010101" pitchFamily="2" charset="-122"/>
                <a:ea typeface="宋体" panose="02010600030101010101" pitchFamily="2" charset="-122"/>
                <a:cs typeface="Times New Roman" panose="02020603050405020304" charset="0"/>
              </a:rPr>
              <a:t>．渡江战役          </a:t>
            </a:r>
            <a:r>
              <a:rPr lang="en-US" altLang="zh-CN" sz="3000" b="1" dirty="0" smtClean="0">
                <a:latin typeface="宋体" panose="02010600030101010101" pitchFamily="2" charset="-122"/>
                <a:ea typeface="宋体" panose="02010600030101010101" pitchFamily="2" charset="-122"/>
                <a:cs typeface="Times New Roman" panose="02020603050405020304" charset="0"/>
              </a:rPr>
              <a:t>D</a:t>
            </a:r>
            <a:r>
              <a:rPr lang="zh-CN" altLang="en-US" sz="3000" b="1" dirty="0" smtClean="0">
                <a:latin typeface="宋体" panose="02010600030101010101" pitchFamily="2" charset="-122"/>
                <a:ea typeface="宋体" panose="02010600030101010101" pitchFamily="2" charset="-122"/>
                <a:cs typeface="Times New Roman" panose="02020603050405020304" charset="0"/>
              </a:rPr>
              <a:t>．中华人民共和国成立</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linds(horizontal)">
                                      <p:cBhvr>
                                        <p:cTn id="7" dur="500"/>
                                        <p:tgtEl>
                                          <p:spTgt spid="10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0"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437654" y="1322499"/>
            <a:ext cx="11280962" cy="3600986"/>
          </a:xfrm>
          <a:prstGeom prst="rect">
            <a:avLst/>
          </a:prstGeom>
          <a:noFill/>
        </p:spPr>
        <p:txBody>
          <a:bodyPr wrap="square" rtlCol="0" anchor="t">
            <a:spAutoFit/>
          </a:bodyPr>
          <a:lstStyle/>
          <a:p>
            <a:pPr>
              <a:lnSpc>
                <a:spcPct val="150000"/>
              </a:lnSpc>
            </a:pPr>
            <a:r>
              <a:rPr lang="en-US" altLang="zh-CN" sz="3000" b="1" dirty="0" smtClean="0">
                <a:latin typeface="宋体" panose="02010600030101010101" pitchFamily="2" charset="-122"/>
                <a:ea typeface="宋体" panose="02010600030101010101" pitchFamily="2" charset="-122"/>
                <a:cs typeface="Times New Roman" panose="02020603050405020304" charset="0"/>
                <a:sym typeface="+mn-ea"/>
              </a:rPr>
              <a:t>3</a:t>
            </a:r>
            <a:r>
              <a:rPr lang="zh-CN" altLang="zh-CN" sz="3200" dirty="0" smtClean="0"/>
              <a:t>．</a:t>
            </a:r>
            <a:r>
              <a:rPr lang="en-US" altLang="zh-CN" sz="3000" b="1" dirty="0" smtClean="0">
                <a:solidFill>
                  <a:srgbClr val="0070C0"/>
                </a:solidFill>
                <a:latin typeface="宋体" panose="02010600030101010101" pitchFamily="2" charset="-122"/>
                <a:ea typeface="宋体" panose="02010600030101010101" pitchFamily="2" charset="-122"/>
                <a:cs typeface="Times New Roman" panose="02020603050405020304" charset="0"/>
                <a:sym typeface="+mn-ea"/>
              </a:rPr>
              <a:t>【2018·</a:t>
            </a:r>
            <a:r>
              <a:rPr lang="zh-CN" altLang="en-US" sz="3000" b="1" dirty="0" smtClean="0">
                <a:solidFill>
                  <a:srgbClr val="0070C0"/>
                </a:solidFill>
                <a:latin typeface="宋体" panose="02010600030101010101" pitchFamily="2" charset="-122"/>
                <a:ea typeface="宋体" panose="02010600030101010101" pitchFamily="2" charset="-122"/>
                <a:cs typeface="Times New Roman" panose="02020603050405020304" charset="0"/>
                <a:sym typeface="+mn-ea"/>
              </a:rPr>
              <a:t>宁夏</a:t>
            </a:r>
            <a:r>
              <a:rPr lang="en-US" altLang="zh-CN" sz="3200" b="1" dirty="0" smtClean="0">
                <a:solidFill>
                  <a:srgbClr val="0070C0"/>
                </a:solidFill>
                <a:latin typeface="宋体" panose="02010600030101010101" pitchFamily="2" charset="-122"/>
                <a:ea typeface="宋体" panose="02010600030101010101" pitchFamily="2" charset="-122"/>
                <a:cs typeface="Times New Roman" panose="02020603050405020304" charset="0"/>
                <a:sym typeface="+mn-ea"/>
              </a:rPr>
              <a:t>】</a:t>
            </a:r>
            <a:r>
              <a:rPr lang="en-US" altLang="zh-CN" sz="3000" b="1" dirty="0" smtClean="0">
                <a:latin typeface="宋体" panose="02010600030101010101" pitchFamily="2" charset="-122"/>
                <a:ea typeface="宋体" panose="02010600030101010101" pitchFamily="2" charset="-122"/>
                <a:cs typeface="Times New Roman" panose="02020603050405020304" charset="0"/>
                <a:sym typeface="+mn-ea"/>
              </a:rPr>
              <a:t>1951</a:t>
            </a:r>
            <a:r>
              <a:rPr lang="zh-CN" altLang="en-US" sz="3000" b="1" dirty="0" smtClean="0">
                <a:latin typeface="宋体" panose="02010600030101010101" pitchFamily="2" charset="-122"/>
                <a:ea typeface="宋体" panose="02010600030101010101" pitchFamily="2" charset="-122"/>
                <a:cs typeface="Times New Roman" panose="02020603050405020304" charset="0"/>
                <a:sym typeface="+mn-ea"/>
              </a:rPr>
              <a:t>年，西藏地方政府派出以阿沛</a:t>
            </a:r>
            <a:r>
              <a:rPr lang="en-US" altLang="zh-CN" sz="3000" b="1" dirty="0" smtClean="0">
                <a:latin typeface="宋体" panose="02010600030101010101" pitchFamily="2" charset="-122"/>
                <a:ea typeface="宋体" panose="02010600030101010101" pitchFamily="2" charset="-122"/>
                <a:cs typeface="Times New Roman" panose="02020603050405020304" charset="0"/>
                <a:sym typeface="+mn-ea"/>
              </a:rPr>
              <a:t>·</a:t>
            </a:r>
            <a:r>
              <a:rPr lang="zh-CN" altLang="en-US" sz="3000" b="1" dirty="0" smtClean="0">
                <a:latin typeface="宋体" panose="02010600030101010101" pitchFamily="2" charset="-122"/>
                <a:ea typeface="宋体" panose="02010600030101010101" pitchFamily="2" charset="-122"/>
                <a:cs typeface="Times New Roman" panose="02020603050405020304" charset="0"/>
                <a:sym typeface="+mn-ea"/>
              </a:rPr>
              <a:t>阿旺晋美为首席代表的代表团到达北京，与中央人民政府谈判，双方达成了和平解放西藏的协议，西藏获得和平解放。这标志着</a:t>
            </a:r>
            <a:r>
              <a:rPr lang="en-US" altLang="zh-CN" sz="3000" b="1" dirty="0" smtClean="0">
                <a:latin typeface="宋体" panose="02010600030101010101" pitchFamily="2" charset="-122"/>
                <a:ea typeface="宋体" panose="02010600030101010101" pitchFamily="2" charset="-122"/>
                <a:cs typeface="Times New Roman" panose="02020603050405020304" charset="0"/>
                <a:sym typeface="+mn-ea"/>
              </a:rPr>
              <a:t>(</a:t>
            </a:r>
            <a:r>
              <a:rPr lang="zh-CN" altLang="en-US" sz="3000" b="1" dirty="0" smtClean="0">
                <a:latin typeface="宋体" panose="02010600030101010101" pitchFamily="2" charset="-122"/>
                <a:ea typeface="宋体" panose="02010600030101010101" pitchFamily="2" charset="-122"/>
                <a:cs typeface="Times New Roman" panose="02020603050405020304" charset="0"/>
                <a:sym typeface="+mn-ea"/>
              </a:rPr>
              <a:t>　　</a:t>
            </a:r>
            <a:r>
              <a:rPr lang="en-US" altLang="zh-CN" sz="3000" b="1" dirty="0" smtClean="0">
                <a:latin typeface="宋体" panose="02010600030101010101" pitchFamily="2" charset="-122"/>
                <a:ea typeface="宋体" panose="02010600030101010101" pitchFamily="2" charset="-122"/>
                <a:cs typeface="Times New Roman" panose="02020603050405020304" charset="0"/>
                <a:sym typeface="+mn-ea"/>
              </a:rPr>
              <a:t>)</a:t>
            </a:r>
          </a:p>
          <a:p>
            <a:pPr>
              <a:lnSpc>
                <a:spcPct val="150000"/>
              </a:lnSpc>
            </a:pPr>
            <a:r>
              <a:rPr lang="en-US" altLang="zh-CN" sz="3000" b="1" dirty="0" smtClean="0">
                <a:latin typeface="宋体" panose="02010600030101010101" pitchFamily="2" charset="-122"/>
                <a:ea typeface="宋体" panose="02010600030101010101" pitchFamily="2" charset="-122"/>
                <a:cs typeface="Times New Roman" panose="02020603050405020304" charset="0"/>
                <a:sym typeface="+mn-ea"/>
              </a:rPr>
              <a:t>      A</a:t>
            </a:r>
            <a:r>
              <a:rPr lang="zh-CN" altLang="en-US" sz="3000" b="1" dirty="0" smtClean="0">
                <a:latin typeface="宋体" panose="02010600030101010101" pitchFamily="2" charset="-122"/>
                <a:ea typeface="宋体" panose="02010600030101010101" pitchFamily="2" charset="-122"/>
                <a:cs typeface="Times New Roman" panose="02020603050405020304" charset="0"/>
                <a:sym typeface="+mn-ea"/>
              </a:rPr>
              <a:t>．祖国获得了统一         </a:t>
            </a:r>
            <a:r>
              <a:rPr lang="en-US" altLang="zh-CN" sz="3000" b="1" dirty="0" smtClean="0">
                <a:latin typeface="宋体" panose="02010600030101010101" pitchFamily="2" charset="-122"/>
                <a:ea typeface="宋体" panose="02010600030101010101" pitchFamily="2" charset="-122"/>
                <a:cs typeface="Times New Roman" panose="02020603050405020304" charset="0"/>
                <a:sym typeface="+mn-ea"/>
              </a:rPr>
              <a:t>B</a:t>
            </a:r>
            <a:r>
              <a:rPr lang="zh-CN" altLang="en-US" sz="3000" b="1" dirty="0" smtClean="0">
                <a:latin typeface="宋体" panose="02010600030101010101" pitchFamily="2" charset="-122"/>
                <a:ea typeface="宋体" panose="02010600030101010101" pitchFamily="2" charset="-122"/>
                <a:cs typeface="Times New Roman" panose="02020603050405020304" charset="0"/>
                <a:sym typeface="+mn-ea"/>
              </a:rPr>
              <a:t>．祖国大陆获得了统一</a:t>
            </a:r>
          </a:p>
          <a:p>
            <a:pPr>
              <a:lnSpc>
                <a:spcPct val="150000"/>
              </a:lnSpc>
            </a:pPr>
            <a:r>
              <a:rPr lang="en-US" altLang="zh-CN" sz="3000" b="1" dirty="0" smtClean="0">
                <a:latin typeface="宋体" panose="02010600030101010101" pitchFamily="2" charset="-122"/>
                <a:ea typeface="宋体" panose="02010600030101010101" pitchFamily="2" charset="-122"/>
                <a:cs typeface="Times New Roman" panose="02020603050405020304" charset="0"/>
                <a:sym typeface="+mn-ea"/>
              </a:rPr>
              <a:t>      C</a:t>
            </a:r>
            <a:r>
              <a:rPr lang="zh-CN" altLang="en-US" sz="3000" b="1" dirty="0" smtClean="0">
                <a:latin typeface="宋体" panose="02010600030101010101" pitchFamily="2" charset="-122"/>
                <a:ea typeface="宋体" panose="02010600030101010101" pitchFamily="2" charset="-122"/>
                <a:cs typeface="Times New Roman" panose="02020603050405020304" charset="0"/>
                <a:sym typeface="+mn-ea"/>
              </a:rPr>
              <a:t>．西藏自治区成立         </a:t>
            </a:r>
            <a:r>
              <a:rPr lang="en-US" altLang="zh-CN" sz="3000" b="1" dirty="0" smtClean="0">
                <a:latin typeface="宋体" panose="02010600030101010101" pitchFamily="2" charset="-122"/>
                <a:ea typeface="宋体" panose="02010600030101010101" pitchFamily="2" charset="-122"/>
                <a:cs typeface="Times New Roman" panose="02020603050405020304" charset="0"/>
                <a:sym typeface="+mn-ea"/>
              </a:rPr>
              <a:t>D</a:t>
            </a:r>
            <a:r>
              <a:rPr lang="zh-CN" altLang="en-US" sz="3000" b="1" dirty="0" smtClean="0">
                <a:latin typeface="宋体" panose="02010600030101010101" pitchFamily="2" charset="-122"/>
                <a:ea typeface="宋体" panose="02010600030101010101" pitchFamily="2" charset="-122"/>
                <a:cs typeface="Times New Roman" panose="02020603050405020304" charset="0"/>
                <a:sym typeface="+mn-ea"/>
              </a:rPr>
              <a:t>．西藏确立社会主义制度</a:t>
            </a:r>
          </a:p>
        </p:txBody>
      </p:sp>
      <p:sp>
        <p:nvSpPr>
          <p:cNvPr id="6" name="矩形 5"/>
          <p:cNvSpPr/>
          <p:nvPr/>
        </p:nvSpPr>
        <p:spPr>
          <a:xfrm>
            <a:off x="9780548" y="2934267"/>
            <a:ext cx="340158" cy="461665"/>
          </a:xfrm>
          <a:prstGeom prst="rect">
            <a:avLst/>
          </a:prstGeom>
        </p:spPr>
        <p:txBody>
          <a:bodyPr wrap="none">
            <a:spAutoFit/>
          </a:bodyPr>
          <a:lstStyle/>
          <a:p>
            <a:r>
              <a:rPr lang="en-US" altLang="zh-CN" sz="2400" b="1" dirty="0" smtClean="0">
                <a:solidFill>
                  <a:srgbClr val="FF0000"/>
                </a:solidFill>
                <a:latin typeface="+mn-ea"/>
              </a:rPr>
              <a:t>B</a:t>
            </a:r>
            <a:endParaRPr lang="zh-CN" altLang="en-US" sz="2400" b="1" dirty="0">
              <a:solidFill>
                <a:srgbClr val="FF0000"/>
              </a:solidFill>
              <a:latin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551644" y="1239957"/>
            <a:ext cx="10935335" cy="3600986"/>
          </a:xfrm>
          <a:prstGeom prst="rect">
            <a:avLst/>
          </a:prstGeom>
          <a:noFill/>
          <a:ln w="9525">
            <a:noFill/>
          </a:ln>
        </p:spPr>
        <p:txBody>
          <a:bodyPr wrap="square">
            <a:spAutoFit/>
          </a:bodyPr>
          <a:lstStyle/>
          <a:p>
            <a:pPr>
              <a:lnSpc>
                <a:spcPct val="150000"/>
              </a:lnSpc>
            </a:pPr>
            <a:r>
              <a:rPr lang="en-US" altLang="en-US" sz="3000" b="1" dirty="0" smtClean="0">
                <a:latin typeface="宋体" panose="02010600030101010101" pitchFamily="2" charset="-122"/>
                <a:ea typeface="宋体" panose="02010600030101010101" pitchFamily="2" charset="-122"/>
                <a:cs typeface="Times New Roman" panose="02020603050405020304" charset="0"/>
              </a:rPr>
              <a:t>4</a:t>
            </a:r>
            <a:r>
              <a:rPr lang="zh-CN" altLang="en-US" sz="3000" b="1" dirty="0" smtClean="0">
                <a:latin typeface="宋体" panose="02010600030101010101" pitchFamily="2" charset="-122"/>
                <a:ea typeface="宋体" panose="02010600030101010101" pitchFamily="2" charset="-122"/>
                <a:cs typeface="Times New Roman" panose="02020603050405020304" charset="0"/>
              </a:rPr>
              <a:t>．</a:t>
            </a:r>
            <a:r>
              <a:rPr lang="en-US" altLang="zh-CN" sz="2800" b="1" noProof="1" smtClean="0">
                <a:solidFill>
                  <a:srgbClr val="0070C0"/>
                </a:solidFill>
                <a:latin typeface="宋体" panose="02010600030101010101" pitchFamily="2" charset="-122"/>
                <a:ea typeface="宋体" panose="02010600030101010101" pitchFamily="2" charset="-122"/>
              </a:rPr>
              <a:t>【2018·</a:t>
            </a:r>
            <a:r>
              <a:rPr lang="zh-CN" altLang="en-US" sz="2800" b="1" noProof="1" smtClean="0">
                <a:solidFill>
                  <a:srgbClr val="0070C0"/>
                </a:solidFill>
                <a:latin typeface="宋体" panose="02010600030101010101" pitchFamily="2" charset="-122"/>
                <a:ea typeface="宋体" panose="02010600030101010101" pitchFamily="2" charset="-122"/>
              </a:rPr>
              <a:t>嘉兴</a:t>
            </a:r>
            <a:r>
              <a:rPr lang="en-US" altLang="zh-CN" sz="3200" b="1" noProof="1" smtClean="0">
                <a:solidFill>
                  <a:srgbClr val="0070C0"/>
                </a:solidFill>
                <a:latin typeface="宋体" panose="02010600030101010101" pitchFamily="2" charset="-122"/>
                <a:ea typeface="宋体" panose="02010600030101010101" pitchFamily="2" charset="-122"/>
              </a:rPr>
              <a:t>】</a:t>
            </a:r>
            <a:r>
              <a:rPr lang="zh-CN" altLang="en-US" sz="3000" b="1" noProof="1" smtClean="0">
                <a:latin typeface="宋体" panose="02010600030101010101" pitchFamily="2" charset="-122"/>
                <a:ea typeface="宋体" panose="02010600030101010101" pitchFamily="2" charset="-122"/>
                <a:cs typeface="Times New Roman" panose="02020603050405020304" charset="0"/>
              </a:rPr>
              <a:t> “我们不出兵让敌人压至鸭绿江边</a:t>
            </a:r>
            <a:r>
              <a:rPr lang="en-US" altLang="zh-CN" sz="3000" b="1" noProof="1" smtClean="0">
                <a:latin typeface="宋体" panose="02010600030101010101" pitchFamily="2" charset="-122"/>
                <a:ea typeface="宋体" panose="02010600030101010101" pitchFamily="2" charset="-122"/>
                <a:cs typeface="Times New Roman" panose="02020603050405020304" charset="0"/>
              </a:rPr>
              <a:t>……</a:t>
            </a:r>
            <a:r>
              <a:rPr lang="zh-CN" altLang="en-US" sz="3000" b="1" noProof="1" smtClean="0">
                <a:latin typeface="宋体" panose="02010600030101010101" pitchFamily="2" charset="-122"/>
                <a:ea typeface="宋体" panose="02010600030101010101" pitchFamily="2" charset="-122"/>
                <a:cs typeface="Times New Roman" panose="02020603050405020304" charset="0"/>
              </a:rPr>
              <a:t>首先是对东北更不利，整个东北边防军将被吸住，南满电力将被控制。”此话表明中国人民志愿军出兵朝鲜的原因是</a:t>
            </a:r>
            <a:r>
              <a:rPr lang="en-US" altLang="zh-CN" sz="3000" b="1" noProof="1" smtClean="0">
                <a:latin typeface="宋体" panose="02010600030101010101" pitchFamily="2" charset="-122"/>
                <a:ea typeface="宋体" panose="02010600030101010101" pitchFamily="2" charset="-122"/>
                <a:cs typeface="Times New Roman" panose="02020603050405020304" charset="0"/>
              </a:rPr>
              <a:t>(</a:t>
            </a:r>
            <a:r>
              <a:rPr lang="zh-CN" altLang="en-US" sz="3000" b="1" noProof="1" smtClean="0">
                <a:latin typeface="宋体" panose="02010600030101010101" pitchFamily="2" charset="-122"/>
                <a:ea typeface="宋体" panose="02010600030101010101" pitchFamily="2" charset="-122"/>
                <a:cs typeface="Times New Roman" panose="02020603050405020304" charset="0"/>
              </a:rPr>
              <a:t>　　</a:t>
            </a:r>
            <a:r>
              <a:rPr lang="en-US" altLang="zh-CN" sz="3000" b="1" noProof="1" smtClean="0">
                <a:latin typeface="宋体" panose="02010600030101010101" pitchFamily="2" charset="-122"/>
                <a:ea typeface="宋体" panose="02010600030101010101" pitchFamily="2" charset="-122"/>
                <a:cs typeface="Times New Roman" panose="02020603050405020304" charset="0"/>
              </a:rPr>
              <a:t>)</a:t>
            </a:r>
          </a:p>
          <a:p>
            <a:pPr>
              <a:lnSpc>
                <a:spcPct val="150000"/>
              </a:lnSpc>
            </a:pPr>
            <a:r>
              <a:rPr lang="en-US" altLang="zh-CN" sz="3000" b="1" noProof="1" smtClean="0">
                <a:latin typeface="宋体" panose="02010600030101010101" pitchFamily="2" charset="-122"/>
                <a:ea typeface="宋体" panose="02010600030101010101" pitchFamily="2" charset="-122"/>
                <a:cs typeface="Times New Roman" panose="02020603050405020304" charset="0"/>
              </a:rPr>
              <a:t>     A</a:t>
            </a:r>
            <a:r>
              <a:rPr lang="zh-CN" altLang="en-US" sz="3000" b="1" noProof="1" smtClean="0">
                <a:latin typeface="宋体" panose="02010600030101010101" pitchFamily="2" charset="-122"/>
                <a:ea typeface="宋体" panose="02010600030101010101" pitchFamily="2" charset="-122"/>
                <a:cs typeface="Times New Roman" panose="02020603050405020304" charset="0"/>
              </a:rPr>
              <a:t>．促进朝鲜统一          </a:t>
            </a:r>
            <a:r>
              <a:rPr lang="en-US" altLang="zh-CN" sz="3000" b="1" noProof="1" smtClean="0">
                <a:latin typeface="宋体" panose="02010600030101010101" pitchFamily="2" charset="-122"/>
                <a:ea typeface="宋体" panose="02010600030101010101" pitchFamily="2" charset="-122"/>
                <a:cs typeface="Times New Roman" panose="02020603050405020304" charset="0"/>
              </a:rPr>
              <a:t>B</a:t>
            </a:r>
            <a:r>
              <a:rPr lang="zh-CN" altLang="en-US" sz="3000" b="1" noProof="1" smtClean="0">
                <a:latin typeface="宋体" panose="02010600030101010101" pitchFamily="2" charset="-122"/>
                <a:ea typeface="宋体" panose="02010600030101010101" pitchFamily="2" charset="-122"/>
                <a:cs typeface="Times New Roman" panose="02020603050405020304" charset="0"/>
              </a:rPr>
              <a:t>．提升中国的国际地位</a:t>
            </a:r>
          </a:p>
          <a:p>
            <a:pPr>
              <a:lnSpc>
                <a:spcPct val="150000"/>
              </a:lnSpc>
            </a:pPr>
            <a:r>
              <a:rPr lang="en-US" altLang="zh-CN" sz="3000" b="1" noProof="1" smtClean="0">
                <a:latin typeface="宋体" panose="02010600030101010101" pitchFamily="2" charset="-122"/>
                <a:ea typeface="宋体" panose="02010600030101010101" pitchFamily="2" charset="-122"/>
                <a:cs typeface="Times New Roman" panose="02020603050405020304" charset="0"/>
              </a:rPr>
              <a:t>     C</a:t>
            </a:r>
            <a:r>
              <a:rPr lang="zh-CN" altLang="en-US" sz="3000" b="1" noProof="1" smtClean="0">
                <a:latin typeface="宋体" panose="02010600030101010101" pitchFamily="2" charset="-122"/>
                <a:ea typeface="宋体" panose="02010600030101010101" pitchFamily="2" charset="-122"/>
                <a:cs typeface="Times New Roman" panose="02020603050405020304" charset="0"/>
              </a:rPr>
              <a:t>．为了保家卫国          </a:t>
            </a:r>
            <a:r>
              <a:rPr lang="en-US" altLang="zh-CN" sz="3000" b="1" noProof="1" smtClean="0">
                <a:latin typeface="宋体" panose="02010600030101010101" pitchFamily="2" charset="-122"/>
                <a:ea typeface="宋体" panose="02010600030101010101" pitchFamily="2" charset="-122"/>
                <a:cs typeface="Times New Roman" panose="02020603050405020304" charset="0"/>
              </a:rPr>
              <a:t>D</a:t>
            </a:r>
            <a:r>
              <a:rPr lang="zh-CN" altLang="en-US" sz="3000" b="1" noProof="1" smtClean="0">
                <a:latin typeface="宋体" panose="02010600030101010101" pitchFamily="2" charset="-122"/>
                <a:ea typeface="宋体" panose="02010600030101010101" pitchFamily="2" charset="-122"/>
                <a:cs typeface="Times New Roman" panose="02020603050405020304" charset="0"/>
              </a:rPr>
              <a:t>．防止朝鲜战争的爆发</a:t>
            </a:r>
          </a:p>
        </p:txBody>
      </p:sp>
      <p:sp>
        <p:nvSpPr>
          <p:cNvPr id="9" name="矩形 8"/>
          <p:cNvSpPr/>
          <p:nvPr/>
        </p:nvSpPr>
        <p:spPr>
          <a:xfrm>
            <a:off x="9510921" y="2849278"/>
            <a:ext cx="340158" cy="461665"/>
          </a:xfrm>
          <a:prstGeom prst="rect">
            <a:avLst/>
          </a:prstGeom>
        </p:spPr>
        <p:txBody>
          <a:bodyPr wrap="none">
            <a:spAutoFit/>
          </a:bodyPr>
          <a:lstStyle/>
          <a:p>
            <a:r>
              <a:rPr lang="en-US" altLang="zh-CN" sz="2400" b="1" dirty="0" smtClean="0">
                <a:solidFill>
                  <a:srgbClr val="FF0000"/>
                </a:solidFill>
                <a:latin typeface="+mn-ea"/>
              </a:rPr>
              <a:t>C</a:t>
            </a:r>
            <a:endParaRPr lang="zh-CN" altLang="en-US" sz="2400" b="1" dirty="0">
              <a:solidFill>
                <a:srgbClr val="FF0000"/>
              </a:solidFill>
              <a:latin typeface="+mn-ea"/>
            </a:endParaRPr>
          </a:p>
        </p:txBody>
      </p:sp>
      <p:sp>
        <p:nvSpPr>
          <p:cNvPr id="5" name="文本框 2"/>
          <p:cNvSpPr txBox="1"/>
          <p:nvPr/>
        </p:nvSpPr>
        <p:spPr>
          <a:xfrm>
            <a:off x="694940" y="5063722"/>
            <a:ext cx="10806900" cy="1284006"/>
          </a:xfrm>
          <a:prstGeom prst="rect">
            <a:avLst/>
          </a:prstGeom>
          <a:noFill/>
        </p:spPr>
        <p:txBody>
          <a:bodyPr wrap="square" rtlCol="0" anchor="t">
            <a:spAutoFit/>
          </a:bodyPr>
          <a:lstStyle/>
          <a:p>
            <a:pPr>
              <a:lnSpc>
                <a:spcPct val="150000"/>
              </a:lnSpc>
            </a:pPr>
            <a:r>
              <a:rPr lang="en-US" altLang="zh-CN" sz="2600" b="1" dirty="0" smtClean="0">
                <a:solidFill>
                  <a:srgbClr val="00A6AD"/>
                </a:solidFill>
                <a:latin typeface="黑体" panose="02010609060101010101" charset="-122"/>
                <a:ea typeface="黑体" panose="02010609060101010101" charset="-122"/>
                <a:cs typeface="Times New Roman" panose="02020603050405020304" charset="0"/>
                <a:sym typeface="+mn-ea"/>
              </a:rPr>
              <a:t>[</a:t>
            </a:r>
            <a:r>
              <a:rPr lang="zh-CN" altLang="en-US" sz="2600" b="1" dirty="0" smtClean="0">
                <a:solidFill>
                  <a:srgbClr val="00A6AD"/>
                </a:solidFill>
                <a:latin typeface="黑体" panose="02010609060101010101" charset="-122"/>
                <a:ea typeface="黑体" panose="02010609060101010101" charset="-122"/>
                <a:cs typeface="Times New Roman" panose="02020603050405020304" charset="0"/>
                <a:sym typeface="+mn-ea"/>
              </a:rPr>
              <a:t>解析</a:t>
            </a:r>
            <a:r>
              <a:rPr lang="en-US" altLang="zh-CN" sz="2600" b="1" dirty="0" smtClean="0">
                <a:solidFill>
                  <a:srgbClr val="00A6AD"/>
                </a:solidFill>
                <a:latin typeface="黑体" panose="02010609060101010101" charset="-122"/>
                <a:ea typeface="黑体" panose="02010609060101010101" charset="-122"/>
                <a:cs typeface="Times New Roman" panose="02020603050405020304" charset="0"/>
                <a:sym typeface="+mn-ea"/>
              </a:rPr>
              <a:t>]</a:t>
            </a:r>
            <a:r>
              <a:rPr lang="zh-CN" altLang="en-US" sz="2600" b="1" dirty="0" smtClean="0">
                <a:latin typeface="仿宋" panose="02010609060101010101" charset="-122"/>
                <a:ea typeface="仿宋" panose="02010609060101010101" charset="-122"/>
                <a:cs typeface="宋体" panose="02010600030101010101" pitchFamily="2" charset="-122"/>
                <a:sym typeface="+mn-ea"/>
              </a:rPr>
              <a:t> 通过对题干中“对东北更不利”的分析可以判断，中国人民志愿军出兵朝鲜是为了保家卫国。</a:t>
            </a:r>
            <a:endParaRPr lang="zh-CN" altLang="zh-CN" sz="2600" b="1" dirty="0" smtClean="0">
              <a:latin typeface="仿宋" panose="02010609060101010101" charset="-122"/>
              <a:ea typeface="仿宋" panose="02010609060101010101" charset="-122"/>
              <a:cs typeface="宋体" panose="0201060003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9" grpId="0"/>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5"/>
          <p:cNvSpPr/>
          <p:nvPr/>
        </p:nvSpPr>
        <p:spPr>
          <a:xfrm>
            <a:off x="1205763" y="2104099"/>
            <a:ext cx="10142095" cy="1717515"/>
          </a:xfrm>
          <a:prstGeom prst="rect">
            <a:avLst/>
          </a:prstGeom>
          <a:noFill/>
          <a:ln w="9525">
            <a:noFill/>
          </a:ln>
        </p:spPr>
        <p:txBody>
          <a:bodyPr wrap="square" anchor="ctr">
            <a:spAutoFit/>
            <a:scene3d>
              <a:camera prst="orthographicFront"/>
              <a:lightRig rig="threePt" dir="t"/>
            </a:scene3d>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algn="ctr">
              <a:buNone/>
            </a:pPr>
            <a:r>
              <a:rPr lang="zh-CN" altLang="en-US" sz="4800" b="1" dirty="0" smtClean="0">
                <a:solidFill>
                  <a:srgbClr val="C50023"/>
                </a:solidFill>
                <a:effectLst>
                  <a:outerShdw blurRad="38100" dist="19050" dir="2700000" algn="tl" rotWithShape="0">
                    <a:schemeClr val="dk1">
                      <a:alpha val="40000"/>
                    </a:schemeClr>
                  </a:outerShdw>
                </a:effectLst>
                <a:latin typeface="仿宋" panose="02010609060101010101" charset="-122"/>
                <a:ea typeface="仿宋" panose="02010609060101010101" charset="-122"/>
              </a:rPr>
              <a:t>第</a:t>
            </a:r>
            <a:r>
              <a:rPr lang="en-US" altLang="zh-CN" sz="4800" b="1" dirty="0" smtClean="0">
                <a:solidFill>
                  <a:srgbClr val="C50023"/>
                </a:solidFill>
                <a:effectLst>
                  <a:outerShdw blurRad="38100" dist="19050" dir="2700000" algn="tl" rotWithShape="0">
                    <a:schemeClr val="dk1">
                      <a:alpha val="40000"/>
                    </a:schemeClr>
                  </a:outerShdw>
                </a:effectLst>
                <a:latin typeface="仿宋" panose="02010609060101010101" charset="-122"/>
                <a:ea typeface="仿宋" panose="02010609060101010101" charset="-122"/>
              </a:rPr>
              <a:t>1</a:t>
            </a:r>
            <a:r>
              <a:rPr lang="zh-CN" altLang="en-US" sz="4800" b="1" dirty="0" smtClean="0">
                <a:solidFill>
                  <a:srgbClr val="C50023"/>
                </a:solidFill>
                <a:effectLst>
                  <a:outerShdw blurRad="38100" dist="19050" dir="2700000" algn="tl" rotWithShape="0">
                    <a:schemeClr val="dk1">
                      <a:alpha val="40000"/>
                    </a:schemeClr>
                  </a:outerShdw>
                </a:effectLst>
                <a:latin typeface="仿宋" panose="02010609060101010101" charset="-122"/>
                <a:ea typeface="仿宋" panose="02010609060101010101" charset="-122"/>
              </a:rPr>
              <a:t>课</a:t>
            </a:r>
            <a:r>
              <a:rPr lang="zh-CN" altLang="en-US" sz="4800" b="1" dirty="0">
                <a:solidFill>
                  <a:srgbClr val="C50023"/>
                </a:solidFill>
                <a:effectLst>
                  <a:outerShdw blurRad="38100" dist="19050" dir="2700000" algn="tl" rotWithShape="0">
                    <a:schemeClr val="dk1">
                      <a:alpha val="40000"/>
                    </a:schemeClr>
                  </a:outerShdw>
                </a:effectLst>
                <a:latin typeface="仿宋" panose="02010609060101010101" charset="-122"/>
                <a:ea typeface="仿宋" panose="02010609060101010101" charset="-122"/>
              </a:rPr>
              <a:t>　</a:t>
            </a:r>
            <a:r>
              <a:rPr lang="zh-CN" altLang="en-US" sz="4800" b="1" dirty="0" smtClean="0">
                <a:solidFill>
                  <a:srgbClr val="C50023"/>
                </a:solidFill>
                <a:effectLst>
                  <a:outerShdw blurRad="38100" dist="19050" dir="2700000" algn="tl" rotWithShape="0">
                    <a:schemeClr val="dk1">
                      <a:alpha val="40000"/>
                    </a:schemeClr>
                  </a:outerShdw>
                </a:effectLst>
                <a:latin typeface="仿宋" panose="02010609060101010101" charset="-122"/>
                <a:ea typeface="仿宋" panose="02010609060101010101" charset="-122"/>
              </a:rPr>
              <a:t>中华人民共和国成立</a:t>
            </a:r>
            <a:endParaRPr lang="zh-CN" altLang="zh-CN" sz="4800" b="1" dirty="0" smtClean="0">
              <a:solidFill>
                <a:srgbClr val="C50023"/>
              </a:solidFill>
              <a:effectLst>
                <a:outerShdw blurRad="38100" dist="19050" dir="2700000" algn="tl" rotWithShape="0">
                  <a:schemeClr val="dk1">
                    <a:alpha val="40000"/>
                  </a:schemeClr>
                </a:outerShdw>
              </a:effectLst>
              <a:latin typeface="仿宋" panose="02010609060101010101" charset="-122"/>
              <a:ea typeface="仿宋" panose="02010609060101010101" charset="-122"/>
            </a:endParaRPr>
          </a:p>
          <a:p>
            <a:pPr algn="ctr">
              <a:buNone/>
            </a:pPr>
            <a:endParaRPr lang="zh-CN" altLang="zh-CN" sz="4800" b="1" dirty="0" smtClean="0">
              <a:solidFill>
                <a:srgbClr val="C50023"/>
              </a:solidFill>
              <a:effectLst>
                <a:outerShdw blurRad="38100" dist="19050" dir="2700000" algn="tl" rotWithShape="0">
                  <a:schemeClr val="dk1">
                    <a:alpha val="40000"/>
                  </a:schemeClr>
                </a:outerShdw>
              </a:effectLst>
              <a:latin typeface="仿宋" panose="02010609060101010101" charset="-122"/>
              <a:ea typeface="仿宋" panose="02010609060101010101" charset="-122"/>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633532" y="1068249"/>
            <a:ext cx="10935335" cy="3600986"/>
          </a:xfrm>
          <a:prstGeom prst="rect">
            <a:avLst/>
          </a:prstGeom>
          <a:noFill/>
          <a:ln w="9525">
            <a:noFill/>
          </a:ln>
        </p:spPr>
        <p:txBody>
          <a:bodyPr wrap="square">
            <a:spAutoFit/>
          </a:bodyPr>
          <a:lstStyle/>
          <a:p>
            <a:pPr>
              <a:lnSpc>
                <a:spcPct val="150000"/>
              </a:lnSpc>
            </a:pPr>
            <a:r>
              <a:rPr lang="en-US" altLang="en-US" sz="3000" b="1" dirty="0" smtClean="0">
                <a:latin typeface="宋体" panose="02010600030101010101" pitchFamily="2" charset="-122"/>
                <a:ea typeface="宋体" panose="02010600030101010101" pitchFamily="2" charset="-122"/>
                <a:cs typeface="Times New Roman" panose="02020603050405020304" charset="0"/>
              </a:rPr>
              <a:t>5</a:t>
            </a:r>
            <a:r>
              <a:rPr lang="zh-CN" altLang="en-US" sz="3000" b="1" dirty="0" smtClean="0">
                <a:latin typeface="宋体" panose="02010600030101010101" pitchFamily="2" charset="-122"/>
                <a:ea typeface="宋体" panose="02010600030101010101" pitchFamily="2" charset="-122"/>
                <a:cs typeface="Times New Roman" panose="02020603050405020304" charset="0"/>
              </a:rPr>
              <a:t>．</a:t>
            </a:r>
            <a:r>
              <a:rPr lang="en-US" altLang="zh-CN" sz="3000" b="1" noProof="1" smtClean="0">
                <a:solidFill>
                  <a:srgbClr val="0070C0"/>
                </a:solidFill>
                <a:latin typeface="宋体" panose="02010600030101010101" pitchFamily="2" charset="-122"/>
                <a:ea typeface="宋体" panose="02010600030101010101" pitchFamily="2" charset="-122"/>
              </a:rPr>
              <a:t>【2018·</a:t>
            </a:r>
            <a:r>
              <a:rPr lang="zh-CN" altLang="en-US" sz="3000" b="1" noProof="1" smtClean="0">
                <a:solidFill>
                  <a:srgbClr val="0070C0"/>
                </a:solidFill>
                <a:latin typeface="宋体" panose="02010600030101010101" pitchFamily="2" charset="-122"/>
                <a:ea typeface="宋体" panose="02010600030101010101" pitchFamily="2" charset="-122"/>
              </a:rPr>
              <a:t>青岛</a:t>
            </a:r>
            <a:r>
              <a:rPr lang="en-US" altLang="zh-CN" sz="3200" b="1" noProof="1" smtClean="0">
                <a:solidFill>
                  <a:srgbClr val="0070C0"/>
                </a:solidFill>
                <a:latin typeface="宋体" panose="02010600030101010101" pitchFamily="2" charset="-122"/>
                <a:ea typeface="宋体" panose="02010600030101010101" pitchFamily="2" charset="-122"/>
              </a:rPr>
              <a:t>】</a:t>
            </a:r>
            <a:r>
              <a:rPr lang="zh-CN" altLang="en-US" sz="3000" b="1" dirty="0" smtClean="0">
                <a:latin typeface="宋体" panose="02010600030101010101" pitchFamily="2" charset="-122"/>
                <a:ea typeface="宋体" panose="02010600030101010101" pitchFamily="2" charset="-122"/>
                <a:cs typeface="Times New Roman" panose="02020603050405020304" charset="0"/>
              </a:rPr>
              <a:t>中共中央政治局于</a:t>
            </a:r>
            <a:r>
              <a:rPr lang="en-US" altLang="zh-CN" sz="3000" b="1" dirty="0" smtClean="0">
                <a:latin typeface="宋体" panose="02010600030101010101" pitchFamily="2" charset="-122"/>
                <a:ea typeface="宋体" panose="02010600030101010101" pitchFamily="2" charset="-122"/>
                <a:cs typeface="Times New Roman" panose="02020603050405020304" charset="0"/>
              </a:rPr>
              <a:t>1950</a:t>
            </a:r>
            <a:r>
              <a:rPr lang="zh-CN" altLang="en-US" sz="3000" b="1" dirty="0" smtClean="0">
                <a:latin typeface="宋体" panose="02010600030101010101" pitchFamily="2" charset="-122"/>
                <a:ea typeface="宋体" panose="02010600030101010101" pitchFamily="2" charset="-122"/>
                <a:cs typeface="Times New Roman" panose="02020603050405020304" charset="0"/>
              </a:rPr>
              <a:t>年</a:t>
            </a:r>
            <a:r>
              <a:rPr lang="en-US" altLang="zh-CN" sz="3000" b="1" dirty="0" smtClean="0">
                <a:latin typeface="宋体" panose="02010600030101010101" pitchFamily="2" charset="-122"/>
                <a:ea typeface="宋体" panose="02010600030101010101" pitchFamily="2" charset="-122"/>
                <a:cs typeface="Times New Roman" panose="02020603050405020304" charset="0"/>
              </a:rPr>
              <a:t>10</a:t>
            </a:r>
            <a:r>
              <a:rPr lang="zh-CN" altLang="en-US" sz="3000" b="1" dirty="0" smtClean="0">
                <a:latin typeface="宋体" panose="02010600030101010101" pitchFamily="2" charset="-122"/>
                <a:ea typeface="宋体" panose="02010600030101010101" pitchFamily="2" charset="-122"/>
                <a:cs typeface="Times New Roman" panose="02020603050405020304" charset="0"/>
              </a:rPr>
              <a:t>月上半月多次召开会议，毛泽东指出：“采取上述积极政策，对中国、对朝鲜、对东方、对世界都极为有利。”“上述积极政策”是指</a:t>
            </a:r>
            <a:r>
              <a:rPr lang="en-US" altLang="zh-CN" sz="3000" b="1" dirty="0" smtClean="0">
                <a:latin typeface="宋体" panose="02010600030101010101" pitchFamily="2" charset="-122"/>
                <a:ea typeface="宋体" panose="02010600030101010101" pitchFamily="2" charset="-122"/>
                <a:cs typeface="Times New Roman" panose="02020603050405020304" charset="0"/>
              </a:rPr>
              <a:t>(</a:t>
            </a:r>
            <a:r>
              <a:rPr lang="zh-CN" altLang="en-US" sz="3000" b="1" dirty="0" smtClean="0">
                <a:latin typeface="宋体" panose="02010600030101010101" pitchFamily="2" charset="-122"/>
                <a:ea typeface="宋体" panose="02010600030101010101" pitchFamily="2" charset="-122"/>
                <a:cs typeface="Times New Roman" panose="02020603050405020304" charset="0"/>
              </a:rPr>
              <a:t>　　</a:t>
            </a:r>
            <a:r>
              <a:rPr lang="en-US" altLang="zh-CN" sz="3000" b="1" dirty="0" smtClean="0">
                <a:latin typeface="宋体" panose="02010600030101010101" pitchFamily="2" charset="-122"/>
                <a:ea typeface="宋体" panose="02010600030101010101" pitchFamily="2" charset="-122"/>
                <a:cs typeface="Times New Roman" panose="02020603050405020304" charset="0"/>
              </a:rPr>
              <a:t>)</a:t>
            </a:r>
          </a:p>
          <a:p>
            <a:pPr>
              <a:lnSpc>
                <a:spcPct val="150000"/>
              </a:lnSpc>
            </a:pPr>
            <a:r>
              <a:rPr lang="en-US" altLang="zh-CN" sz="3000" b="1" dirty="0" smtClean="0">
                <a:latin typeface="宋体" panose="02010600030101010101" pitchFamily="2" charset="-122"/>
                <a:ea typeface="宋体" panose="02010600030101010101" pitchFamily="2" charset="-122"/>
                <a:cs typeface="Times New Roman" panose="02020603050405020304" charset="0"/>
              </a:rPr>
              <a:t>       A</a:t>
            </a:r>
            <a:r>
              <a:rPr lang="zh-CN" altLang="en-US" sz="3000" b="1" dirty="0" smtClean="0">
                <a:latin typeface="宋体" panose="02010600030101010101" pitchFamily="2" charset="-122"/>
                <a:ea typeface="宋体" panose="02010600030101010101" pitchFamily="2" charset="-122"/>
                <a:cs typeface="Times New Roman" panose="02020603050405020304" charset="0"/>
              </a:rPr>
              <a:t>．土地改革            </a:t>
            </a:r>
            <a:r>
              <a:rPr lang="en-US" altLang="zh-CN" sz="3000" b="1" dirty="0" smtClean="0">
                <a:latin typeface="宋体" panose="02010600030101010101" pitchFamily="2" charset="-122"/>
                <a:ea typeface="宋体" panose="02010600030101010101" pitchFamily="2" charset="-122"/>
                <a:cs typeface="Times New Roman" panose="02020603050405020304" charset="0"/>
              </a:rPr>
              <a:t>B</a:t>
            </a:r>
            <a:r>
              <a:rPr lang="zh-CN" altLang="en-US" sz="3000" b="1" dirty="0" smtClean="0">
                <a:latin typeface="宋体" panose="02010600030101010101" pitchFamily="2" charset="-122"/>
                <a:ea typeface="宋体" panose="02010600030101010101" pitchFamily="2" charset="-122"/>
                <a:cs typeface="Times New Roman" panose="02020603050405020304" charset="0"/>
              </a:rPr>
              <a:t>．抗美援朝     </a:t>
            </a:r>
          </a:p>
          <a:p>
            <a:pPr>
              <a:lnSpc>
                <a:spcPct val="150000"/>
              </a:lnSpc>
            </a:pPr>
            <a:r>
              <a:rPr lang="en-US" altLang="zh-CN" sz="3000" b="1" dirty="0" smtClean="0">
                <a:latin typeface="宋体" panose="02010600030101010101" pitchFamily="2" charset="-122"/>
                <a:ea typeface="宋体" panose="02010600030101010101" pitchFamily="2" charset="-122"/>
                <a:cs typeface="Times New Roman" panose="02020603050405020304" charset="0"/>
              </a:rPr>
              <a:t>       C</a:t>
            </a:r>
            <a:r>
              <a:rPr lang="zh-CN" altLang="en-US" sz="3000" b="1" dirty="0" smtClean="0">
                <a:latin typeface="宋体" panose="02010600030101010101" pitchFamily="2" charset="-122"/>
                <a:ea typeface="宋体" panose="02010600030101010101" pitchFamily="2" charset="-122"/>
                <a:cs typeface="Times New Roman" panose="02020603050405020304" charset="0"/>
              </a:rPr>
              <a:t>．“一五”计划        </a:t>
            </a:r>
            <a:r>
              <a:rPr lang="en-US" altLang="zh-CN" sz="3000" b="1" dirty="0" smtClean="0">
                <a:latin typeface="宋体" panose="02010600030101010101" pitchFamily="2" charset="-122"/>
                <a:ea typeface="宋体" panose="02010600030101010101" pitchFamily="2" charset="-122"/>
                <a:cs typeface="Times New Roman" panose="02020603050405020304" charset="0"/>
              </a:rPr>
              <a:t>D</a:t>
            </a:r>
            <a:r>
              <a:rPr lang="zh-CN" altLang="en-US" sz="3000" b="1" dirty="0" smtClean="0">
                <a:latin typeface="宋体" panose="02010600030101010101" pitchFamily="2" charset="-122"/>
                <a:ea typeface="宋体" panose="02010600030101010101" pitchFamily="2" charset="-122"/>
                <a:cs typeface="Times New Roman" panose="02020603050405020304" charset="0"/>
              </a:rPr>
              <a:t>．探索建设社会主义的道路</a:t>
            </a:r>
          </a:p>
        </p:txBody>
      </p:sp>
      <p:sp>
        <p:nvSpPr>
          <p:cNvPr id="9" name="矩形 8"/>
          <p:cNvSpPr/>
          <p:nvPr/>
        </p:nvSpPr>
        <p:spPr>
          <a:xfrm>
            <a:off x="10348025" y="2687260"/>
            <a:ext cx="340158" cy="461665"/>
          </a:xfrm>
          <a:prstGeom prst="rect">
            <a:avLst/>
          </a:prstGeom>
        </p:spPr>
        <p:txBody>
          <a:bodyPr wrap="none">
            <a:spAutoFit/>
          </a:bodyPr>
          <a:lstStyle/>
          <a:p>
            <a:r>
              <a:rPr lang="en-US" altLang="zh-CN" sz="2400" b="1" dirty="0" smtClean="0">
                <a:solidFill>
                  <a:srgbClr val="FF0000"/>
                </a:solidFill>
                <a:latin typeface="+mn-ea"/>
              </a:rPr>
              <a:t>B</a:t>
            </a:r>
            <a:endParaRPr lang="zh-CN" altLang="en-US" sz="2400" b="1" dirty="0">
              <a:solidFill>
                <a:srgbClr val="FF0000"/>
              </a:solidFill>
              <a:latin typeface="+mn-ea"/>
            </a:endParaRPr>
          </a:p>
        </p:txBody>
      </p:sp>
      <p:sp>
        <p:nvSpPr>
          <p:cNvPr id="5" name="文本框 2"/>
          <p:cNvSpPr txBox="1"/>
          <p:nvPr/>
        </p:nvSpPr>
        <p:spPr>
          <a:xfrm>
            <a:off x="646935" y="4794904"/>
            <a:ext cx="10806900" cy="1292662"/>
          </a:xfrm>
          <a:prstGeom prst="rect">
            <a:avLst/>
          </a:prstGeom>
          <a:noFill/>
        </p:spPr>
        <p:txBody>
          <a:bodyPr wrap="square" rtlCol="0" anchor="t">
            <a:spAutoFit/>
          </a:bodyPr>
          <a:lstStyle/>
          <a:p>
            <a:pPr algn="just">
              <a:lnSpc>
                <a:spcPct val="150000"/>
              </a:lnSpc>
            </a:pPr>
            <a:r>
              <a:rPr lang="en-US" altLang="zh-CN" sz="2600" b="1" dirty="0" smtClean="0">
                <a:solidFill>
                  <a:srgbClr val="00A6AD"/>
                </a:solidFill>
                <a:latin typeface="黑体" panose="02010609060101010101" charset="-122"/>
                <a:ea typeface="黑体" panose="02010609060101010101" charset="-122"/>
                <a:cs typeface="Times New Roman" panose="02020603050405020304" charset="0"/>
                <a:sym typeface="+mn-ea"/>
              </a:rPr>
              <a:t>[</a:t>
            </a:r>
            <a:r>
              <a:rPr lang="zh-CN" altLang="en-US" sz="2600" b="1" dirty="0" smtClean="0">
                <a:solidFill>
                  <a:srgbClr val="00A6AD"/>
                </a:solidFill>
                <a:latin typeface="黑体" panose="02010609060101010101" charset="-122"/>
                <a:ea typeface="黑体" panose="02010609060101010101" charset="-122"/>
                <a:cs typeface="Times New Roman" panose="02020603050405020304" charset="0"/>
                <a:sym typeface="+mn-ea"/>
              </a:rPr>
              <a:t>解析</a:t>
            </a:r>
            <a:r>
              <a:rPr lang="en-US" altLang="zh-CN" sz="2600" b="1" dirty="0" smtClean="0">
                <a:solidFill>
                  <a:srgbClr val="00A6AD"/>
                </a:solidFill>
                <a:latin typeface="黑体" panose="02010609060101010101" charset="-122"/>
                <a:ea typeface="黑体" panose="02010609060101010101" charset="-122"/>
                <a:cs typeface="Times New Roman" panose="02020603050405020304" charset="0"/>
                <a:sym typeface="+mn-ea"/>
              </a:rPr>
              <a:t>]</a:t>
            </a:r>
            <a:r>
              <a:rPr lang="zh-CN" altLang="en-US" sz="2600" b="1" dirty="0" smtClean="0">
                <a:latin typeface="仿宋" panose="02010609060101010101" charset="-122"/>
                <a:ea typeface="仿宋" panose="02010609060101010101" charset="-122"/>
                <a:cs typeface="宋体" panose="02010600030101010101" pitchFamily="2" charset="-122"/>
                <a:sym typeface="+mn-ea"/>
              </a:rPr>
              <a:t> 把握题干关键信息“</a:t>
            </a:r>
            <a:r>
              <a:rPr lang="en-US" altLang="zh-CN" sz="2600" b="1" dirty="0" smtClean="0">
                <a:latin typeface="仿宋" panose="02010609060101010101" charset="-122"/>
                <a:ea typeface="仿宋" panose="02010609060101010101" charset="-122"/>
                <a:cs typeface="宋体" panose="02010600030101010101" pitchFamily="2" charset="-122"/>
                <a:sym typeface="+mn-ea"/>
              </a:rPr>
              <a:t>1950</a:t>
            </a:r>
            <a:r>
              <a:rPr lang="zh-CN" altLang="en-US" sz="2600" b="1" dirty="0" smtClean="0">
                <a:latin typeface="仿宋" panose="02010609060101010101" charset="-122"/>
                <a:ea typeface="仿宋" panose="02010609060101010101" charset="-122"/>
                <a:cs typeface="宋体" panose="02010600030101010101" pitchFamily="2" charset="-122"/>
                <a:sym typeface="+mn-ea"/>
              </a:rPr>
              <a:t>年</a:t>
            </a:r>
            <a:r>
              <a:rPr lang="en-US" altLang="zh-CN" sz="2600" b="1" dirty="0" smtClean="0">
                <a:latin typeface="仿宋" panose="02010609060101010101" charset="-122"/>
                <a:ea typeface="仿宋" panose="02010609060101010101" charset="-122"/>
                <a:cs typeface="宋体" panose="02010600030101010101" pitchFamily="2" charset="-122"/>
                <a:sym typeface="+mn-ea"/>
              </a:rPr>
              <a:t>10</a:t>
            </a:r>
            <a:r>
              <a:rPr lang="zh-CN" altLang="en-US" sz="2600" b="1" dirty="0" smtClean="0">
                <a:latin typeface="仿宋" panose="02010609060101010101" charset="-122"/>
                <a:ea typeface="仿宋" panose="02010609060101010101" charset="-122"/>
                <a:cs typeface="宋体" panose="02010600030101010101" pitchFamily="2" charset="-122"/>
                <a:sym typeface="+mn-ea"/>
              </a:rPr>
              <a:t>月”“中国、朝鲜”，结合所学知识不难判断，“积极政策”是指抗美援朝。</a:t>
            </a:r>
            <a:endParaRPr lang="zh-CN" altLang="en-US" sz="2600" b="1" dirty="0">
              <a:latin typeface="仿宋" panose="02010609060101010101" charset="-122"/>
              <a:ea typeface="仿宋" panose="02010609060101010101" charset="-122"/>
              <a:cs typeface="宋体" panose="0201060003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9" grpId="0"/>
      <p:bldP spid="5"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606236" y="1232025"/>
            <a:ext cx="10935335" cy="2908489"/>
          </a:xfrm>
          <a:prstGeom prst="rect">
            <a:avLst/>
          </a:prstGeom>
          <a:noFill/>
          <a:ln w="9525">
            <a:noFill/>
          </a:ln>
        </p:spPr>
        <p:txBody>
          <a:bodyPr wrap="square">
            <a:spAutoFit/>
          </a:bodyPr>
          <a:lstStyle/>
          <a:p>
            <a:pPr>
              <a:lnSpc>
                <a:spcPct val="150000"/>
              </a:lnSpc>
            </a:pPr>
            <a:r>
              <a:rPr lang="en-US" altLang="en-US" sz="3000" b="1" dirty="0" smtClean="0">
                <a:latin typeface="宋体" panose="02010600030101010101" pitchFamily="2" charset="-122"/>
                <a:ea typeface="宋体" panose="02010600030101010101" pitchFamily="2" charset="-122"/>
                <a:cs typeface="Times New Roman" panose="02020603050405020304" charset="0"/>
              </a:rPr>
              <a:t>6</a:t>
            </a:r>
            <a:r>
              <a:rPr lang="zh-CN" altLang="en-US" sz="3000" b="1" dirty="0" smtClean="0">
                <a:latin typeface="宋体" panose="02010600030101010101" pitchFamily="2" charset="-122"/>
                <a:ea typeface="宋体" panose="02010600030101010101" pitchFamily="2" charset="-122"/>
                <a:cs typeface="Times New Roman" panose="02020603050405020304" charset="0"/>
              </a:rPr>
              <a:t>．</a:t>
            </a:r>
            <a:r>
              <a:rPr lang="en-US" altLang="zh-CN" sz="3000" b="1" noProof="1" smtClean="0">
                <a:solidFill>
                  <a:srgbClr val="0070C0"/>
                </a:solidFill>
                <a:latin typeface="宋体" panose="02010600030101010101" pitchFamily="2" charset="-122"/>
                <a:ea typeface="宋体" panose="02010600030101010101" pitchFamily="2" charset="-122"/>
              </a:rPr>
              <a:t>【2018·</a:t>
            </a:r>
            <a:r>
              <a:rPr lang="zh-CN" altLang="en-US" sz="3000" b="1" noProof="1" smtClean="0">
                <a:solidFill>
                  <a:srgbClr val="0070C0"/>
                </a:solidFill>
                <a:latin typeface="宋体" panose="02010600030101010101" pitchFamily="2" charset="-122"/>
                <a:ea typeface="宋体" panose="02010600030101010101" pitchFamily="2" charset="-122"/>
              </a:rPr>
              <a:t>株洲</a:t>
            </a:r>
            <a:r>
              <a:rPr lang="en-US" altLang="zh-CN" sz="3200" b="1" noProof="1" smtClean="0">
                <a:solidFill>
                  <a:srgbClr val="0070C0"/>
                </a:solidFill>
                <a:latin typeface="宋体" panose="02010600030101010101" pitchFamily="2" charset="-122"/>
                <a:ea typeface="宋体" panose="02010600030101010101" pitchFamily="2" charset="-122"/>
              </a:rPr>
              <a:t>】</a:t>
            </a:r>
            <a:r>
              <a:rPr lang="zh-CN" altLang="en-US" sz="3000" b="1" dirty="0" smtClean="0">
                <a:latin typeface="宋体" panose="02010600030101010101" pitchFamily="2" charset="-122"/>
                <a:ea typeface="宋体" panose="02010600030101010101" pitchFamily="2" charset="-122"/>
                <a:cs typeface="Times New Roman" panose="02020603050405020304" charset="0"/>
              </a:rPr>
              <a:t>中国人民志愿军被称为“最可爱的人”，他们中有一位战士在身负重伤、弹药用完的情况下用胸膛堵住正在扫射的机枪口。他是</a:t>
            </a:r>
            <a:r>
              <a:rPr lang="en-US" altLang="zh-CN" sz="3000" b="1" dirty="0" smtClean="0">
                <a:latin typeface="宋体" panose="02010600030101010101" pitchFamily="2" charset="-122"/>
                <a:ea typeface="宋体" panose="02010600030101010101" pitchFamily="2" charset="-122"/>
                <a:cs typeface="Times New Roman" panose="02020603050405020304" charset="0"/>
              </a:rPr>
              <a:t>(</a:t>
            </a:r>
            <a:r>
              <a:rPr lang="zh-CN" altLang="en-US" sz="3000" b="1" dirty="0" smtClean="0">
                <a:latin typeface="宋体" panose="02010600030101010101" pitchFamily="2" charset="-122"/>
                <a:ea typeface="宋体" panose="02010600030101010101" pitchFamily="2" charset="-122"/>
                <a:cs typeface="Times New Roman" panose="02020603050405020304" charset="0"/>
              </a:rPr>
              <a:t>　　</a:t>
            </a:r>
            <a:r>
              <a:rPr lang="en-US" altLang="zh-CN" sz="3000" b="1" dirty="0" smtClean="0">
                <a:latin typeface="宋体" panose="02010600030101010101" pitchFamily="2" charset="-122"/>
                <a:ea typeface="宋体" panose="02010600030101010101" pitchFamily="2" charset="-122"/>
                <a:cs typeface="Times New Roman" panose="02020603050405020304" charset="0"/>
              </a:rPr>
              <a:t>)</a:t>
            </a:r>
          </a:p>
          <a:p>
            <a:pPr>
              <a:lnSpc>
                <a:spcPct val="150000"/>
              </a:lnSpc>
            </a:pPr>
            <a:r>
              <a:rPr lang="en-US" altLang="zh-CN" sz="3000" b="1" dirty="0" smtClean="0">
                <a:latin typeface="宋体" panose="02010600030101010101" pitchFamily="2" charset="-122"/>
                <a:ea typeface="宋体" panose="02010600030101010101" pitchFamily="2" charset="-122"/>
                <a:cs typeface="Times New Roman" panose="02020603050405020304" charset="0"/>
              </a:rPr>
              <a:t>   A</a:t>
            </a:r>
            <a:r>
              <a:rPr lang="zh-CN" altLang="en-US" sz="3000" b="1" dirty="0" smtClean="0">
                <a:latin typeface="宋体" panose="02010600030101010101" pitchFamily="2" charset="-122"/>
                <a:ea typeface="宋体" panose="02010600030101010101" pitchFamily="2" charset="-122"/>
                <a:cs typeface="Times New Roman" panose="02020603050405020304" charset="0"/>
              </a:rPr>
              <a:t>．黄继光     </a:t>
            </a:r>
            <a:r>
              <a:rPr lang="en-US" altLang="zh-CN" sz="3000" b="1" dirty="0" smtClean="0">
                <a:latin typeface="宋体" panose="02010600030101010101" pitchFamily="2" charset="-122"/>
                <a:ea typeface="宋体" panose="02010600030101010101" pitchFamily="2" charset="-122"/>
                <a:cs typeface="Times New Roman" panose="02020603050405020304" charset="0"/>
              </a:rPr>
              <a:t>B</a:t>
            </a:r>
            <a:r>
              <a:rPr lang="zh-CN" altLang="en-US" sz="3000" b="1" dirty="0" smtClean="0">
                <a:latin typeface="宋体" panose="02010600030101010101" pitchFamily="2" charset="-122"/>
                <a:ea typeface="宋体" panose="02010600030101010101" pitchFamily="2" charset="-122"/>
                <a:cs typeface="Times New Roman" panose="02020603050405020304" charset="0"/>
              </a:rPr>
              <a:t>．邱少云     </a:t>
            </a:r>
            <a:r>
              <a:rPr lang="en-US" altLang="zh-CN" sz="3000" b="1" dirty="0" smtClean="0">
                <a:latin typeface="宋体" panose="02010600030101010101" pitchFamily="2" charset="-122"/>
                <a:ea typeface="宋体" panose="02010600030101010101" pitchFamily="2" charset="-122"/>
                <a:cs typeface="Times New Roman" panose="02020603050405020304" charset="0"/>
              </a:rPr>
              <a:t>C</a:t>
            </a:r>
            <a:r>
              <a:rPr lang="zh-CN" altLang="en-US" sz="3000" b="1" dirty="0" smtClean="0">
                <a:latin typeface="宋体" panose="02010600030101010101" pitchFamily="2" charset="-122"/>
                <a:ea typeface="宋体" panose="02010600030101010101" pitchFamily="2" charset="-122"/>
                <a:cs typeface="Times New Roman" panose="02020603050405020304" charset="0"/>
              </a:rPr>
              <a:t>．杨根思     </a:t>
            </a:r>
            <a:r>
              <a:rPr lang="en-US" altLang="zh-CN" sz="3000" b="1" dirty="0" smtClean="0">
                <a:latin typeface="宋体" panose="02010600030101010101" pitchFamily="2" charset="-122"/>
                <a:ea typeface="宋体" panose="02010600030101010101" pitchFamily="2" charset="-122"/>
                <a:cs typeface="Times New Roman" panose="02020603050405020304" charset="0"/>
              </a:rPr>
              <a:t>D</a:t>
            </a:r>
            <a:r>
              <a:rPr lang="zh-CN" altLang="en-US" sz="3000" b="1" dirty="0" smtClean="0">
                <a:latin typeface="宋体" panose="02010600030101010101" pitchFamily="2" charset="-122"/>
                <a:ea typeface="宋体" panose="02010600030101010101" pitchFamily="2" charset="-122"/>
                <a:cs typeface="Times New Roman" panose="02020603050405020304" charset="0"/>
              </a:rPr>
              <a:t>．罗盛教</a:t>
            </a:r>
          </a:p>
        </p:txBody>
      </p:sp>
      <p:sp>
        <p:nvSpPr>
          <p:cNvPr id="9" name="矩形 8"/>
          <p:cNvSpPr/>
          <p:nvPr/>
        </p:nvSpPr>
        <p:spPr>
          <a:xfrm>
            <a:off x="4608205" y="2838737"/>
            <a:ext cx="340158" cy="461665"/>
          </a:xfrm>
          <a:prstGeom prst="rect">
            <a:avLst/>
          </a:prstGeom>
        </p:spPr>
        <p:txBody>
          <a:bodyPr wrap="none">
            <a:spAutoFit/>
          </a:bodyPr>
          <a:lstStyle/>
          <a:p>
            <a:r>
              <a:rPr lang="en-US" altLang="zh-CN" sz="2400" b="1" dirty="0" smtClean="0">
                <a:solidFill>
                  <a:srgbClr val="FF0000"/>
                </a:solidFill>
                <a:latin typeface="+mn-ea"/>
              </a:rPr>
              <a:t>A</a:t>
            </a:r>
            <a:endParaRPr lang="zh-CN" altLang="en-US" sz="2400" b="1" dirty="0">
              <a:solidFill>
                <a:srgbClr val="FF0000"/>
              </a:solidFill>
              <a:latin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9"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483404" y="1218377"/>
            <a:ext cx="11512978" cy="4293483"/>
          </a:xfrm>
          <a:prstGeom prst="rect">
            <a:avLst/>
          </a:prstGeom>
          <a:noFill/>
          <a:ln w="9525">
            <a:noFill/>
          </a:ln>
        </p:spPr>
        <p:txBody>
          <a:bodyPr wrap="square">
            <a:spAutoFit/>
          </a:bodyPr>
          <a:lstStyle/>
          <a:p>
            <a:pPr>
              <a:lnSpc>
                <a:spcPct val="150000"/>
              </a:lnSpc>
            </a:pPr>
            <a:r>
              <a:rPr lang="en-US" altLang="en-US" sz="3000" b="1" dirty="0" smtClean="0">
                <a:latin typeface="宋体" panose="02010600030101010101" pitchFamily="2" charset="-122"/>
                <a:ea typeface="宋体" panose="02010600030101010101" pitchFamily="2" charset="-122"/>
                <a:cs typeface="Times New Roman" panose="02020603050405020304" charset="0"/>
              </a:rPr>
              <a:t>7</a:t>
            </a:r>
            <a:r>
              <a:rPr lang="zh-CN" altLang="en-US" sz="3000" b="1" dirty="0" smtClean="0">
                <a:latin typeface="宋体" panose="02010600030101010101" pitchFamily="2" charset="-122"/>
                <a:ea typeface="宋体" panose="02010600030101010101" pitchFamily="2" charset="-122"/>
                <a:cs typeface="Times New Roman" panose="02020603050405020304" charset="0"/>
              </a:rPr>
              <a:t>．</a:t>
            </a:r>
            <a:r>
              <a:rPr lang="en-US" altLang="zh-CN" sz="3000" b="1" noProof="1" smtClean="0">
                <a:solidFill>
                  <a:srgbClr val="0070C0"/>
                </a:solidFill>
                <a:latin typeface="宋体" panose="02010600030101010101" pitchFamily="2" charset="-122"/>
                <a:ea typeface="宋体" panose="02010600030101010101" pitchFamily="2" charset="-122"/>
              </a:rPr>
              <a:t>【2018·</a:t>
            </a:r>
            <a:r>
              <a:rPr lang="zh-CN" altLang="en-US" sz="3000" b="1" noProof="1" smtClean="0">
                <a:solidFill>
                  <a:srgbClr val="0070C0"/>
                </a:solidFill>
                <a:latin typeface="宋体" panose="02010600030101010101" pitchFamily="2" charset="-122"/>
                <a:ea typeface="宋体" panose="02010600030101010101" pitchFamily="2" charset="-122"/>
              </a:rPr>
              <a:t>东营</a:t>
            </a:r>
            <a:r>
              <a:rPr lang="en-US" altLang="zh-CN" sz="3200" b="1" noProof="1" smtClean="0">
                <a:solidFill>
                  <a:srgbClr val="0070C0"/>
                </a:solidFill>
                <a:latin typeface="宋体" panose="02010600030101010101" pitchFamily="2" charset="-122"/>
                <a:ea typeface="宋体" panose="02010600030101010101" pitchFamily="2" charset="-122"/>
              </a:rPr>
              <a:t>】</a:t>
            </a:r>
            <a:r>
              <a:rPr lang="zh-CN" altLang="en-US" sz="3000" b="1" dirty="0" smtClean="0">
                <a:latin typeface="宋体" panose="02010600030101010101" pitchFamily="2" charset="-122"/>
                <a:ea typeface="宋体" panose="02010600030101010101" pitchFamily="2" charset="-122"/>
                <a:cs typeface="Times New Roman" panose="02020603050405020304" charset="0"/>
              </a:rPr>
              <a:t>下面是中华人民共和国成立初期我国主要农产品产量表</a:t>
            </a:r>
            <a:r>
              <a:rPr lang="en-US" altLang="zh-CN" sz="3000" b="1" dirty="0" smtClean="0">
                <a:latin typeface="宋体" panose="02010600030101010101" pitchFamily="2" charset="-122"/>
                <a:ea typeface="宋体" panose="02010600030101010101" pitchFamily="2" charset="-122"/>
                <a:cs typeface="Times New Roman" panose="02020603050405020304" charset="0"/>
              </a:rPr>
              <a:t>(</a:t>
            </a:r>
            <a:r>
              <a:rPr lang="zh-CN" altLang="en-US" sz="3000" b="1" dirty="0" smtClean="0">
                <a:latin typeface="宋体" panose="02010600030101010101" pitchFamily="2" charset="-122"/>
                <a:ea typeface="宋体" panose="02010600030101010101" pitchFamily="2" charset="-122"/>
                <a:cs typeface="Times New Roman" panose="02020603050405020304" charset="0"/>
              </a:rPr>
              <a:t>单位：万吨</a:t>
            </a:r>
            <a:r>
              <a:rPr lang="en-US" altLang="zh-CN" sz="3000" b="1" dirty="0" smtClean="0">
                <a:latin typeface="宋体" panose="02010600030101010101" pitchFamily="2" charset="-122"/>
                <a:ea typeface="宋体" panose="02010600030101010101" pitchFamily="2" charset="-122"/>
                <a:cs typeface="Times New Roman" panose="02020603050405020304" charset="0"/>
              </a:rPr>
              <a:t>)</a:t>
            </a:r>
            <a:r>
              <a:rPr lang="zh-CN" altLang="en-US" sz="3000" b="1" dirty="0" smtClean="0">
                <a:latin typeface="宋体" panose="02010600030101010101" pitchFamily="2" charset="-122"/>
                <a:ea typeface="宋体" panose="02010600030101010101" pitchFamily="2" charset="-122"/>
                <a:cs typeface="Times New Roman" panose="02020603050405020304" charset="0"/>
              </a:rPr>
              <a:t>，其主要农产品产量发生变化的原因是</a:t>
            </a:r>
            <a:r>
              <a:rPr lang="en-US" altLang="zh-CN" sz="3000" b="1" dirty="0" smtClean="0">
                <a:latin typeface="宋体" panose="02010600030101010101" pitchFamily="2" charset="-122"/>
                <a:ea typeface="宋体" panose="02010600030101010101" pitchFamily="2" charset="-122"/>
                <a:cs typeface="Times New Roman" panose="02020603050405020304" charset="0"/>
              </a:rPr>
              <a:t>(</a:t>
            </a:r>
            <a:r>
              <a:rPr lang="zh-CN" altLang="en-US" sz="3000" b="1" dirty="0" smtClean="0">
                <a:latin typeface="宋体" panose="02010600030101010101" pitchFamily="2" charset="-122"/>
                <a:ea typeface="宋体" panose="02010600030101010101" pitchFamily="2" charset="-122"/>
                <a:cs typeface="Times New Roman" panose="02020603050405020304" charset="0"/>
              </a:rPr>
              <a:t>　　</a:t>
            </a:r>
            <a:r>
              <a:rPr lang="en-US" altLang="zh-CN" sz="3000" b="1" dirty="0" smtClean="0">
                <a:latin typeface="宋体" panose="02010600030101010101" pitchFamily="2" charset="-122"/>
                <a:ea typeface="宋体" panose="02010600030101010101" pitchFamily="2" charset="-122"/>
                <a:cs typeface="Times New Roman" panose="02020603050405020304" charset="0"/>
              </a:rPr>
              <a:t>)</a:t>
            </a:r>
          </a:p>
          <a:p>
            <a:pPr>
              <a:lnSpc>
                <a:spcPct val="150000"/>
              </a:lnSpc>
            </a:pPr>
            <a:r>
              <a:rPr lang="en-US" altLang="zh-CN" sz="3000" b="1" dirty="0" smtClean="0">
                <a:latin typeface="宋体" panose="02010600030101010101" pitchFamily="2" charset="-122"/>
                <a:ea typeface="宋体" panose="02010600030101010101" pitchFamily="2" charset="-122"/>
                <a:cs typeface="Times New Roman" panose="02020603050405020304" charset="0"/>
              </a:rPr>
              <a:t>A.</a:t>
            </a:r>
            <a:r>
              <a:rPr lang="zh-CN" altLang="en-US" sz="3000" b="1" dirty="0" smtClean="0">
                <a:latin typeface="宋体" panose="02010600030101010101" pitchFamily="2" charset="-122"/>
                <a:ea typeface="宋体" panose="02010600030101010101" pitchFamily="2" charset="-122"/>
                <a:cs typeface="Times New Roman" panose="02020603050405020304" charset="0"/>
              </a:rPr>
              <a:t>进行了土地改革  </a:t>
            </a:r>
          </a:p>
          <a:p>
            <a:pPr>
              <a:lnSpc>
                <a:spcPct val="150000"/>
              </a:lnSpc>
            </a:pPr>
            <a:r>
              <a:rPr lang="en-US" altLang="zh-CN" sz="3000" b="1" dirty="0" smtClean="0">
                <a:latin typeface="宋体" panose="02010600030101010101" pitchFamily="2" charset="-122"/>
                <a:ea typeface="宋体" panose="02010600030101010101" pitchFamily="2" charset="-122"/>
                <a:cs typeface="Times New Roman" panose="02020603050405020304" charset="0"/>
              </a:rPr>
              <a:t>B</a:t>
            </a:r>
            <a:r>
              <a:rPr lang="zh-CN" altLang="en-US" sz="3000" b="1" dirty="0" smtClean="0">
                <a:latin typeface="宋体" panose="02010600030101010101" pitchFamily="2" charset="-122"/>
                <a:ea typeface="宋体" panose="02010600030101010101" pitchFamily="2" charset="-122"/>
                <a:cs typeface="Times New Roman" panose="02020603050405020304" charset="0"/>
              </a:rPr>
              <a:t>．成立了农业生产合作社</a:t>
            </a:r>
          </a:p>
          <a:p>
            <a:pPr>
              <a:lnSpc>
                <a:spcPct val="150000"/>
              </a:lnSpc>
            </a:pPr>
            <a:r>
              <a:rPr lang="en-US" altLang="zh-CN" sz="3000" b="1" dirty="0" smtClean="0">
                <a:latin typeface="宋体" panose="02010600030101010101" pitchFamily="2" charset="-122"/>
                <a:ea typeface="宋体" panose="02010600030101010101" pitchFamily="2" charset="-122"/>
                <a:cs typeface="Times New Roman" panose="02020603050405020304" charset="0"/>
              </a:rPr>
              <a:t>C</a:t>
            </a:r>
            <a:r>
              <a:rPr lang="zh-CN" altLang="en-US" sz="3000" b="1" dirty="0" smtClean="0">
                <a:latin typeface="宋体" panose="02010600030101010101" pitchFamily="2" charset="-122"/>
                <a:ea typeface="宋体" panose="02010600030101010101" pitchFamily="2" charset="-122"/>
                <a:cs typeface="Times New Roman" panose="02020603050405020304" charset="0"/>
              </a:rPr>
              <a:t>．开展了人民公社化运动  </a:t>
            </a:r>
          </a:p>
          <a:p>
            <a:pPr>
              <a:lnSpc>
                <a:spcPct val="150000"/>
              </a:lnSpc>
            </a:pPr>
            <a:r>
              <a:rPr lang="en-US" altLang="zh-CN" sz="3000" b="1" dirty="0" smtClean="0">
                <a:latin typeface="宋体" panose="02010600030101010101" pitchFamily="2" charset="-122"/>
                <a:ea typeface="宋体" panose="02010600030101010101" pitchFamily="2" charset="-122"/>
                <a:cs typeface="Times New Roman" panose="02020603050405020304" charset="0"/>
              </a:rPr>
              <a:t>D</a:t>
            </a:r>
            <a:r>
              <a:rPr lang="zh-CN" altLang="en-US" sz="3000" b="1" dirty="0" smtClean="0">
                <a:latin typeface="宋体" panose="02010600030101010101" pitchFamily="2" charset="-122"/>
                <a:ea typeface="宋体" panose="02010600030101010101" pitchFamily="2" charset="-122"/>
                <a:cs typeface="Times New Roman" panose="02020603050405020304" charset="0"/>
              </a:rPr>
              <a:t>．实行了家庭联产承包责任制</a:t>
            </a:r>
          </a:p>
        </p:txBody>
      </p:sp>
      <p:sp>
        <p:nvSpPr>
          <p:cNvPr id="9" name="矩形 8"/>
          <p:cNvSpPr/>
          <p:nvPr/>
        </p:nvSpPr>
        <p:spPr>
          <a:xfrm>
            <a:off x="10977099" y="2129148"/>
            <a:ext cx="340158" cy="461665"/>
          </a:xfrm>
          <a:prstGeom prst="rect">
            <a:avLst/>
          </a:prstGeom>
        </p:spPr>
        <p:txBody>
          <a:bodyPr wrap="none">
            <a:spAutoFit/>
          </a:bodyPr>
          <a:lstStyle/>
          <a:p>
            <a:r>
              <a:rPr lang="en-US" altLang="zh-CN" sz="2400" b="1" dirty="0" smtClean="0">
                <a:solidFill>
                  <a:srgbClr val="FF0000"/>
                </a:solidFill>
                <a:latin typeface="+mn-ea"/>
              </a:rPr>
              <a:t>A</a:t>
            </a:r>
            <a:endParaRPr lang="zh-CN" altLang="en-US" sz="2400" b="1" dirty="0">
              <a:solidFill>
                <a:srgbClr val="FF0000"/>
              </a:solidFill>
              <a:latin typeface="+mn-ea"/>
            </a:endParaRPr>
          </a:p>
        </p:txBody>
      </p:sp>
      <p:graphicFrame>
        <p:nvGraphicFramePr>
          <p:cNvPr id="5" name="表格 4"/>
          <p:cNvGraphicFramePr>
            <a:graphicFrameLocks noGrp="1"/>
          </p:cNvGraphicFramePr>
          <p:nvPr/>
        </p:nvGraphicFramePr>
        <p:xfrm>
          <a:off x="5709925" y="2997898"/>
          <a:ext cx="5808795" cy="1601403"/>
        </p:xfrm>
        <a:graphic>
          <a:graphicData uri="http://schemas.openxmlformats.org/drawingml/2006/table">
            <a:tbl>
              <a:tblPr/>
              <a:tblGrid>
                <a:gridCol w="1169499"/>
                <a:gridCol w="1546432"/>
                <a:gridCol w="1546432"/>
                <a:gridCol w="1546432"/>
              </a:tblGrid>
              <a:tr h="533801">
                <a:tc>
                  <a:txBody>
                    <a:bodyPr/>
                    <a:lstStyle/>
                    <a:p>
                      <a:pPr algn="ctr">
                        <a:spcAft>
                          <a:spcPts val="0"/>
                        </a:spcAft>
                      </a:pPr>
                      <a:r>
                        <a:rPr lang="zh-CN" sz="3000" b="1" kern="100" dirty="0" smtClean="0">
                          <a:latin typeface="+mn-ea"/>
                          <a:ea typeface="+mn-ea"/>
                          <a:cs typeface="Times New Roman" panose="02020603050405020304"/>
                        </a:rPr>
                        <a:t>种类</a:t>
                      </a:r>
                      <a:endParaRPr lang="zh-CN" sz="3000" b="1" kern="100" dirty="0">
                        <a:latin typeface="+mn-ea"/>
                        <a:ea typeface="+mn-ea"/>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3000" b="1" kern="100" dirty="0">
                          <a:latin typeface="+mn-ea"/>
                          <a:ea typeface="+mn-ea"/>
                          <a:cs typeface="Courier New" panose="02070309020205020404"/>
                        </a:rPr>
                        <a:t>1950</a:t>
                      </a:r>
                      <a:r>
                        <a:rPr lang="zh-CN" sz="3000" b="1" kern="100" dirty="0">
                          <a:latin typeface="+mn-ea"/>
                          <a:ea typeface="+mn-ea"/>
                          <a:cs typeface="Times New Roman" panose="02020603050405020304"/>
                        </a:rPr>
                        <a:t>年</a:t>
                      </a:r>
                      <a:endParaRPr lang="zh-CN" sz="3000" b="1" kern="100" dirty="0">
                        <a:latin typeface="+mn-ea"/>
                        <a:ea typeface="+mn-ea"/>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3000" b="1" kern="100" dirty="0">
                          <a:latin typeface="+mn-ea"/>
                          <a:ea typeface="+mn-ea"/>
                          <a:cs typeface="Courier New" panose="02070309020205020404"/>
                        </a:rPr>
                        <a:t>1951</a:t>
                      </a:r>
                      <a:r>
                        <a:rPr lang="zh-CN" sz="3000" b="1" kern="100" dirty="0">
                          <a:latin typeface="+mn-ea"/>
                          <a:ea typeface="+mn-ea"/>
                          <a:cs typeface="Times New Roman" panose="02020603050405020304"/>
                        </a:rPr>
                        <a:t>年</a:t>
                      </a:r>
                      <a:endParaRPr lang="zh-CN" sz="3000" b="1" kern="100" dirty="0">
                        <a:latin typeface="+mn-ea"/>
                        <a:ea typeface="+mn-ea"/>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3000" b="1" kern="100">
                          <a:latin typeface="+mn-ea"/>
                          <a:ea typeface="+mn-ea"/>
                          <a:cs typeface="Courier New" panose="02070309020205020404"/>
                        </a:rPr>
                        <a:t>1952</a:t>
                      </a:r>
                      <a:r>
                        <a:rPr lang="zh-CN" sz="3000" b="1" kern="100">
                          <a:latin typeface="+mn-ea"/>
                          <a:ea typeface="+mn-ea"/>
                          <a:cs typeface="Times New Roman" panose="02020603050405020304"/>
                        </a:rPr>
                        <a:t>年</a:t>
                      </a:r>
                      <a:endParaRPr lang="zh-CN" sz="3000" b="1" kern="100">
                        <a:latin typeface="+mn-ea"/>
                        <a:ea typeface="+mn-ea"/>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33801">
                <a:tc>
                  <a:txBody>
                    <a:bodyPr/>
                    <a:lstStyle/>
                    <a:p>
                      <a:pPr algn="ctr">
                        <a:spcAft>
                          <a:spcPts val="0"/>
                        </a:spcAft>
                      </a:pPr>
                      <a:r>
                        <a:rPr lang="zh-CN" sz="3000" b="1" kern="100" dirty="0">
                          <a:latin typeface="+mn-ea"/>
                          <a:ea typeface="+mn-ea"/>
                          <a:cs typeface="Times New Roman" panose="02020603050405020304"/>
                        </a:rPr>
                        <a:t>粮食</a:t>
                      </a:r>
                      <a:endParaRPr lang="zh-CN" sz="3000" b="1" kern="100" dirty="0">
                        <a:latin typeface="+mn-ea"/>
                        <a:ea typeface="+mn-ea"/>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3000" b="1" kern="100" dirty="0">
                          <a:latin typeface="+mn-ea"/>
                          <a:ea typeface="+mn-ea"/>
                          <a:cs typeface="Courier New" panose="02070309020205020404"/>
                        </a:rPr>
                        <a:t>13213</a:t>
                      </a:r>
                      <a:endParaRPr lang="zh-CN" sz="3000" b="1" kern="100" dirty="0">
                        <a:latin typeface="+mn-ea"/>
                        <a:ea typeface="+mn-ea"/>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3000" b="1" kern="100">
                          <a:latin typeface="+mn-ea"/>
                          <a:ea typeface="+mn-ea"/>
                          <a:cs typeface="Courier New" panose="02070309020205020404"/>
                        </a:rPr>
                        <a:t>14369</a:t>
                      </a:r>
                      <a:endParaRPr lang="zh-CN" sz="3000" b="1" kern="100">
                        <a:latin typeface="+mn-ea"/>
                        <a:ea typeface="+mn-ea"/>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3000" b="1" kern="100">
                          <a:latin typeface="+mn-ea"/>
                          <a:ea typeface="+mn-ea"/>
                          <a:cs typeface="Courier New" panose="02070309020205020404"/>
                        </a:rPr>
                        <a:t>16392</a:t>
                      </a:r>
                      <a:endParaRPr lang="zh-CN" sz="3000" b="1" kern="100">
                        <a:latin typeface="+mn-ea"/>
                        <a:ea typeface="+mn-ea"/>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33801">
                <a:tc>
                  <a:txBody>
                    <a:bodyPr/>
                    <a:lstStyle/>
                    <a:p>
                      <a:pPr algn="ctr">
                        <a:spcAft>
                          <a:spcPts val="0"/>
                        </a:spcAft>
                      </a:pPr>
                      <a:r>
                        <a:rPr lang="zh-CN" sz="3000" b="1" kern="100">
                          <a:latin typeface="+mn-ea"/>
                          <a:ea typeface="+mn-ea"/>
                          <a:cs typeface="Times New Roman" panose="02020603050405020304"/>
                        </a:rPr>
                        <a:t>棉花</a:t>
                      </a:r>
                      <a:endParaRPr lang="zh-CN" sz="3000" b="1" kern="100">
                        <a:latin typeface="+mn-ea"/>
                        <a:ea typeface="+mn-ea"/>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3000" b="1" kern="100" dirty="0">
                          <a:latin typeface="+mn-ea"/>
                          <a:ea typeface="+mn-ea"/>
                          <a:cs typeface="Courier New" panose="02070309020205020404"/>
                        </a:rPr>
                        <a:t>69.2</a:t>
                      </a:r>
                      <a:endParaRPr lang="zh-CN" sz="3000" b="1" kern="100" dirty="0">
                        <a:latin typeface="+mn-ea"/>
                        <a:ea typeface="+mn-ea"/>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3000" b="1" kern="100" dirty="0">
                          <a:latin typeface="+mn-ea"/>
                          <a:ea typeface="+mn-ea"/>
                          <a:cs typeface="Courier New" panose="02070309020205020404"/>
                        </a:rPr>
                        <a:t>103.1</a:t>
                      </a:r>
                      <a:endParaRPr lang="zh-CN" sz="3000" b="1" kern="100" dirty="0">
                        <a:latin typeface="+mn-ea"/>
                        <a:ea typeface="+mn-ea"/>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3000" b="1" kern="100" dirty="0">
                          <a:latin typeface="+mn-ea"/>
                          <a:ea typeface="+mn-ea"/>
                          <a:cs typeface="Courier New" panose="02070309020205020404"/>
                        </a:rPr>
                        <a:t>130.4</a:t>
                      </a:r>
                      <a:endParaRPr lang="zh-CN" sz="3000" b="1" kern="100" dirty="0">
                        <a:latin typeface="+mn-ea"/>
                        <a:ea typeface="+mn-ea"/>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linds(horizontal)">
                                      <p:cBhvr>
                                        <p:cTn id="7" dur="500"/>
                                        <p:tgtEl>
                                          <p:spTgt spid="100"/>
                                        </p:tgtEl>
                                      </p:cBhvr>
                                    </p:animEffect>
                                  </p:childTnLst>
                                </p:cTn>
                              </p:par>
                              <p:par>
                                <p:cTn id="8" presetID="3" presetClass="entr" presetSubtype="1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9"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2"/>
          <p:cNvSpPr txBox="1"/>
          <p:nvPr/>
        </p:nvSpPr>
        <p:spPr>
          <a:xfrm>
            <a:off x="674233" y="1724122"/>
            <a:ext cx="10806900" cy="2399183"/>
          </a:xfrm>
          <a:prstGeom prst="rect">
            <a:avLst/>
          </a:prstGeom>
          <a:noFill/>
        </p:spPr>
        <p:txBody>
          <a:bodyPr wrap="square" rtlCol="0" anchor="t">
            <a:spAutoFit/>
          </a:bodyPr>
          <a:lstStyle/>
          <a:p>
            <a:pPr algn="just">
              <a:lnSpc>
                <a:spcPct val="150000"/>
              </a:lnSpc>
            </a:pPr>
            <a:r>
              <a:rPr lang="en-US" altLang="zh-CN" sz="2600" b="1" dirty="0" smtClean="0">
                <a:solidFill>
                  <a:srgbClr val="00A6AD"/>
                </a:solidFill>
                <a:latin typeface="黑体" panose="02010609060101010101" charset="-122"/>
                <a:ea typeface="黑体" panose="02010609060101010101" charset="-122"/>
                <a:cs typeface="Times New Roman" panose="02020603050405020304" charset="0"/>
                <a:sym typeface="+mn-ea"/>
              </a:rPr>
              <a:t>[</a:t>
            </a:r>
            <a:r>
              <a:rPr lang="zh-CN" altLang="en-US" sz="2600" b="1" dirty="0" smtClean="0">
                <a:solidFill>
                  <a:srgbClr val="00A6AD"/>
                </a:solidFill>
                <a:latin typeface="黑体" panose="02010609060101010101" charset="-122"/>
                <a:ea typeface="黑体" panose="02010609060101010101" charset="-122"/>
                <a:cs typeface="Times New Roman" panose="02020603050405020304" charset="0"/>
                <a:sym typeface="+mn-ea"/>
              </a:rPr>
              <a:t>解析</a:t>
            </a:r>
            <a:r>
              <a:rPr lang="en-US" altLang="zh-CN" sz="2600" b="1" dirty="0" smtClean="0">
                <a:solidFill>
                  <a:srgbClr val="00A6AD"/>
                </a:solidFill>
                <a:latin typeface="黑体" panose="02010609060101010101" charset="-122"/>
                <a:ea typeface="黑体" panose="02010609060101010101" charset="-122"/>
                <a:cs typeface="Times New Roman" panose="02020603050405020304" charset="0"/>
                <a:sym typeface="+mn-ea"/>
              </a:rPr>
              <a:t>]</a:t>
            </a:r>
            <a:r>
              <a:rPr lang="zh-CN" altLang="en-US" sz="2600" b="1" dirty="0" smtClean="0">
                <a:latin typeface="仿宋" panose="02010609060101010101" charset="-122"/>
                <a:ea typeface="仿宋" panose="02010609060101010101" charset="-122"/>
                <a:cs typeface="宋体" panose="02010600030101010101" pitchFamily="2" charset="-122"/>
                <a:sym typeface="+mn-ea"/>
              </a:rPr>
              <a:t> 表格中时间信息为</a:t>
            </a:r>
            <a:r>
              <a:rPr lang="en-US" altLang="zh-CN" sz="2600" b="1" dirty="0" smtClean="0">
                <a:latin typeface="仿宋" panose="02010609060101010101" charset="-122"/>
                <a:ea typeface="仿宋" panose="02010609060101010101" charset="-122"/>
                <a:cs typeface="宋体" panose="02010600030101010101" pitchFamily="2" charset="-122"/>
                <a:sym typeface="+mn-ea"/>
              </a:rPr>
              <a:t>1950—1952</a:t>
            </a:r>
            <a:r>
              <a:rPr lang="zh-CN" altLang="en-US" sz="2600" b="1" dirty="0" smtClean="0">
                <a:latin typeface="仿宋" panose="02010609060101010101" charset="-122"/>
                <a:ea typeface="仿宋" panose="02010609060101010101" charset="-122"/>
                <a:cs typeface="宋体" panose="02010600030101010101" pitchFamily="2" charset="-122"/>
                <a:sym typeface="+mn-ea"/>
              </a:rPr>
              <a:t>年，数据显示粮食和棉花产量在表格所示时间段内有了大幅度提高，结合所学知识可知，</a:t>
            </a:r>
            <a:r>
              <a:rPr lang="en-US" altLang="zh-CN" sz="2600" b="1" dirty="0" smtClean="0">
                <a:latin typeface="仿宋" panose="02010609060101010101" charset="-122"/>
                <a:ea typeface="仿宋" panose="02010609060101010101" charset="-122"/>
                <a:cs typeface="宋体" panose="02010600030101010101" pitchFamily="2" charset="-122"/>
                <a:sym typeface="+mn-ea"/>
              </a:rPr>
              <a:t>1950—1952</a:t>
            </a:r>
            <a:r>
              <a:rPr lang="zh-CN" altLang="en-US" sz="2600" b="1" dirty="0" smtClean="0">
                <a:latin typeface="仿宋" panose="02010609060101010101" charset="-122"/>
                <a:ea typeface="仿宋" panose="02010609060101010101" charset="-122"/>
                <a:cs typeface="宋体" panose="02010600030101010101" pitchFamily="2" charset="-122"/>
                <a:sym typeface="+mn-ea"/>
              </a:rPr>
              <a:t>年底的土地改革使农民得到了土地，大大解放了农村生产力，农业生产获得迅速恢复和发展，因此</a:t>
            </a:r>
            <a:r>
              <a:rPr lang="en-US" altLang="zh-CN" sz="2600" b="1" dirty="0" smtClean="0">
                <a:latin typeface="仿宋" panose="02010609060101010101" charset="-122"/>
                <a:ea typeface="仿宋" panose="02010609060101010101" charset="-122"/>
                <a:cs typeface="宋体" panose="02010600030101010101" pitchFamily="2" charset="-122"/>
                <a:sym typeface="+mn-ea"/>
              </a:rPr>
              <a:t>A</a:t>
            </a:r>
            <a:r>
              <a:rPr lang="zh-CN" altLang="en-US" sz="2600" b="1" dirty="0" smtClean="0">
                <a:latin typeface="仿宋" panose="02010609060101010101" charset="-122"/>
                <a:ea typeface="仿宋" panose="02010609060101010101" charset="-122"/>
                <a:cs typeface="宋体" panose="02010600030101010101" pitchFamily="2" charset="-122"/>
                <a:sym typeface="+mn-ea"/>
              </a:rPr>
              <a:t>项符合题意。</a:t>
            </a:r>
            <a:endParaRPr lang="zh-CN" altLang="en-US" sz="2600" b="1" dirty="0">
              <a:latin typeface="仿宋" panose="02010609060101010101" charset="-122"/>
              <a:ea typeface="仿宋" panose="02010609060101010101" charset="-122"/>
              <a:cs typeface="宋体" panose="0201060003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571086" y="1208831"/>
            <a:ext cx="11070453" cy="4985980"/>
          </a:xfrm>
          <a:prstGeom prst="rect">
            <a:avLst/>
          </a:prstGeom>
          <a:noFill/>
          <a:ln w="9525">
            <a:noFill/>
          </a:ln>
        </p:spPr>
        <p:txBody>
          <a:bodyPr wrap="square">
            <a:spAutoFit/>
          </a:bodyPr>
          <a:lstStyle/>
          <a:p>
            <a:pPr>
              <a:lnSpc>
                <a:spcPct val="150000"/>
              </a:lnSpc>
            </a:pPr>
            <a:r>
              <a:rPr lang="en-US" altLang="en-US" sz="3000" b="1" dirty="0" smtClean="0">
                <a:latin typeface="宋体" panose="02010600030101010101" pitchFamily="2" charset="-122"/>
                <a:ea typeface="宋体" panose="02010600030101010101" pitchFamily="2" charset="-122"/>
                <a:cs typeface="Times New Roman" panose="02020603050405020304" charset="0"/>
              </a:rPr>
              <a:t>8</a:t>
            </a:r>
            <a:r>
              <a:rPr lang="zh-CN" altLang="en-US" sz="3000" b="1" dirty="0" smtClean="0">
                <a:latin typeface="宋体" panose="02010600030101010101" pitchFamily="2" charset="-122"/>
                <a:ea typeface="宋体" panose="02010600030101010101" pitchFamily="2" charset="-122"/>
                <a:cs typeface="Times New Roman" panose="02020603050405020304" charset="0"/>
              </a:rPr>
              <a:t>．</a:t>
            </a:r>
            <a:r>
              <a:rPr lang="en-US" altLang="zh-CN" sz="3000" b="1" noProof="1" smtClean="0">
                <a:solidFill>
                  <a:srgbClr val="0070C0"/>
                </a:solidFill>
                <a:latin typeface="宋体" panose="02010600030101010101" pitchFamily="2" charset="-122"/>
                <a:ea typeface="宋体" panose="02010600030101010101" pitchFamily="2" charset="-122"/>
              </a:rPr>
              <a:t>【2018·</a:t>
            </a:r>
            <a:r>
              <a:rPr lang="zh-CN" altLang="en-US" sz="3000" b="1" noProof="1" smtClean="0">
                <a:solidFill>
                  <a:srgbClr val="0070C0"/>
                </a:solidFill>
                <a:latin typeface="宋体" panose="02010600030101010101" pitchFamily="2" charset="-122"/>
                <a:ea typeface="宋体" panose="02010600030101010101" pitchFamily="2" charset="-122"/>
              </a:rPr>
              <a:t>江西</a:t>
            </a:r>
            <a:r>
              <a:rPr lang="en-US" altLang="zh-CN" sz="3200" b="1" noProof="1" smtClean="0">
                <a:solidFill>
                  <a:srgbClr val="0070C0"/>
                </a:solidFill>
                <a:latin typeface="宋体" panose="02010600030101010101" pitchFamily="2" charset="-122"/>
                <a:ea typeface="宋体" panose="02010600030101010101" pitchFamily="2" charset="-122"/>
              </a:rPr>
              <a:t>】</a:t>
            </a:r>
            <a:r>
              <a:rPr lang="en-US" altLang="zh-CN" sz="3000" b="1" dirty="0" smtClean="0">
                <a:latin typeface="宋体" panose="02010600030101010101" pitchFamily="2" charset="-122"/>
                <a:ea typeface="宋体" panose="02010600030101010101" pitchFamily="2" charset="-122"/>
                <a:cs typeface="Times New Roman" panose="02020603050405020304" charset="0"/>
              </a:rPr>
              <a:t>1951</a:t>
            </a:r>
            <a:r>
              <a:rPr lang="zh-CN" altLang="en-US" sz="3000" b="1" dirty="0" smtClean="0">
                <a:latin typeface="宋体" panose="02010600030101010101" pitchFamily="2" charset="-122"/>
                <a:ea typeface="宋体" panose="02010600030101010101" pitchFamily="2" charset="-122"/>
                <a:cs typeface="Times New Roman" panose="02020603050405020304" charset="0"/>
              </a:rPr>
              <a:t>年全国粮食产量比</a:t>
            </a:r>
            <a:r>
              <a:rPr lang="en-US" altLang="zh-CN" sz="3000" b="1" dirty="0" smtClean="0">
                <a:latin typeface="宋体" panose="02010600030101010101" pitchFamily="2" charset="-122"/>
                <a:ea typeface="宋体" panose="02010600030101010101" pitchFamily="2" charset="-122"/>
                <a:cs typeface="Times New Roman" panose="02020603050405020304" charset="0"/>
              </a:rPr>
              <a:t>1949</a:t>
            </a:r>
            <a:r>
              <a:rPr lang="zh-CN" altLang="en-US" sz="3000" b="1" dirty="0" smtClean="0">
                <a:latin typeface="宋体" panose="02010600030101010101" pitchFamily="2" charset="-122"/>
                <a:ea typeface="宋体" panose="02010600030101010101" pitchFamily="2" charset="-122"/>
                <a:cs typeface="Times New Roman" panose="02020603050405020304" charset="0"/>
              </a:rPr>
              <a:t>年增加</a:t>
            </a:r>
            <a:r>
              <a:rPr lang="en-US" altLang="zh-CN" sz="3000" b="1" dirty="0" smtClean="0">
                <a:latin typeface="宋体" panose="02010600030101010101" pitchFamily="2" charset="-122"/>
                <a:ea typeface="宋体" panose="02010600030101010101" pitchFamily="2" charset="-122"/>
                <a:cs typeface="Times New Roman" panose="02020603050405020304" charset="0"/>
              </a:rPr>
              <a:t>28%</a:t>
            </a:r>
            <a:r>
              <a:rPr lang="zh-CN" altLang="en-US" sz="3000" b="1" dirty="0" smtClean="0">
                <a:latin typeface="宋体" panose="02010600030101010101" pitchFamily="2" charset="-122"/>
                <a:ea typeface="宋体" panose="02010600030101010101" pitchFamily="2" charset="-122"/>
                <a:cs typeface="Times New Roman" panose="02020603050405020304" charset="0"/>
              </a:rPr>
              <a:t>，</a:t>
            </a:r>
            <a:r>
              <a:rPr lang="en-US" altLang="zh-CN" sz="3000" b="1" dirty="0" smtClean="0">
                <a:latin typeface="宋体" panose="02010600030101010101" pitchFamily="2" charset="-122"/>
                <a:ea typeface="宋体" panose="02010600030101010101" pitchFamily="2" charset="-122"/>
                <a:cs typeface="Times New Roman" panose="02020603050405020304" charset="0"/>
              </a:rPr>
              <a:t>1952</a:t>
            </a:r>
            <a:r>
              <a:rPr lang="zh-CN" altLang="en-US" sz="3000" b="1" dirty="0" smtClean="0">
                <a:latin typeface="宋体" panose="02010600030101010101" pitchFamily="2" charset="-122"/>
                <a:ea typeface="宋体" panose="02010600030101010101" pitchFamily="2" charset="-122"/>
                <a:cs typeface="Times New Roman" panose="02020603050405020304" charset="0"/>
              </a:rPr>
              <a:t>年比</a:t>
            </a:r>
            <a:r>
              <a:rPr lang="en-US" altLang="zh-CN" sz="3000" b="1" dirty="0" smtClean="0">
                <a:latin typeface="宋体" panose="02010600030101010101" pitchFamily="2" charset="-122"/>
                <a:ea typeface="宋体" panose="02010600030101010101" pitchFamily="2" charset="-122"/>
                <a:cs typeface="Times New Roman" panose="02020603050405020304" charset="0"/>
              </a:rPr>
              <a:t>1949</a:t>
            </a:r>
            <a:r>
              <a:rPr lang="zh-CN" altLang="en-US" sz="3000" b="1" dirty="0" smtClean="0">
                <a:latin typeface="宋体" panose="02010600030101010101" pitchFamily="2" charset="-122"/>
                <a:ea typeface="宋体" panose="02010600030101010101" pitchFamily="2" charset="-122"/>
                <a:cs typeface="Times New Roman" panose="02020603050405020304" charset="0"/>
              </a:rPr>
              <a:t>年增加</a:t>
            </a:r>
            <a:r>
              <a:rPr lang="en-US" altLang="zh-CN" sz="3000" b="1" dirty="0" smtClean="0">
                <a:latin typeface="宋体" panose="02010600030101010101" pitchFamily="2" charset="-122"/>
                <a:ea typeface="宋体" panose="02010600030101010101" pitchFamily="2" charset="-122"/>
                <a:cs typeface="Times New Roman" panose="02020603050405020304" charset="0"/>
              </a:rPr>
              <a:t>42%</a:t>
            </a:r>
            <a:r>
              <a:rPr lang="zh-CN" altLang="en-US" sz="3000" b="1" dirty="0" smtClean="0">
                <a:latin typeface="宋体" panose="02010600030101010101" pitchFamily="2" charset="-122"/>
                <a:ea typeface="宋体" panose="02010600030101010101" pitchFamily="2" charset="-122"/>
                <a:cs typeface="Times New Roman" panose="02020603050405020304" charset="0"/>
              </a:rPr>
              <a:t>，农作物产量迅速达到和超过历史最高水平。下列对材料理解不正确的是</a:t>
            </a:r>
            <a:r>
              <a:rPr lang="en-US" altLang="zh-CN" sz="3000" b="1" dirty="0" smtClean="0">
                <a:latin typeface="宋体" panose="02010600030101010101" pitchFamily="2" charset="-122"/>
                <a:ea typeface="宋体" panose="02010600030101010101" pitchFamily="2" charset="-122"/>
                <a:cs typeface="Times New Roman" panose="02020603050405020304" charset="0"/>
              </a:rPr>
              <a:t>(</a:t>
            </a:r>
            <a:r>
              <a:rPr lang="zh-CN" altLang="en-US" sz="3000" b="1" dirty="0" smtClean="0">
                <a:latin typeface="宋体" panose="02010600030101010101" pitchFamily="2" charset="-122"/>
                <a:ea typeface="宋体" panose="02010600030101010101" pitchFamily="2" charset="-122"/>
                <a:cs typeface="Times New Roman" panose="02020603050405020304" charset="0"/>
              </a:rPr>
              <a:t>　　</a:t>
            </a:r>
            <a:r>
              <a:rPr lang="en-US" altLang="zh-CN" sz="3000" b="1" dirty="0" smtClean="0">
                <a:latin typeface="宋体" panose="02010600030101010101" pitchFamily="2" charset="-122"/>
                <a:ea typeface="宋体" panose="02010600030101010101" pitchFamily="2" charset="-122"/>
                <a:cs typeface="Times New Roman" panose="02020603050405020304" charset="0"/>
              </a:rPr>
              <a:t>)</a:t>
            </a:r>
          </a:p>
          <a:p>
            <a:pPr>
              <a:lnSpc>
                <a:spcPct val="150000"/>
              </a:lnSpc>
            </a:pPr>
            <a:r>
              <a:rPr lang="en-US" altLang="zh-CN" sz="3000" b="1" dirty="0" smtClean="0">
                <a:latin typeface="宋体" panose="02010600030101010101" pitchFamily="2" charset="-122"/>
                <a:ea typeface="宋体" panose="02010600030101010101" pitchFamily="2" charset="-122"/>
                <a:cs typeface="Times New Roman" panose="02020603050405020304" charset="0"/>
              </a:rPr>
              <a:t>A</a:t>
            </a:r>
            <a:r>
              <a:rPr lang="zh-CN" altLang="en-US" sz="3000" b="1" dirty="0" smtClean="0">
                <a:latin typeface="宋体" panose="02010600030101010101" pitchFamily="2" charset="-122"/>
                <a:ea typeface="宋体" panose="02010600030101010101" pitchFamily="2" charset="-122"/>
                <a:cs typeface="Times New Roman" panose="02020603050405020304" charset="0"/>
              </a:rPr>
              <a:t>．土地改革解放了农村生产力</a:t>
            </a:r>
          </a:p>
          <a:p>
            <a:pPr>
              <a:lnSpc>
                <a:spcPct val="150000"/>
              </a:lnSpc>
            </a:pPr>
            <a:r>
              <a:rPr lang="en-US" altLang="zh-CN" sz="3000" b="1" dirty="0" smtClean="0">
                <a:latin typeface="宋体" panose="02010600030101010101" pitchFamily="2" charset="-122"/>
                <a:ea typeface="宋体" panose="02010600030101010101" pitchFamily="2" charset="-122"/>
                <a:cs typeface="Times New Roman" panose="02020603050405020304" charset="0"/>
              </a:rPr>
              <a:t>B</a:t>
            </a:r>
            <a:r>
              <a:rPr lang="zh-CN" altLang="en-US" sz="3000" b="1" dirty="0" smtClean="0">
                <a:latin typeface="宋体" panose="02010600030101010101" pitchFamily="2" charset="-122"/>
                <a:ea typeface="宋体" panose="02010600030101010101" pitchFamily="2" charset="-122"/>
                <a:cs typeface="Times New Roman" panose="02020603050405020304" charset="0"/>
              </a:rPr>
              <a:t>．土地改革实现了农村土地公有制</a:t>
            </a:r>
          </a:p>
          <a:p>
            <a:pPr>
              <a:lnSpc>
                <a:spcPct val="150000"/>
              </a:lnSpc>
            </a:pPr>
            <a:r>
              <a:rPr lang="en-US" altLang="zh-CN" sz="3000" b="1" dirty="0" smtClean="0">
                <a:latin typeface="宋体" panose="02010600030101010101" pitchFamily="2" charset="-122"/>
                <a:ea typeface="宋体" panose="02010600030101010101" pitchFamily="2" charset="-122"/>
                <a:cs typeface="Times New Roman" panose="02020603050405020304" charset="0"/>
              </a:rPr>
              <a:t>C</a:t>
            </a:r>
            <a:r>
              <a:rPr lang="zh-CN" altLang="en-US" sz="3000" b="1" dirty="0" smtClean="0">
                <a:latin typeface="宋体" panose="02010600030101010101" pitchFamily="2" charset="-122"/>
                <a:ea typeface="宋体" panose="02010600030101010101" pitchFamily="2" charset="-122"/>
                <a:cs typeface="Times New Roman" panose="02020603050405020304" charset="0"/>
              </a:rPr>
              <a:t>．土地改革提高了农民生产积极性</a:t>
            </a:r>
          </a:p>
          <a:p>
            <a:pPr>
              <a:lnSpc>
                <a:spcPct val="150000"/>
              </a:lnSpc>
            </a:pPr>
            <a:r>
              <a:rPr lang="en-US" altLang="zh-CN" sz="3000" b="1" dirty="0" smtClean="0">
                <a:latin typeface="宋体" panose="02010600030101010101" pitchFamily="2" charset="-122"/>
                <a:ea typeface="宋体" panose="02010600030101010101" pitchFamily="2" charset="-122"/>
                <a:cs typeface="Times New Roman" panose="02020603050405020304" charset="0"/>
              </a:rPr>
              <a:t>D</a:t>
            </a:r>
            <a:r>
              <a:rPr lang="zh-CN" altLang="en-US" sz="3000" b="1" dirty="0" smtClean="0">
                <a:latin typeface="宋体" panose="02010600030101010101" pitchFamily="2" charset="-122"/>
                <a:ea typeface="宋体" panose="02010600030101010101" pitchFamily="2" charset="-122"/>
                <a:cs typeface="Times New Roman" panose="02020603050405020304" charset="0"/>
              </a:rPr>
              <a:t>．土地改革促进了农村经济的发展</a:t>
            </a:r>
          </a:p>
        </p:txBody>
      </p:sp>
      <p:sp>
        <p:nvSpPr>
          <p:cNvPr id="6" name="矩形 5"/>
          <p:cNvSpPr/>
          <p:nvPr/>
        </p:nvSpPr>
        <p:spPr>
          <a:xfrm>
            <a:off x="5724316" y="2812820"/>
            <a:ext cx="340158" cy="461665"/>
          </a:xfrm>
          <a:prstGeom prst="rect">
            <a:avLst/>
          </a:prstGeom>
        </p:spPr>
        <p:txBody>
          <a:bodyPr wrap="none">
            <a:spAutoFit/>
          </a:bodyPr>
          <a:lstStyle/>
          <a:p>
            <a:r>
              <a:rPr lang="en-US" altLang="zh-CN" sz="2400" b="1" dirty="0" smtClean="0">
                <a:solidFill>
                  <a:srgbClr val="FF0000"/>
                </a:solidFill>
                <a:latin typeface="+mn-ea"/>
              </a:rPr>
              <a:t>B</a:t>
            </a:r>
            <a:endParaRPr lang="zh-CN" altLang="en-US" sz="2400" b="1" dirty="0">
              <a:solidFill>
                <a:srgbClr val="FF0000"/>
              </a:solidFill>
              <a:latin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after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ox(in)">
                                      <p:cBhvr>
                                        <p:cTn id="7" dur="500"/>
                                        <p:tgtEl>
                                          <p:spTgt spid="10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6"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2"/>
          <p:cNvSpPr txBox="1"/>
          <p:nvPr/>
        </p:nvSpPr>
        <p:spPr>
          <a:xfrm>
            <a:off x="660585" y="1724122"/>
            <a:ext cx="10806900" cy="1198854"/>
          </a:xfrm>
          <a:prstGeom prst="rect">
            <a:avLst/>
          </a:prstGeom>
          <a:noFill/>
        </p:spPr>
        <p:txBody>
          <a:bodyPr wrap="square" rtlCol="0" anchor="t">
            <a:spAutoFit/>
          </a:bodyPr>
          <a:lstStyle/>
          <a:p>
            <a:pPr>
              <a:lnSpc>
                <a:spcPct val="150000"/>
              </a:lnSpc>
            </a:pPr>
            <a:r>
              <a:rPr lang="en-US" altLang="zh-CN" sz="2600" b="1" dirty="0" smtClean="0">
                <a:solidFill>
                  <a:srgbClr val="00A6AD"/>
                </a:solidFill>
                <a:latin typeface="黑体" panose="02010609060101010101" charset="-122"/>
                <a:ea typeface="黑体" panose="02010609060101010101" charset="-122"/>
                <a:cs typeface="Times New Roman" panose="02020603050405020304" charset="0"/>
                <a:sym typeface="+mn-ea"/>
              </a:rPr>
              <a:t>[</a:t>
            </a:r>
            <a:r>
              <a:rPr lang="zh-CN" altLang="en-US" sz="2600" b="1" dirty="0" smtClean="0">
                <a:solidFill>
                  <a:srgbClr val="00A6AD"/>
                </a:solidFill>
                <a:latin typeface="黑体" panose="02010609060101010101" charset="-122"/>
                <a:ea typeface="黑体" panose="02010609060101010101" charset="-122"/>
                <a:cs typeface="Times New Roman" panose="02020603050405020304" charset="0"/>
                <a:sym typeface="+mn-ea"/>
              </a:rPr>
              <a:t>解析</a:t>
            </a:r>
            <a:r>
              <a:rPr lang="en-US" altLang="zh-CN" sz="2600" b="1" dirty="0" smtClean="0">
                <a:solidFill>
                  <a:srgbClr val="00A6AD"/>
                </a:solidFill>
                <a:latin typeface="黑体" panose="02010609060101010101" charset="-122"/>
                <a:ea typeface="黑体" panose="02010609060101010101" charset="-122"/>
                <a:cs typeface="Times New Roman" panose="02020603050405020304" charset="0"/>
                <a:sym typeface="+mn-ea"/>
              </a:rPr>
              <a:t>]</a:t>
            </a:r>
            <a:r>
              <a:rPr lang="zh-CN" altLang="en-US" sz="2600" b="1" dirty="0" smtClean="0">
                <a:latin typeface="仿宋" panose="02010609060101010101" charset="-122"/>
                <a:ea typeface="仿宋" panose="02010609060101010101" charset="-122"/>
                <a:cs typeface="宋体" panose="02010600030101010101" pitchFamily="2" charset="-122"/>
                <a:sym typeface="+mn-ea"/>
              </a:rPr>
              <a:t> 土地改革使农民翻了身，得到了土地，成为土地的主人，土地所有制形式是农民土地私有制，不是农村土地公有制。故选</a:t>
            </a:r>
            <a:r>
              <a:rPr lang="en-US" altLang="zh-CN" sz="2600" b="1" dirty="0" smtClean="0">
                <a:latin typeface="仿宋" panose="02010609060101010101" charset="-122"/>
                <a:ea typeface="仿宋" panose="02010609060101010101" charset="-122"/>
                <a:cs typeface="宋体" panose="02010600030101010101" pitchFamily="2" charset="-122"/>
                <a:sym typeface="+mn-ea"/>
              </a:rPr>
              <a:t>B</a:t>
            </a:r>
            <a:r>
              <a:rPr lang="zh-CN" altLang="en-US" sz="2600" b="1" dirty="0" smtClean="0">
                <a:latin typeface="仿宋" panose="02010609060101010101" charset="-122"/>
                <a:ea typeface="仿宋" panose="02010609060101010101" charset="-122"/>
                <a:cs typeface="宋体" panose="02010600030101010101" pitchFamily="2" charset="-122"/>
                <a:sym typeface="+mn-ea"/>
              </a:rPr>
              <a:t>。</a:t>
            </a:r>
            <a:endParaRPr lang="zh-CN" altLang="en-US" sz="2600" b="1" dirty="0">
              <a:latin typeface="仿宋" panose="02010609060101010101" charset="-122"/>
              <a:ea typeface="仿宋" panose="02010609060101010101" charset="-122"/>
              <a:cs typeface="宋体" panose="0201060003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557" name="Rectangle 5"/>
          <p:cNvSpPr/>
          <p:nvPr/>
        </p:nvSpPr>
        <p:spPr>
          <a:xfrm>
            <a:off x="967066" y="109886"/>
            <a:ext cx="5317481"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algn="ctr">
              <a:buNone/>
            </a:pPr>
            <a:r>
              <a:rPr lang="zh-CN" altLang="en-US" b="1" dirty="0" smtClean="0">
                <a:solidFill>
                  <a:schemeClr val="tx1"/>
                </a:solidFill>
                <a:latin typeface="微软雅黑" panose="020B0503020204020204" charset="-122"/>
                <a:ea typeface="微软雅黑" panose="020B0503020204020204" charset="-122"/>
              </a:rPr>
              <a:t>第</a:t>
            </a:r>
            <a:r>
              <a:rPr lang="en-US" altLang="zh-CN" b="1" dirty="0" smtClean="0">
                <a:solidFill>
                  <a:schemeClr val="tx1"/>
                </a:solidFill>
                <a:latin typeface="微软雅黑" panose="020B0503020204020204" charset="-122"/>
                <a:ea typeface="微软雅黑" panose="020B0503020204020204" charset="-122"/>
              </a:rPr>
              <a:t>1</a:t>
            </a:r>
            <a:r>
              <a:rPr lang="zh-CN" altLang="en-US" b="1" dirty="0" smtClean="0">
                <a:solidFill>
                  <a:schemeClr val="tx1"/>
                </a:solidFill>
                <a:latin typeface="微软雅黑" panose="020B0503020204020204" charset="-122"/>
                <a:ea typeface="微软雅黑" panose="020B0503020204020204" charset="-122"/>
              </a:rPr>
              <a:t>课 </a:t>
            </a:r>
            <a:r>
              <a:rPr lang="zh-CN" altLang="en-US" dirty="0" smtClean="0">
                <a:solidFill>
                  <a:schemeClr val="tx1"/>
                </a:solidFill>
                <a:latin typeface="微软雅黑" panose="020B0503020204020204" charset="-122"/>
                <a:ea typeface="微软雅黑" panose="020B0503020204020204" charset="-122"/>
              </a:rPr>
              <a:t>  </a:t>
            </a:r>
            <a:r>
              <a:rPr lang="zh-CN" altLang="en-US" dirty="0" smtClean="0">
                <a:latin typeface="微软雅黑" panose="020B0503020204020204" charset="-122"/>
                <a:ea typeface="微软雅黑" panose="020B0503020204020204" charset="-122"/>
              </a:rPr>
              <a:t>中华人民共和国成立</a:t>
            </a:r>
            <a:endParaRPr lang="zh-CN" altLang="en-US" dirty="0">
              <a:solidFill>
                <a:schemeClr val="tx1"/>
              </a:solidFill>
              <a:latin typeface="微软雅黑" panose="020B0503020204020204" charset="-122"/>
              <a:ea typeface="微软雅黑" panose="020B0503020204020204" charset="-122"/>
            </a:endParaRPr>
          </a:p>
        </p:txBody>
      </p:sp>
      <p:grpSp>
        <p:nvGrpSpPr>
          <p:cNvPr id="3" name="组合 8"/>
          <p:cNvGrpSpPr/>
          <p:nvPr/>
        </p:nvGrpSpPr>
        <p:grpSpPr>
          <a:xfrm>
            <a:off x="473075" y="1920644"/>
            <a:ext cx="6645625" cy="646331"/>
            <a:chOff x="473075" y="1920644"/>
            <a:chExt cx="6645625" cy="646331"/>
          </a:xfrm>
        </p:grpSpPr>
        <p:sp>
          <p:nvSpPr>
            <p:cNvPr id="4" name="Rectangle 9"/>
            <p:cNvSpPr/>
            <p:nvPr/>
          </p:nvSpPr>
          <p:spPr>
            <a:xfrm>
              <a:off x="746443" y="1920644"/>
              <a:ext cx="6372257" cy="646331"/>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indent="0">
                <a:lnSpc>
                  <a:spcPct val="150000"/>
                </a:lnSpc>
                <a:spcBef>
                  <a:spcPct val="0"/>
                </a:spcBef>
                <a:buNone/>
              </a:pPr>
              <a:r>
                <a:rPr lang="zh-CN" altLang="zh-CN" sz="2400" b="1" dirty="0" smtClean="0">
                  <a:solidFill>
                    <a:srgbClr val="00A6AD"/>
                  </a:solidFill>
                  <a:latin typeface="宋体" panose="02010600030101010101" pitchFamily="2" charset="-122"/>
                </a:rPr>
                <a:t>探究点一　</a:t>
              </a:r>
              <a:r>
                <a:rPr lang="zh-CN" altLang="en-US" sz="2400" b="1" dirty="0" smtClean="0">
                  <a:solidFill>
                    <a:srgbClr val="00A6AD"/>
                  </a:solidFill>
                  <a:latin typeface="宋体" panose="02010600030101010101" pitchFamily="2" charset="-122"/>
                </a:rPr>
                <a:t>中华人民共和国的成立及历史意义</a:t>
              </a:r>
              <a:endParaRPr lang="zh-CN" altLang="en-US" sz="2400" b="1" dirty="0">
                <a:solidFill>
                  <a:srgbClr val="00A6AD"/>
                </a:solidFill>
                <a:latin typeface="宋体" panose="02010600030101010101" pitchFamily="2" charset="-122"/>
              </a:endParaRPr>
            </a:p>
          </p:txBody>
        </p:sp>
        <p:pic>
          <p:nvPicPr>
            <p:cNvPr id="7" name="Picture 4"/>
            <p:cNvPicPr>
              <a:picLocks noChangeAspect="1"/>
            </p:cNvPicPr>
            <p:nvPr/>
          </p:nvPicPr>
          <p:blipFill>
            <a:blip r:embed="rId2" cstate="print"/>
            <a:stretch>
              <a:fillRect/>
            </a:stretch>
          </p:blipFill>
          <p:spPr>
            <a:xfrm>
              <a:off x="473075" y="2036445"/>
              <a:ext cx="84455" cy="414020"/>
            </a:xfrm>
            <a:prstGeom prst="rect">
              <a:avLst/>
            </a:prstGeom>
            <a:noFill/>
            <a:ln w="9525">
              <a:noFill/>
            </a:ln>
          </p:spPr>
        </p:pic>
      </p:grpSp>
      <p:pic>
        <p:nvPicPr>
          <p:cNvPr id="16" name="图片 15" descr="图标-03"/>
          <p:cNvPicPr>
            <a:picLocks noChangeAspect="1"/>
          </p:cNvPicPr>
          <p:nvPr/>
        </p:nvPicPr>
        <p:blipFill>
          <a:blip r:embed="rId3" cstate="print"/>
          <a:stretch>
            <a:fillRect/>
          </a:stretch>
        </p:blipFill>
        <p:spPr>
          <a:xfrm>
            <a:off x="144144" y="1075616"/>
            <a:ext cx="5647056" cy="845185"/>
          </a:xfrm>
          <a:prstGeom prst="rect">
            <a:avLst/>
          </a:prstGeom>
        </p:spPr>
      </p:pic>
      <p:sp>
        <p:nvSpPr>
          <p:cNvPr id="19" name="文本框 18"/>
          <p:cNvSpPr txBox="1"/>
          <p:nvPr/>
        </p:nvSpPr>
        <p:spPr>
          <a:xfrm>
            <a:off x="815659" y="1233339"/>
            <a:ext cx="4770436" cy="521970"/>
          </a:xfrm>
          <a:prstGeom prst="rect">
            <a:avLst/>
          </a:prstGeom>
          <a:noFill/>
        </p:spPr>
        <p:txBody>
          <a:bodyPr wrap="square" rtlCol="0">
            <a:spAutoFit/>
          </a:bodyPr>
          <a:lstStyle/>
          <a:p>
            <a:r>
              <a:rPr lang="zh-CN" altLang="en-US" sz="2800" dirty="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rPr>
              <a:t>要点探究   解决问题</a:t>
            </a:r>
          </a:p>
        </p:txBody>
      </p:sp>
      <p:sp>
        <p:nvSpPr>
          <p:cNvPr id="100" name="文本框 99"/>
          <p:cNvSpPr txBox="1"/>
          <p:nvPr/>
        </p:nvSpPr>
        <p:spPr>
          <a:xfrm>
            <a:off x="650499" y="3186120"/>
            <a:ext cx="11012170" cy="3446649"/>
          </a:xfrm>
          <a:prstGeom prst="rect">
            <a:avLst/>
          </a:prstGeom>
          <a:noFill/>
          <a:ln w="9525">
            <a:noFill/>
          </a:ln>
        </p:spPr>
        <p:txBody>
          <a:bodyPr wrap="square">
            <a:spAutoFit/>
          </a:bodyPr>
          <a:lstStyle/>
          <a:p>
            <a:pPr>
              <a:lnSpc>
                <a:spcPct val="150000"/>
              </a:lnSpc>
            </a:pPr>
            <a:r>
              <a:rPr lang="zh-CN" altLang="en-US" sz="3000" b="1" dirty="0" smtClean="0">
                <a:latin typeface="+mn-ea"/>
                <a:cs typeface="Times New Roman" panose="02020603050405020304" charset="0"/>
              </a:rPr>
              <a:t>中国人从来就是一个伟大的勇敢的勤劳的民族，只是在近代落伍了。这种落伍，完全是被外国帝国主义和本国反动政府所压迫和剥削的结果。</a:t>
            </a:r>
            <a:r>
              <a:rPr lang="en-US" altLang="zh-CN" sz="3000" b="1" dirty="0" smtClean="0">
                <a:latin typeface="+mn-ea"/>
                <a:cs typeface="Times New Roman" panose="02020603050405020304" charset="0"/>
              </a:rPr>
              <a:t>……</a:t>
            </a:r>
            <a:r>
              <a:rPr lang="zh-CN" altLang="en-US" sz="3000" b="1" dirty="0" smtClean="0">
                <a:latin typeface="+mn-ea"/>
                <a:cs typeface="Times New Roman" panose="02020603050405020304" charset="0"/>
              </a:rPr>
              <a:t>我们团结起来，以人民解放战争和人民大革命打倒了内外压迫者，宣布中华人民共和国成立了。</a:t>
            </a:r>
            <a:r>
              <a:rPr lang="en-US" altLang="zh-CN" sz="3000" b="1" dirty="0" smtClean="0">
                <a:latin typeface="+mn-ea"/>
                <a:cs typeface="Times New Roman" panose="02020603050405020304" charset="0"/>
              </a:rPr>
              <a:t>……</a:t>
            </a:r>
            <a:r>
              <a:rPr lang="zh-CN" altLang="en-US" sz="3000" b="1" dirty="0" smtClean="0">
                <a:latin typeface="+mn-ea"/>
                <a:cs typeface="Times New Roman" panose="02020603050405020304" charset="0"/>
              </a:rPr>
              <a:t>我们的民族再也不是一个被人侮辱的民族了，我们已经站起来了。我们的</a:t>
            </a:r>
            <a:endParaRPr lang="en-US" altLang="zh-CN" sz="3000" b="1" dirty="0" smtClean="0">
              <a:latin typeface="+mn-ea"/>
              <a:cs typeface="Times New Roman" panose="02020603050405020304" charset="0"/>
            </a:endParaRPr>
          </a:p>
        </p:txBody>
      </p:sp>
      <p:pic>
        <p:nvPicPr>
          <p:cNvPr id="2" name="Picture 2"/>
          <p:cNvPicPr>
            <a:picLocks noChangeAspect="1" noChangeArrowheads="1"/>
          </p:cNvPicPr>
          <p:nvPr/>
        </p:nvPicPr>
        <p:blipFill>
          <a:blip r:embed="rId4"/>
          <a:srcRect/>
          <a:stretch>
            <a:fillRect/>
          </a:stretch>
        </p:blipFill>
        <p:spPr bwMode="auto">
          <a:xfrm>
            <a:off x="435069" y="2560543"/>
            <a:ext cx="2812294" cy="707091"/>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100"/>
                                        </p:tgtEl>
                                        <p:attrNameLst>
                                          <p:attrName>style.visibility</p:attrName>
                                        </p:attrNameLst>
                                      </p:cBhvr>
                                      <p:to>
                                        <p:strVal val="visible"/>
                                      </p:to>
                                    </p:set>
                                    <p:anim calcmode="lin" valueType="num">
                                      <p:cBhvr additive="base">
                                        <p:cTn id="16" dur="500" fill="hold"/>
                                        <p:tgtEl>
                                          <p:spTgt spid="100"/>
                                        </p:tgtEl>
                                        <p:attrNameLst>
                                          <p:attrName>ppt_x</p:attrName>
                                        </p:attrNameLst>
                                      </p:cBhvr>
                                      <p:tavLst>
                                        <p:tav tm="0">
                                          <p:val>
                                            <p:strVal val="#ppt_x"/>
                                          </p:val>
                                        </p:tav>
                                        <p:tav tm="100000">
                                          <p:val>
                                            <p:strVal val="#ppt_x"/>
                                          </p:val>
                                        </p:tav>
                                      </p:tavLst>
                                    </p:anim>
                                    <p:anim calcmode="lin" valueType="num">
                                      <p:cBhvr additive="base">
                                        <p:cTn id="17"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557" name="Rectangle 5"/>
          <p:cNvSpPr/>
          <p:nvPr/>
        </p:nvSpPr>
        <p:spPr>
          <a:xfrm>
            <a:off x="967066" y="109886"/>
            <a:ext cx="5317481"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algn="ctr">
              <a:buNone/>
            </a:pPr>
            <a:r>
              <a:rPr lang="zh-CN" altLang="en-US" b="1" dirty="0" smtClean="0">
                <a:solidFill>
                  <a:schemeClr val="tx1"/>
                </a:solidFill>
                <a:latin typeface="微软雅黑" panose="020B0503020204020204" charset="-122"/>
                <a:ea typeface="微软雅黑" panose="020B0503020204020204" charset="-122"/>
              </a:rPr>
              <a:t>第</a:t>
            </a:r>
            <a:r>
              <a:rPr lang="en-US" altLang="zh-CN" b="1" dirty="0" smtClean="0">
                <a:solidFill>
                  <a:schemeClr val="tx1"/>
                </a:solidFill>
                <a:latin typeface="微软雅黑" panose="020B0503020204020204" charset="-122"/>
                <a:ea typeface="微软雅黑" panose="020B0503020204020204" charset="-122"/>
              </a:rPr>
              <a:t>1</a:t>
            </a:r>
            <a:r>
              <a:rPr lang="zh-CN" altLang="en-US" b="1" dirty="0" smtClean="0">
                <a:solidFill>
                  <a:schemeClr val="tx1"/>
                </a:solidFill>
                <a:latin typeface="微软雅黑" panose="020B0503020204020204" charset="-122"/>
                <a:ea typeface="微软雅黑" panose="020B0503020204020204" charset="-122"/>
              </a:rPr>
              <a:t>课 </a:t>
            </a:r>
            <a:r>
              <a:rPr lang="zh-CN" altLang="en-US" dirty="0" smtClean="0">
                <a:solidFill>
                  <a:schemeClr val="tx1"/>
                </a:solidFill>
                <a:latin typeface="微软雅黑" panose="020B0503020204020204" charset="-122"/>
                <a:ea typeface="微软雅黑" panose="020B0503020204020204" charset="-122"/>
              </a:rPr>
              <a:t>  </a:t>
            </a:r>
            <a:r>
              <a:rPr lang="zh-CN" altLang="en-US" dirty="0" smtClean="0">
                <a:latin typeface="微软雅黑" panose="020B0503020204020204" charset="-122"/>
                <a:ea typeface="微软雅黑" panose="020B0503020204020204" charset="-122"/>
              </a:rPr>
              <a:t>中华人民共和国成立</a:t>
            </a:r>
            <a:endParaRPr lang="zh-CN" altLang="en-US" dirty="0">
              <a:solidFill>
                <a:schemeClr val="tx1"/>
              </a:solidFill>
              <a:latin typeface="微软雅黑" panose="020B0503020204020204" charset="-122"/>
              <a:ea typeface="微软雅黑" panose="020B0503020204020204" charset="-122"/>
            </a:endParaRPr>
          </a:p>
        </p:txBody>
      </p:sp>
      <p:sp>
        <p:nvSpPr>
          <p:cNvPr id="100" name="文本框 99"/>
          <p:cNvSpPr txBox="1"/>
          <p:nvPr/>
        </p:nvSpPr>
        <p:spPr>
          <a:xfrm>
            <a:off x="582259" y="1302696"/>
            <a:ext cx="11012170" cy="2169825"/>
          </a:xfrm>
          <a:prstGeom prst="rect">
            <a:avLst/>
          </a:prstGeom>
          <a:noFill/>
          <a:ln w="9525">
            <a:noFill/>
          </a:ln>
        </p:spPr>
        <p:txBody>
          <a:bodyPr wrap="square">
            <a:spAutoFit/>
          </a:bodyPr>
          <a:lstStyle/>
          <a:p>
            <a:pPr>
              <a:lnSpc>
                <a:spcPct val="150000"/>
              </a:lnSpc>
            </a:pPr>
            <a:r>
              <a:rPr lang="zh-CN" altLang="en-US" sz="3000" b="1" dirty="0" smtClean="0">
                <a:latin typeface="+mn-ea"/>
                <a:cs typeface="Times New Roman" panose="02020603050405020304" charset="0"/>
              </a:rPr>
              <a:t>革命已经获得了世界广大人民的同情和欢呼，我们的朋友遍及全世界。</a:t>
            </a:r>
          </a:p>
          <a:p>
            <a:pPr>
              <a:lnSpc>
                <a:spcPct val="150000"/>
              </a:lnSpc>
            </a:pPr>
            <a:r>
              <a:rPr lang="en-US" altLang="zh-CN" sz="3000" b="1" dirty="0" smtClean="0">
                <a:latin typeface="+mn-ea"/>
                <a:cs typeface="Times New Roman" panose="02020603050405020304" charset="0"/>
              </a:rPr>
              <a:t>   ——</a:t>
            </a:r>
            <a:r>
              <a:rPr lang="zh-CN" altLang="en-US" sz="3000" b="1" dirty="0" smtClean="0">
                <a:latin typeface="+mn-ea"/>
                <a:cs typeface="Times New Roman" panose="02020603050405020304" charset="0"/>
              </a:rPr>
              <a:t>毛泽东</a:t>
            </a:r>
            <a:r>
              <a:rPr lang="en-US" altLang="zh-CN" sz="3000" b="1" dirty="0" smtClean="0">
                <a:latin typeface="+mn-ea"/>
                <a:cs typeface="Times New Roman" panose="02020603050405020304" charset="0"/>
              </a:rPr>
              <a:t>《</a:t>
            </a:r>
            <a:r>
              <a:rPr lang="zh-CN" altLang="en-US" sz="3000" b="1" dirty="0" smtClean="0">
                <a:latin typeface="+mn-ea"/>
                <a:cs typeface="Times New Roman" panose="02020603050405020304" charset="0"/>
              </a:rPr>
              <a:t>中国人民政治协商会议第一届全体会议开幕词</a:t>
            </a:r>
            <a:r>
              <a:rPr lang="en-US" altLang="zh-CN" sz="3000" b="1" dirty="0" smtClean="0">
                <a:latin typeface="+mn-ea"/>
                <a:cs typeface="Times New Roman" panose="02020603050405020304"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605876" y="1886615"/>
            <a:ext cx="10935335" cy="1369157"/>
          </a:xfrm>
          <a:prstGeom prst="rect">
            <a:avLst/>
          </a:prstGeom>
          <a:noFill/>
          <a:ln w="9525">
            <a:noFill/>
          </a:ln>
        </p:spPr>
        <p:txBody>
          <a:bodyPr wrap="square">
            <a:spAutoFit/>
          </a:bodyPr>
          <a:lstStyle/>
          <a:p>
            <a:pPr algn="just">
              <a:lnSpc>
                <a:spcPct val="150000"/>
              </a:lnSpc>
            </a:pPr>
            <a:r>
              <a:rPr lang="en-US" altLang="zh-CN" sz="3000" b="1" dirty="0" smtClean="0">
                <a:latin typeface="+mn-ea"/>
                <a:cs typeface="Times New Roman" panose="02020603050405020304" charset="0"/>
              </a:rPr>
              <a:t>(1)</a:t>
            </a:r>
            <a:r>
              <a:rPr lang="zh-CN" altLang="en-US" sz="3000" b="1" dirty="0" smtClean="0">
                <a:latin typeface="+mn-ea"/>
                <a:cs typeface="Times New Roman" panose="02020603050405020304" charset="0"/>
              </a:rPr>
              <a:t>根据史料并结合所学知识，分析“我们已经站起来了”这句话的主要表现。谈谈中华人民共和国成立的历史意义。</a:t>
            </a:r>
          </a:p>
        </p:txBody>
      </p:sp>
      <p:pic>
        <p:nvPicPr>
          <p:cNvPr id="2050" name="Picture 2"/>
          <p:cNvPicPr>
            <a:picLocks noChangeAspect="1" noChangeArrowheads="1"/>
          </p:cNvPicPr>
          <p:nvPr/>
        </p:nvPicPr>
        <p:blipFill>
          <a:blip r:embed="rId2" cstate="print"/>
          <a:srcRect/>
          <a:stretch>
            <a:fillRect/>
          </a:stretch>
        </p:blipFill>
        <p:spPr bwMode="auto">
          <a:xfrm>
            <a:off x="505658" y="1228935"/>
            <a:ext cx="2797707" cy="586616"/>
          </a:xfrm>
          <a:prstGeom prst="rect">
            <a:avLst/>
          </a:prstGeom>
          <a:noFill/>
          <a:ln w="9525">
            <a:noFill/>
            <a:miter lim="800000"/>
            <a:headEnd/>
            <a:tailEnd/>
          </a:ln>
          <a:effectLst/>
        </p:spPr>
      </p:pic>
      <p:sp>
        <p:nvSpPr>
          <p:cNvPr id="8" name="Rectangle 5"/>
          <p:cNvSpPr/>
          <p:nvPr/>
        </p:nvSpPr>
        <p:spPr>
          <a:xfrm>
            <a:off x="967066" y="109886"/>
            <a:ext cx="5317481"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algn="ctr">
              <a:buNone/>
            </a:pPr>
            <a:r>
              <a:rPr lang="zh-CN" altLang="en-US" b="1" dirty="0" smtClean="0">
                <a:solidFill>
                  <a:schemeClr val="tx1"/>
                </a:solidFill>
                <a:latin typeface="微软雅黑" panose="020B0503020204020204" charset="-122"/>
                <a:ea typeface="微软雅黑" panose="020B0503020204020204" charset="-122"/>
              </a:rPr>
              <a:t>第</a:t>
            </a:r>
            <a:r>
              <a:rPr lang="en-US" altLang="zh-CN" b="1" dirty="0" smtClean="0">
                <a:solidFill>
                  <a:schemeClr val="tx1"/>
                </a:solidFill>
                <a:latin typeface="微软雅黑" panose="020B0503020204020204" charset="-122"/>
                <a:ea typeface="微软雅黑" panose="020B0503020204020204" charset="-122"/>
              </a:rPr>
              <a:t>1</a:t>
            </a:r>
            <a:r>
              <a:rPr lang="zh-CN" altLang="en-US" b="1" dirty="0" smtClean="0">
                <a:solidFill>
                  <a:schemeClr val="tx1"/>
                </a:solidFill>
                <a:latin typeface="微软雅黑" panose="020B0503020204020204" charset="-122"/>
                <a:ea typeface="微软雅黑" panose="020B0503020204020204" charset="-122"/>
              </a:rPr>
              <a:t>课 </a:t>
            </a:r>
            <a:r>
              <a:rPr lang="zh-CN" altLang="en-US" dirty="0" smtClean="0">
                <a:solidFill>
                  <a:schemeClr val="tx1"/>
                </a:solidFill>
                <a:latin typeface="微软雅黑" panose="020B0503020204020204" charset="-122"/>
                <a:ea typeface="微软雅黑" panose="020B0503020204020204" charset="-122"/>
              </a:rPr>
              <a:t>  </a:t>
            </a:r>
            <a:r>
              <a:rPr lang="zh-CN" altLang="en-US" dirty="0" smtClean="0">
                <a:latin typeface="微软雅黑" panose="020B0503020204020204" charset="-122"/>
                <a:ea typeface="微软雅黑" panose="020B0503020204020204" charset="-122"/>
              </a:rPr>
              <a:t>中华人民共和国成立</a:t>
            </a:r>
            <a:endParaRPr lang="zh-CN" altLang="en-US" dirty="0">
              <a:solidFill>
                <a:schemeClr val="tx1"/>
              </a:solidFill>
              <a:latin typeface="微软雅黑" panose="020B0503020204020204" charset="-122"/>
              <a:ea typeface="微软雅黑" panose="020B0503020204020204" charset="-122"/>
            </a:endParaRPr>
          </a:p>
        </p:txBody>
      </p:sp>
      <p:sp>
        <p:nvSpPr>
          <p:cNvPr id="5" name="文本框 2"/>
          <p:cNvSpPr txBox="1"/>
          <p:nvPr/>
        </p:nvSpPr>
        <p:spPr>
          <a:xfrm>
            <a:off x="569015" y="3322979"/>
            <a:ext cx="11249948" cy="3045514"/>
          </a:xfrm>
          <a:prstGeom prst="rect">
            <a:avLst/>
          </a:prstGeom>
          <a:noFill/>
        </p:spPr>
        <p:txBody>
          <a:bodyPr wrap="square" rtlCol="0" anchor="t">
            <a:spAutoFit/>
          </a:bodyPr>
          <a:lstStyle/>
          <a:p>
            <a:pPr algn="just">
              <a:lnSpc>
                <a:spcPct val="150000"/>
              </a:lnSpc>
            </a:pPr>
            <a:r>
              <a:rPr lang="zh-CN" altLang="en-US" sz="2600" b="1" dirty="0" smtClean="0">
                <a:solidFill>
                  <a:srgbClr val="FF0000"/>
                </a:solidFill>
                <a:latin typeface="黑体" panose="02010609060101010101" charset="-122"/>
                <a:ea typeface="黑体" panose="02010609060101010101" charset="-122"/>
                <a:cs typeface="Times New Roman" panose="02020603050405020304" charset="0"/>
                <a:sym typeface="+mn-ea"/>
              </a:rPr>
              <a:t>【答案】</a:t>
            </a:r>
            <a:r>
              <a:rPr lang="en-US" sz="2800" dirty="0" smtClean="0"/>
              <a:t> </a:t>
            </a:r>
            <a:r>
              <a:rPr lang="en-US" altLang="zh-CN" sz="2600" b="1" dirty="0" smtClean="0">
                <a:latin typeface="宋体" panose="02010600030101010101" pitchFamily="2" charset="-122"/>
                <a:ea typeface="宋体" panose="02010600030101010101" pitchFamily="2" charset="-122"/>
                <a:cs typeface="宋体" panose="02010600030101010101" pitchFamily="2" charset="-122"/>
                <a:sym typeface="+mn-ea"/>
              </a:rPr>
              <a:t>(1)</a:t>
            </a:r>
            <a:r>
              <a:rPr lang="zh-CN" altLang="en-US" sz="2600" b="1" dirty="0" smtClean="0">
                <a:latin typeface="宋体" panose="02010600030101010101" pitchFamily="2" charset="-122"/>
                <a:ea typeface="宋体" panose="02010600030101010101" pitchFamily="2" charset="-122"/>
                <a:cs typeface="宋体" panose="02010600030101010101" pitchFamily="2" charset="-122"/>
                <a:sym typeface="+mn-ea"/>
              </a:rPr>
              <a:t>主要表现：中华人民共和国是人民民主主义国家；实现了民族独立，人民当家做主。历史意义：开辟了中国历史的新纪元。中国人民经过一百多年的英勇斗争，终于推翻了帝国主义、封建主义和官僚资本主义的统治。中国真正成为独立自主的国家，占人类总数四分之一的中国人从此站起来了。中华人民共和国的成立，壮大了世界和平民主和社会主义的力量。</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additive="base">
                                        <p:cTn id="7" dur="500" fill="hold"/>
                                        <p:tgtEl>
                                          <p:spTgt spid="2050"/>
                                        </p:tgtEl>
                                        <p:attrNameLst>
                                          <p:attrName>ppt_x</p:attrName>
                                        </p:attrNameLst>
                                      </p:cBhvr>
                                      <p:tavLst>
                                        <p:tav tm="0">
                                          <p:val>
                                            <p:strVal val="#ppt_x"/>
                                          </p:val>
                                        </p:tav>
                                        <p:tav tm="100000">
                                          <p:val>
                                            <p:strVal val="#ppt_x"/>
                                          </p:val>
                                        </p:tav>
                                      </p:tavLst>
                                    </p:anim>
                                    <p:anim calcmode="lin" valueType="num">
                                      <p:cBhvr additive="base">
                                        <p:cTn id="8" dur="500" fill="hold"/>
                                        <p:tgtEl>
                                          <p:spTgt spid="205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00"/>
                                        </p:tgtEl>
                                        <p:attrNameLst>
                                          <p:attrName>style.visibility</p:attrName>
                                        </p:attrNameLst>
                                      </p:cBhvr>
                                      <p:to>
                                        <p:strVal val="visible"/>
                                      </p:to>
                                    </p:set>
                                    <p:anim calcmode="lin" valueType="num">
                                      <p:cBhvr additive="base">
                                        <p:cTn id="12" dur="500" fill="hold"/>
                                        <p:tgtEl>
                                          <p:spTgt spid="100"/>
                                        </p:tgtEl>
                                        <p:attrNameLst>
                                          <p:attrName>ppt_x</p:attrName>
                                        </p:attrNameLst>
                                      </p:cBhvr>
                                      <p:tavLst>
                                        <p:tav tm="0">
                                          <p:val>
                                            <p:strVal val="#ppt_x"/>
                                          </p:val>
                                        </p:tav>
                                        <p:tav tm="100000">
                                          <p:val>
                                            <p:strVal val="#ppt_x"/>
                                          </p:val>
                                        </p:tav>
                                      </p:tavLst>
                                    </p:anim>
                                    <p:anim calcmode="lin" valueType="num">
                                      <p:cBhvr additive="base">
                                        <p:cTn id="13"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633172" y="1204215"/>
            <a:ext cx="10935335" cy="2061655"/>
          </a:xfrm>
          <a:prstGeom prst="rect">
            <a:avLst/>
          </a:prstGeom>
          <a:noFill/>
          <a:ln w="9525">
            <a:noFill/>
          </a:ln>
        </p:spPr>
        <p:txBody>
          <a:bodyPr wrap="square">
            <a:spAutoFit/>
          </a:bodyPr>
          <a:lstStyle/>
          <a:p>
            <a:pPr algn="just">
              <a:lnSpc>
                <a:spcPct val="150000"/>
              </a:lnSpc>
            </a:pPr>
            <a:r>
              <a:rPr lang="en-US" altLang="zh-CN" sz="3000" b="1" dirty="0" smtClean="0">
                <a:latin typeface="+mn-ea"/>
                <a:cs typeface="Times New Roman" panose="02020603050405020304" charset="0"/>
              </a:rPr>
              <a:t>(2)“</a:t>
            </a:r>
            <a:r>
              <a:rPr lang="zh-CN" altLang="en-US" sz="3000" b="1" dirty="0" smtClean="0">
                <a:latin typeface="+mn-ea"/>
                <a:cs typeface="Times New Roman" panose="02020603050405020304" charset="0"/>
              </a:rPr>
              <a:t>少年强则国强”“知耻而后勇”，祖国的未来需要广大青少年去努力创造。请你结合中国近代百年巨变，谈谈我们青少年学生应承担什么责任。</a:t>
            </a:r>
          </a:p>
        </p:txBody>
      </p:sp>
      <p:sp>
        <p:nvSpPr>
          <p:cNvPr id="8" name="Rectangle 5"/>
          <p:cNvSpPr/>
          <p:nvPr/>
        </p:nvSpPr>
        <p:spPr>
          <a:xfrm>
            <a:off x="967066" y="109886"/>
            <a:ext cx="5317481"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algn="ctr">
              <a:buNone/>
            </a:pPr>
            <a:r>
              <a:rPr lang="zh-CN" altLang="en-US" b="1" dirty="0" smtClean="0">
                <a:solidFill>
                  <a:schemeClr val="tx1"/>
                </a:solidFill>
                <a:latin typeface="微软雅黑" panose="020B0503020204020204" charset="-122"/>
                <a:ea typeface="微软雅黑" panose="020B0503020204020204" charset="-122"/>
              </a:rPr>
              <a:t>第</a:t>
            </a:r>
            <a:r>
              <a:rPr lang="en-US" altLang="zh-CN" b="1" dirty="0" smtClean="0">
                <a:solidFill>
                  <a:schemeClr val="tx1"/>
                </a:solidFill>
                <a:latin typeface="微软雅黑" panose="020B0503020204020204" charset="-122"/>
                <a:ea typeface="微软雅黑" panose="020B0503020204020204" charset="-122"/>
              </a:rPr>
              <a:t>1</a:t>
            </a:r>
            <a:r>
              <a:rPr lang="zh-CN" altLang="en-US" b="1" dirty="0" smtClean="0">
                <a:solidFill>
                  <a:schemeClr val="tx1"/>
                </a:solidFill>
                <a:latin typeface="微软雅黑" panose="020B0503020204020204" charset="-122"/>
                <a:ea typeface="微软雅黑" panose="020B0503020204020204" charset="-122"/>
              </a:rPr>
              <a:t>课 </a:t>
            </a:r>
            <a:r>
              <a:rPr lang="zh-CN" altLang="en-US" dirty="0" smtClean="0">
                <a:solidFill>
                  <a:schemeClr val="tx1"/>
                </a:solidFill>
                <a:latin typeface="微软雅黑" panose="020B0503020204020204" charset="-122"/>
                <a:ea typeface="微软雅黑" panose="020B0503020204020204" charset="-122"/>
              </a:rPr>
              <a:t>  </a:t>
            </a:r>
            <a:r>
              <a:rPr lang="zh-CN" altLang="en-US" dirty="0" smtClean="0">
                <a:latin typeface="微软雅黑" panose="020B0503020204020204" charset="-122"/>
                <a:ea typeface="微软雅黑" panose="020B0503020204020204" charset="-122"/>
              </a:rPr>
              <a:t>中华人民共和国成立</a:t>
            </a:r>
            <a:endParaRPr lang="zh-CN" altLang="en-US" dirty="0">
              <a:solidFill>
                <a:schemeClr val="tx1"/>
              </a:solidFill>
              <a:latin typeface="微软雅黑" panose="020B0503020204020204" charset="-122"/>
              <a:ea typeface="微软雅黑" panose="020B0503020204020204" charset="-122"/>
            </a:endParaRPr>
          </a:p>
        </p:txBody>
      </p:sp>
      <p:sp>
        <p:nvSpPr>
          <p:cNvPr id="5" name="文本框 2"/>
          <p:cNvSpPr txBox="1"/>
          <p:nvPr/>
        </p:nvSpPr>
        <p:spPr>
          <a:xfrm>
            <a:off x="637256" y="3500367"/>
            <a:ext cx="10936046" cy="2492990"/>
          </a:xfrm>
          <a:prstGeom prst="rect">
            <a:avLst/>
          </a:prstGeom>
          <a:noFill/>
        </p:spPr>
        <p:txBody>
          <a:bodyPr wrap="square" rtlCol="0" anchor="t">
            <a:spAutoFit/>
          </a:bodyPr>
          <a:lstStyle/>
          <a:p>
            <a:pPr algn="just">
              <a:lnSpc>
                <a:spcPct val="150000"/>
              </a:lnSpc>
            </a:pPr>
            <a:r>
              <a:rPr lang="zh-CN" altLang="en-US" sz="2600" b="1" dirty="0" smtClean="0">
                <a:solidFill>
                  <a:srgbClr val="FF0000"/>
                </a:solidFill>
                <a:latin typeface="黑体" panose="02010609060101010101" charset="-122"/>
                <a:ea typeface="黑体" panose="02010609060101010101" charset="-122"/>
                <a:cs typeface="Times New Roman" panose="02020603050405020304" charset="0"/>
                <a:sym typeface="+mn-ea"/>
              </a:rPr>
              <a:t>【答案】</a:t>
            </a:r>
            <a:r>
              <a:rPr lang="en-US" altLang="zh-CN" sz="2600" b="1" dirty="0" smtClean="0">
                <a:latin typeface="宋体" panose="02010600030101010101" pitchFamily="2" charset="-122"/>
                <a:ea typeface="宋体" panose="02010600030101010101" pitchFamily="2" charset="-122"/>
                <a:cs typeface="宋体" panose="02010600030101010101" pitchFamily="2" charset="-122"/>
                <a:sym typeface="+mn-ea"/>
              </a:rPr>
              <a:t>(2)</a:t>
            </a:r>
            <a:r>
              <a:rPr lang="zh-CN" altLang="en-US" sz="2600" b="1" dirty="0" smtClean="0">
                <a:latin typeface="宋体" panose="02010600030101010101" pitchFamily="2" charset="-122"/>
                <a:ea typeface="宋体" panose="02010600030101010101" pitchFamily="2" charset="-122"/>
                <a:cs typeface="宋体" panose="02010600030101010101" pitchFamily="2" charset="-122"/>
                <a:sym typeface="+mn-ea"/>
              </a:rPr>
              <a:t>作为青少年学生，我们应树立社会责任感和历史使命感，树立报效祖国、振兴中华的远大理想，勤奋学习，立志成才，为祖国的繁荣富强而奋斗，把自己的智慧献给祖国，让自己的青春和生命在祖国的现代化建设事业中闪光。</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570150" y="2024942"/>
            <a:ext cx="11094409" cy="676660"/>
          </a:xfrm>
          <a:prstGeom prst="rect">
            <a:avLst/>
          </a:prstGeom>
          <a:noFill/>
        </p:spPr>
        <p:txBody>
          <a:bodyPr wrap="square" rtlCol="0" anchor="t">
            <a:spAutoFit/>
          </a:bodyPr>
          <a:lstStyle/>
          <a:p>
            <a:pPr>
              <a:lnSpc>
                <a:spcPct val="150000"/>
              </a:lnSpc>
            </a:pPr>
            <a:r>
              <a:rPr lang="zh-CN" altLang="en-US" sz="3000" b="1" dirty="0" smtClean="0">
                <a:latin typeface="+mn-ea"/>
                <a:cs typeface="Times New Roman" panose="02020603050405020304" charset="0"/>
                <a:sym typeface="+mn-ea"/>
              </a:rPr>
              <a:t>正确理解“中华人民共和国的成立开辟了中国历史的新纪元”</a:t>
            </a:r>
          </a:p>
        </p:txBody>
      </p:sp>
      <p:sp>
        <p:nvSpPr>
          <p:cNvPr id="4" name="文本框 1"/>
          <p:cNvSpPr txBox="1"/>
          <p:nvPr/>
        </p:nvSpPr>
        <p:spPr>
          <a:xfrm>
            <a:off x="599725" y="1206396"/>
            <a:ext cx="1826141" cy="584775"/>
          </a:xfrm>
          <a:prstGeom prst="rect">
            <a:avLst/>
          </a:prstGeom>
          <a:noFill/>
        </p:spPr>
        <p:txBody>
          <a:bodyPr wrap="none" rtlCol="0" anchor="t">
            <a:spAutoFit/>
            <a:scene3d>
              <a:camera prst="orthographicFront"/>
              <a:lightRig rig="threePt" dir="t"/>
            </a:scene3d>
          </a:bodyPr>
          <a:lstStyle/>
          <a:p>
            <a:r>
              <a:rPr lang="zh-CN" altLang="en-US" sz="3200" dirty="0" smtClean="0">
                <a:solidFill>
                  <a:srgbClr val="FF0000"/>
                </a:solidFill>
                <a:latin typeface="黑体" panose="02010609060101010101" charset="-122"/>
                <a:ea typeface="黑体" panose="02010609060101010101" charset="-122"/>
              </a:rPr>
              <a:t>知识延伸</a:t>
            </a:r>
          </a:p>
        </p:txBody>
      </p:sp>
      <p:graphicFrame>
        <p:nvGraphicFramePr>
          <p:cNvPr id="6" name="表格 5"/>
          <p:cNvGraphicFramePr>
            <a:graphicFrameLocks noGrp="1"/>
          </p:cNvGraphicFramePr>
          <p:nvPr/>
        </p:nvGraphicFramePr>
        <p:xfrm>
          <a:off x="1596776" y="3356500"/>
          <a:ext cx="9089409" cy="1912393"/>
        </p:xfrm>
        <a:graphic>
          <a:graphicData uri="http://schemas.openxmlformats.org/drawingml/2006/table">
            <a:tbl>
              <a:tblPr/>
              <a:tblGrid>
                <a:gridCol w="2231630"/>
                <a:gridCol w="3950870"/>
                <a:gridCol w="2906909"/>
              </a:tblGrid>
              <a:tr h="270396">
                <a:tc>
                  <a:txBody>
                    <a:bodyPr/>
                    <a:lstStyle/>
                    <a:p>
                      <a:pPr algn="ctr">
                        <a:spcAft>
                          <a:spcPts val="0"/>
                        </a:spcAft>
                      </a:pPr>
                      <a:endParaRPr lang="en-US" sz="3000" b="1" kern="100" dirty="0">
                        <a:latin typeface="Times New Roman" panose="02020603050405020304"/>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3000" b="1" kern="100" dirty="0">
                          <a:latin typeface="Times New Roman" panose="02020603050405020304"/>
                          <a:cs typeface="Times New Roman" panose="02020603050405020304"/>
                        </a:rPr>
                        <a:t>旧中国</a:t>
                      </a:r>
                      <a:endParaRPr lang="zh-CN" sz="3000" b="1" kern="100" dirty="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3000" b="1" kern="100">
                          <a:latin typeface="Times New Roman" panose="02020603050405020304"/>
                          <a:cs typeface="Times New Roman" panose="02020603050405020304"/>
                        </a:rPr>
                        <a:t>新中国</a:t>
                      </a:r>
                      <a:r>
                        <a:rPr lang="en-US" sz="3000" b="1" kern="100">
                          <a:latin typeface="Times New Roman" panose="02020603050405020304"/>
                          <a:cs typeface="Courier New" panose="02070309020205020404"/>
                        </a:rPr>
                        <a:t>	  </a:t>
                      </a:r>
                      <a:endParaRPr lang="zh-CN" sz="3000" b="1" kern="10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40793">
                <a:tc>
                  <a:txBody>
                    <a:bodyPr/>
                    <a:lstStyle/>
                    <a:p>
                      <a:pPr algn="ctr">
                        <a:spcAft>
                          <a:spcPts val="0"/>
                        </a:spcAft>
                      </a:pPr>
                      <a:r>
                        <a:rPr lang="zh-CN" sz="3000" b="1" kern="100">
                          <a:latin typeface="Times New Roman" panose="02020603050405020304"/>
                          <a:cs typeface="Times New Roman" panose="02020603050405020304"/>
                        </a:rPr>
                        <a:t>社会性质</a:t>
                      </a:r>
                      <a:endParaRPr lang="zh-CN" sz="3000" b="1" kern="10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3000" b="1" kern="100" dirty="0">
                          <a:latin typeface="Times New Roman" panose="02020603050405020304"/>
                          <a:cs typeface="Times New Roman" panose="02020603050405020304"/>
                        </a:rPr>
                        <a:t>半殖民地半封建社会</a:t>
                      </a:r>
                      <a:endParaRPr lang="zh-CN" sz="3000" b="1" kern="100" dirty="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3000" b="1" kern="100">
                          <a:latin typeface="Times New Roman" panose="02020603050405020304"/>
                          <a:cs typeface="Times New Roman" panose="02020603050405020304"/>
                        </a:rPr>
                        <a:t>新民主主义社会</a:t>
                      </a:r>
                      <a:r>
                        <a:rPr lang="en-US" sz="3000" b="1" kern="100">
                          <a:latin typeface="Times New Roman" panose="02020603050405020304"/>
                          <a:cs typeface="Courier New" panose="02070309020205020404"/>
                        </a:rPr>
                        <a:t>	   </a:t>
                      </a:r>
                      <a:endParaRPr lang="zh-CN" sz="3000" b="1" kern="10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0396">
                <a:tc>
                  <a:txBody>
                    <a:bodyPr/>
                    <a:lstStyle/>
                    <a:p>
                      <a:pPr algn="ctr">
                        <a:spcAft>
                          <a:spcPts val="0"/>
                        </a:spcAft>
                      </a:pPr>
                      <a:r>
                        <a:rPr lang="zh-CN" sz="3000" b="1" kern="100">
                          <a:latin typeface="Times New Roman" panose="02020603050405020304"/>
                          <a:cs typeface="Times New Roman" panose="02020603050405020304"/>
                        </a:rPr>
                        <a:t>国家命运</a:t>
                      </a:r>
                      <a:endParaRPr lang="zh-CN" sz="3000" b="1" kern="10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3000" b="1" kern="100" dirty="0">
                          <a:latin typeface="Times New Roman" panose="02020603050405020304"/>
                          <a:cs typeface="Times New Roman" panose="02020603050405020304"/>
                        </a:rPr>
                        <a:t>贫穷落后、任人宰割</a:t>
                      </a:r>
                      <a:endParaRPr lang="zh-CN" sz="3000" b="1" kern="100" dirty="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3000" b="1" kern="100" dirty="0">
                          <a:latin typeface="Times New Roman" panose="02020603050405020304"/>
                          <a:cs typeface="Times New Roman" panose="02020603050405020304"/>
                        </a:rPr>
                        <a:t>独立自主</a:t>
                      </a:r>
                      <a:r>
                        <a:rPr lang="en-US" sz="3000" b="1" kern="100" dirty="0">
                          <a:latin typeface="Times New Roman" panose="02020603050405020304"/>
                          <a:cs typeface="Courier New" panose="02070309020205020404"/>
                        </a:rPr>
                        <a:t>	   </a:t>
                      </a:r>
                      <a:endParaRPr lang="zh-CN" sz="3000" b="1" kern="100" dirty="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0396">
                <a:tc>
                  <a:txBody>
                    <a:bodyPr/>
                    <a:lstStyle/>
                    <a:p>
                      <a:pPr algn="ctr">
                        <a:spcAft>
                          <a:spcPts val="0"/>
                        </a:spcAft>
                      </a:pPr>
                      <a:r>
                        <a:rPr lang="zh-CN" sz="3000" b="1" kern="100" dirty="0">
                          <a:latin typeface="Times New Roman" panose="02020603050405020304"/>
                          <a:cs typeface="Times New Roman" panose="02020603050405020304"/>
                        </a:rPr>
                        <a:t>人民命运</a:t>
                      </a:r>
                      <a:endParaRPr lang="zh-CN" sz="3000" b="1" kern="100" dirty="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3000" b="1" kern="100">
                          <a:latin typeface="Times New Roman" panose="02020603050405020304"/>
                          <a:cs typeface="Times New Roman" panose="02020603050405020304"/>
                        </a:rPr>
                        <a:t>受奴役、受压迫</a:t>
                      </a:r>
                      <a:endParaRPr lang="zh-CN" sz="3000" b="1" kern="10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3000" b="1" kern="100" dirty="0">
                          <a:latin typeface="Times New Roman" panose="02020603050405020304"/>
                          <a:cs typeface="Times New Roman" panose="02020603050405020304"/>
                        </a:rPr>
                        <a:t>当家做主</a:t>
                      </a:r>
                      <a:r>
                        <a:rPr lang="en-US" sz="3000" b="1" kern="100" dirty="0">
                          <a:latin typeface="Times New Roman" panose="02020603050405020304"/>
                          <a:cs typeface="Courier New" panose="02070309020205020404"/>
                        </a:rPr>
                        <a:t>	 </a:t>
                      </a:r>
                      <a:endParaRPr lang="zh-CN" sz="3000" b="1" kern="100" dirty="0">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7" name="Rectangle 5"/>
          <p:cNvSpPr/>
          <p:nvPr/>
        </p:nvSpPr>
        <p:spPr>
          <a:xfrm>
            <a:off x="967066" y="109886"/>
            <a:ext cx="5317481"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algn="ctr">
              <a:buNone/>
            </a:pPr>
            <a:r>
              <a:rPr lang="zh-CN" altLang="en-US" b="1" dirty="0" smtClean="0">
                <a:solidFill>
                  <a:schemeClr val="tx1"/>
                </a:solidFill>
                <a:latin typeface="微软雅黑" panose="020B0503020204020204" charset="-122"/>
                <a:ea typeface="微软雅黑" panose="020B0503020204020204" charset="-122"/>
              </a:rPr>
              <a:t>第</a:t>
            </a:r>
            <a:r>
              <a:rPr lang="en-US" altLang="zh-CN" b="1" dirty="0" smtClean="0">
                <a:solidFill>
                  <a:schemeClr val="tx1"/>
                </a:solidFill>
                <a:latin typeface="微软雅黑" panose="020B0503020204020204" charset="-122"/>
                <a:ea typeface="微软雅黑" panose="020B0503020204020204" charset="-122"/>
              </a:rPr>
              <a:t>1</a:t>
            </a:r>
            <a:r>
              <a:rPr lang="zh-CN" altLang="en-US" b="1" dirty="0" smtClean="0">
                <a:solidFill>
                  <a:schemeClr val="tx1"/>
                </a:solidFill>
                <a:latin typeface="微软雅黑" panose="020B0503020204020204" charset="-122"/>
                <a:ea typeface="微软雅黑" panose="020B0503020204020204" charset="-122"/>
              </a:rPr>
              <a:t>课 </a:t>
            </a:r>
            <a:r>
              <a:rPr lang="zh-CN" altLang="en-US" dirty="0" smtClean="0">
                <a:solidFill>
                  <a:schemeClr val="tx1"/>
                </a:solidFill>
                <a:latin typeface="微软雅黑" panose="020B0503020204020204" charset="-122"/>
                <a:ea typeface="微软雅黑" panose="020B0503020204020204" charset="-122"/>
              </a:rPr>
              <a:t>  </a:t>
            </a:r>
            <a:r>
              <a:rPr lang="zh-CN" altLang="en-US" dirty="0" smtClean="0">
                <a:latin typeface="微软雅黑" panose="020B0503020204020204" charset="-122"/>
                <a:ea typeface="微软雅黑" panose="020B0503020204020204" charset="-122"/>
              </a:rPr>
              <a:t>中华人民共和国成立</a:t>
            </a:r>
            <a:endParaRPr lang="zh-CN" altLang="en-US" dirty="0">
              <a:solidFill>
                <a:schemeClr val="tx1"/>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linds(horizontal)">
                                      <p:cBhvr>
                                        <p:cTn id="10" dur="500"/>
                                        <p:tgtEl>
                                          <p:spTgt spid="2"/>
                                        </p:tgtEl>
                                      </p:cBhvr>
                                    </p:animEffect>
                                  </p:childTnLst>
                                </p:cTn>
                              </p:par>
                              <p:par>
                                <p:cTn id="11" presetID="3" presetClass="entr" presetSubtype="1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linds(horizontal)">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8"/>
          <p:cNvGrpSpPr/>
          <p:nvPr/>
        </p:nvGrpSpPr>
        <p:grpSpPr>
          <a:xfrm>
            <a:off x="473075" y="1092029"/>
            <a:ext cx="5254219" cy="646331"/>
            <a:chOff x="473075" y="1877363"/>
            <a:chExt cx="5254219" cy="646331"/>
          </a:xfrm>
        </p:grpSpPr>
        <p:sp>
          <p:nvSpPr>
            <p:cNvPr id="4" name="Rectangle 9"/>
            <p:cNvSpPr/>
            <p:nvPr/>
          </p:nvSpPr>
          <p:spPr>
            <a:xfrm>
              <a:off x="746443" y="1877363"/>
              <a:ext cx="4980851" cy="646331"/>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indent="0">
                <a:lnSpc>
                  <a:spcPct val="150000"/>
                </a:lnSpc>
                <a:spcBef>
                  <a:spcPct val="0"/>
                </a:spcBef>
                <a:buNone/>
              </a:pPr>
              <a:r>
                <a:rPr lang="zh-CN" altLang="zh-CN" sz="2400" b="1" dirty="0" smtClean="0">
                  <a:solidFill>
                    <a:srgbClr val="00A6AD"/>
                  </a:solidFill>
                  <a:latin typeface="宋体" panose="02010600030101010101" pitchFamily="2" charset="-122"/>
                </a:rPr>
                <a:t>探究点</a:t>
              </a:r>
              <a:r>
                <a:rPr lang="zh-CN" altLang="en-US" sz="2400" b="1" dirty="0" smtClean="0">
                  <a:solidFill>
                    <a:srgbClr val="00A6AD"/>
                  </a:solidFill>
                  <a:latin typeface="宋体" panose="02010600030101010101" pitchFamily="2" charset="-122"/>
                </a:rPr>
                <a:t>二</a:t>
              </a:r>
              <a:r>
                <a:rPr lang="en-US" altLang="zh-CN" sz="2400" b="1" dirty="0" smtClean="0">
                  <a:solidFill>
                    <a:srgbClr val="00A6AD"/>
                  </a:solidFill>
                  <a:latin typeface="宋体" panose="02010600030101010101" pitchFamily="2" charset="-122"/>
                </a:rPr>
                <a:t> </a:t>
              </a:r>
              <a:r>
                <a:rPr lang="zh-CN" altLang="zh-CN" sz="2400" b="1" dirty="0" smtClean="0">
                  <a:solidFill>
                    <a:srgbClr val="00A6AD"/>
                  </a:solidFill>
                  <a:latin typeface="宋体" panose="02010600030101010101" pitchFamily="2" charset="-122"/>
                </a:rPr>
                <a:t>　</a:t>
              </a:r>
              <a:r>
                <a:rPr lang="zh-CN" altLang="en-US" sz="2400" b="1" dirty="0" smtClean="0">
                  <a:solidFill>
                    <a:srgbClr val="00A6AD"/>
                  </a:solidFill>
                  <a:latin typeface="宋体" panose="02010600030101010101" pitchFamily="2" charset="-122"/>
                </a:rPr>
                <a:t>中国人民政治协商会议</a:t>
              </a:r>
              <a:endParaRPr lang="zh-CN" altLang="en-US" sz="2400" b="1" dirty="0">
                <a:solidFill>
                  <a:srgbClr val="00A6AD"/>
                </a:solidFill>
                <a:latin typeface="宋体" panose="02010600030101010101" pitchFamily="2" charset="-122"/>
              </a:endParaRPr>
            </a:p>
          </p:txBody>
        </p:sp>
        <p:pic>
          <p:nvPicPr>
            <p:cNvPr id="7" name="Picture 4"/>
            <p:cNvPicPr>
              <a:picLocks noChangeAspect="1"/>
            </p:cNvPicPr>
            <p:nvPr/>
          </p:nvPicPr>
          <p:blipFill>
            <a:blip r:embed="rId2" cstate="print"/>
            <a:stretch>
              <a:fillRect/>
            </a:stretch>
          </p:blipFill>
          <p:spPr>
            <a:xfrm>
              <a:off x="473075" y="2036445"/>
              <a:ext cx="84455" cy="414020"/>
            </a:xfrm>
            <a:prstGeom prst="rect">
              <a:avLst/>
            </a:prstGeom>
            <a:noFill/>
            <a:ln w="9525">
              <a:noFill/>
            </a:ln>
          </p:spPr>
        </p:pic>
      </p:grpSp>
      <p:sp>
        <p:nvSpPr>
          <p:cNvPr id="100" name="文本框 99"/>
          <p:cNvSpPr txBox="1"/>
          <p:nvPr/>
        </p:nvSpPr>
        <p:spPr>
          <a:xfrm>
            <a:off x="595907" y="2509970"/>
            <a:ext cx="11012170" cy="3446649"/>
          </a:xfrm>
          <a:prstGeom prst="rect">
            <a:avLst/>
          </a:prstGeom>
          <a:noFill/>
          <a:ln w="9525">
            <a:noFill/>
          </a:ln>
        </p:spPr>
        <p:txBody>
          <a:bodyPr wrap="square">
            <a:spAutoFit/>
          </a:bodyPr>
          <a:lstStyle/>
          <a:p>
            <a:pPr>
              <a:lnSpc>
                <a:spcPct val="150000"/>
              </a:lnSpc>
            </a:pPr>
            <a:r>
              <a:rPr lang="zh-CN" altLang="en-US" sz="3000" b="1" dirty="0" smtClean="0">
                <a:latin typeface="+mn-ea"/>
                <a:cs typeface="Times New Roman" panose="02020603050405020304" charset="0"/>
              </a:rPr>
              <a:t>材料一　参加中国人民政治协商会议第一届全体会议的代表共</a:t>
            </a:r>
            <a:r>
              <a:rPr lang="en-US" altLang="zh-CN" sz="3000" b="1" dirty="0" smtClean="0">
                <a:latin typeface="+mn-ea"/>
                <a:cs typeface="Times New Roman" panose="02020603050405020304" charset="0"/>
              </a:rPr>
              <a:t>662</a:t>
            </a:r>
            <a:r>
              <a:rPr lang="zh-CN" altLang="en-US" sz="3000" b="1" dirty="0" smtClean="0">
                <a:latin typeface="+mn-ea"/>
                <a:cs typeface="Times New Roman" panose="02020603050405020304" charset="0"/>
              </a:rPr>
              <a:t>人。其中：党派代表</a:t>
            </a:r>
            <a:r>
              <a:rPr lang="en-US" altLang="zh-CN" sz="3000" b="1" dirty="0" smtClean="0">
                <a:latin typeface="+mn-ea"/>
                <a:cs typeface="Times New Roman" panose="02020603050405020304" charset="0"/>
              </a:rPr>
              <a:t>165</a:t>
            </a:r>
            <a:r>
              <a:rPr lang="zh-CN" altLang="en-US" sz="3000" b="1" dirty="0" smtClean="0">
                <a:latin typeface="+mn-ea"/>
                <a:cs typeface="Times New Roman" panose="02020603050405020304" charset="0"/>
              </a:rPr>
              <a:t>人、区域代表</a:t>
            </a:r>
            <a:r>
              <a:rPr lang="en-US" altLang="zh-CN" sz="3000" b="1" dirty="0" smtClean="0">
                <a:latin typeface="+mn-ea"/>
                <a:cs typeface="Times New Roman" panose="02020603050405020304" charset="0"/>
              </a:rPr>
              <a:t>116</a:t>
            </a:r>
            <a:r>
              <a:rPr lang="zh-CN" altLang="en-US" sz="3000" b="1" dirty="0" smtClean="0">
                <a:latin typeface="+mn-ea"/>
                <a:cs typeface="Times New Roman" panose="02020603050405020304" charset="0"/>
              </a:rPr>
              <a:t>人、军队代表</a:t>
            </a:r>
            <a:r>
              <a:rPr lang="en-US" altLang="zh-CN" sz="3000" b="1" dirty="0" smtClean="0">
                <a:latin typeface="+mn-ea"/>
                <a:cs typeface="Times New Roman" panose="02020603050405020304" charset="0"/>
              </a:rPr>
              <a:t>71</a:t>
            </a:r>
            <a:r>
              <a:rPr lang="zh-CN" altLang="en-US" sz="3000" b="1" dirty="0" smtClean="0">
                <a:latin typeface="+mn-ea"/>
                <a:cs typeface="Times New Roman" panose="02020603050405020304" charset="0"/>
              </a:rPr>
              <a:t>人、团体代表</a:t>
            </a:r>
            <a:r>
              <a:rPr lang="en-US" altLang="zh-CN" sz="3000" b="1" dirty="0" smtClean="0">
                <a:latin typeface="+mn-ea"/>
                <a:cs typeface="Times New Roman" panose="02020603050405020304" charset="0"/>
              </a:rPr>
              <a:t>235</a:t>
            </a:r>
            <a:r>
              <a:rPr lang="zh-CN" altLang="en-US" sz="3000" b="1" dirty="0" smtClean="0">
                <a:latin typeface="+mn-ea"/>
                <a:cs typeface="Times New Roman" panose="02020603050405020304" charset="0"/>
              </a:rPr>
              <a:t>人、特别邀请人士</a:t>
            </a:r>
            <a:r>
              <a:rPr lang="en-US" altLang="zh-CN" sz="3000" b="1" dirty="0" smtClean="0">
                <a:latin typeface="+mn-ea"/>
                <a:cs typeface="Times New Roman" panose="02020603050405020304" charset="0"/>
              </a:rPr>
              <a:t>75</a:t>
            </a:r>
            <a:r>
              <a:rPr lang="zh-CN" altLang="en-US" sz="3000" b="1" dirty="0" smtClean="0">
                <a:latin typeface="+mn-ea"/>
                <a:cs typeface="Times New Roman" panose="02020603050405020304" charset="0"/>
              </a:rPr>
              <a:t>人。三民主义同志联合会空缺正式代表</a:t>
            </a:r>
            <a:r>
              <a:rPr lang="en-US" altLang="zh-CN" sz="3000" b="1" dirty="0" smtClean="0">
                <a:latin typeface="+mn-ea"/>
                <a:cs typeface="Times New Roman" panose="02020603050405020304" charset="0"/>
              </a:rPr>
              <a:t>1</a:t>
            </a:r>
            <a:r>
              <a:rPr lang="zh-CN" altLang="en-US" sz="3000" b="1" dirty="0" smtClean="0">
                <a:latin typeface="+mn-ea"/>
                <a:cs typeface="Times New Roman" panose="02020603050405020304" charset="0"/>
              </a:rPr>
              <a:t>名、中国致公党空缺正式代表</a:t>
            </a:r>
            <a:r>
              <a:rPr lang="en-US" altLang="zh-CN" sz="3000" b="1" dirty="0" smtClean="0">
                <a:latin typeface="+mn-ea"/>
                <a:cs typeface="Times New Roman" panose="02020603050405020304" charset="0"/>
              </a:rPr>
              <a:t>1</a:t>
            </a:r>
            <a:r>
              <a:rPr lang="zh-CN" altLang="en-US" sz="3000" b="1" dirty="0" smtClean="0">
                <a:latin typeface="+mn-ea"/>
                <a:cs typeface="Times New Roman" panose="02020603050405020304" charset="0"/>
              </a:rPr>
              <a:t>名、候补代表</a:t>
            </a:r>
            <a:r>
              <a:rPr lang="en-US" altLang="zh-CN" sz="3000" b="1" dirty="0" smtClean="0">
                <a:latin typeface="+mn-ea"/>
                <a:cs typeface="Times New Roman" panose="02020603050405020304" charset="0"/>
              </a:rPr>
              <a:t>1</a:t>
            </a:r>
            <a:r>
              <a:rPr lang="zh-CN" altLang="en-US" sz="3000" b="1" dirty="0" smtClean="0">
                <a:latin typeface="+mn-ea"/>
                <a:cs typeface="Times New Roman" panose="02020603050405020304" charset="0"/>
              </a:rPr>
              <a:t>名。缅甸华侨代表</a:t>
            </a:r>
            <a:r>
              <a:rPr lang="en-US" altLang="zh-CN" sz="3000" b="1" dirty="0" smtClean="0">
                <a:latin typeface="+mn-ea"/>
                <a:cs typeface="Times New Roman" panose="02020603050405020304" charset="0"/>
              </a:rPr>
              <a:t>1</a:t>
            </a:r>
            <a:r>
              <a:rPr lang="zh-CN" altLang="en-US" sz="3000" b="1" dirty="0" smtClean="0">
                <a:latin typeface="+mn-ea"/>
                <a:cs typeface="Times New Roman" panose="02020603050405020304" charset="0"/>
              </a:rPr>
              <a:t>人、日本华侨代表</a:t>
            </a:r>
            <a:r>
              <a:rPr lang="en-US" altLang="zh-CN" sz="3000" b="1" dirty="0" smtClean="0">
                <a:latin typeface="+mn-ea"/>
                <a:cs typeface="Times New Roman" panose="02020603050405020304" charset="0"/>
              </a:rPr>
              <a:t>1</a:t>
            </a:r>
            <a:r>
              <a:rPr lang="zh-CN" altLang="en-US" sz="3000" b="1" dirty="0" smtClean="0">
                <a:latin typeface="+mn-ea"/>
                <a:cs typeface="Times New Roman" panose="02020603050405020304" charset="0"/>
              </a:rPr>
              <a:t>人名单空缺。</a:t>
            </a:r>
          </a:p>
        </p:txBody>
      </p:sp>
      <p:pic>
        <p:nvPicPr>
          <p:cNvPr id="2050" name="Picture 2"/>
          <p:cNvPicPr>
            <a:picLocks noChangeAspect="1" noChangeArrowheads="1"/>
          </p:cNvPicPr>
          <p:nvPr/>
        </p:nvPicPr>
        <p:blipFill>
          <a:blip r:embed="rId3"/>
          <a:srcRect/>
          <a:stretch>
            <a:fillRect/>
          </a:stretch>
        </p:blipFill>
        <p:spPr bwMode="auto">
          <a:xfrm>
            <a:off x="582986" y="1807509"/>
            <a:ext cx="2384431" cy="599514"/>
          </a:xfrm>
          <a:prstGeom prst="rect">
            <a:avLst/>
          </a:prstGeom>
          <a:noFill/>
          <a:ln w="9525">
            <a:noFill/>
            <a:miter lim="800000"/>
            <a:headEnd/>
            <a:tailEnd/>
          </a:ln>
          <a:effectLst/>
        </p:spPr>
      </p:pic>
      <p:sp>
        <p:nvSpPr>
          <p:cNvPr id="8" name="Rectangle 5"/>
          <p:cNvSpPr/>
          <p:nvPr/>
        </p:nvSpPr>
        <p:spPr>
          <a:xfrm>
            <a:off x="967066" y="109886"/>
            <a:ext cx="5317481"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algn="ctr">
              <a:buNone/>
            </a:pPr>
            <a:r>
              <a:rPr lang="zh-CN" altLang="en-US" b="1" dirty="0" smtClean="0">
                <a:solidFill>
                  <a:schemeClr val="tx1"/>
                </a:solidFill>
                <a:latin typeface="微软雅黑" panose="020B0503020204020204" charset="-122"/>
                <a:ea typeface="微软雅黑" panose="020B0503020204020204" charset="-122"/>
              </a:rPr>
              <a:t>第</a:t>
            </a:r>
            <a:r>
              <a:rPr lang="en-US" altLang="zh-CN" b="1" dirty="0" smtClean="0">
                <a:solidFill>
                  <a:schemeClr val="tx1"/>
                </a:solidFill>
                <a:latin typeface="微软雅黑" panose="020B0503020204020204" charset="-122"/>
                <a:ea typeface="微软雅黑" panose="020B0503020204020204" charset="-122"/>
              </a:rPr>
              <a:t>1</a:t>
            </a:r>
            <a:r>
              <a:rPr lang="zh-CN" altLang="en-US" b="1" dirty="0" smtClean="0">
                <a:solidFill>
                  <a:schemeClr val="tx1"/>
                </a:solidFill>
                <a:latin typeface="微软雅黑" panose="020B0503020204020204" charset="-122"/>
                <a:ea typeface="微软雅黑" panose="020B0503020204020204" charset="-122"/>
              </a:rPr>
              <a:t>课 </a:t>
            </a:r>
            <a:r>
              <a:rPr lang="zh-CN" altLang="en-US" dirty="0" smtClean="0">
                <a:solidFill>
                  <a:schemeClr val="tx1"/>
                </a:solidFill>
                <a:latin typeface="微软雅黑" panose="020B0503020204020204" charset="-122"/>
                <a:ea typeface="微软雅黑" panose="020B0503020204020204" charset="-122"/>
              </a:rPr>
              <a:t>  </a:t>
            </a:r>
            <a:r>
              <a:rPr lang="zh-CN" altLang="en-US" dirty="0" smtClean="0">
                <a:latin typeface="微软雅黑" panose="020B0503020204020204" charset="-122"/>
                <a:ea typeface="微软雅黑" panose="020B0503020204020204" charset="-122"/>
              </a:rPr>
              <a:t>中华人民共和国成立</a:t>
            </a:r>
            <a:endParaRPr lang="zh-CN" altLang="en-US" dirty="0">
              <a:solidFill>
                <a:schemeClr val="tx1"/>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2050"/>
                                        </p:tgtEl>
                                        <p:attrNameLst>
                                          <p:attrName>style.visibility</p:attrName>
                                        </p:attrNameLst>
                                      </p:cBhvr>
                                      <p:to>
                                        <p:strVal val="visible"/>
                                      </p:to>
                                    </p:set>
                                    <p:anim calcmode="lin" valueType="num">
                                      <p:cBhvr additive="base">
                                        <p:cTn id="11" dur="500" fill="hold"/>
                                        <p:tgtEl>
                                          <p:spTgt spid="2050"/>
                                        </p:tgtEl>
                                        <p:attrNameLst>
                                          <p:attrName>ppt_x</p:attrName>
                                        </p:attrNameLst>
                                      </p:cBhvr>
                                      <p:tavLst>
                                        <p:tav tm="0">
                                          <p:val>
                                            <p:strVal val="#ppt_x"/>
                                          </p:val>
                                        </p:tav>
                                        <p:tav tm="100000">
                                          <p:val>
                                            <p:strVal val="#ppt_x"/>
                                          </p:val>
                                        </p:tav>
                                      </p:tavLst>
                                    </p:anim>
                                    <p:anim calcmode="lin" valueType="num">
                                      <p:cBhvr additive="base">
                                        <p:cTn id="12" dur="500" fill="hold"/>
                                        <p:tgtEl>
                                          <p:spTgt spid="2050"/>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100"/>
                                        </p:tgtEl>
                                        <p:attrNameLst>
                                          <p:attrName>style.visibility</p:attrName>
                                        </p:attrNameLst>
                                      </p:cBhvr>
                                      <p:to>
                                        <p:strVal val="visible"/>
                                      </p:to>
                                    </p:set>
                                    <p:anim calcmode="lin" valueType="num">
                                      <p:cBhvr additive="base">
                                        <p:cTn id="16" dur="500" fill="hold"/>
                                        <p:tgtEl>
                                          <p:spTgt spid="100"/>
                                        </p:tgtEl>
                                        <p:attrNameLst>
                                          <p:attrName>ppt_x</p:attrName>
                                        </p:attrNameLst>
                                      </p:cBhvr>
                                      <p:tavLst>
                                        <p:tav tm="0">
                                          <p:val>
                                            <p:strVal val="#ppt_x"/>
                                          </p:val>
                                        </p:tav>
                                        <p:tav tm="100000">
                                          <p:val>
                                            <p:strVal val="#ppt_x"/>
                                          </p:val>
                                        </p:tav>
                                      </p:tavLst>
                                    </p:anim>
                                    <p:anim calcmode="lin" valueType="num">
                                      <p:cBhvr additive="base">
                                        <p:cTn id="17"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theme/theme1.xml><?xml version="1.0" encoding="utf-8"?>
<a:theme xmlns:a="http://schemas.openxmlformats.org/drawingml/2006/main" name="主题2">
  <a:themeElements>
    <a:clrScheme name="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自定义设计方案">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spAutoFit/>
      </a:bodyPr>
      <a:lstStyle>
        <a:defPPr marL="0" marR="0" indent="0" algn="l" defTabSz="914400" rtl="0" eaLnBrk="0" fontAlgn="base" latinLnBrk="0" hangingPunct="0">
          <a:lnSpc>
            <a:spcPct val="100000"/>
          </a:lnSpc>
          <a:spcBef>
            <a:spcPct val="0"/>
          </a:spcBef>
          <a:spcAft>
            <a:spcPct val="0"/>
          </a:spcAft>
          <a:buClrTx/>
          <a:buSzTx/>
          <a:buFontTx/>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spAutoFit/>
      </a:bodyPr>
      <a:lstStyle>
        <a:defPPr marL="0" marR="0" indent="0" algn="l" defTabSz="914400" rtl="0" eaLnBrk="0" fontAlgn="base" latinLnBrk="0" hangingPunct="0">
          <a:lnSpc>
            <a:spcPct val="100000"/>
          </a:lnSpc>
          <a:spcBef>
            <a:spcPct val="0"/>
          </a:spcBef>
          <a:spcAft>
            <a:spcPct val="0"/>
          </a:spcAft>
          <a:buClrTx/>
          <a:buSzTx/>
          <a:buFontTx/>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海阔天空">
  <a:themeElements>
    <a:clrScheme name="海阔天空 1">
      <a:dk1>
        <a:srgbClr val="000000"/>
      </a:dk1>
      <a:lt1>
        <a:srgbClr val="FFFFFF"/>
      </a:lt1>
      <a:dk2>
        <a:srgbClr val="000000"/>
      </a:dk2>
      <a:lt2>
        <a:srgbClr val="C0C0C0"/>
      </a:lt2>
      <a:accent1>
        <a:srgbClr val="B2B2B2"/>
      </a:accent1>
      <a:accent2>
        <a:srgbClr val="5F5F5F"/>
      </a:accent2>
      <a:accent3>
        <a:srgbClr val="FFFFFF"/>
      </a:accent3>
      <a:accent4>
        <a:srgbClr val="000000"/>
      </a:accent4>
      <a:accent5>
        <a:srgbClr val="D5D5D5"/>
      </a:accent5>
      <a:accent6>
        <a:srgbClr val="555555"/>
      </a:accent6>
      <a:hlink>
        <a:srgbClr val="1C1C1C"/>
      </a:hlink>
      <a:folHlink>
        <a:srgbClr val="DDDDDD"/>
      </a:folHlink>
    </a:clrScheme>
    <a:fontScheme name="海阔天空">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spAutoFit/>
      </a:bodyPr>
      <a:lstStyle>
        <a:defPPr marL="0" marR="0" indent="0" algn="l" defTabSz="914400" rtl="0" eaLnBrk="0" fontAlgn="base" latinLnBrk="0" hangingPunct="0">
          <a:lnSpc>
            <a:spcPct val="100000"/>
          </a:lnSpc>
          <a:spcBef>
            <a:spcPct val="0"/>
          </a:spcBef>
          <a:spcAft>
            <a:spcPct val="0"/>
          </a:spcAft>
          <a:buClrTx/>
          <a:buSzTx/>
          <a:buFontTx/>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spAutoFit/>
      </a:bodyPr>
      <a:lstStyle>
        <a:defPPr marL="0" marR="0" indent="0" algn="l" defTabSz="914400" rtl="0" eaLnBrk="0" fontAlgn="base" latinLnBrk="0" hangingPunct="0">
          <a:lnSpc>
            <a:spcPct val="100000"/>
          </a:lnSpc>
          <a:spcBef>
            <a:spcPct val="0"/>
          </a:spcBef>
          <a:spcAft>
            <a:spcPct val="0"/>
          </a:spcAft>
          <a:buClrTx/>
          <a:buSzTx/>
          <a:buFontTx/>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海阔天空 1">
        <a:dk1>
          <a:srgbClr val="000000"/>
        </a:dk1>
        <a:lt1>
          <a:srgbClr val="FFFFFF"/>
        </a:lt1>
        <a:dk2>
          <a:srgbClr val="000000"/>
        </a:dk2>
        <a:lt2>
          <a:srgbClr val="C0C0C0"/>
        </a:lt2>
        <a:accent1>
          <a:srgbClr val="B2B2B2"/>
        </a:accent1>
        <a:accent2>
          <a:srgbClr val="5F5F5F"/>
        </a:accent2>
        <a:accent3>
          <a:srgbClr val="FFFFFF"/>
        </a:accent3>
        <a:accent4>
          <a:srgbClr val="000000"/>
        </a:accent4>
        <a:accent5>
          <a:srgbClr val="D5D5D5"/>
        </a:accent5>
        <a:accent6>
          <a:srgbClr val="555555"/>
        </a:accent6>
        <a:hlink>
          <a:srgbClr val="1C1C1C"/>
        </a:hlink>
        <a:folHlink>
          <a:srgbClr val="DDDDD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1_主题2">
  <a:themeElements>
    <a:clrScheme name="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自定义设计方案">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spAutoFit/>
      </a:bodyPr>
      <a:lstStyle>
        <a:defPPr marL="0" marR="0" indent="0" algn="l" defTabSz="914400" rtl="0" eaLnBrk="0" fontAlgn="base" latinLnBrk="0" hangingPunct="0">
          <a:lnSpc>
            <a:spcPct val="100000"/>
          </a:lnSpc>
          <a:spcBef>
            <a:spcPct val="0"/>
          </a:spcBef>
          <a:spcAft>
            <a:spcPct val="0"/>
          </a:spcAft>
          <a:buClrTx/>
          <a:buSzTx/>
          <a:buFontTx/>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spAutoFit/>
      </a:bodyPr>
      <a:lstStyle>
        <a:defPPr marL="0" marR="0" indent="0" algn="l" defTabSz="914400" rtl="0" eaLnBrk="0" fontAlgn="base" latinLnBrk="0" hangingPunct="0">
          <a:lnSpc>
            <a:spcPct val="100000"/>
          </a:lnSpc>
          <a:spcBef>
            <a:spcPct val="0"/>
          </a:spcBef>
          <a:spcAft>
            <a:spcPct val="0"/>
          </a:spcAft>
          <a:buClrTx/>
          <a:buSzTx/>
          <a:buFontTx/>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1_海阔天空">
  <a:themeElements>
    <a:clrScheme name="海阔天空 1">
      <a:dk1>
        <a:srgbClr val="000000"/>
      </a:dk1>
      <a:lt1>
        <a:srgbClr val="FFFFFF"/>
      </a:lt1>
      <a:dk2>
        <a:srgbClr val="000000"/>
      </a:dk2>
      <a:lt2>
        <a:srgbClr val="C0C0C0"/>
      </a:lt2>
      <a:accent1>
        <a:srgbClr val="B2B2B2"/>
      </a:accent1>
      <a:accent2>
        <a:srgbClr val="5F5F5F"/>
      </a:accent2>
      <a:accent3>
        <a:srgbClr val="FFFFFF"/>
      </a:accent3>
      <a:accent4>
        <a:srgbClr val="000000"/>
      </a:accent4>
      <a:accent5>
        <a:srgbClr val="D5D5D5"/>
      </a:accent5>
      <a:accent6>
        <a:srgbClr val="555555"/>
      </a:accent6>
      <a:hlink>
        <a:srgbClr val="1C1C1C"/>
      </a:hlink>
      <a:folHlink>
        <a:srgbClr val="DDDDDD"/>
      </a:folHlink>
    </a:clrScheme>
    <a:fontScheme name="海阔天空">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spAutoFit/>
      </a:bodyPr>
      <a:lstStyle>
        <a:defPPr marL="0" marR="0" indent="0" algn="l" defTabSz="914400" rtl="0" eaLnBrk="0" fontAlgn="base" latinLnBrk="0" hangingPunct="0">
          <a:lnSpc>
            <a:spcPct val="100000"/>
          </a:lnSpc>
          <a:spcBef>
            <a:spcPct val="0"/>
          </a:spcBef>
          <a:spcAft>
            <a:spcPct val="0"/>
          </a:spcAft>
          <a:buClrTx/>
          <a:buSzTx/>
          <a:buFontTx/>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spAutoFit/>
      </a:bodyPr>
      <a:lstStyle>
        <a:defPPr marL="0" marR="0" indent="0" algn="l" defTabSz="914400" rtl="0" eaLnBrk="0" fontAlgn="base" latinLnBrk="0" hangingPunct="0">
          <a:lnSpc>
            <a:spcPct val="100000"/>
          </a:lnSpc>
          <a:spcBef>
            <a:spcPct val="0"/>
          </a:spcBef>
          <a:spcAft>
            <a:spcPct val="0"/>
          </a:spcAft>
          <a:buClrTx/>
          <a:buSzTx/>
          <a:buFontTx/>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海阔天空 1">
        <a:dk1>
          <a:srgbClr val="000000"/>
        </a:dk1>
        <a:lt1>
          <a:srgbClr val="FFFFFF"/>
        </a:lt1>
        <a:dk2>
          <a:srgbClr val="000000"/>
        </a:dk2>
        <a:lt2>
          <a:srgbClr val="C0C0C0"/>
        </a:lt2>
        <a:accent1>
          <a:srgbClr val="B2B2B2"/>
        </a:accent1>
        <a:accent2>
          <a:srgbClr val="5F5F5F"/>
        </a:accent2>
        <a:accent3>
          <a:srgbClr val="FFFFFF"/>
        </a:accent3>
        <a:accent4>
          <a:srgbClr val="000000"/>
        </a:accent4>
        <a:accent5>
          <a:srgbClr val="D5D5D5"/>
        </a:accent5>
        <a:accent6>
          <a:srgbClr val="555555"/>
        </a:accent6>
        <a:hlink>
          <a:srgbClr val="1C1C1C"/>
        </a:hlink>
        <a:folHlink>
          <a:srgbClr val="DDDDD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CAEAC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CAEAC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主题2</Template>
  <TotalTime>10</TotalTime>
  <Words>3135</Words>
  <Application>WPS 演示</Application>
  <PresentationFormat>自定义</PresentationFormat>
  <Paragraphs>192</Paragraphs>
  <Slides>35</Slides>
  <Notes>0</Notes>
  <HiddenSlides>0</HiddenSlides>
  <MMClips>0</MMClips>
  <ScaleCrop>false</ScaleCrop>
  <HeadingPairs>
    <vt:vector size="4" baseType="variant">
      <vt:variant>
        <vt:lpstr>主题</vt:lpstr>
      </vt:variant>
      <vt:variant>
        <vt:i4>4</vt:i4>
      </vt:variant>
      <vt:variant>
        <vt:lpstr>幻灯片标题</vt:lpstr>
      </vt:variant>
      <vt:variant>
        <vt:i4>35</vt:i4>
      </vt:variant>
    </vt:vector>
  </HeadingPairs>
  <TitlesOfParts>
    <vt:vector size="39" baseType="lpstr">
      <vt:lpstr>主题2</vt:lpstr>
      <vt:lpstr>海阔天空</vt:lpstr>
      <vt:lpstr>1_主题2</vt:lpstr>
      <vt:lpstr>1_海阔天空</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dcterms:created xsi:type="dcterms:W3CDTF">2018-02-07T00:47:00Z</dcterms:created>
  <dcterms:modified xsi:type="dcterms:W3CDTF">2019-03-12T03:45:55Z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2052-11.1.0.8214</vt:lpwstr>
  </property>
  <property fmtid="{D5CDD505-2E9C-101B-9397-08002B2CF9AE}" pid="3" name="KSORubyTemplateID">
    <vt:lpwstr>2</vt:lpwstr>
  </property>
</Properties>
</file>