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72" r:id="rId2"/>
  </p:sldMasterIdLst>
  <p:sldIdLst>
    <p:sldId id="273" r:id="rId3"/>
    <p:sldId id="302" r:id="rId4"/>
    <p:sldId id="303" r:id="rId5"/>
    <p:sldId id="275" r:id="rId6"/>
    <p:sldId id="323" r:id="rId7"/>
    <p:sldId id="431" r:id="rId8"/>
    <p:sldId id="324" r:id="rId9"/>
    <p:sldId id="432" r:id="rId10"/>
    <p:sldId id="330" r:id="rId11"/>
    <p:sldId id="340" r:id="rId12"/>
    <p:sldId id="400" r:id="rId13"/>
    <p:sldId id="433" r:id="rId14"/>
    <p:sldId id="434" r:id="rId15"/>
    <p:sldId id="428" r:id="rId16"/>
    <p:sldId id="411" r:id="rId17"/>
    <p:sldId id="429" r:id="rId18"/>
    <p:sldId id="430" r:id="rId19"/>
    <p:sldId id="435" r:id="rId20"/>
    <p:sldId id="437" r:id="rId21"/>
    <p:sldId id="436" r:id="rId22"/>
    <p:sldId id="413" r:id="rId23"/>
    <p:sldId id="423"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DE7538"/>
    <a:srgbClr val="DE7534"/>
    <a:srgbClr val="C00000"/>
    <a:srgbClr val="A73904"/>
    <a:srgbClr val="D83657"/>
    <a:srgbClr val="0FA096"/>
    <a:srgbClr val="006762"/>
    <a:srgbClr val="A2003A"/>
    <a:srgbClr val="008D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14" autoAdjust="0"/>
    <p:restoredTop sz="94660"/>
  </p:normalViewPr>
  <p:slideViewPr>
    <p:cSldViewPr snapToGrid="0">
      <p:cViewPr>
        <p:scale>
          <a:sx n="100" d="100"/>
          <a:sy n="100" d="100"/>
        </p:scale>
        <p:origin x="-732" y="-378"/>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3075" name="Rectangle 27"/>
          <p:cNvSpPr>
            <a:spLocks noGrp="1" noChangeArrowheads="1"/>
          </p:cNvSpPr>
          <p:nvPr>
            <p:ph type="ctrTitle"/>
          </p:nvPr>
        </p:nvSpPr>
        <p:spPr>
          <a:xfrm>
            <a:off x="468318" y="2247902"/>
            <a:ext cx="8207375" cy="720329"/>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8" y="2964656"/>
            <a:ext cx="8207375" cy="305991"/>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844154"/>
            <a:ext cx="4027487"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844154"/>
            <a:ext cx="4027488"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42877"/>
            <a:ext cx="2051050" cy="4588669"/>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42877"/>
            <a:ext cx="6005512" cy="4588669"/>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B1AA9239-D668-474B-AEC1-AED18A126247}" type="datetimeFigureOut">
              <a:rPr lang="zh-CN" altLang="en-US" smtClean="0"/>
              <a:pPr/>
              <a:t>2019/3/12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3D5D4752-0CE7-4497-9789-8CD18D74C97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4767263"/>
            <a:ext cx="2133600" cy="273844"/>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4767263"/>
            <a:ext cx="2895600" cy="273844"/>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4767263"/>
            <a:ext cx="2133600" cy="273844"/>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6" y="844154"/>
            <a:ext cx="8207375" cy="3887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3" y="142875"/>
            <a:ext cx="82073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8" y="4893469"/>
            <a:ext cx="1439863" cy="147638"/>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35255" y="1816735"/>
            <a:ext cx="8752840" cy="650875"/>
          </a:xfrm>
          <a:prstGeom prst="rect">
            <a:avLst/>
          </a:prstGeom>
          <a:noFill/>
        </p:spPr>
        <p:txBody>
          <a:bodyPr wrap="square" rtlCol="0">
            <a:spAutoFit/>
          </a:bodyPr>
          <a:lstStyle/>
          <a:p>
            <a:pPr>
              <a:lnSpc>
                <a:spcPct val="130000"/>
              </a:lnSpc>
            </a:pPr>
            <a:r>
              <a:rPr sz="2800" b="1" dirty="0">
                <a:solidFill>
                  <a:srgbClr val="DE7538"/>
                </a:solidFill>
                <a:latin typeface="微软雅黑" panose="020B0503020204020204" pitchFamily="34" charset="-122"/>
                <a:ea typeface="微软雅黑" panose="020B0503020204020204" pitchFamily="34" charset="-122"/>
              </a:rPr>
              <a:t>第</a:t>
            </a:r>
            <a:r>
              <a:rPr lang="zh-CN" sz="2800" b="1" dirty="0">
                <a:solidFill>
                  <a:srgbClr val="DE7538"/>
                </a:solidFill>
                <a:latin typeface="微软雅黑" panose="020B0503020204020204" pitchFamily="34" charset="-122"/>
                <a:ea typeface="微软雅黑" panose="020B0503020204020204" pitchFamily="34" charset="-122"/>
              </a:rPr>
              <a:t>二</a:t>
            </a:r>
            <a:r>
              <a:rPr sz="2800" b="1" dirty="0">
                <a:solidFill>
                  <a:srgbClr val="DE7538"/>
                </a:solidFill>
                <a:latin typeface="微软雅黑" panose="020B0503020204020204" pitchFamily="34" charset="-122"/>
                <a:ea typeface="微软雅黑" panose="020B0503020204020204" pitchFamily="34" charset="-122"/>
              </a:rPr>
              <a:t>单元</a:t>
            </a:r>
            <a:r>
              <a:rPr lang="zh-CN" altLang="en-US" sz="2800" b="1" spc="100"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社会主义制度的建立与社会主义建设的探索</a:t>
            </a:r>
            <a:endParaRPr lang="en-US" altLang="zh-CN"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76940" y="1348014"/>
          <a:ext cx="8069039" cy="3158738"/>
        </p:xfrm>
        <a:graphic>
          <a:graphicData uri="http://schemas.openxmlformats.org/drawingml/2006/table">
            <a:tbl>
              <a:tblPr firstRow="1" bandRow="1">
                <a:tableStyleId>{5C22544A-7EE6-4342-B048-85BDC9FD1C3A}</a:tableStyleId>
              </a:tblPr>
              <a:tblGrid>
                <a:gridCol w="427267"/>
                <a:gridCol w="432707"/>
                <a:gridCol w="391886"/>
                <a:gridCol w="530679"/>
                <a:gridCol w="6286500"/>
              </a:tblGrid>
              <a:tr h="247729">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4">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7550">
                <a:tc rowSpan="6">
                  <a:txBody>
                    <a:bodyPr/>
                    <a:lstStyle/>
                    <a:p>
                      <a:pPr algn="ctr">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p>
                    <a:p>
                      <a:pPr algn="ctr">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a:t>
                      </a:r>
                    </a:p>
                    <a:p>
                      <a:pPr algn="ctr">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改</a:t>
                      </a:r>
                    </a:p>
                    <a:p>
                      <a:pPr algn="ctr">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造</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nSpc>
                          <a:spcPct val="130000"/>
                        </a:lnSpc>
                        <a:spcAft>
                          <a:spcPts val="0"/>
                        </a:spcAft>
                      </a:pP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1953 </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865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nSpc>
                          <a:spcPct val="130000"/>
                        </a:lnSpc>
                        <a:spcAft>
                          <a:spcPts val="0"/>
                        </a:spcAft>
                      </a:pP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西藏和平解放、抗美援朝战争胜利</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新生的人民政权得到巩固与发展</a:t>
                      </a:r>
                    </a:p>
                    <a:p>
                      <a:pPr>
                        <a:lnSpc>
                          <a:spcPct val="130000"/>
                        </a:lnSpc>
                        <a:spcAft>
                          <a:spcPts val="0"/>
                        </a:spcAft>
                      </a:pP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随着社会主义工业化的起步</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对农业、手工业和资本主义工商业的社会主义改造也迅速迈开了步伐</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623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农业</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原因</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分散</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的个体经营影响农业生产的发展</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农产品满足</a:t>
                      </a: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不了</a:t>
                      </a:r>
                      <a:r>
                        <a:rPr lang="en-US" alt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200" b="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国家工业化</a:t>
                      </a:r>
                      <a:r>
                        <a:rPr lang="en-US" altLang="zh-CN" sz="1200" b="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建设</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的需要</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农民也有进行互助合作的要求</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623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分散的个体农民组织起来</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引导他们</a:t>
                      </a: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参加</a:t>
                      </a:r>
                      <a:r>
                        <a:rPr lang="en-US"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b="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农业生产合作社   </a:t>
                      </a: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走</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集体化和共同富裕的社会主义道路</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623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结果</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en-US"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1955</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全国掀起农业合作化的高潮。</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全国绝大多数农户参加了农业生产合作社</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623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作用</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zh-CN" sz="12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农业合作化</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运动调动了农民的生产积极性</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解放了农村生产力</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促进了工业化的发展</a:t>
                      </a:r>
                      <a:r>
                        <a:rPr lang="en-US"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有力地推动了手工业的社会主义改造</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 name="表格 9"/>
          <p:cNvGraphicFramePr>
            <a:graphicFrameLocks noGrp="1"/>
          </p:cNvGraphicFramePr>
          <p:nvPr/>
        </p:nvGraphicFramePr>
        <p:xfrm>
          <a:off x="622662" y="1401537"/>
          <a:ext cx="7892687" cy="3289585"/>
        </p:xfrm>
        <a:graphic>
          <a:graphicData uri="http://schemas.openxmlformats.org/drawingml/2006/table">
            <a:tbl>
              <a:tblPr/>
              <a:tblGrid>
                <a:gridCol w="430531"/>
                <a:gridCol w="310243"/>
                <a:gridCol w="383721"/>
                <a:gridCol w="628650"/>
                <a:gridCol w="6139542"/>
              </a:tblGrid>
              <a:tr h="247649">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4">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3429">
                <a:tc rowSpan="7">
                  <a:txBody>
                    <a:bodyPr/>
                    <a:lstStyle/>
                    <a:p>
                      <a:pPr algn="ctr">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改</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造</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7">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手工业</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农业合作化运动的推动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3429">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建立</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手工业生产合作社</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6859">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,90%</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以上的个体手工业者参加了手工业生产合作社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3429">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资本主义</a:t>
                      </a:r>
                    </a:p>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工商业</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1954</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年起</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6859">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方式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公私合营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公私双方共同经营企业</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公方代表居于领导地位</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288">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创举</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改造过程中</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国家对资本家占有的生产资料</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实行</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赎买政策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实现了和平过渡</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是中国社会主义改造的创举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6859">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年初</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资本主义工商业的社会主义改造出现了全行业公私合营的高潮</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TextBox 15"/>
          <p:cNvSpPr txBox="1"/>
          <p:nvPr/>
        </p:nvSpPr>
        <p:spPr>
          <a:xfrm>
            <a:off x="8465554" y="1230969"/>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表格 15"/>
          <p:cNvGraphicFramePr>
            <a:graphicFrameLocks noGrp="1"/>
          </p:cNvGraphicFramePr>
          <p:nvPr/>
        </p:nvGraphicFramePr>
        <p:xfrm>
          <a:off x="598169" y="1419678"/>
          <a:ext cx="7557952" cy="2931886"/>
        </p:xfrm>
        <a:graphic>
          <a:graphicData uri="http://schemas.openxmlformats.org/drawingml/2006/table">
            <a:tbl>
              <a:tblPr/>
              <a:tblGrid>
                <a:gridCol w="411968"/>
                <a:gridCol w="276263"/>
                <a:gridCol w="644588"/>
                <a:gridCol w="6225133"/>
              </a:tblGrid>
              <a:tr h="312414">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1164211">
                <a:tc rowSpan="3">
                  <a:txBody>
                    <a:bodyPr/>
                    <a:lstStyle/>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改</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完成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到</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年底</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国家基本上完成了对农业、手工业和资本主义工商业的社会主义改造</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实现</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生产资料私有制向社会主义公有制的转变</a:t>
                      </a:r>
                      <a:r>
                        <a:rPr 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实质）</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3157">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社会主义</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基本制度在我国建立起来。这是中国历史上最深刻的社会变革。我国从此</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进入</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社会主义初级阶段</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82104">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问题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在社会主义改造工作的后期</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也存在着要求过急、工作过粗、改变过快等缺点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TextBox 10"/>
          <p:cNvSpPr txBox="1"/>
          <p:nvPr/>
        </p:nvSpPr>
        <p:spPr>
          <a:xfrm>
            <a:off x="8119565" y="1321584"/>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31" name="矩形 30"/>
          <p:cNvSpPr/>
          <p:nvPr/>
        </p:nvSpPr>
        <p:spPr>
          <a:xfrm>
            <a:off x="571498" y="2657385"/>
            <a:ext cx="5698673" cy="307777"/>
          </a:xfrm>
          <a:prstGeom prst="rect">
            <a:avLst/>
          </a:prstGeom>
        </p:spPr>
        <p:txBody>
          <a:bodyPr wrap="square">
            <a:spAutoFit/>
          </a:bodyPr>
          <a:lstStyle/>
          <a:p>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易混易错</a:t>
            </a:r>
            <a:r>
              <a:rPr lang="en-US" altLang="zh-CN" sz="1400" b="1" dirty="0" smtClean="0">
                <a:solidFill>
                  <a:srgbClr val="DE7538"/>
                </a:solidFill>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555170" y="3139957"/>
            <a:ext cx="7821388" cy="1384995"/>
          </a:xfrm>
          <a:prstGeom prst="rect">
            <a:avLst/>
          </a:prstGeom>
        </p:spPr>
        <p:txBody>
          <a:bodyPr wrap="square">
            <a:spAutoFit/>
          </a:bodyPr>
          <a:lstStyle/>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(1)1952</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年底土地改革完成后</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土地仍属于私有</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;1956</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年底三大改造基本完成后</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包括土地在内的生产资料才转变为社会主义公有制</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在三大改造过程中</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我国的伟大创举是国家对资本家占有的生产资料实行赎买政策</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不是公私合营。</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我国社会主义制度基本确立的标志是</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1956</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年底三大改造的基本完成</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而不是新中国成立。</a:t>
            </a:r>
          </a:p>
        </p:txBody>
      </p:sp>
      <p:sp>
        <p:nvSpPr>
          <p:cNvPr id="11" name="矩形 10"/>
          <p:cNvSpPr/>
          <p:nvPr/>
        </p:nvSpPr>
        <p:spPr>
          <a:xfrm>
            <a:off x="571499" y="1367429"/>
            <a:ext cx="7731579" cy="1023614"/>
          </a:xfrm>
          <a:prstGeom prst="rect">
            <a:avLst/>
          </a:prstGeom>
        </p:spPr>
        <p:txBody>
          <a:bodyPr wrap="square">
            <a:spAutoFit/>
          </a:bodyPr>
          <a:lstStyle/>
          <a:p>
            <a:pPr>
              <a:lnSpc>
                <a:spcPct val="150000"/>
              </a:lnSpc>
            </a:pPr>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纵横联系</a:t>
            </a:r>
            <a:r>
              <a:rPr lang="en-US" altLang="zh-CN" sz="1400" b="1"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新中国成立后四次土地政策调整</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土地改革、农业合作化运动、人民公社化运动、家庭联产承包责任制。</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10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1000"/>
                                        <p:tgtEl>
                                          <p:spTgt spid="1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fade">
                                      <p:cBhvr>
                                        <p:cTn id="26" dur="1000"/>
                                        <p:tgtEl>
                                          <p:spTgt spid="3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35836" y="1984910"/>
            <a:ext cx="7048786" cy="1042199"/>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a:t>
            </a:r>
            <a:r>
              <a:rPr lang="zh-CN" altLang="en-US" sz="1400" b="1" dirty="0" smtClean="0">
                <a:solidFill>
                  <a:srgbClr val="DE7538"/>
                </a:solidFill>
                <a:latin typeface="微软雅黑" panose="020B0503020204020204" pitchFamily="34" charset="-122"/>
                <a:ea typeface="微软雅黑" panose="020B0503020204020204" pitchFamily="34" charset="-122"/>
              </a:rPr>
              <a:t>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知道“大跃进”和人民公社化运动的失误</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了解这一时期以王进喜、雷锋、邓稼先、焦裕禄等为代表的广大干部群众艰苦奋斗的精神</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了解“文化大革命”的严重危害及主要教训。</a:t>
            </a:r>
            <a:endParaRPr lang="en-US" altLang="zh-CN" sz="14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545146" y="1246372"/>
            <a:ext cx="4429665" cy="418888"/>
          </a:xfrm>
          <a:prstGeom prst="rect">
            <a:avLst/>
          </a:prstGeom>
          <a:noFill/>
        </p:spPr>
        <p:txBody>
          <a:bodyPr wrap="none" lIns="36000" tIns="36000" rIns="36000" bIns="36000" rtlCol="0">
            <a:spAutoFit/>
          </a:bodyPr>
          <a:lstStyle/>
          <a:p>
            <a:pP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考点三</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艰辛探索与建设成就</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八下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P27</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32)</a:t>
            </a:r>
            <a:endPar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10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wipe(up)">
                                      <p:cBhvr>
                                        <p:cTn id="26"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nvGraphicFramePr>
        <p:xfrm>
          <a:off x="614497" y="1493155"/>
          <a:ext cx="7427325" cy="3027211"/>
        </p:xfrm>
        <a:graphic>
          <a:graphicData uri="http://schemas.openxmlformats.org/drawingml/2006/table">
            <a:tbl>
              <a:tblPr/>
              <a:tblGrid>
                <a:gridCol w="596867"/>
                <a:gridCol w="946556"/>
                <a:gridCol w="895523"/>
                <a:gridCol w="4988379"/>
              </a:tblGrid>
              <a:tr h="264096">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584184">
                <a:tc rowSpan="4">
                  <a:txBody>
                    <a:bodyPr/>
                    <a:lstStyle/>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艰</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辛</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索</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中共八大</a:t>
                      </a:r>
                    </a:p>
                    <a:p>
                      <a:pPr marL="0" algn="ctr" defTabSz="685800" rtl="0" eaLnBrk="1" latinLnBrk="0" hangingPunct="1">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良好开端</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时间、地点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年、北京</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2286">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了当时国内的主要矛盾</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指出党和人民的主要任务是集中力量把我国尽快地从落后的农业国</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变为</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先进的工业国</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209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影响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中国开始全面的大规模的社会主义建设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56381">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中共八大</a:t>
                      </a:r>
                    </a:p>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二次会议</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总路线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1958</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提出“鼓足干劲、力争上游、多快好省地建设社会主义”的总路线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graphicFrame>
        <p:nvGraphicFramePr>
          <p:cNvPr id="18" name="表格 17"/>
          <p:cNvGraphicFramePr>
            <a:graphicFrameLocks noGrp="1"/>
          </p:cNvGraphicFramePr>
          <p:nvPr/>
        </p:nvGraphicFramePr>
        <p:xfrm>
          <a:off x="573678" y="1306287"/>
          <a:ext cx="7958000" cy="3472526"/>
        </p:xfrm>
        <a:graphic>
          <a:graphicData uri="http://schemas.openxmlformats.org/drawingml/2006/table">
            <a:tbl>
              <a:tblPr/>
              <a:tblGrid>
                <a:gridCol w="379610"/>
                <a:gridCol w="899415"/>
                <a:gridCol w="719190"/>
                <a:gridCol w="5959785"/>
              </a:tblGrid>
              <a:tr h="230357">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3905">
                <a:tc rowSpan="7">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艰</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辛</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索</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“大跃进”</a:t>
                      </a: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和人民公</a:t>
                      </a: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社化运动</a:t>
                      </a:r>
                    </a:p>
                    <a:p>
                      <a:pPr marL="0" algn="ctr"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严重失误</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1958</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3655">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加上当时自然灾害严重等因素</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,1959</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年至</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1961</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我国的国民经济发生严重困难</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548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评价</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反映了人民群众迫切要求改变我国经济落后状况的愿望</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但急于求成</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忽视了客观的经济规律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7309">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失误原因</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对国情分析不够</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缺乏建设经验</a:t>
                      </a:r>
                    </a:p>
                    <a:p>
                      <a:pPr marL="0" algn="just"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对社会主义建设急于求成</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忽视客观的经济规律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548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经验教训</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经济建设要立足国情</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从实际出发</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实事求是</a:t>
                      </a:r>
                    </a:p>
                    <a:p>
                      <a:pPr marL="0" algn="just" defTabSz="685800" rtl="0" eaLnBrk="1" latinLnBrk="0" hangingPunct="1">
                        <a:lnSpc>
                          <a:spcPct val="130000"/>
                        </a:lnSpc>
                        <a:spcAft>
                          <a:spcPts val="0"/>
                        </a:spcAft>
                      </a:pP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要按客观规律办事</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不能急于求成</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生产关系一定要适应生产力的发展</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3655">
                <a:tc vMerge="1">
                  <a:txBody>
                    <a:bodyPr/>
                    <a:lstStyle/>
                    <a:p>
                      <a:endParaRPr lang="zh-CN"/>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国民经</a:t>
                      </a:r>
                    </a:p>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济调整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中共中央提出了“调整、巩固、充实、提高”的八字方针</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于</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1961</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年初开始实施</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15482">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成效</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30000"/>
                        </a:lnSpc>
                        <a:spcAft>
                          <a:spcPts val="0"/>
                        </a:spcAft>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到</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1965</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国民经济调整的任务基本完成</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工农业生产得到恢复和发展</a:t>
                      </a:r>
                      <a:r>
                        <a:rPr lang="en-US"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呈现出物价稳定、市场繁荣的新面貌</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 name="TextBox 8"/>
          <p:cNvSpPr txBox="1"/>
          <p:nvPr/>
        </p:nvSpPr>
        <p:spPr>
          <a:xfrm>
            <a:off x="8465554" y="126392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10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98170" y="1349827"/>
          <a:ext cx="7615102" cy="3432449"/>
        </p:xfrm>
        <a:graphic>
          <a:graphicData uri="http://schemas.openxmlformats.org/drawingml/2006/table">
            <a:tbl>
              <a:tblPr/>
              <a:tblGrid>
                <a:gridCol w="612043"/>
                <a:gridCol w="612043"/>
                <a:gridCol w="684180"/>
                <a:gridCol w="5706836"/>
              </a:tblGrid>
              <a:tr h="323852">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202837">
                <a:tc rowSpan="4">
                  <a:txBody>
                    <a:bodyPr/>
                    <a:lstStyle/>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艰</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辛</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a:t>
                      </a:r>
                    </a:p>
                    <a:p>
                      <a:pPr algn="ctr">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索</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“文化大</a:t>
                      </a:r>
                    </a:p>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革命”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1966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1976</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2837">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目的</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防止资本主义复辟</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22697">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动荡</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局面</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陈伯达、江青、康生、张春桥等人组成中央文革小组</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成为“文化大革命”的实际指挥部。他们趁机煽动“打倒一切</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全面内战”</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许多地方出现造反派组织打、砸、抢事件</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学校停课、工厂停工“闹革命”</a:t>
                      </a: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一些党政机关受到冲击</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大批各级领导干部和知识分子遭到批判和揪斗</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民主与法制受到践踏</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社会和生产秩序陷于混乱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11349">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抗争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(1)1967</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年“二月抗争”</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实质</a:t>
                      </a:r>
                      <a:r>
                        <a:rPr 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老一辈革命家对“文化大革命”的抵制</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spcAft>
                          <a:spcPts val="0"/>
                        </a:spcAft>
                      </a:pP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周恩来和许多干部坚持党和国家的日常工作</a:t>
                      </a:r>
                      <a:r>
                        <a:rPr 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尽量减少“文化大革命”造成的损失</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TextBox 9"/>
          <p:cNvSpPr txBox="1"/>
          <p:nvPr/>
        </p:nvSpPr>
        <p:spPr>
          <a:xfrm>
            <a:off x="8160754" y="1272158"/>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 name="表格 14"/>
          <p:cNvGraphicFramePr>
            <a:graphicFrameLocks noGrp="1"/>
          </p:cNvGraphicFramePr>
          <p:nvPr/>
        </p:nvGraphicFramePr>
        <p:xfrm>
          <a:off x="598170" y="1349828"/>
          <a:ext cx="7639594" cy="3097728"/>
        </p:xfrm>
        <a:graphic>
          <a:graphicData uri="http://schemas.openxmlformats.org/drawingml/2006/table">
            <a:tbl>
              <a:tblPr/>
              <a:tblGrid>
                <a:gridCol w="614012"/>
                <a:gridCol w="614012"/>
                <a:gridCol w="481617"/>
                <a:gridCol w="5929953"/>
              </a:tblGrid>
              <a:tr h="293593">
                <a:tc>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r>
              <a:tr h="880778">
                <a:tc rowSpan="4">
                  <a:txBody>
                    <a:bodyPr/>
                    <a:lstStyle/>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艰</a:t>
                      </a: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辛</a:t>
                      </a: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探</a:t>
                      </a:r>
                    </a:p>
                    <a:p>
                      <a:pPr algn="ctr">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索</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685800" rtl="0" eaLnBrk="1" latinLnBrk="0" hangingPunct="1">
                        <a:lnSpc>
                          <a:spcPct val="150000"/>
                        </a:lnSpc>
                        <a:spcAft>
                          <a:spcPts val="0"/>
                        </a:spcAft>
                      </a:pPr>
                      <a:r>
                        <a:rPr lang="zh-CN" sz="1300" kern="10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“文化大</a:t>
                      </a:r>
                    </a:p>
                    <a:p>
                      <a:pPr marL="0" algn="ctr" defTabSz="685800" rtl="0" eaLnBrk="1" latinLnBrk="0" hangingPunct="1">
                        <a:lnSpc>
                          <a:spcPct val="150000"/>
                        </a:lnSpc>
                        <a:spcAft>
                          <a:spcPts val="0"/>
                        </a:spcAft>
                      </a:pPr>
                      <a:r>
                        <a:rPr lang="zh-CN" sz="1300" kern="10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革命”</a:t>
                      </a:r>
                      <a:endParaRPr lang="zh-CN"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just" defTabSz="685800" rtl="0" eaLnBrk="1" fontAlgn="auto" latinLnBrk="0" hangingPunct="1">
                        <a:lnSpc>
                          <a:spcPct val="150000"/>
                        </a:lnSpc>
                        <a:spcBef>
                          <a:spcPts val="0"/>
                        </a:spcBef>
                        <a:spcAft>
                          <a:spcPts val="0"/>
                        </a:spcAft>
                        <a:buClrTx/>
                        <a:buSzTx/>
                        <a:buFontTx/>
                        <a:buNone/>
                        <a:defRPr/>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(1)1971</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九一三事件</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林彪反革命集团被粉碎</a:t>
                      </a:r>
                    </a:p>
                    <a:p>
                      <a:pPr marL="0" algn="just"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(2)1976</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10</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主持中央工作的华国锋、叶剑英等一举粉碎了江青反革命集团</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p>
                    <a:p>
                      <a:pPr marL="0" marR="0" indent="0" algn="just" defTabSz="685800" rtl="0" eaLnBrk="1" fontAlgn="auto" latinLnBrk="0" hangingPunct="1">
                        <a:lnSpc>
                          <a:spcPct val="150000"/>
                        </a:lnSpc>
                        <a:spcBef>
                          <a:spcPts val="0"/>
                        </a:spcBef>
                        <a:spcAft>
                          <a:spcPts val="0"/>
                        </a:spcAft>
                        <a:buClrTx/>
                        <a:buSzTx/>
                        <a:buFontTx/>
                        <a:buNone/>
                        <a:defRPr/>
                      </a:pP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“文化大革命”结束</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13534">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“文化大革命”是一场由领导者错误发动</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被反革命集团利用</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给党、国家和全国各族人民带来严重灾难的</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内乱 </a:t>
                      </a:r>
                      <a:r>
                        <a:rPr lang="en-US" alt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4696">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危害</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民主法制被肆意践踏</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国民经济遭到巨大损失</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教育事业遭到严重摧残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80778">
                <a:tc vMerge="1">
                  <a:txBody>
                    <a:bodyPr/>
                    <a:lstStyle/>
                    <a:p>
                      <a:endParaRPr lang="zh-CN"/>
                    </a:p>
                  </a:txBody>
                  <a:tcPr/>
                </a:tc>
                <a:tc vMerge="1">
                  <a:txBody>
                    <a:bodyPr/>
                    <a:lstStyle/>
                    <a:p>
                      <a:endParaRPr lang="zh-CN"/>
                    </a:p>
                  </a:txBody>
                  <a:tcPr/>
                </a:tc>
                <a:tc>
                  <a:txBody>
                    <a:bodyPr/>
                    <a:lstStyle/>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教训</a:t>
                      </a:r>
                      <a:endPar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启示</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just"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要坚持以经济建设为中心</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要健全社会主义民主与法制</a:t>
                      </a:r>
                    </a:p>
                    <a:p>
                      <a:pPr marL="0" algn="just" defTabSz="685800" rtl="0" eaLnBrk="1" latinLnBrk="0" hangingPunct="1">
                        <a:lnSpc>
                          <a:spcPct val="150000"/>
                        </a:lnSpc>
                        <a:spcAft>
                          <a:spcPts val="0"/>
                        </a:spcAft>
                      </a:pP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要从国情出发</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实事求是</a:t>
                      </a:r>
                      <a:r>
                        <a:rPr lang="en-US" alt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要坚持党的民主集中制</a:t>
                      </a:r>
                      <a:r>
                        <a:rPr 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反对任何形式的个人崇拜</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TextBox 15"/>
          <p:cNvSpPr txBox="1"/>
          <p:nvPr/>
        </p:nvSpPr>
        <p:spPr>
          <a:xfrm>
            <a:off x="8160754" y="1272158"/>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nvGraphicFramePr>
        <p:xfrm>
          <a:off x="552450" y="1327142"/>
          <a:ext cx="8126187" cy="3375486"/>
        </p:xfrm>
        <a:graphic>
          <a:graphicData uri="http://schemas.openxmlformats.org/drawingml/2006/table">
            <a:tbl>
              <a:tblPr firstRow="1" bandRow="1">
                <a:tableStyleId>{5C22544A-7EE6-4342-B048-85BDC9FD1C3A}</a:tableStyleId>
              </a:tblPr>
              <a:tblGrid>
                <a:gridCol w="507887"/>
                <a:gridCol w="510315"/>
                <a:gridCol w="724116"/>
                <a:gridCol w="699145"/>
                <a:gridCol w="5684724"/>
              </a:tblGrid>
              <a:tr h="314617">
                <a:tc>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主题</a:t>
                      </a:r>
                      <a:endParaRPr lang="zh-CN" alt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4">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具体内容</a:t>
                      </a:r>
                      <a:endParaRPr lang="zh-CN" alt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980595">
                <a:tc rowSpan="6">
                  <a:txBody>
                    <a:bodyPr/>
                    <a:lstStyle/>
                    <a:p>
                      <a:pPr algn="ct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a:t>
                      </a:r>
                    </a:p>
                    <a:p>
                      <a:pPr algn="ct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设</a:t>
                      </a:r>
                    </a:p>
                    <a:p>
                      <a:pPr algn="ct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成</a:t>
                      </a:r>
                    </a:p>
                    <a:p>
                      <a:pPr algn="ct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6">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全面建设社会主义时期成就</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工业</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50000"/>
                        </a:lnSpc>
                        <a:spcAft>
                          <a:spcPts val="0"/>
                        </a:spcAft>
                      </a:pP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工业生产能力和技术水平大大提高</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建成一大批大中型项目。建成武汉、包头两大钢铁基地</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建成大庆油田、胜利油田和大港油田。到</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1965</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我国实现了原油和石油产品的全部自给</a:t>
                      </a:r>
                    </a:p>
                    <a:p>
                      <a:pPr>
                        <a:lnSpc>
                          <a:spcPct val="150000"/>
                        </a:lnSpc>
                        <a:spcAft>
                          <a:spcPts val="0"/>
                        </a:spcAft>
                      </a:pP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工业布局有了明显改善</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原有的沿海工业基地得到加强</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广大内地也新建了不同规模的现代工业</a:t>
                      </a:r>
                    </a:p>
                    <a:p>
                      <a:pPr>
                        <a:lnSpc>
                          <a:spcPct val="150000"/>
                        </a:lnSpc>
                        <a:spcAft>
                          <a:spcPts val="0"/>
                        </a:spcAft>
                      </a:pP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新兴的电子工业、原子能工业、航天工业从无到有地发展起来</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344217">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交通</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修建了兰新、兰青、包兰等铁路</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328068">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科学技术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5000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人工合成结晶牛胰岛素</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居世界领先地位</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258944">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模范人物</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50000"/>
                        </a:lnSpc>
                        <a:spcAft>
                          <a:spcPts val="0"/>
                        </a:spcAft>
                      </a:pP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“铁人”</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王进喜 </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党的好</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干部</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焦裕禄 </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解放军好</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战士</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雷锋 </a:t>
                      </a:r>
                      <a:r>
                        <a:rPr lang="en-US" altLang="zh-CN" sz="1100" b="0" u="wavy" kern="100" dirty="0" smtClean="0">
                          <a:solidFill>
                            <a:schemeClr val="tx1"/>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77629">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a:lnSpc>
                          <a:spcPts val="1320"/>
                        </a:lnSpc>
                        <a:spcAft>
                          <a:spcPts val="0"/>
                        </a:spcAft>
                      </a:pP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优秀品质</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爱国主义</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精神</a:t>
                      </a:r>
                      <a:r>
                        <a:rPr lang="en-US" alt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自力更生、艰苦创业的精神</a:t>
                      </a:r>
                    </a:p>
                    <a:p>
                      <a:pPr>
                        <a:lnSpc>
                          <a:spcPct val="150000"/>
                        </a:lnSpc>
                        <a:spcAft>
                          <a:spcPts val="0"/>
                        </a:spcAft>
                      </a:pP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为社会主义奋斗的</a:t>
                      </a: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精神</a:t>
                      </a:r>
                      <a:r>
                        <a:rPr lang="en-US" alt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4)</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密切联系群众</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全心全意为人民服务的精神</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7888">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影响</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50000"/>
                        </a:lnSpc>
                        <a:spcAft>
                          <a:spcPts val="0"/>
                        </a:spcAft>
                      </a:pPr>
                      <a:r>
                        <a:rPr lang="zh-CN" sz="11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我国</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初步形成了独立的、比较完整的工业体系和国民经济体系</a:t>
                      </a:r>
                      <a:r>
                        <a:rPr lang="en-US"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1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为现代化建设打下了坚实的物质基础</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6" name="TextBox 15"/>
          <p:cNvSpPr txBox="1"/>
          <p:nvPr/>
        </p:nvSpPr>
        <p:spPr>
          <a:xfrm>
            <a:off x="7801525" y="790465"/>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438407" y="979532"/>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时空坐标</a:t>
            </a:r>
            <a:r>
              <a:rPr lang="en-US" altLang="zh-CN" sz="1400" b="1" dirty="0">
                <a:solidFill>
                  <a:srgbClr val="DE7538"/>
                </a:solidFill>
                <a:latin typeface="微软雅黑" panose="020B0503020204020204" pitchFamily="34" charset="-122"/>
                <a:ea typeface="微软雅黑" panose="020B0503020204020204" pitchFamily="34" charset="-122"/>
              </a:rPr>
              <a:t>】</a:t>
            </a:r>
          </a:p>
        </p:txBody>
      </p:sp>
      <p:graphicFrame>
        <p:nvGraphicFramePr>
          <p:cNvPr id="4" name="对象 3"/>
          <p:cNvGraphicFramePr>
            <a:graphicFrameLocks noChangeAspect="1"/>
          </p:cNvGraphicFramePr>
          <p:nvPr/>
        </p:nvGraphicFramePr>
        <p:xfrm>
          <a:off x="530905" y="1615849"/>
          <a:ext cx="8195316" cy="2931658"/>
        </p:xfrm>
        <a:graphic>
          <a:graphicData uri="http://schemas.openxmlformats.org/presentationml/2006/ole">
            <p:oleObj spid="_x0000_s1025" name="文档" r:id="rId3" imgW="6589061" imgH="2575165" progId="Word.Document.12">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nvGraphicFramePr>
        <p:xfrm>
          <a:off x="563336" y="1519463"/>
          <a:ext cx="7682594" cy="2905579"/>
        </p:xfrm>
        <a:graphic>
          <a:graphicData uri="http://schemas.openxmlformats.org/drawingml/2006/table">
            <a:tbl>
              <a:tblPr firstRow="1" bandRow="1">
                <a:tableStyleId>{5C22544A-7EE6-4342-B048-85BDC9FD1C3A}</a:tableStyleId>
              </a:tblPr>
              <a:tblGrid>
                <a:gridCol w="632130"/>
                <a:gridCol w="576184"/>
                <a:gridCol w="1061357"/>
                <a:gridCol w="5412923"/>
              </a:tblGrid>
              <a:tr h="483486">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主题</a:t>
                      </a:r>
                      <a:endParaRPr lang="zh-CN" alt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具体内容</a:t>
                      </a:r>
                      <a:endParaRPr lang="zh-CN" altLang="en-US"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22093">
                <a:tc>
                  <a:txBody>
                    <a:bodyPr/>
                    <a:lstStyle/>
                    <a:p>
                      <a:pPr algn="ctr">
                        <a:lnSpc>
                          <a:spcPct val="150000"/>
                        </a:lnSpc>
                        <a:spcAft>
                          <a:spcPts val="0"/>
                        </a:spcAft>
                      </a:pP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建</a:t>
                      </a:r>
                    </a:p>
                    <a:p>
                      <a:pPr algn="ctr">
                        <a:lnSpc>
                          <a:spcPct val="150000"/>
                        </a:lnSpc>
                        <a:spcAft>
                          <a:spcPts val="0"/>
                        </a:spcAft>
                      </a:pP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设</a:t>
                      </a:r>
                    </a:p>
                    <a:p>
                      <a:pPr algn="ctr">
                        <a:lnSpc>
                          <a:spcPct val="150000"/>
                        </a:lnSpc>
                        <a:spcAft>
                          <a:spcPts val="0"/>
                        </a:spcAft>
                      </a:pP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成</a:t>
                      </a:r>
                    </a:p>
                    <a:p>
                      <a:pPr algn="ctr">
                        <a:lnSpc>
                          <a:spcPct val="150000"/>
                        </a:lnSpc>
                        <a:spcAft>
                          <a:spcPts val="0"/>
                        </a:spcAft>
                      </a:pPr>
                      <a:r>
                        <a:rPr lang="zh-CN" sz="1300" b="0" kern="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全面建设社会主义时期成就</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“文化大革命”时期的</a:t>
                      </a:r>
                      <a:endParaRPr lang="en-US" altLang="zh-CN"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ctr" defTabSz="685800" rtl="0" eaLnBrk="1" latinLnBrk="0" hangingPunct="1">
                        <a:lnSpc>
                          <a:spcPct val="150000"/>
                        </a:lnSpc>
                        <a:spcAft>
                          <a:spcPts val="0"/>
                        </a:spcAft>
                      </a:pP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科技成就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just" defTabSz="685800" rtl="0" eaLnBrk="1" fontAlgn="auto" latinLnBrk="0" hangingPunct="1">
                        <a:lnSpc>
                          <a:spcPct val="150000"/>
                        </a:lnSpc>
                        <a:spcBef>
                          <a:spcPts val="0"/>
                        </a:spcBef>
                        <a:spcAft>
                          <a:spcPts val="0"/>
                        </a:spcAft>
                        <a:buClrTx/>
                        <a:buSzTx/>
                        <a:buFontTx/>
                        <a:buNone/>
                        <a:defRPr/>
                      </a:pP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(1)1967</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6</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我国成功爆炸了</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第一颗氢弹</a:t>
                      </a:r>
                      <a:r>
                        <a:rPr lang="en-US" altLang="zh-CN"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p>
                    <a:p>
                      <a:pPr marL="0" algn="just" defTabSz="685800" rtl="0" eaLnBrk="1" latinLnBrk="0" hangingPunct="1">
                        <a:lnSpc>
                          <a:spcPct val="150000"/>
                        </a:lnSpc>
                        <a:spcAft>
                          <a:spcPts val="0"/>
                        </a:spcAft>
                      </a:pP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(2)1970</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我国成功发射了第一颗人造地球卫星</a:t>
                      </a:r>
                    </a:p>
                    <a:p>
                      <a:pPr marL="0" marR="0" indent="0" algn="just" defTabSz="685800" rtl="0" eaLnBrk="1" fontAlgn="auto" latinLnBrk="0" hangingPunct="1">
                        <a:lnSpc>
                          <a:spcPct val="150000"/>
                        </a:lnSpc>
                        <a:spcBef>
                          <a:spcPts val="0"/>
                        </a:spcBef>
                        <a:spcAft>
                          <a:spcPts val="0"/>
                        </a:spcAft>
                        <a:buClrTx/>
                        <a:buSzTx/>
                        <a:buFontTx/>
                        <a:buNone/>
                        <a:defRPr/>
                      </a:pP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(3)1973</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300" b="0"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我国在世界上首次培育成功强优势的</a:t>
                      </a:r>
                      <a:r>
                        <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籼型杂交水稻  </a:t>
                      </a:r>
                      <a:r>
                        <a:rPr lang="en-US" altLang="zh-CN"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300" b="0" u="sng" kern="1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4" name="TextBox 13"/>
          <p:cNvSpPr txBox="1"/>
          <p:nvPr/>
        </p:nvSpPr>
        <p:spPr>
          <a:xfrm>
            <a:off x="8160754" y="1272158"/>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矩形 10"/>
          <p:cNvSpPr/>
          <p:nvPr/>
        </p:nvSpPr>
        <p:spPr>
          <a:xfrm>
            <a:off x="367393" y="1473564"/>
            <a:ext cx="7788728" cy="2354491"/>
          </a:xfrm>
          <a:prstGeom prst="rect">
            <a:avLst/>
          </a:prstGeom>
        </p:spPr>
        <p:txBody>
          <a:bodyPr wrap="square">
            <a:spAutoFit/>
          </a:bodyPr>
          <a:lstStyle/>
          <a:p>
            <a:pPr>
              <a:lnSpc>
                <a:spcPct val="150000"/>
              </a:lnSpc>
            </a:pPr>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纵横联系</a:t>
            </a:r>
            <a:r>
              <a:rPr lang="en-US" altLang="zh-CN" sz="1400" b="1"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中国共产党召开的重要会议</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中共一大、中共二大、中共三大、八七会议、遵义会议、中共七大、中共八大、中共十一届三中全会、中共十一届六中全会、中共十二届三中全会、中共十二大、中共十三大、中共十四大、中共十五大、中共十六大、中共十七大、中共十八大、中共十九大。</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 </a:t>
            </a:r>
          </a:p>
          <a:p>
            <a:pPr>
              <a:lnSpc>
                <a:spcPct val="150000"/>
              </a:lnSpc>
            </a:pP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新中国成立后四次土地政策调整</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土地改革、农业合作化运动、人民公社化运动、家庭联产承包责任制。</a:t>
            </a: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10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1000"/>
                                        <p:tgtEl>
                                          <p:spTgt spid="1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3" end="3"/>
                                            </p:txEl>
                                          </p:spTgt>
                                        </p:tgtEl>
                                        <p:attrNameLst>
                                          <p:attrName>style.visibility</p:attrName>
                                        </p:attrNameLst>
                                      </p:cBhvr>
                                      <p:to>
                                        <p:strVal val="visible"/>
                                      </p:to>
                                    </p:set>
                                    <p:animEffect transition="in" filter="fade">
                                      <p:cBhvr>
                                        <p:cTn id="26" dur="1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357867" y="1357089"/>
            <a:ext cx="8279947" cy="2677656"/>
          </a:xfrm>
          <a:prstGeom prst="rect">
            <a:avLst/>
          </a:prstGeom>
        </p:spPr>
        <p:txBody>
          <a:bodyPr wrap="square">
            <a:spAutoFit/>
          </a:bodyPr>
          <a:lstStyle/>
          <a:p>
            <a:pPr lvl="0">
              <a:lnSpc>
                <a:spcPct val="150000"/>
              </a:lnSpc>
            </a:pPr>
            <a:r>
              <a:rPr lang="zh-CN"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设问分析</a:t>
            </a:r>
            <a:r>
              <a:rPr lang="zh-CN" altLang="zh-CN" sz="1400" b="1"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为什么说三大改造的实质是把生产资料私有制转变为社会主义公有制</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50000"/>
              </a:lnSpc>
            </a:pPr>
            <a:endPar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解答</a:t>
            </a:r>
            <a:r>
              <a:rPr lang="en-US" altLang="zh-CN" sz="1400" b="1"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随着对农业、手工业和资本主义工商业社会主义改造的完成</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我国的生产关系结构发生了根本性的变化。到</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1956</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年农业生产合作社、手工业生产合作社都变成了社会主义性质的</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资本主义工商业也基本实现了全行业的公私合营。社会主义性质的国营经济和集体所有制经济</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占了绝对的优势</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资本主义生产方式基本上被消灭了</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农民的小生产私有制也基本上被改造了</a:t>
            </a:r>
            <a:r>
              <a:rPr lang="en-US"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我国进入了社会主义初级阶段。</a:t>
            </a:r>
          </a:p>
        </p:txBody>
      </p:sp>
      <p:grpSp>
        <p:nvGrpSpPr>
          <p:cNvPr id="7" name="组合 6"/>
          <p:cNvGrpSpPr/>
          <p:nvPr/>
        </p:nvGrpSpPr>
        <p:grpSpPr>
          <a:xfrm>
            <a:off x="4041487" y="706582"/>
            <a:ext cx="1019463" cy="398562"/>
            <a:chOff x="3768437" y="706582"/>
            <a:chExt cx="1019463" cy="398562"/>
          </a:xfrm>
        </p:grpSpPr>
        <p:sp>
          <p:nvSpPr>
            <p:cNvPr id="8" name="文本框 4"/>
            <p:cNvSpPr txBox="1"/>
            <p:nvPr/>
          </p:nvSpPr>
          <p:spPr>
            <a:xfrm>
              <a:off x="3768437" y="706582"/>
              <a:ext cx="893441" cy="398562"/>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重难</a:t>
              </a:r>
              <a:r>
                <a:rPr lang="zh-CN" altLang="en-US" sz="1600" dirty="0">
                  <a:latin typeface="微软雅黑" panose="020B0503020204020204" pitchFamily="34" charset="-122"/>
                  <a:ea typeface="微软雅黑" panose="020B0503020204020204" pitchFamily="34" charset="-122"/>
                </a:rPr>
                <a:t>拓展</a:t>
              </a:r>
            </a:p>
          </p:txBody>
        </p:sp>
        <p:cxnSp>
          <p:nvCxnSpPr>
            <p:cNvPr id="9" name="直接箭头连接符 8"/>
            <p:cNvCxnSpPr>
              <a:stCxn id="8" idx="3"/>
            </p:cNvCxnSpPr>
            <p:nvPr/>
          </p:nvCxnSpPr>
          <p:spPr>
            <a:xfrm>
              <a:off x="4661878" y="905863"/>
              <a:ext cx="126022" cy="135537"/>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10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up)">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10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wipe(up)">
                                      <p:cBhvr>
                                        <p:cTn id="27" dur="1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3529" y="1191804"/>
            <a:ext cx="8021780" cy="357781"/>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课时主题</a:t>
            </a:r>
            <a:r>
              <a:rPr lang="en-US" altLang="zh-CN" sz="1400" b="1" dirty="0">
                <a:solidFill>
                  <a:srgbClr val="DE7538"/>
                </a:solidFill>
                <a:latin typeface="微软雅黑" panose="020B0503020204020204" pitchFamily="34" charset="-122"/>
                <a:ea typeface="微软雅黑" panose="020B0503020204020204" pitchFamily="34" charset="-122"/>
              </a:rPr>
              <a:t>】</a:t>
            </a:r>
          </a:p>
        </p:txBody>
      </p:sp>
      <p:sp>
        <p:nvSpPr>
          <p:cNvPr id="5" name="文本框 4"/>
          <p:cNvSpPr txBox="1"/>
          <p:nvPr/>
        </p:nvSpPr>
        <p:spPr>
          <a:xfrm>
            <a:off x="585366" y="1647556"/>
            <a:ext cx="7276842" cy="1373230"/>
          </a:xfrm>
          <a:prstGeom prst="rect">
            <a:avLst/>
          </a:prstGeom>
          <a:noFill/>
        </p:spPr>
        <p:txBody>
          <a:bodyPr wrap="square" lIns="36000" tIns="36000" rIns="36000" bIns="36000"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第一个五年计划的实施</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我国的社会主义工业化建设开始起步。民主政治建设也顺利进行</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确定了人民代表大会制度。</a:t>
            </a:r>
            <a:r>
              <a:rPr lang="en-US" altLang="en-US" sz="1400" dirty="0" smtClean="0">
                <a:latin typeface="微软雅黑" panose="020B0503020204020204" pitchFamily="34" charset="-122"/>
                <a:ea typeface="微软雅黑" panose="020B0503020204020204" pitchFamily="34" charset="-122"/>
              </a:rPr>
              <a:t>1956</a:t>
            </a:r>
            <a:r>
              <a:rPr lang="zh-CN" altLang="en-US" sz="1400" dirty="0" smtClean="0">
                <a:latin typeface="微软雅黑" panose="020B0503020204020204" pitchFamily="34" charset="-122"/>
                <a:ea typeface="微软雅黑" panose="020B0503020204020204" pitchFamily="34" charset="-122"/>
              </a:rPr>
              <a:t>年底</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三大改造基本完成</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社会主义基本制度在我国建立起来。社会主义建设在探索中曲折发展</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取得了重大成就</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也出现了“大跃进”和“文化大革命”那样的失误和曲折。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14"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19507" y="1976743"/>
            <a:ext cx="4842193" cy="357781"/>
          </a:xfrm>
          <a:prstGeom prst="rect">
            <a:avLst/>
          </a:prstGeom>
          <a:noFill/>
        </p:spPr>
        <p:txBody>
          <a:bodyPr wrap="square" lIns="36000" tIns="36000" rIns="36000" bIns="36000" rtlCol="0">
            <a:spAutoFit/>
          </a:bodyPr>
          <a:lstStyle/>
          <a:p>
            <a:pPr>
              <a:lnSpc>
                <a:spcPct val="150000"/>
              </a:lnSpc>
            </a:pPr>
            <a:r>
              <a:rPr lang="en-US" altLang="zh-CN" sz="1400"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课标要求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endParaRPr lang="en-US" altLang="zh-CN" sz="1400" dirty="0">
              <a:solidFill>
                <a:srgbClr val="DE7538"/>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5835" y="1148401"/>
            <a:ext cx="6391741" cy="418888"/>
          </a:xfrm>
          <a:prstGeom prst="rect">
            <a:avLst/>
          </a:prstGeom>
          <a:noFill/>
        </p:spPr>
        <p:txBody>
          <a:bodyPr wrap="none" lIns="36000" tIns="36000" rIns="36000" bIns="36000" rtlCol="0">
            <a:spAutoFit/>
          </a:bodyPr>
          <a:lstStyle/>
          <a:p>
            <a:pPr>
              <a:lnSpc>
                <a:spcPct val="150000"/>
              </a:lnSpc>
            </a:pP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考点一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工业化的起步和人民代表大会制度的确立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八下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P18</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22)</a:t>
            </a:r>
            <a:endParaRPr lang="zh-CN" altLang="en-US" sz="17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p:cNvSpPr txBox="1"/>
          <p:nvPr/>
        </p:nvSpPr>
        <p:spPr>
          <a:xfrm>
            <a:off x="511487" y="2533616"/>
            <a:ext cx="7652944" cy="357781"/>
          </a:xfrm>
          <a:prstGeom prst="rect">
            <a:avLst/>
          </a:prstGeom>
          <a:noFill/>
        </p:spPr>
        <p:txBody>
          <a:bodyPr wrap="square" lIns="36000" tIns="36000" rIns="36000" bIns="36000"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了解“一五”计划</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了解人民代表大会制度</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知道中国特色社会主义民主政治。</a:t>
            </a:r>
            <a:endParaRPr lang="en-US" altLang="zh-CN" sz="1400" dirty="0" smtClean="0">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fade">
                                      <p:cBhvr>
                                        <p:cTn id="26" dur="500"/>
                                        <p:tgtEl>
                                          <p:spTgt spid="18">
                                            <p:txEl>
                                              <p:pRg st="0" end="0"/>
                                            </p:txEl>
                                          </p:spTgt>
                                        </p:tgtEl>
                                      </p:cBhvr>
                                    </p:animEffect>
                                    <p:anim calcmode="lin" valueType="num">
                                      <p:cBhvr>
                                        <p:cTn id="2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7" name="表格 26"/>
          <p:cNvGraphicFramePr>
            <a:graphicFrameLocks noGrp="1"/>
          </p:cNvGraphicFramePr>
          <p:nvPr/>
        </p:nvGraphicFramePr>
        <p:xfrm>
          <a:off x="601436" y="1388836"/>
          <a:ext cx="7922077" cy="3175000"/>
        </p:xfrm>
        <a:graphic>
          <a:graphicData uri="http://schemas.openxmlformats.org/drawingml/2006/table">
            <a:tbl>
              <a:tblPr firstRow="1" bandRow="1">
                <a:tableStyleId>{5C22544A-7EE6-4342-B048-85BDC9FD1C3A}</a:tableStyleId>
              </a:tblPr>
              <a:tblGrid>
                <a:gridCol w="736747"/>
                <a:gridCol w="766652"/>
                <a:gridCol w="6418678"/>
              </a:tblGrid>
              <a:tr h="396875">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2">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875">
                <a:tc rowSpan="4">
                  <a:txBody>
                    <a:bodyPr/>
                    <a:lstStyle/>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个</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五</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计</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划</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just" defTabSz="685800" rtl="0" eaLnBrk="1" latinLnBrk="0" hangingPunct="1">
                        <a:lnSpc>
                          <a:spcPct val="13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1953</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1957</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375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just" defTabSz="685800" rtl="0" eaLnBrk="1" latinLnBrk="0" hangingPunct="1">
                        <a:lnSpc>
                          <a:spcPct val="130000"/>
                        </a:lnSpc>
                        <a:spcAft>
                          <a:spcPts val="0"/>
                        </a:spcAft>
                      </a:pPr>
                      <a:r>
                        <a:rPr lang="zh-CN" sz="13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新中国</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成立后</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我国还是一个落后的农业国。我国的工业水平很低</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基础薄弱</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而且门类不全</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许多重要工业产品的人均拥有量远远低于发达国家</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6875">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目的</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just"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有计划地进行社会主义建设</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90625">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基本任务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集中主要力量</a:t>
                      </a:r>
                      <a:r>
                        <a:rPr lang="zh-CN" sz="13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发展</a:t>
                      </a:r>
                      <a:r>
                        <a:rPr lang="en-US" altLang="zh-CN" sz="1300" b="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300" b="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重工业 </a:t>
                      </a:r>
                      <a:r>
                        <a:rPr lang="en-US" altLang="zh-CN" sz="1300" b="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en-US" sz="13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建立国家工业化和国防现代化的初步基础</a:t>
                      </a:r>
                    </a:p>
                    <a:p>
                      <a:pPr>
                        <a:lnSpc>
                          <a:spcPct val="15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相应地发展交通运输业、轻工业、农业和商业</a:t>
                      </a:r>
                    </a:p>
                    <a:p>
                      <a:pPr>
                        <a:lnSpc>
                          <a:spcPct val="15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相应地培养建设人才</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up)">
                                      <p:cBhvr>
                                        <p:cTn id="1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7" name="表格 26"/>
          <p:cNvGraphicFramePr>
            <a:graphicFrameLocks noGrp="1"/>
          </p:cNvGraphicFramePr>
          <p:nvPr/>
        </p:nvGraphicFramePr>
        <p:xfrm>
          <a:off x="617764" y="1396999"/>
          <a:ext cx="7775121" cy="2987221"/>
        </p:xfrm>
        <a:graphic>
          <a:graphicData uri="http://schemas.openxmlformats.org/drawingml/2006/table">
            <a:tbl>
              <a:tblPr firstRow="1" bandRow="1">
                <a:tableStyleId>{5C22544A-7EE6-4342-B048-85BDC9FD1C3A}</a:tableStyleId>
              </a:tblPr>
              <a:tblGrid>
                <a:gridCol w="672193"/>
                <a:gridCol w="653143"/>
                <a:gridCol w="702129"/>
                <a:gridCol w="5747656"/>
              </a:tblGrid>
              <a:tr h="365791">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3">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365791">
                <a:tc rowSpan="4">
                  <a:txBody>
                    <a:bodyPr/>
                    <a:lstStyle/>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个</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五</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计</a:t>
                      </a:r>
                    </a:p>
                    <a:p>
                      <a:pPr algn="ctr">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划</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特点</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l" defTabSz="685800" rtl="0" eaLnBrk="1" fontAlgn="auto" latinLnBrk="0" hangingPunct="1">
                        <a:lnSpc>
                          <a:spcPct val="150000"/>
                        </a:lnSpc>
                        <a:spcBef>
                          <a:spcPts val="0"/>
                        </a:spcBef>
                        <a:spcAft>
                          <a:spcPts val="0"/>
                        </a:spcAft>
                        <a:buClrTx/>
                        <a:buSzTx/>
                        <a:buFontTx/>
                        <a:buNone/>
                        <a:defRPr/>
                      </a:pPr>
                      <a:r>
                        <a:rPr lang="zh-CN" altLang="en-US" sz="1300" b="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优先发展重工业</a:t>
                      </a:r>
                      <a:r>
                        <a:rPr lang="en-US" altLang="zh-CN" sz="1300" b="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300" b="0" u="sng"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a:t>
                      </a:r>
                      <a:endParaRPr lang="zh-CN" sz="1300" b="0" u="sng"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r h="644468">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成就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2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工业成就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Aft>
                          <a:spcPts val="0"/>
                        </a:spcAft>
                      </a:pPr>
                      <a:r>
                        <a:rPr lang="zh-CN" sz="13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鞍山钢铁公司无缝钢管厂</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等三大工程、长春第一汽车制造厂、沈阳机床厂和飞机制造厂等建成投产</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4468">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32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交通成就</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30000"/>
                        </a:lnSpc>
                        <a:spcAft>
                          <a:spcPts val="0"/>
                        </a:spcAft>
                      </a:pPr>
                      <a:r>
                        <a:rPr lang="zh-CN" sz="1300" b="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新建</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宝成、鹰厦等铁路</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30</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余条</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川藏、青藏、新藏公路相继通车</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;1957</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武汉长江大桥建成</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66703">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685800" rtl="0" eaLnBrk="1" latinLnBrk="0" hangingPunct="1">
                        <a:lnSpc>
                          <a:spcPct val="130000"/>
                        </a:lnSpc>
                        <a:spcAft>
                          <a:spcPts val="0"/>
                        </a:spcAft>
                      </a:pP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nSpc>
                          <a:spcPct val="13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我国开始改变工业落后的面貌</a:t>
                      </a: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向社会主义工业化迈进 </a:t>
                      </a:r>
                    </a:p>
                    <a:p>
                      <a:pPr>
                        <a:lnSpc>
                          <a:spcPct val="13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初步改变了工业布局偏于沿海地区的不合理布局 </a:t>
                      </a:r>
                    </a:p>
                    <a:p>
                      <a:pPr>
                        <a:lnSpc>
                          <a:spcPct val="130000"/>
                        </a:lnSpc>
                        <a:spcAft>
                          <a:spcPts val="0"/>
                        </a:spcAft>
                      </a:pPr>
                      <a:r>
                        <a:rPr lang="en-US"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sz="1300" b="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为社会主义经济建设提供了宝贵的经验</a:t>
                      </a: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TextBox 9"/>
          <p:cNvSpPr txBox="1"/>
          <p:nvPr/>
        </p:nvSpPr>
        <p:spPr>
          <a:xfrm>
            <a:off x="8298591" y="126392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nvGraphicFramePr>
        <p:xfrm>
          <a:off x="565509" y="1384301"/>
          <a:ext cx="7949839" cy="3209610"/>
        </p:xfrm>
        <a:graphic>
          <a:graphicData uri="http://schemas.openxmlformats.org/drawingml/2006/table">
            <a:tbl>
              <a:tblPr/>
              <a:tblGrid>
                <a:gridCol w="463190"/>
                <a:gridCol w="530679"/>
                <a:gridCol w="2142127"/>
                <a:gridCol w="967010"/>
                <a:gridCol w="3846833"/>
              </a:tblGrid>
              <a:tr h="279970">
                <a:tc>
                  <a:txBody>
                    <a:bodyPr/>
                    <a:lstStyle/>
                    <a:p>
                      <a:pPr marL="0" algn="ctr" defTabSz="685800" rtl="0" eaLnBrk="1" latinLnBrk="0" hangingPunct="1">
                        <a:lnSpc>
                          <a:spcPct val="15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主题</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gridSpan="4">
                  <a:txBody>
                    <a:bodyPr/>
                    <a:lstStyle/>
                    <a:p>
                      <a:pPr marL="0" algn="ctr" defTabSz="685800" rtl="0" eaLnBrk="1" latinLnBrk="0" hangingPunct="1">
                        <a:lnSpc>
                          <a:spcPct val="15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具体内容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rgbClr val="F8CBAD"/>
                    </a:solidFill>
                  </a:tcPr>
                </a:tc>
                <a:tc hMerge="1">
                  <a:txBody>
                    <a:bodyPr/>
                    <a:lstStyle/>
                    <a:p>
                      <a:endParaRPr lang="zh-CN"/>
                    </a:p>
                  </a:txBody>
                  <a:tcPr/>
                </a:tc>
                <a:tc hMerge="1">
                  <a:txBody>
                    <a:bodyPr/>
                    <a:lstStyle/>
                    <a:p>
                      <a:endParaRPr lang="zh-CN"/>
                    </a:p>
                  </a:txBody>
                  <a:tcPr/>
                </a:tc>
                <a:tc hMerge="1">
                  <a:txBody>
                    <a:bodyPr/>
                    <a:lstStyle/>
                    <a:p>
                      <a:endParaRPr lang="zh-CN"/>
                    </a:p>
                  </a:txBody>
                  <a:tcPr/>
                </a:tc>
              </a:tr>
              <a:tr h="265081">
                <a:tc rowSpan="5">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人民代表大会制度的确立</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时间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1954</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9</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月</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地点</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北京</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5081">
                <a:tc vMerge="1">
                  <a:txBody>
                    <a:bodyPr/>
                    <a:lstStyle/>
                    <a:p>
                      <a:endParaRPr lang="zh-CN"/>
                    </a:p>
                  </a:txBody>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背景</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marL="0" algn="just"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随着经济建设的发展</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我国的民主政治建设也加紧进行</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r>
              <a:tr h="1325407">
                <a:tc vMerge="1">
                  <a:txBody>
                    <a:bodyPr/>
                    <a:lstStyle/>
                    <a:p>
                      <a:endParaRPr lang="zh-CN"/>
                    </a:p>
                  </a:txBody>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marL="0" marR="0" indent="0" algn="l" defTabSz="685800" rtl="0" eaLnBrk="1" fontAlgn="auto" latinLnBrk="0" hangingPunct="1">
                        <a:lnSpc>
                          <a:spcPct val="150000"/>
                        </a:lnSpc>
                        <a:spcBef>
                          <a:spcPts val="0"/>
                        </a:spcBef>
                        <a:spcAft>
                          <a:spcPts val="0"/>
                        </a:spcAft>
                        <a:buClrTx/>
                        <a:buSzTx/>
                        <a:buFontTx/>
                        <a:buNone/>
                        <a:defRPr/>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制定了《中华人民共和国宪法》。这是我国第一</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部</a:t>
                      </a:r>
                      <a:r>
                        <a:rPr lang="en-US" alt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社会主义类型</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宪法</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性质</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也是我国有史以来真正反映人民利益的宪法。宪法规定</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中华人民共和国</a:t>
                      </a:r>
                      <a:r>
                        <a:rPr lang="zh-CN" altLang="en-US"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全国人民代表大会</a:t>
                      </a:r>
                      <a:r>
                        <a:rPr lang="en-US" altLang="zh-CN" sz="1200" u="sng"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u="wavy" kern="100" dirty="0" smtClean="0">
                          <a:solidFill>
                            <a:srgbClr val="000000"/>
                          </a:solidFill>
                          <a:uFill>
                            <a:solidFill>
                              <a:srgbClr val="000000"/>
                            </a:solidFill>
                          </a:uFill>
                          <a:latin typeface="Times New Roman" panose="02020603050405020304" pitchFamily="18" charset="0"/>
                          <a:ea typeface="微软雅黑" panose="020B0503020204020204" pitchFamily="34" charset="-122"/>
                          <a:cs typeface="Times New Roman" panose="02020603050405020304" pitchFamily="18" charset="0"/>
                        </a:rPr>
                        <a:t> </a:t>
                      </a: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最高国家权力机关。这就以国家根本大法的形式确定了人民代表大会制度</a:t>
                      </a:r>
                    </a:p>
                    <a:p>
                      <a:pPr>
                        <a:lnSpc>
                          <a:spcPct val="150000"/>
                        </a:lnSpc>
                        <a:spcAft>
                          <a:spcPts val="0"/>
                        </a:spcAft>
                      </a:pP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大会选举毛泽东为中华人民共和国主席</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朱德为副主席</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刘少奇为第一届全国人民代表大会常务委员会委员长</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决定周恩来为国务院总理</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r>
              <a:tr h="530163">
                <a:tc vMerge="1">
                  <a:txBody>
                    <a:bodyPr/>
                    <a:lstStyle/>
                    <a:p>
                      <a:endParaRPr lang="zh-CN"/>
                    </a:p>
                  </a:txBody>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意义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zh-CN"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形成</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了人民代表大会制度。人民代表大会制度是我国的根本政治制度</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为社会主义民主政治建设奠定了基础</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r>
              <a:tr h="530163">
                <a:tc vMerge="1">
                  <a:txBody>
                    <a:bodyPr/>
                    <a:lstStyle/>
                    <a:p>
                      <a:endParaRPr lang="zh-CN"/>
                    </a:p>
                  </a:txBody>
                  <a:tcPr/>
                </a:tc>
                <a:tc>
                  <a:txBody>
                    <a:bodyPr/>
                    <a:lstStyle/>
                    <a:p>
                      <a:pPr marL="0" algn="ctr" defTabSz="685800" rtl="0" eaLnBrk="1" latinLnBrk="0" hangingPunct="1">
                        <a:lnSpc>
                          <a:spcPct val="130000"/>
                        </a:lnSpc>
                        <a:spcAft>
                          <a:spcPts val="0"/>
                        </a:spcAft>
                      </a:pP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认识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en-US" sz="1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1954</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年宪法的颁布</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是一百多年来中国人民艰苦奋斗、不懈努力的结果</a:t>
                      </a:r>
                      <a:r>
                        <a:rPr lang="en-US"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sz="1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是中国顺应从专制到法制、从人治到法治的人类社会发展的必然趋势</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r>
            </a:tbl>
          </a:graphicData>
        </a:graphic>
      </p:graphicFrame>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TextBox 10"/>
          <p:cNvSpPr txBox="1"/>
          <p:nvPr/>
        </p:nvSpPr>
        <p:spPr>
          <a:xfrm>
            <a:off x="8465554" y="1263920"/>
            <a:ext cx="678446" cy="372785"/>
          </a:xfrm>
          <a:prstGeom prst="rect">
            <a:avLst/>
          </a:prstGeom>
          <a:noFill/>
        </p:spPr>
        <p:txBody>
          <a:bodyPr wrap="square" lIns="36000" tIns="36000" rIns="36000" bIns="36000" rtlCol="0">
            <a:spAutoFit/>
          </a:bodyPr>
          <a:lstStyle/>
          <a:p>
            <a:pPr>
              <a:lnSpc>
                <a:spcPct val="150000"/>
              </a:lnSpc>
            </a:pPr>
            <a:r>
              <a:rPr lang="zh-CN" altLang="en-US" sz="13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（续表）</a:t>
            </a:r>
            <a:endParaRPr lang="zh-CN" altLang="en-US" sz="13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31" name="矩形 30"/>
          <p:cNvSpPr/>
          <p:nvPr/>
        </p:nvSpPr>
        <p:spPr>
          <a:xfrm>
            <a:off x="547004" y="1555207"/>
            <a:ext cx="5698673" cy="307777"/>
          </a:xfrm>
          <a:prstGeom prst="rect">
            <a:avLst/>
          </a:prstGeom>
        </p:spPr>
        <p:txBody>
          <a:bodyPr wrap="square">
            <a:spAutoFit/>
          </a:bodyPr>
          <a:lstStyle/>
          <a:p>
            <a:r>
              <a:rPr lang="en-US" altLang="zh-CN" sz="1400" b="1" dirty="0" smtClean="0">
                <a:solidFill>
                  <a:srgbClr val="DE7538"/>
                </a:solidFill>
                <a:latin typeface="微软雅黑" panose="020B0503020204020204" pitchFamily="34" charset="-122"/>
                <a:ea typeface="微软雅黑" panose="020B0503020204020204" pitchFamily="34" charset="-122"/>
              </a:rPr>
              <a:t>【</a:t>
            </a:r>
            <a:r>
              <a:rPr lang="zh-CN" altLang="en-US" sz="1400" b="1" dirty="0" smtClean="0">
                <a:solidFill>
                  <a:srgbClr val="DE7538"/>
                </a:solidFill>
                <a:latin typeface="微软雅黑" panose="020B0503020204020204" pitchFamily="34" charset="-122"/>
                <a:ea typeface="微软雅黑" panose="020B0503020204020204" pitchFamily="34" charset="-122"/>
              </a:rPr>
              <a:t>易混易错</a:t>
            </a:r>
            <a:r>
              <a:rPr lang="en-US" altLang="zh-CN" sz="1400" b="1" dirty="0" smtClean="0">
                <a:solidFill>
                  <a:srgbClr val="DE7538"/>
                </a:solidFill>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547005" y="2135750"/>
            <a:ext cx="7821388" cy="1352037"/>
          </a:xfrm>
          <a:prstGeom prst="rect">
            <a:avLst/>
          </a:prstGeom>
        </p:spPr>
        <p:txBody>
          <a:bodyPr wrap="square">
            <a:spAutoFit/>
          </a:bodyPr>
          <a:lstStyle/>
          <a:p>
            <a:pPr>
              <a:lnSpc>
                <a:spcPct val="150000"/>
              </a:lnSpc>
            </a:pP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“一五”计划优先发展重工业</a:t>
            </a: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而不是片面发展重工业。</a:t>
            </a:r>
          </a:p>
          <a:p>
            <a:pPr>
              <a:lnSpc>
                <a:spcPct val="150000"/>
              </a:lnSpc>
            </a:pP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中苏两国工业化优先发展重工业</a:t>
            </a: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西方资本主义国家的工业化从轻工业开始</a:t>
            </a: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轻、重工业均衡发展。</a:t>
            </a:r>
          </a:p>
          <a:p>
            <a:pPr>
              <a:lnSpc>
                <a:spcPct val="150000"/>
              </a:lnSpc>
            </a:pP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中国人民政治协商会议共同纲领</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起了临时宪法的作用。我国第一部社会主义类型的宪法是</a:t>
            </a:r>
            <a:r>
              <a:rPr lang="en-US" sz="1400" dirty="0" smtClean="0">
                <a:latin typeface="Times New Roman" panose="02020603050405020304" pitchFamily="18" charset="0"/>
                <a:ea typeface="微软雅黑" panose="020B0503020204020204" pitchFamily="34" charset="-122"/>
                <a:cs typeface="Times New Roman" panose="02020603050405020304" pitchFamily="18" charset="0"/>
              </a:rPr>
              <a:t>1954</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年颁布的</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中华人民共和国宪法</a:t>
            </a: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xEl>
                                              <p:pRg st="0" end="0"/>
                                            </p:txEl>
                                          </p:spTgt>
                                        </p:tgtEl>
                                        <p:attrNameLst>
                                          <p:attrName>style.visibility</p:attrName>
                                        </p:attrNameLst>
                                      </p:cBhvr>
                                      <p:to>
                                        <p:strVal val="visible"/>
                                      </p:to>
                                    </p:set>
                                    <p:animEffect transition="in" filter="fade">
                                      <p:cBhvr>
                                        <p:cTn id="16" dur="1000"/>
                                        <p:tgtEl>
                                          <p:spTgt spid="3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 name="直接连接符 5"/>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585365" y="775749"/>
            <a:ext cx="7997526" cy="369332"/>
            <a:chOff x="623465" y="764939"/>
            <a:chExt cx="7997526" cy="369332"/>
          </a:xfrm>
        </p:grpSpPr>
        <p:sp>
          <p:nvSpPr>
            <p:cNvPr id="4"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考点知识回扣</a:t>
              </a:r>
            </a:p>
          </p:txBody>
        </p:sp>
        <p:grpSp>
          <p:nvGrpSpPr>
            <p:cNvPr id="3" name="组合 13"/>
            <p:cNvGrpSpPr/>
            <p:nvPr/>
          </p:nvGrpSpPr>
          <p:grpSpPr>
            <a:xfrm>
              <a:off x="623465" y="857125"/>
              <a:ext cx="339435" cy="197593"/>
              <a:chOff x="775856" y="1386633"/>
              <a:chExt cx="525631" cy="305982"/>
            </a:xfrm>
            <a:solidFill>
              <a:srgbClr val="B18147"/>
            </a:solidFill>
          </p:grpSpPr>
          <p:sp>
            <p:nvSpPr>
              <p:cNvPr id="12"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3"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1" name="文本框 10"/>
          <p:cNvSpPr txBox="1"/>
          <p:nvPr/>
        </p:nvSpPr>
        <p:spPr>
          <a:xfrm>
            <a:off x="535836" y="1984910"/>
            <a:ext cx="7048786" cy="719034"/>
          </a:xfrm>
          <a:prstGeom prst="rect">
            <a:avLst/>
          </a:prstGeom>
          <a:noFill/>
        </p:spPr>
        <p:txBody>
          <a:bodyPr wrap="square" lIns="36000" tIns="36000" rIns="36000" bIns="36000" rtlCol="0">
            <a:spAutoFit/>
          </a:bodyPr>
          <a:lstStyle/>
          <a:p>
            <a:pPr>
              <a:lnSpc>
                <a:spcPct val="150000"/>
              </a:lnSpc>
            </a:pPr>
            <a:r>
              <a:rPr lang="en-US" altLang="zh-CN" sz="1400"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课</a:t>
            </a:r>
            <a:r>
              <a:rPr lang="zh-CN" altLang="en-US" sz="1400" b="1" dirty="0" smtClean="0">
                <a:solidFill>
                  <a:srgbClr val="DE7538"/>
                </a:solidFill>
                <a:latin typeface="微软雅黑" panose="020B0503020204020204" pitchFamily="34" charset="-122"/>
                <a:ea typeface="微软雅黑" panose="020B0503020204020204" pitchFamily="34" charset="-122"/>
              </a:rPr>
              <a:t>标要求</a:t>
            </a:r>
            <a:r>
              <a:rPr lang="en-US" altLang="zh-CN" sz="1400" dirty="0" smtClean="0">
                <a:solidFill>
                  <a:srgbClr val="DE7538"/>
                </a:solidFill>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了解三大改造</a:t>
            </a:r>
            <a:r>
              <a:rPr lang="en-US" altLang="en-US"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知道中国</a:t>
            </a:r>
            <a:r>
              <a:rPr lang="en-US" altLang="en-US" sz="1400" dirty="0" smtClean="0">
                <a:latin typeface="微软雅黑" panose="020B0503020204020204" pitchFamily="34" charset="-122"/>
                <a:ea typeface="微软雅黑" panose="020B0503020204020204" pitchFamily="34" charset="-122"/>
              </a:rPr>
              <a:t>1956</a:t>
            </a:r>
            <a:r>
              <a:rPr lang="zh-CN" altLang="en-US" sz="1400" dirty="0" smtClean="0">
                <a:latin typeface="微软雅黑" panose="020B0503020204020204" pitchFamily="34" charset="-122"/>
                <a:ea typeface="微软雅黑" panose="020B0503020204020204" pitchFamily="34" charset="-122"/>
              </a:rPr>
              <a:t>年底进入社会主义初级阶段。</a:t>
            </a:r>
            <a:endParaRPr lang="en-US" altLang="zh-CN" sz="14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545146" y="1246372"/>
            <a:ext cx="3184132" cy="418695"/>
          </a:xfrm>
          <a:prstGeom prst="rect">
            <a:avLst/>
          </a:prstGeom>
          <a:noFill/>
        </p:spPr>
        <p:txBody>
          <a:bodyPr wrap="none" lIns="36000" tIns="36000" rIns="36000" bIns="36000" rtlCol="0">
            <a:spAutoFit/>
          </a:bodyPr>
          <a:lstStyle/>
          <a:p>
            <a:pPr>
              <a:lnSpc>
                <a:spcPct val="150000"/>
              </a:lnSpc>
            </a:pPr>
            <a:r>
              <a:rPr lang="zh-CN" altLang="en-US" sz="1700" b="1" dirty="0" smtClean="0">
                <a:solidFill>
                  <a:schemeClr val="tx1">
                    <a:lumMod val="75000"/>
                    <a:lumOff val="25000"/>
                  </a:schemeClr>
                </a:solidFill>
                <a:latin typeface="微软雅黑" panose="020B0503020204020204" pitchFamily="34" charset="-122"/>
                <a:ea typeface="微软雅黑" panose="020B0503020204020204" pitchFamily="34" charset="-122"/>
              </a:rPr>
              <a:t>考点二</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三大改造</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八下</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P23</a:t>
            </a:r>
            <a:r>
              <a:rPr lang="en-US" altLang="zh-CN"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26)</a:t>
            </a:r>
            <a:endParaRPr lang="zh-CN" altLang="en-US" sz="1700" b="1" dirty="0" smtClean="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fade">
                                      <p:cBhvr>
                                        <p:cTn id="21" dur="1000"/>
                                        <p:tgtEl>
                                          <p:spTgt spid="1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wipe(up)">
                                      <p:cBhvr>
                                        <p:cTn id="26" dur="10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6</TotalTime>
  <Words>3847</Words>
  <PresentationFormat>全屏显示(16:9)</PresentationFormat>
  <Paragraphs>293</Paragraphs>
  <Slides>22</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22</vt:i4>
      </vt:variant>
    </vt:vector>
  </HeadingPairs>
  <TitlesOfParts>
    <vt:vector size="25" baseType="lpstr">
      <vt:lpstr>主题2</vt:lpstr>
      <vt:lpstr>海阔天空</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2019-01-05T13:23:00Z</dcterms:created>
  <dcterms:modified xsi:type="dcterms:W3CDTF">2019-03-12T03:46:01Z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