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8" r:id="rId3"/>
    <p:sldId id="292" r:id="rId4"/>
    <p:sldId id="296" r:id="rId5"/>
    <p:sldId id="301" r:id="rId6"/>
    <p:sldId id="274" r:id="rId7"/>
    <p:sldId id="297" r:id="rId8"/>
    <p:sldId id="302" r:id="rId9"/>
    <p:sldId id="303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102423"/>
            <a:chOff x="4355" y="1599"/>
            <a:chExt cx="10017" cy="4328"/>
          </a:xfrm>
        </p:grpSpPr>
        <p:sp>
          <p:nvSpPr>
            <p:cNvPr id="3" name="Rectangle 5"/>
            <p:cNvSpPr/>
            <p:nvPr/>
          </p:nvSpPr>
          <p:spPr>
            <a:xfrm>
              <a:off x="4430" y="4768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19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社会生活的变迁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六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科技文化与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社会生活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社会生活的变迁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696119"/>
            <a:ext cx="6026866" cy="646331"/>
            <a:chOff x="473075" y="1920644"/>
            <a:chExt cx="6026866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575349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改革开放前后人们生活的变迁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69898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46627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04350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771" y="2352755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组合 10"/>
          <p:cNvGrpSpPr/>
          <p:nvPr/>
        </p:nvGrpSpPr>
        <p:grpSpPr>
          <a:xfrm>
            <a:off x="579864" y="3090150"/>
            <a:ext cx="11050858" cy="3309483"/>
            <a:chOff x="579864" y="3090150"/>
            <a:chExt cx="11050858" cy="3309483"/>
          </a:xfrm>
        </p:grpSpPr>
        <p:sp>
          <p:nvSpPr>
            <p:cNvPr id="10" name="文本框 99"/>
            <p:cNvSpPr txBox="1"/>
            <p:nvPr/>
          </p:nvSpPr>
          <p:spPr>
            <a:xfrm>
              <a:off x="579864" y="3090150"/>
              <a:ext cx="11050858" cy="7848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000" b="1" dirty="0" smtClean="0">
                  <a:latin typeface="+mn-ea"/>
                  <a:cs typeface="Times New Roman" panose="02020603050405020304" charset="0"/>
                </a:rPr>
                <a:t>材料一　</a:t>
              </a:r>
            </a:p>
          </p:txBody>
        </p:sp>
        <p:pic>
          <p:nvPicPr>
            <p:cNvPr id="1026" name="Picture 2" descr="7LP2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93580" y="3888568"/>
              <a:ext cx="3479186" cy="2511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9329" y="1815231"/>
            <a:ext cx="10935335" cy="2957496"/>
            <a:chOff x="617026" y="956590"/>
            <a:chExt cx="10935335" cy="2957496"/>
          </a:xfrm>
        </p:grpSpPr>
        <p:sp>
          <p:nvSpPr>
            <p:cNvPr id="2" name="文本框 99"/>
            <p:cNvSpPr txBox="1"/>
            <p:nvPr/>
          </p:nvSpPr>
          <p:spPr>
            <a:xfrm>
              <a:off x="617026" y="956590"/>
              <a:ext cx="10935335" cy="7848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000" b="1" dirty="0" smtClean="0">
                  <a:latin typeface="+mn-ea"/>
                  <a:cs typeface="Times New Roman" panose="02020603050405020304" charset="0"/>
                </a:rPr>
                <a:t>材料二　</a:t>
              </a:r>
            </a:p>
          </p:txBody>
        </p:sp>
        <p:pic>
          <p:nvPicPr>
            <p:cNvPr id="2050" name="Picture 2" descr="7LP2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84925" y="1772609"/>
              <a:ext cx="5936769" cy="2141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8178" y="1391493"/>
            <a:ext cx="10935335" cy="3819146"/>
            <a:chOff x="628178" y="1391493"/>
            <a:chExt cx="10935335" cy="3819146"/>
          </a:xfrm>
        </p:grpSpPr>
        <p:sp>
          <p:nvSpPr>
            <p:cNvPr id="2" name="文本框 99"/>
            <p:cNvSpPr txBox="1"/>
            <p:nvPr/>
          </p:nvSpPr>
          <p:spPr>
            <a:xfrm>
              <a:off x="628178" y="1391493"/>
              <a:ext cx="10935335" cy="7848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000" b="1" dirty="0" smtClean="0">
                  <a:latin typeface="+mn-ea"/>
                  <a:cs typeface="Times New Roman" panose="02020603050405020304" charset="0"/>
                </a:rPr>
                <a:t>材料三　</a:t>
              </a:r>
            </a:p>
          </p:txBody>
        </p:sp>
        <p:pic>
          <p:nvPicPr>
            <p:cNvPr id="3074" name="Picture 2" descr="XS7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78096" y="2352931"/>
              <a:ext cx="5687122" cy="2857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152255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材料一反映了人们生活中的一种什么现象？这一现象的实质是什么？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17434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98221" y="3903828"/>
            <a:ext cx="11034413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现象：当时人们生活水平较低，食物匮乏，人们需要持粮票排队购买粮食。实质：当时我国实行计划经济，经济发展水平较低。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9524" y="1172771"/>
            <a:ext cx="10935335" cy="2754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(a)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的名称是“新三年，旧三年，缝缝补补又三年；本想今年添一件，无奈布票已用完”。结合图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(a)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的名称，说说导致这种现象出现的原因是什么。图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(b)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再现的是进入新时期人们服饰的变化，请结合所学知识指出服饰的变化体现了哪些内容。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679473" y="4109486"/>
            <a:ext cx="10867811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当时我国经济发展水平比较落后，满足不了人民群众的需求。当前人们的衣着丰富多彩，时装表演成为一道亮丽的风景线；服饰不仅仅是满足御寒等需求的工具，更是人们显示风度、展示个性的方式。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08373" y="1395791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(3)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(c)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到图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(d)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的变化是属于哪一领域的变化？这一变化有何影响？请你对这一领域未来的变化进行畅想。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679473" y="3105896"/>
            <a:ext cx="10867811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通信领域的变化。使信息的传递变得快捷和简便，深刻地改变着人们的思想观念和生活方式。通话屏幕随意化，比如墙壁、镜子等，屏幕可随意切换大小等。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1612" y="2241805"/>
            <a:ext cx="10116047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改革开放后我国社会生活发生巨大变化的原因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08550" y="1295775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知识延伸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475001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社会生活的变迁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92544" y="3307688"/>
            <a:ext cx="1082666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(1)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中共十一届三中全会作出了以经济建设为中心，实行改革开放的历史性决策。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社会主义市场经济体制的确立。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charset="0"/>
                <a:sym typeface="+mn-ea"/>
              </a:rPr>
              <a:t>(3)</a:t>
            </a:r>
            <a:r>
              <a:rPr lang="zh-CN" altLang="en-US" sz="2400" b="1" dirty="0" smtClean="0">
                <a:latin typeface="+mn-ea"/>
                <a:cs typeface="Times New Roman" panose="02020603050405020304" charset="0"/>
                <a:sym typeface="+mn-ea"/>
              </a:rPr>
              <a:t>中国共产党的正确领导和广大人民群众的努力。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</TotalTime>
  <Words>633</Words>
  <Application>WPS 演示</Application>
  <PresentationFormat>自定义</PresentationFormat>
  <Paragraphs>26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