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1" r:id="rId1"/>
    <p:sldMasterId id="2147483664" r:id="rId2"/>
  </p:sldMasterIdLst>
  <p:notesMasterIdLst>
    <p:notesMasterId r:id="rId10"/>
  </p:notesMasterIdLst>
  <p:handoutMasterIdLst>
    <p:handoutMasterId r:id="rId11"/>
  </p:handoutMasterIdLst>
  <p:sldIdLst>
    <p:sldId id="258" r:id="rId3"/>
    <p:sldId id="292" r:id="rId4"/>
    <p:sldId id="296" r:id="rId5"/>
    <p:sldId id="303" r:id="rId6"/>
    <p:sldId id="274" r:id="rId7"/>
    <p:sldId id="297" r:id="rId8"/>
    <p:sldId id="291" r:id="rId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809" autoAdjust="0"/>
    <p:restoredTop sz="94660"/>
  </p:normalViewPr>
  <p:slideViewPr>
    <p:cSldViewPr snapToGrid="0">
      <p:cViewPr>
        <p:scale>
          <a:sx n="75" d="100"/>
          <a:sy n="75" d="100"/>
        </p:scale>
        <p:origin x="-696" y="-3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119137" y="1900064"/>
            <a:ext cx="10754415" cy="3102423"/>
            <a:chOff x="4355" y="1599"/>
            <a:chExt cx="10017" cy="4328"/>
          </a:xfrm>
        </p:grpSpPr>
        <p:sp>
          <p:nvSpPr>
            <p:cNvPr id="3" name="Rectangle 5"/>
            <p:cNvSpPr/>
            <p:nvPr/>
          </p:nvSpPr>
          <p:spPr>
            <a:xfrm>
              <a:off x="4430" y="4768"/>
              <a:ext cx="9853" cy="1159"/>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17</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外交事业的发展</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4355" y="1599"/>
              <a:ext cx="10017" cy="2963"/>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a:t>
              </a:r>
              <a:r>
                <a:rPr lang="zh-CN" altLang="en-US" sz="6600" b="1" dirty="0" smtClean="0">
                  <a:latin typeface="微软雅黑" panose="020B0503020204020204" charset="-122"/>
                  <a:ea typeface="微软雅黑" panose="020B0503020204020204" charset="-122"/>
                </a:rPr>
                <a:t>五</a:t>
              </a:r>
              <a:r>
                <a:rPr lang="zh-CN" altLang="zh-CN" sz="6600" b="1" dirty="0" smtClean="0">
                  <a:latin typeface="微软雅黑" panose="020B0503020204020204" charset="-122"/>
                  <a:ea typeface="微软雅黑" panose="020B0503020204020204" charset="-122"/>
                </a:rPr>
                <a:t>单元</a:t>
              </a:r>
              <a:r>
                <a:rPr lang="zh-CN" altLang="zh-CN" sz="6600" dirty="0" smtClean="0"/>
                <a:t>　</a:t>
              </a:r>
              <a:r>
                <a:rPr lang="zh-CN" altLang="en-US" sz="6600" dirty="0" smtClean="0">
                  <a:latin typeface="微软雅黑" panose="020B0503020204020204" charset="-122"/>
                  <a:ea typeface="微软雅黑" panose="020B0503020204020204" charset="-122"/>
                </a:rPr>
                <a:t>国防建设与</a:t>
              </a:r>
              <a:endParaRPr lang="en-US" altLang="zh-CN" sz="6600" dirty="0" smtClean="0">
                <a:latin typeface="微软雅黑" panose="020B0503020204020204" charset="-122"/>
                <a:ea typeface="微软雅黑" panose="020B0503020204020204" charset="-122"/>
              </a:endParaRPr>
            </a:p>
            <a:p>
              <a:pPr algn="ctr"/>
              <a:r>
                <a:rPr lang="zh-CN" altLang="en-US" sz="6600" dirty="0" smtClean="0">
                  <a:latin typeface="微软雅黑" panose="020B0503020204020204" charset="-122"/>
                  <a:ea typeface="微软雅黑" panose="020B0503020204020204" charset="-122"/>
                </a:rPr>
                <a:t>外交成就</a:t>
              </a:r>
              <a:endParaRPr lang="en-US" altLang="zh-CN" sz="6600" dirty="0" smtClean="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4750019"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17</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外交事业的发展</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636851" y="1707270"/>
            <a:ext cx="5717487" cy="646331"/>
            <a:chOff x="473075" y="1920644"/>
            <a:chExt cx="5717487" cy="646331"/>
          </a:xfrm>
        </p:grpSpPr>
        <p:sp>
          <p:nvSpPr>
            <p:cNvPr id="4" name="Rectangle 9"/>
            <p:cNvSpPr/>
            <p:nvPr/>
          </p:nvSpPr>
          <p:spPr>
            <a:xfrm>
              <a:off x="746443" y="1920644"/>
              <a:ext cx="5444119"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　</a:t>
              </a:r>
              <a:r>
                <a:rPr lang="zh-CN" altLang="en-US" sz="2400" b="1" dirty="0" smtClean="0">
                  <a:solidFill>
                    <a:srgbClr val="00A6AD"/>
                  </a:solidFill>
                  <a:latin typeface="宋体" panose="02010600030101010101" pitchFamily="2" charset="-122"/>
                </a:rPr>
                <a:t>中美关系从敌对到走向正常化</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69898"/>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03200" y="980080"/>
            <a:ext cx="5647056" cy="845185"/>
          </a:xfrm>
          <a:prstGeom prst="rect">
            <a:avLst/>
          </a:prstGeom>
        </p:spPr>
      </p:pic>
      <p:sp>
        <p:nvSpPr>
          <p:cNvPr id="19" name="文本框 18"/>
          <p:cNvSpPr txBox="1"/>
          <p:nvPr/>
        </p:nvSpPr>
        <p:spPr>
          <a:xfrm>
            <a:off x="774715" y="1137803"/>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pic>
        <p:nvPicPr>
          <p:cNvPr id="2" name="Picture 2"/>
          <p:cNvPicPr>
            <a:picLocks noChangeAspect="1" noChangeArrowheads="1"/>
          </p:cNvPicPr>
          <p:nvPr/>
        </p:nvPicPr>
        <p:blipFill>
          <a:blip r:embed="rId4"/>
          <a:srcRect/>
          <a:stretch>
            <a:fillRect/>
          </a:stretch>
        </p:blipFill>
        <p:spPr bwMode="auto">
          <a:xfrm>
            <a:off x="721677" y="2297000"/>
            <a:ext cx="2812294" cy="707091"/>
          </a:xfrm>
          <a:prstGeom prst="rect">
            <a:avLst/>
          </a:prstGeom>
          <a:noFill/>
          <a:ln w="9525">
            <a:noFill/>
            <a:miter lim="800000"/>
            <a:headEnd/>
            <a:tailEnd/>
          </a:ln>
          <a:effectLst/>
        </p:spPr>
      </p:pic>
      <p:sp>
        <p:nvSpPr>
          <p:cNvPr id="10" name="文本框 99"/>
          <p:cNvSpPr txBox="1"/>
          <p:nvPr/>
        </p:nvSpPr>
        <p:spPr>
          <a:xfrm>
            <a:off x="764829" y="3056697"/>
            <a:ext cx="10612581" cy="3554819"/>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材料一　 要是我们给予中国共产党政治上的承认，那对于远东各非共产党国家的政府的生存将是一个几乎致命的打击。如果给予中国共产党政权这样的承认，和中国共产党在联合国中取得席位，那就会使他们在远东威信和影响大大增加</a:t>
            </a:r>
            <a:r>
              <a:rPr lang="en-US" altLang="zh-CN" sz="3000" b="1" dirty="0" smtClean="0">
                <a:latin typeface="+mn-ea"/>
                <a:cs typeface="Times New Roman" panose="02020603050405020304" charset="0"/>
              </a:rPr>
              <a:t>……</a:t>
            </a:r>
          </a:p>
          <a:p>
            <a:pPr algn="just">
              <a:lnSpc>
                <a:spcPct val="150000"/>
              </a:lnSpc>
            </a:pPr>
            <a:r>
              <a:rPr lang="en-US" altLang="zh-CN" sz="3000" b="1" dirty="0" smtClean="0">
                <a:latin typeface="+mn-ea"/>
                <a:cs typeface="Times New Roman" panose="02020603050405020304" charset="0"/>
              </a:rPr>
              <a:t>       ——1958</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12</a:t>
            </a:r>
            <a:r>
              <a:rPr lang="zh-CN" altLang="en-US" sz="3000" b="1" dirty="0" smtClean="0">
                <a:latin typeface="+mn-ea"/>
                <a:cs typeface="Times New Roman" panose="02020603050405020304" charset="0"/>
              </a:rPr>
              <a:t>月</a:t>
            </a:r>
            <a:r>
              <a:rPr lang="en-US" altLang="zh-CN" sz="3000" b="1" dirty="0" smtClean="0">
                <a:latin typeface="+mn-ea"/>
                <a:cs typeface="Times New Roman" panose="02020603050405020304" charset="0"/>
              </a:rPr>
              <a:t>4</a:t>
            </a:r>
            <a:r>
              <a:rPr lang="zh-CN" altLang="en-US" sz="3000" b="1" dirty="0" smtClean="0">
                <a:latin typeface="+mn-ea"/>
                <a:cs typeface="Times New Roman" panose="02020603050405020304" charset="0"/>
              </a:rPr>
              <a:t>日杜勒斯在加利福尼亚州商会的演讲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heckerboard(across)">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17026" y="1179610"/>
            <a:ext cx="10935335" cy="2754152"/>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材料二　中国人是一个伟大的生机勃勃的民族，不应该继续孤立在国际大家庭之外，从长远来说，如果没有这个拥有七亿多人民的国家出力量，要建立稳定和持久的国际秩序是不可设想的</a:t>
            </a:r>
            <a:r>
              <a:rPr lang="en-US" altLang="zh-CN" sz="3000" b="1" dirty="0" smtClean="0">
                <a:latin typeface="+mn-ea"/>
                <a:cs typeface="Times New Roman" panose="02020603050405020304" charset="0"/>
              </a:rPr>
              <a:t>……</a:t>
            </a:r>
          </a:p>
          <a:p>
            <a:pPr algn="just">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尼克松</a:t>
            </a:r>
            <a:r>
              <a:rPr lang="en-US" altLang="zh-CN" sz="3000" b="1" dirty="0" smtClean="0">
                <a:latin typeface="+mn-ea"/>
                <a:cs typeface="Times New Roman" panose="02020603050405020304" charset="0"/>
              </a:rPr>
              <a:t>1970</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月</a:t>
            </a:r>
            <a:r>
              <a:rPr lang="en-US" altLang="zh-CN" sz="3000" b="1" dirty="0" smtClean="0">
                <a:latin typeface="+mn-ea"/>
                <a:cs typeface="Times New Roman" panose="02020603050405020304" charset="0"/>
              </a:rPr>
              <a:t>18</a:t>
            </a:r>
            <a:r>
              <a:rPr lang="zh-CN" altLang="en-US" sz="3000" b="1" dirty="0" smtClean="0">
                <a:latin typeface="+mn-ea"/>
                <a:cs typeface="Times New Roman" panose="02020603050405020304" charset="0"/>
              </a:rPr>
              <a:t>日对外政策报告</a:t>
            </a:r>
          </a:p>
        </p:txBody>
      </p:sp>
      <p:sp>
        <p:nvSpPr>
          <p:cNvPr id="4" name="Rectangle 5"/>
          <p:cNvSpPr/>
          <p:nvPr/>
        </p:nvSpPr>
        <p:spPr>
          <a:xfrm>
            <a:off x="967066" y="109886"/>
            <a:ext cx="475001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17</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外交事业的发展</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17026" y="1190761"/>
            <a:ext cx="10935335" cy="4831644"/>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材料三　</a:t>
            </a:r>
            <a:r>
              <a:rPr lang="en-US" altLang="zh-CN" sz="3000" b="1" dirty="0" smtClean="0">
                <a:latin typeface="+mn-ea"/>
                <a:cs typeface="Times New Roman" panose="02020603050405020304" charset="0"/>
              </a:rPr>
              <a:t>2017</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7</a:t>
            </a:r>
            <a:r>
              <a:rPr lang="zh-CN" altLang="en-US" sz="3000" b="1" dirty="0" smtClean="0">
                <a:latin typeface="+mn-ea"/>
                <a:cs typeface="Times New Roman" panose="02020603050405020304" charset="0"/>
              </a:rPr>
              <a:t>月</a:t>
            </a:r>
            <a:r>
              <a:rPr lang="en-US" altLang="zh-CN" sz="3000" b="1" dirty="0" smtClean="0">
                <a:latin typeface="+mn-ea"/>
                <a:cs typeface="Times New Roman" panose="02020603050405020304" charset="0"/>
              </a:rPr>
              <a:t>8</a:t>
            </a:r>
            <a:r>
              <a:rPr lang="zh-CN" altLang="en-US" sz="3000" b="1" dirty="0" smtClean="0">
                <a:latin typeface="+mn-ea"/>
                <a:cs typeface="Times New Roman" panose="02020603050405020304" charset="0"/>
              </a:rPr>
              <a:t>日，中国国家主席习近平在二十国集团领导人汉堡峰会闭幕后会见美国总统特朗普。习近平指出，自海湖庄园会晤以来，双方工作团队按照两国元首达成的共识，推动两国各领域交流合作取得新进展。下阶段，双方要共同努力，牢牢把握中美关系大方向，相互尊重、互利互惠，拓展各领域务实合作，加强在国际和地区问题上的协调，推动中美关系健康稳定向前发展。两国元首同意保持高层密切交往，增进双方战略互信。</a:t>
            </a:r>
          </a:p>
        </p:txBody>
      </p:sp>
      <p:sp>
        <p:nvSpPr>
          <p:cNvPr id="4" name="Rectangle 5"/>
          <p:cNvSpPr/>
          <p:nvPr/>
        </p:nvSpPr>
        <p:spPr>
          <a:xfrm>
            <a:off x="967066" y="109886"/>
            <a:ext cx="475001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17</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外交事业的发展</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05876" y="2051896"/>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材料一表明美国对中国实行的是什么政策？用事例证明美国实行这种政策的结果。</a:t>
            </a:r>
          </a:p>
        </p:txBody>
      </p:sp>
      <p:pic>
        <p:nvPicPr>
          <p:cNvPr id="2050" name="Picture 2"/>
          <p:cNvPicPr>
            <a:picLocks noChangeAspect="1" noChangeArrowheads="1"/>
          </p:cNvPicPr>
          <p:nvPr/>
        </p:nvPicPr>
        <p:blipFill>
          <a:blip r:embed="rId2" cstate="print"/>
          <a:srcRect/>
          <a:stretch>
            <a:fillRect/>
          </a:stretch>
        </p:blipFill>
        <p:spPr bwMode="auto">
          <a:xfrm>
            <a:off x="587546" y="1174343"/>
            <a:ext cx="2797707" cy="586616"/>
          </a:xfrm>
          <a:prstGeom prst="rect">
            <a:avLst/>
          </a:prstGeom>
          <a:noFill/>
          <a:ln w="9525">
            <a:noFill/>
            <a:miter lim="800000"/>
            <a:headEnd/>
            <a:tailEnd/>
          </a:ln>
          <a:effectLst/>
        </p:spPr>
      </p:pic>
      <p:sp>
        <p:nvSpPr>
          <p:cNvPr id="8" name="Rectangle 5"/>
          <p:cNvSpPr/>
          <p:nvPr/>
        </p:nvSpPr>
        <p:spPr>
          <a:xfrm>
            <a:off x="967066" y="109886"/>
            <a:ext cx="475001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17</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外交事业的发展</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585158" y="3903828"/>
            <a:ext cx="11034413" cy="1845185"/>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实行封锁禁运、包围威胁的政策。事实证明这种政策没有得逞，中华人民共和国成立后，中国提出和平共处五项原则，参加日内瓦会议、万隆会议等。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30675" y="949751"/>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材料二与材料一相比，美国的政策有何变化？变化的原因是什么？</a:t>
            </a:r>
          </a:p>
        </p:txBody>
      </p:sp>
      <p:sp>
        <p:nvSpPr>
          <p:cNvPr id="3" name="文本框 2"/>
          <p:cNvSpPr txBox="1"/>
          <p:nvPr/>
        </p:nvSpPr>
        <p:spPr>
          <a:xfrm>
            <a:off x="672040" y="2362445"/>
            <a:ext cx="10867811" cy="1284006"/>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变化：从孤立中国到面对现实承认中国。原因：中国综合国力的增强和国际地位的提高；美国霸权地位的相对衰落。</a:t>
            </a:r>
          </a:p>
        </p:txBody>
      </p:sp>
      <p:sp>
        <p:nvSpPr>
          <p:cNvPr id="4" name="Rectangle 5"/>
          <p:cNvSpPr/>
          <p:nvPr/>
        </p:nvSpPr>
        <p:spPr>
          <a:xfrm>
            <a:off x="967066" y="109886"/>
            <a:ext cx="475001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17</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外交事业的发展</a:t>
            </a:r>
            <a:endParaRPr lang="zh-CN" altLang="en-US" dirty="0">
              <a:latin typeface="微软雅黑" panose="020B0503020204020204" charset="-122"/>
              <a:ea typeface="微软雅黑" panose="020B0503020204020204" charset="-122"/>
            </a:endParaRPr>
          </a:p>
        </p:txBody>
      </p:sp>
      <p:sp>
        <p:nvSpPr>
          <p:cNvPr id="7" name="文本框 99"/>
          <p:cNvSpPr txBox="1"/>
          <p:nvPr/>
        </p:nvSpPr>
        <p:spPr>
          <a:xfrm>
            <a:off x="626957" y="3756137"/>
            <a:ext cx="10935335" cy="676660"/>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(3)</a:t>
            </a:r>
            <a:r>
              <a:rPr lang="zh-CN" altLang="en-US" sz="3000" b="1" dirty="0" smtClean="0">
                <a:latin typeface="+mn-ea"/>
                <a:cs typeface="Times New Roman" panose="02020603050405020304" charset="0"/>
              </a:rPr>
              <a:t>通过中美两国关系的演变，请简要谈谈你对中美关系的认识。</a:t>
            </a:r>
          </a:p>
        </p:txBody>
      </p:sp>
      <p:sp>
        <p:nvSpPr>
          <p:cNvPr id="8" name="文本框 2"/>
          <p:cNvSpPr txBox="1"/>
          <p:nvPr/>
        </p:nvSpPr>
        <p:spPr>
          <a:xfrm>
            <a:off x="657171" y="4566677"/>
            <a:ext cx="10867811" cy="1938992"/>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中美两国是世界大国，同时也是社会制度与意识形态不同的两个大国，两国关系直接影响到世界的和平与稳定；两国之间应该加强合作，发展友好关系，这对世界和平、稳定与发展具有重要意义。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2806" y="1801443"/>
            <a:ext cx="10969861" cy="78483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从中、美双方角度，分析</a:t>
            </a:r>
            <a:r>
              <a:rPr lang="en-US" altLang="zh-CN" sz="3000" b="1" dirty="0" smtClean="0">
                <a:latin typeface="+mn-ea"/>
                <a:cs typeface="Times New Roman" panose="02020603050405020304" charset="0"/>
                <a:sym typeface="+mn-ea"/>
              </a:rPr>
              <a:t>20</a:t>
            </a:r>
            <a:r>
              <a:rPr lang="zh-CN" altLang="en-US" sz="3000" b="1" dirty="0" smtClean="0">
                <a:latin typeface="+mn-ea"/>
                <a:cs typeface="Times New Roman" panose="02020603050405020304" charset="0"/>
                <a:sym typeface="+mn-ea"/>
              </a:rPr>
              <a:t>世纪</a:t>
            </a:r>
            <a:r>
              <a:rPr lang="en-US" altLang="zh-CN" sz="3000" b="1" dirty="0" smtClean="0">
                <a:latin typeface="+mn-ea"/>
                <a:cs typeface="Times New Roman" panose="02020603050405020304" charset="0"/>
                <a:sym typeface="+mn-ea"/>
              </a:rPr>
              <a:t>70</a:t>
            </a:r>
            <a:r>
              <a:rPr lang="zh-CN" altLang="en-US" sz="3000" b="1" dirty="0" smtClean="0">
                <a:latin typeface="+mn-ea"/>
                <a:cs typeface="Times New Roman" panose="02020603050405020304" charset="0"/>
                <a:sym typeface="+mn-ea"/>
              </a:rPr>
              <a:t>年代两国关系开始改善的原因</a:t>
            </a:r>
          </a:p>
        </p:txBody>
      </p:sp>
      <p:sp>
        <p:nvSpPr>
          <p:cNvPr id="4" name="文本框 1"/>
          <p:cNvSpPr txBox="1"/>
          <p:nvPr/>
        </p:nvSpPr>
        <p:spPr>
          <a:xfrm>
            <a:off x="557618" y="1065435"/>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sp>
        <p:nvSpPr>
          <p:cNvPr id="7" name="Rectangle 5"/>
          <p:cNvSpPr/>
          <p:nvPr/>
        </p:nvSpPr>
        <p:spPr>
          <a:xfrm>
            <a:off x="967066" y="109886"/>
            <a:ext cx="475001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17</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外交事业的发展</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748129" y="2733452"/>
            <a:ext cx="10672552" cy="3599512"/>
          </a:xfrm>
          <a:prstGeom prst="rect">
            <a:avLst/>
          </a:prstGeom>
          <a:noFill/>
        </p:spPr>
        <p:txBody>
          <a:bodyPr wrap="square" rtlCol="0" anchor="t">
            <a:spAutoFit/>
          </a:bodyPr>
          <a:lstStyle/>
          <a:p>
            <a:pPr algn="just">
              <a:lnSpc>
                <a:spcPct val="150000"/>
              </a:lnSpc>
            </a:pP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美国方面：随着中国国际地位的提高，美国政府不得不承认中国的发展和在国际事务中的巨大作用；美国这一时期在与苏联争霸中处于守势，同时陷入侵越战争泥沼，这些使得美国不得不考虑改善同中国的关系。</a:t>
            </a:r>
          </a:p>
          <a:p>
            <a:pPr algn="just">
              <a:lnSpc>
                <a:spcPct val="150000"/>
              </a:lnSpc>
            </a:pP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中国方面：面临着新的战略抉择。随着中苏关系的恶化，改善中美关系，对应付来自苏联的威胁十分有利；改善同美国的关系对解决台湾问题，实现祖国统一大业，也有重要作用。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0</TotalTime>
  <Words>622</Words>
  <Application>WPS 演示</Application>
  <PresentationFormat>自定义</PresentationFormat>
  <Paragraphs>26</Paragraphs>
  <Slides>7</Slides>
  <Notes>0</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主题2</vt:lpstr>
      <vt:lpstr>海阔天空</vt:lpstr>
      <vt:lpstr>幻灯片 1</vt:lpstr>
      <vt:lpstr>幻灯片 2</vt:lpstr>
      <vt:lpstr>幻灯片 3</vt:lpstr>
      <vt:lpstr>幻灯片 4</vt:lpstr>
      <vt:lpstr>幻灯片 5</vt:lpstr>
      <vt:lpstr>幻灯片 6</vt:lpstr>
      <vt:lpstr>幻灯片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