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1" r:id="rId1"/>
    <p:sldMasterId id="2147483664" r:id="rId2"/>
  </p:sldMasterIdLst>
  <p:notesMasterIdLst>
    <p:notesMasterId r:id="rId10"/>
  </p:notesMasterIdLst>
  <p:handoutMasterIdLst>
    <p:handoutMasterId r:id="rId11"/>
  </p:handoutMasterIdLst>
  <p:sldIdLst>
    <p:sldId id="258" r:id="rId3"/>
    <p:sldId id="292" r:id="rId4"/>
    <p:sldId id="271" r:id="rId5"/>
    <p:sldId id="274" r:id="rId6"/>
    <p:sldId id="294" r:id="rId7"/>
    <p:sldId id="295" r:id="rId8"/>
    <p:sldId id="291" r:id="rId9"/>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6AD"/>
    <a:srgbClr val="C50023"/>
    <a:srgbClr val="F1A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75" d="100"/>
          <a:sy n="75" d="100"/>
        </p:scale>
        <p:origin x="-690" y="-37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2019/1/7</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7962017-F2D6-47FD-9745-8192A05AFE9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A31B65F-E42C-44A5-9DE1-5755360751A7}"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624421" y="2997200"/>
            <a:ext cx="10943167"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624421" y="3952875"/>
            <a:ext cx="10943167"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4421" y="1125538"/>
            <a:ext cx="5369983"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125538"/>
            <a:ext cx="5369984"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4968" y="190505"/>
            <a:ext cx="2734733"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4420" y="190505"/>
            <a:ext cx="8007349"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6EC0129-61CD-4D10-98E0-EBC820AD708A}"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49A413F-C423-4412-9AD8-8C6A1F5E5611}"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BCD8BCF-9265-4392-A41D-BDDAA4985FD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E9E5125-5818-4987-B893-8EA79935EF2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61717B56-7A91-4ACA-B435-CE198C9EF7B6}"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9ADEA2D-36B8-421E-93A1-F3A75CD6DA9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EEDA02E-4A6A-49F3-91DB-2CB70C83F6D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4">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609600" y="6356351"/>
            <a:ext cx="28448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pPr>
              <a:defRPr/>
            </a:pPr>
            <a:endParaRPr lang="zh-CN" altLang="en-US"/>
          </a:p>
        </p:txBody>
      </p:sp>
      <p:sp>
        <p:nvSpPr>
          <p:cNvPr id="1029" name="页脚占位符 4"/>
          <p:cNvSpPr>
            <a:spLocks noGrp="1" noChangeArrowheads="1"/>
          </p:cNvSpPr>
          <p:nvPr>
            <p:ph type="ftr" sz="quarter" idx="3"/>
          </p:nvPr>
        </p:nvSpPr>
        <p:spPr bwMode="auto">
          <a:xfrm>
            <a:off x="4165600" y="6356351"/>
            <a:ext cx="38608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737600" y="6356351"/>
            <a:ext cx="28448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3EEA6F31-AAB8-4F12-AD2A-A28946D153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624419" y="1125538"/>
            <a:ext cx="10943167"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626535" y="190500"/>
            <a:ext cx="10943167"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5135036" y="6524625"/>
            <a:ext cx="1919817"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1130460" y="1900064"/>
            <a:ext cx="10299584" cy="4154723"/>
            <a:chOff x="4366" y="1599"/>
            <a:chExt cx="10006" cy="5796"/>
          </a:xfrm>
        </p:grpSpPr>
        <p:sp>
          <p:nvSpPr>
            <p:cNvPr id="3" name="Rectangle 5"/>
            <p:cNvSpPr/>
            <p:nvPr/>
          </p:nvSpPr>
          <p:spPr>
            <a:xfrm>
              <a:off x="4366" y="4675"/>
              <a:ext cx="9853" cy="2396"/>
            </a:xfrm>
            <a:prstGeom prst="rect">
              <a:avLst/>
            </a:prstGeom>
            <a:noFill/>
            <a:ln w="9525">
              <a:noFill/>
            </a:ln>
          </p:spPr>
          <p:txBody>
            <a:bodyPr wrap="square" anchor="ctr">
              <a:spAutoFit/>
              <a:scene3d>
                <a:camera prst="orthographicFront"/>
                <a:lightRig rig="threePt" dir="t"/>
              </a:scene3d>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algn="ctr">
                <a:buNone/>
              </a:pP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第</a:t>
              </a:r>
              <a:r>
                <a:rPr lang="en-US"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2</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课</a:t>
              </a:r>
              <a:r>
                <a:rPr lang="zh-CN" altLang="en-US"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　</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抗美援朝</a:t>
              </a:r>
              <a:endParaRPr lang="zh-CN"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a:p>
              <a:pPr algn="ctr">
                <a:buNone/>
              </a:pPr>
              <a:endParaRPr lang="zh-CN"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p:txBody>
        </p:sp>
        <p:sp>
          <p:nvSpPr>
            <p:cNvPr id="6" name="文本框 5"/>
            <p:cNvSpPr txBox="1"/>
            <p:nvPr/>
          </p:nvSpPr>
          <p:spPr>
            <a:xfrm>
              <a:off x="5131" y="1599"/>
              <a:ext cx="9241" cy="5796"/>
            </a:xfrm>
            <a:prstGeom prst="rect">
              <a:avLst/>
            </a:prstGeom>
            <a:noFill/>
          </p:spPr>
          <p:txBody>
            <a:bodyPr wrap="square" rtlCol="0">
              <a:spAutoFit/>
            </a:bodyPr>
            <a:lstStyle/>
            <a:p>
              <a:pPr algn="ctr"/>
              <a:r>
                <a:rPr lang="zh-CN" altLang="zh-CN" sz="6600" b="1" dirty="0" smtClean="0">
                  <a:latin typeface="微软雅黑" panose="020B0503020204020204" charset="-122"/>
                  <a:ea typeface="微软雅黑" panose="020B0503020204020204" charset="-122"/>
                </a:rPr>
                <a:t>第一单元</a:t>
              </a:r>
              <a:r>
                <a:rPr lang="zh-CN" altLang="zh-CN" sz="6600" dirty="0" smtClean="0"/>
                <a:t>　</a:t>
              </a:r>
              <a:r>
                <a:rPr lang="zh-CN" altLang="en-US" sz="6600" dirty="0" smtClean="0">
                  <a:latin typeface="微软雅黑" panose="020B0503020204020204" charset="-122"/>
                  <a:ea typeface="微软雅黑" panose="020B0503020204020204" charset="-122"/>
                </a:rPr>
                <a:t>中华人民共和国的成立和巩固</a:t>
              </a:r>
              <a:endParaRPr lang="en-US" altLang="zh-CN" sz="6600" dirty="0" smtClean="0">
                <a:latin typeface="微软雅黑" panose="020B0503020204020204" charset="-122"/>
                <a:ea typeface="微软雅黑" panose="020B0503020204020204" charset="-122"/>
              </a:endParaRPr>
            </a:p>
            <a:p>
              <a:endParaRPr lang="zh-CN" altLang="zh-CN" sz="6600" dirty="0" smtClean="0">
                <a:latin typeface="微软雅黑" panose="020B0503020204020204" charset="-122"/>
                <a:ea typeface="微软雅黑" panose="020B0503020204020204" charset="-122"/>
              </a:endParaRPr>
            </a:p>
            <a:p>
              <a:endParaRPr lang="zh-CN" altLang="en-US" sz="6600" dirty="0">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7"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2</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抗美援朝</a:t>
            </a:r>
            <a:endParaRPr lang="zh-CN" altLang="en-US" dirty="0">
              <a:solidFill>
                <a:schemeClr val="tx1"/>
              </a:solidFill>
              <a:latin typeface="微软雅黑" panose="020B0503020204020204" charset="-122"/>
              <a:ea typeface="微软雅黑" panose="020B0503020204020204" charset="-122"/>
            </a:endParaRPr>
          </a:p>
        </p:txBody>
      </p:sp>
      <p:grpSp>
        <p:nvGrpSpPr>
          <p:cNvPr id="3" name="组合 8"/>
          <p:cNvGrpSpPr/>
          <p:nvPr/>
        </p:nvGrpSpPr>
        <p:grpSpPr>
          <a:xfrm>
            <a:off x="473075" y="1763888"/>
            <a:ext cx="8192524" cy="646331"/>
            <a:chOff x="473075" y="1920644"/>
            <a:chExt cx="8192524" cy="646331"/>
          </a:xfrm>
        </p:grpSpPr>
        <p:sp>
          <p:nvSpPr>
            <p:cNvPr id="4" name="Rectangle 9"/>
            <p:cNvSpPr/>
            <p:nvPr/>
          </p:nvSpPr>
          <p:spPr>
            <a:xfrm>
              <a:off x="746443" y="1920644"/>
              <a:ext cx="7919156" cy="646331"/>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zh-CN" sz="2400" b="1" dirty="0" smtClean="0">
                  <a:solidFill>
                    <a:srgbClr val="00A6AD"/>
                  </a:solidFill>
                  <a:latin typeface="宋体" panose="02010600030101010101" pitchFamily="2" charset="-122"/>
                </a:rPr>
                <a:t>探究点　</a:t>
              </a:r>
              <a:r>
                <a:rPr lang="zh-CN" altLang="en-US" sz="2400" b="1" dirty="0" smtClean="0">
                  <a:solidFill>
                    <a:srgbClr val="00A6AD"/>
                  </a:solidFill>
                  <a:latin typeface="宋体" panose="02010600030101010101" pitchFamily="2" charset="-122"/>
                </a:rPr>
                <a:t>中国抗美援朝的原因及抗美援朝战争胜利的意义</a:t>
              </a:r>
              <a:endParaRPr lang="zh-CN" altLang="en-US" sz="2400" b="1" dirty="0">
                <a:solidFill>
                  <a:srgbClr val="00A6AD"/>
                </a:solidFill>
                <a:latin typeface="宋体" panose="02010600030101010101" pitchFamily="2" charset="-122"/>
              </a:endParaRPr>
            </a:p>
          </p:txBody>
        </p:sp>
        <p:pic>
          <p:nvPicPr>
            <p:cNvPr id="7" name="Picture 4"/>
            <p:cNvPicPr>
              <a:picLocks noChangeAspect="1"/>
            </p:cNvPicPr>
            <p:nvPr/>
          </p:nvPicPr>
          <p:blipFill>
            <a:blip r:embed="rId2" cstate="print"/>
            <a:stretch>
              <a:fillRect/>
            </a:stretch>
          </p:blipFill>
          <p:spPr>
            <a:xfrm>
              <a:off x="473075" y="2036445"/>
              <a:ext cx="84455" cy="414020"/>
            </a:xfrm>
            <a:prstGeom prst="rect">
              <a:avLst/>
            </a:prstGeom>
            <a:noFill/>
            <a:ln w="9525">
              <a:noFill/>
            </a:ln>
          </p:spPr>
        </p:pic>
      </p:grpSp>
      <p:pic>
        <p:nvPicPr>
          <p:cNvPr id="16" name="图片 15" descr="图标-03"/>
          <p:cNvPicPr>
            <a:picLocks noChangeAspect="1"/>
          </p:cNvPicPr>
          <p:nvPr/>
        </p:nvPicPr>
        <p:blipFill>
          <a:blip r:embed="rId3" cstate="print"/>
          <a:stretch>
            <a:fillRect/>
          </a:stretch>
        </p:blipFill>
        <p:spPr>
          <a:xfrm>
            <a:off x="144144" y="1075616"/>
            <a:ext cx="5647056" cy="845185"/>
          </a:xfrm>
          <a:prstGeom prst="rect">
            <a:avLst/>
          </a:prstGeom>
        </p:spPr>
      </p:pic>
      <p:sp>
        <p:nvSpPr>
          <p:cNvPr id="19" name="文本框 18"/>
          <p:cNvSpPr txBox="1"/>
          <p:nvPr/>
        </p:nvSpPr>
        <p:spPr>
          <a:xfrm>
            <a:off x="815659" y="1233339"/>
            <a:ext cx="4770436" cy="521970"/>
          </a:xfrm>
          <a:prstGeom prst="rect">
            <a:avLst/>
          </a:prstGeom>
          <a:noFill/>
        </p:spPr>
        <p:txBody>
          <a:bodyPr wrap="square" rtlCol="0">
            <a:spAutoFit/>
          </a:bodyPr>
          <a:lstStyle/>
          <a:p>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要点探究   解决问题</a:t>
            </a:r>
          </a:p>
        </p:txBody>
      </p:sp>
      <p:sp>
        <p:nvSpPr>
          <p:cNvPr id="100" name="文本框 99"/>
          <p:cNvSpPr txBox="1"/>
          <p:nvPr/>
        </p:nvSpPr>
        <p:spPr>
          <a:xfrm>
            <a:off x="650499" y="3120220"/>
            <a:ext cx="11012170" cy="3539430"/>
          </a:xfrm>
          <a:prstGeom prst="rect">
            <a:avLst/>
          </a:prstGeom>
          <a:noFill/>
          <a:ln w="9525">
            <a:noFill/>
          </a:ln>
        </p:spPr>
        <p:txBody>
          <a:bodyPr wrap="square">
            <a:spAutoFit/>
          </a:bodyPr>
          <a:lstStyle/>
          <a:p>
            <a:pPr>
              <a:lnSpc>
                <a:spcPct val="150000"/>
              </a:lnSpc>
            </a:pPr>
            <a:r>
              <a:rPr lang="zh-CN" altLang="en-US" sz="3000" b="1" dirty="0" smtClean="0">
                <a:latin typeface="+mn-ea"/>
                <a:cs typeface="Times New Roman" panose="02020603050405020304" charset="0"/>
              </a:rPr>
              <a:t>材料一　我们不出兵让敌人压至鸭绿江边，国内国际反动气焰增高，则对各方都不利，首先是对东北更不利，整个东北边防军将被吸住，南满电力将被控制。</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总之，我们认为应当参战，必须参战。参战利益极大，不参战损害极大。</a:t>
            </a:r>
          </a:p>
          <a:p>
            <a:pPr>
              <a:lnSpc>
                <a:spcPct val="150000"/>
              </a:lnSpc>
            </a:pPr>
            <a:r>
              <a:rPr lang="en-US" altLang="zh-CN" sz="3000" b="1" dirty="0" smtClean="0">
                <a:latin typeface="+mn-ea"/>
                <a:cs typeface="Times New Roman" panose="02020603050405020304" charset="0"/>
              </a:rPr>
              <a:t>            ——</a:t>
            </a:r>
            <a:r>
              <a:rPr lang="zh-CN" altLang="en-US" sz="3000" b="1" dirty="0" smtClean="0">
                <a:latin typeface="+mn-ea"/>
                <a:cs typeface="Times New Roman" panose="02020603050405020304" charset="0"/>
              </a:rPr>
              <a:t>毛泽东</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中国人民志愿军应当和必须入朝参战</a:t>
            </a:r>
            <a:r>
              <a:rPr lang="en-US" altLang="zh-CN" sz="3000" b="1" dirty="0" smtClean="0">
                <a:latin typeface="+mn-ea"/>
                <a:cs typeface="Times New Roman" panose="02020603050405020304" charset="0"/>
              </a:rPr>
              <a:t>》</a:t>
            </a:r>
          </a:p>
        </p:txBody>
      </p:sp>
      <p:pic>
        <p:nvPicPr>
          <p:cNvPr id="2" name="Picture 2"/>
          <p:cNvPicPr>
            <a:picLocks noChangeAspect="1" noChangeArrowheads="1"/>
          </p:cNvPicPr>
          <p:nvPr/>
        </p:nvPicPr>
        <p:blipFill>
          <a:blip r:embed="rId4"/>
          <a:srcRect/>
          <a:stretch>
            <a:fillRect/>
          </a:stretch>
        </p:blipFill>
        <p:spPr bwMode="auto">
          <a:xfrm>
            <a:off x="617951" y="2376491"/>
            <a:ext cx="2812294" cy="707091"/>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00"/>
                                        </p:tgtEl>
                                        <p:attrNameLst>
                                          <p:attrName>style.visibility</p:attrName>
                                        </p:attrNameLst>
                                      </p:cBhvr>
                                      <p:to>
                                        <p:strVal val="visible"/>
                                      </p:to>
                                    </p:set>
                                    <p:anim calcmode="lin" valueType="num">
                                      <p:cBhvr additive="base">
                                        <p:cTn id="16" dur="500" fill="hold"/>
                                        <p:tgtEl>
                                          <p:spTgt spid="100"/>
                                        </p:tgtEl>
                                        <p:attrNameLst>
                                          <p:attrName>ppt_x</p:attrName>
                                        </p:attrNameLst>
                                      </p:cBhvr>
                                      <p:tavLst>
                                        <p:tav tm="0">
                                          <p:val>
                                            <p:strVal val="#ppt_x"/>
                                          </p:val>
                                        </p:tav>
                                        <p:tav tm="100000">
                                          <p:val>
                                            <p:strVal val="#ppt_x"/>
                                          </p:val>
                                        </p:tav>
                                      </p:tavLst>
                                    </p:anim>
                                    <p:anim calcmode="lin" valueType="num">
                                      <p:cBhvr additive="base">
                                        <p:cTn id="17"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7"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2</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抗美援朝</a:t>
            </a:r>
            <a:endParaRPr lang="zh-CN" altLang="en-US" dirty="0">
              <a:latin typeface="微软雅黑" panose="020B0503020204020204" charset="-122"/>
              <a:ea typeface="微软雅黑" panose="020B0503020204020204" charset="-122"/>
            </a:endParaRPr>
          </a:p>
        </p:txBody>
      </p:sp>
      <p:grpSp>
        <p:nvGrpSpPr>
          <p:cNvPr id="5" name="组合 4"/>
          <p:cNvGrpSpPr/>
          <p:nvPr/>
        </p:nvGrpSpPr>
        <p:grpSpPr>
          <a:xfrm>
            <a:off x="595907" y="1002440"/>
            <a:ext cx="11012170" cy="5632311"/>
            <a:chOff x="595907" y="1002440"/>
            <a:chExt cx="11012170" cy="5632311"/>
          </a:xfrm>
        </p:grpSpPr>
        <p:sp>
          <p:nvSpPr>
            <p:cNvPr id="100" name="文本框 99"/>
            <p:cNvSpPr txBox="1"/>
            <p:nvPr/>
          </p:nvSpPr>
          <p:spPr>
            <a:xfrm>
              <a:off x="595907" y="1002440"/>
              <a:ext cx="11012170" cy="5632311"/>
            </a:xfrm>
            <a:prstGeom prst="rect">
              <a:avLst/>
            </a:prstGeom>
            <a:noFill/>
            <a:ln w="9525">
              <a:noFill/>
            </a:ln>
          </p:spPr>
          <p:txBody>
            <a:bodyPr wrap="square">
              <a:spAutoFit/>
            </a:bodyPr>
            <a:lstStyle/>
            <a:p>
              <a:pPr>
                <a:lnSpc>
                  <a:spcPct val="150000"/>
                </a:lnSpc>
              </a:pPr>
              <a:r>
                <a:rPr lang="zh-CN" altLang="en-US" sz="3000" b="1" dirty="0" smtClean="0">
                  <a:latin typeface="+mn-ea"/>
                  <a:cs typeface="Times New Roman" panose="02020603050405020304" charset="0"/>
                </a:rPr>
                <a:t>材料二　在历史的分水岭上</a:t>
              </a:r>
              <a:r>
                <a:rPr lang="en-US" altLang="zh-CN" sz="3000" b="1" dirty="0" smtClean="0">
                  <a:latin typeface="+mn-ea"/>
                  <a:cs typeface="Times New Roman" panose="02020603050405020304" charset="0"/>
                </a:rPr>
                <a:t>(1950—1951</a:t>
              </a:r>
              <a:r>
                <a:rPr lang="zh-CN" altLang="en-US" sz="3000" b="1" dirty="0" smtClean="0">
                  <a:latin typeface="+mn-ea"/>
                  <a:cs typeface="Times New Roman" panose="02020603050405020304" charset="0"/>
                </a:rPr>
                <a:t>年</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，中国政府宣布展开长达</a:t>
              </a:r>
              <a:r>
                <a:rPr lang="en-US" altLang="zh-CN" sz="3000" b="1" dirty="0" smtClean="0">
                  <a:latin typeface="+mn-ea"/>
                  <a:cs typeface="Times New Roman" panose="02020603050405020304" charset="0"/>
                </a:rPr>
                <a:t>6</a:t>
              </a:r>
              <a:r>
                <a:rPr lang="zh-CN" altLang="en-US" sz="3000" b="1" dirty="0" smtClean="0">
                  <a:latin typeface="+mn-ea"/>
                  <a:cs typeface="Times New Roman" panose="02020603050405020304" charset="0"/>
                </a:rPr>
                <a:t>个月的全国募集资金的运动，以购买战需品。</a:t>
              </a:r>
              <a:endParaRPr lang="en-US" altLang="zh-CN" sz="3000" b="1" dirty="0" smtClean="0">
                <a:latin typeface="+mn-ea"/>
                <a:cs typeface="Times New Roman" panose="02020603050405020304" charset="0"/>
              </a:endParaRPr>
            </a:p>
            <a:p>
              <a:pPr>
                <a:lnSpc>
                  <a:spcPct val="150000"/>
                </a:lnSpc>
              </a:pPr>
              <a:r>
                <a:rPr lang="zh-CN" altLang="en-US" sz="3000" b="1" dirty="0" smtClean="0">
                  <a:latin typeface="+mn-ea"/>
                  <a:cs typeface="Times New Roman" panose="02020603050405020304" charset="0"/>
                </a:rPr>
                <a:t>材料三</a:t>
              </a:r>
              <a:endParaRPr lang="en-US" altLang="zh-CN" sz="3000" b="1" dirty="0" smtClean="0">
                <a:latin typeface="+mn-ea"/>
                <a:cs typeface="Times New Roman" panose="02020603050405020304" charset="0"/>
              </a:endParaRPr>
            </a:p>
            <a:p>
              <a:pPr>
                <a:lnSpc>
                  <a:spcPct val="150000"/>
                </a:lnSpc>
              </a:pPr>
              <a:endParaRPr lang="en-US" altLang="zh-CN" sz="3000" b="1" dirty="0" smtClean="0">
                <a:latin typeface="+mn-ea"/>
                <a:cs typeface="Times New Roman" panose="02020603050405020304" charset="0"/>
              </a:endParaRPr>
            </a:p>
            <a:p>
              <a:pPr>
                <a:lnSpc>
                  <a:spcPct val="150000"/>
                </a:lnSpc>
              </a:pPr>
              <a:endParaRPr lang="en-US" altLang="zh-CN" sz="3000" b="1" dirty="0" smtClean="0">
                <a:latin typeface="+mn-ea"/>
                <a:cs typeface="Times New Roman" panose="02020603050405020304" charset="0"/>
              </a:endParaRPr>
            </a:p>
            <a:p>
              <a:pPr>
                <a:lnSpc>
                  <a:spcPct val="150000"/>
                </a:lnSpc>
              </a:pPr>
              <a:r>
                <a:rPr lang="zh-CN" altLang="en-US" sz="3000" b="1" dirty="0" smtClean="0">
                  <a:latin typeface="+mn-ea"/>
                  <a:cs typeface="Times New Roman" panose="02020603050405020304" charset="0"/>
                </a:rPr>
                <a:t>材料四　中国人民志愿军司令员彭德怀在抗美援朝战争结束后豪迈地说：“西方侵略者几百年来只要在东方一个海岸上架起几尊大炮就可霸占一个国家的时代是一去不复返了。”</a:t>
              </a:r>
              <a:endParaRPr lang="en-US" altLang="zh-CN" sz="3000" b="1" dirty="0" smtClean="0">
                <a:latin typeface="+mn-ea"/>
                <a:cs typeface="Times New Roman" panose="02020603050405020304" charset="0"/>
              </a:endParaRPr>
            </a:p>
          </p:txBody>
        </p:sp>
        <p:pic>
          <p:nvPicPr>
            <p:cNvPr id="1026" name="Picture 2" descr="XS4"/>
            <p:cNvPicPr>
              <a:picLocks noChangeAspect="1" noChangeArrowheads="1"/>
            </p:cNvPicPr>
            <p:nvPr/>
          </p:nvPicPr>
          <p:blipFill>
            <a:blip r:embed="rId2"/>
            <a:srcRect/>
            <a:stretch>
              <a:fillRect/>
            </a:stretch>
          </p:blipFill>
          <p:spPr bwMode="auto">
            <a:xfrm>
              <a:off x="4236144" y="3029949"/>
              <a:ext cx="3993458" cy="1460163"/>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19524" y="1954855"/>
            <a:ext cx="10935335" cy="1369157"/>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根据材料一及所学知识回答，我国为什么要组织中国人民志愿军赴朝参战？</a:t>
            </a:r>
          </a:p>
        </p:txBody>
      </p:sp>
      <p:pic>
        <p:nvPicPr>
          <p:cNvPr id="2050" name="Picture 2"/>
          <p:cNvPicPr>
            <a:picLocks noChangeAspect="1" noChangeArrowheads="1"/>
          </p:cNvPicPr>
          <p:nvPr/>
        </p:nvPicPr>
        <p:blipFill>
          <a:blip r:embed="rId2" cstate="print"/>
          <a:srcRect/>
          <a:stretch>
            <a:fillRect/>
          </a:stretch>
        </p:blipFill>
        <p:spPr bwMode="auto">
          <a:xfrm>
            <a:off x="505658" y="1174343"/>
            <a:ext cx="2797707" cy="586616"/>
          </a:xfrm>
          <a:prstGeom prst="rect">
            <a:avLst/>
          </a:prstGeom>
          <a:noFill/>
          <a:ln w="9525">
            <a:noFill/>
            <a:miter lim="800000"/>
            <a:headEnd/>
            <a:tailEnd/>
          </a:ln>
          <a:effectLst/>
        </p:spPr>
      </p:pic>
      <p:sp>
        <p:nvSpPr>
          <p:cNvPr id="8"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2</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抗美援朝</a:t>
            </a:r>
            <a:endParaRPr lang="zh-CN" altLang="en-US" dirty="0">
              <a:latin typeface="微软雅黑" panose="020B0503020204020204" charset="-122"/>
              <a:ea typeface="微软雅黑" panose="020B0503020204020204" charset="-122"/>
            </a:endParaRPr>
          </a:p>
        </p:txBody>
      </p:sp>
      <p:sp>
        <p:nvSpPr>
          <p:cNvPr id="5" name="文本框 2"/>
          <p:cNvSpPr txBox="1"/>
          <p:nvPr/>
        </p:nvSpPr>
        <p:spPr>
          <a:xfrm>
            <a:off x="655093" y="3759725"/>
            <a:ext cx="10863618" cy="1338828"/>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 (1)</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美国的侵略活动严重威胁中国的安全；应朝鲜民主主义人民共和国的请求；朝鲜的存亡与中国的安危密切相关。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additive="base">
                                        <p:cTn id="12" dur="500" fill="hold"/>
                                        <p:tgtEl>
                                          <p:spTgt spid="100"/>
                                        </p:tgtEl>
                                        <p:attrNameLst>
                                          <p:attrName>ppt_x</p:attrName>
                                        </p:attrNameLst>
                                      </p:cBhvr>
                                      <p:tavLst>
                                        <p:tav tm="0">
                                          <p:val>
                                            <p:strVal val="#ppt_x"/>
                                          </p:val>
                                        </p:tav>
                                        <p:tav tm="100000">
                                          <p:val>
                                            <p:strVal val="#ppt_x"/>
                                          </p:val>
                                        </p:tav>
                                      </p:tavLst>
                                    </p:anim>
                                    <p:anim calcmode="lin" valueType="num">
                                      <p:cBhvr additive="base">
                                        <p:cTn id="13"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19524" y="1204215"/>
            <a:ext cx="10935335" cy="2061655"/>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(2)</a:t>
            </a:r>
            <a:r>
              <a:rPr lang="zh-CN" altLang="en-US" sz="3000" b="1" dirty="0" smtClean="0">
                <a:latin typeface="+mn-ea"/>
                <a:cs typeface="Times New Roman" panose="02020603050405020304" charset="0"/>
              </a:rPr>
              <a:t>材料二、材料三说明抗美援朝战争取得胜利的原因分别是什么？除此之外，还有哪些原因？以材料三人物为代表的英雄们留给我们哪些精神财富？ </a:t>
            </a:r>
          </a:p>
        </p:txBody>
      </p:sp>
      <p:sp>
        <p:nvSpPr>
          <p:cNvPr id="8"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2</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抗美援朝</a:t>
            </a:r>
            <a:endParaRPr lang="zh-CN" altLang="en-US" dirty="0">
              <a:latin typeface="微软雅黑" panose="020B0503020204020204" charset="-122"/>
              <a:ea typeface="微软雅黑" panose="020B0503020204020204" charset="-122"/>
            </a:endParaRPr>
          </a:p>
        </p:txBody>
      </p:sp>
      <p:sp>
        <p:nvSpPr>
          <p:cNvPr id="5" name="文本框 2"/>
          <p:cNvSpPr txBox="1"/>
          <p:nvPr/>
        </p:nvSpPr>
        <p:spPr>
          <a:xfrm>
            <a:off x="609961" y="3500379"/>
            <a:ext cx="11086172" cy="2492990"/>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材料二：国内人民的热烈拥护和大力支持。材料三：志愿军战士的英勇善战。除此之外，还有中国共产党的英明决策和正确领导，战争的正义性等。高度的爱国主义、革命英雄主义和国际主义精神，舍家为国、不怕牺牲、英勇善战的大无畏精神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33172" y="1449879"/>
            <a:ext cx="10935335" cy="1369157"/>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(3)</a:t>
            </a:r>
            <a:r>
              <a:rPr lang="zh-CN" altLang="en-US" sz="3000" b="1" dirty="0" smtClean="0">
                <a:latin typeface="+mn-ea"/>
                <a:cs typeface="Times New Roman" panose="02020603050405020304" charset="0"/>
              </a:rPr>
              <a:t>请你结合中国近现代历史和对材料四彭德怀这句话的理解，分析抗美援朝战争胜利的伟大意义。</a:t>
            </a:r>
          </a:p>
        </p:txBody>
      </p:sp>
      <p:sp>
        <p:nvSpPr>
          <p:cNvPr id="8"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2</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抗美援朝</a:t>
            </a:r>
            <a:endParaRPr lang="zh-CN" altLang="en-US" dirty="0">
              <a:latin typeface="微软雅黑" panose="020B0503020204020204" charset="-122"/>
              <a:ea typeface="微软雅黑" panose="020B0503020204020204" charset="-122"/>
            </a:endParaRPr>
          </a:p>
        </p:txBody>
      </p:sp>
      <p:sp>
        <p:nvSpPr>
          <p:cNvPr id="5" name="文本框 2"/>
          <p:cNvSpPr txBox="1"/>
          <p:nvPr/>
        </p:nvSpPr>
        <p:spPr>
          <a:xfrm>
            <a:off x="641445" y="3350229"/>
            <a:ext cx="10959152" cy="1938992"/>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(3)</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粉碎了以美国为首的帝国主义国家的侵略野心，打破了美国不可战胜的神话，为我国的经济建设赢得一个相对稳定的和平环境，大大提高了我国的国际地位。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42854" y="1588206"/>
            <a:ext cx="11094409" cy="676660"/>
          </a:xfrm>
          <a:prstGeom prst="rect">
            <a:avLst/>
          </a:prstGeom>
          <a:noFill/>
        </p:spPr>
        <p:txBody>
          <a:bodyPr wrap="square" rtlCol="0" anchor="t">
            <a:spAutoFit/>
          </a:bodyPr>
          <a:lstStyle/>
          <a:p>
            <a:pPr>
              <a:lnSpc>
                <a:spcPct val="150000"/>
              </a:lnSpc>
            </a:pPr>
            <a:r>
              <a:rPr lang="zh-CN" altLang="en-US" sz="3000" b="1" dirty="0" smtClean="0">
                <a:latin typeface="+mn-ea"/>
                <a:cs typeface="Times New Roman" panose="02020603050405020304" charset="0"/>
                <a:sym typeface="+mn-ea"/>
              </a:rPr>
              <a:t>为什么说抗美援朝的目的是保家卫国？</a:t>
            </a:r>
          </a:p>
        </p:txBody>
      </p:sp>
      <p:sp>
        <p:nvSpPr>
          <p:cNvPr id="4" name="文本框 1"/>
          <p:cNvSpPr txBox="1"/>
          <p:nvPr/>
        </p:nvSpPr>
        <p:spPr>
          <a:xfrm>
            <a:off x="545133" y="960732"/>
            <a:ext cx="1826141" cy="584775"/>
          </a:xfrm>
          <a:prstGeom prst="rect">
            <a:avLst/>
          </a:prstGeom>
          <a:noFill/>
        </p:spPr>
        <p:txBody>
          <a:bodyPr wrap="none" rtlCol="0" anchor="t">
            <a:spAutoFit/>
            <a:scene3d>
              <a:camera prst="orthographicFront"/>
              <a:lightRig rig="threePt" dir="t"/>
            </a:scene3d>
          </a:bodyPr>
          <a:lstStyle/>
          <a:p>
            <a:r>
              <a:rPr lang="zh-CN" altLang="en-US" sz="3200" dirty="0" smtClean="0">
                <a:solidFill>
                  <a:srgbClr val="FF0000"/>
                </a:solidFill>
                <a:latin typeface="黑体" panose="02010609060101010101" charset="-122"/>
                <a:ea typeface="黑体" panose="02010609060101010101" charset="-122"/>
              </a:rPr>
              <a:t>知识延伸</a:t>
            </a:r>
          </a:p>
        </p:txBody>
      </p:sp>
      <p:sp>
        <p:nvSpPr>
          <p:cNvPr id="7"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2</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抗美援朝</a:t>
            </a:r>
            <a:endParaRPr lang="zh-CN" altLang="en-US" dirty="0">
              <a:latin typeface="微软雅黑" panose="020B0503020204020204" charset="-122"/>
              <a:ea typeface="微软雅黑" panose="020B0503020204020204" charset="-122"/>
            </a:endParaRPr>
          </a:p>
        </p:txBody>
      </p:sp>
      <p:sp>
        <p:nvSpPr>
          <p:cNvPr id="8" name="文本框 1"/>
          <p:cNvSpPr txBox="1"/>
          <p:nvPr/>
        </p:nvSpPr>
        <p:spPr>
          <a:xfrm>
            <a:off x="477674" y="2300174"/>
            <a:ext cx="11448470" cy="4293483"/>
          </a:xfrm>
          <a:prstGeom prst="rect">
            <a:avLst/>
          </a:prstGeom>
          <a:noFill/>
        </p:spPr>
        <p:txBody>
          <a:bodyPr wrap="square" rtlCol="0" anchor="t">
            <a:spAutoFit/>
          </a:bodyPr>
          <a:lstStyle/>
          <a:p>
            <a:pPr>
              <a:lnSpc>
                <a:spcPct val="150000"/>
              </a:lnSpc>
            </a:pPr>
            <a:r>
              <a:rPr lang="en-US" altLang="zh-CN" sz="2600" b="1" dirty="0" smtClean="0">
                <a:latin typeface="+mn-ea"/>
                <a:cs typeface="Times New Roman" panose="02020603050405020304" charset="0"/>
                <a:sym typeface="+mn-ea"/>
              </a:rPr>
              <a:t>(1)</a:t>
            </a:r>
            <a:r>
              <a:rPr lang="zh-CN" altLang="en-US" sz="2600" b="1" dirty="0" smtClean="0">
                <a:latin typeface="+mn-ea"/>
                <a:cs typeface="Times New Roman" panose="02020603050405020304" charset="0"/>
                <a:sym typeface="+mn-ea"/>
              </a:rPr>
              <a:t>中华人民共和国成立后，以美国为首的一些国家对我国采取“遏制”政策。朝鲜战争爆发后不久，美军就越过“三八线”，一直打到中国边境鸭绿江边。</a:t>
            </a:r>
          </a:p>
          <a:p>
            <a:pPr>
              <a:lnSpc>
                <a:spcPct val="150000"/>
              </a:lnSpc>
            </a:pPr>
            <a:r>
              <a:rPr lang="en-US" altLang="zh-CN" sz="2600" b="1" dirty="0" smtClean="0">
                <a:latin typeface="+mn-ea"/>
                <a:cs typeface="Times New Roman" panose="02020603050405020304" charset="0"/>
                <a:sym typeface="+mn-ea"/>
              </a:rPr>
              <a:t>(2)</a:t>
            </a:r>
            <a:r>
              <a:rPr lang="zh-CN" altLang="en-US" sz="2600" b="1" dirty="0" smtClean="0">
                <a:latin typeface="+mn-ea"/>
                <a:cs typeface="Times New Roman" panose="02020603050405020304" charset="0"/>
                <a:sym typeface="+mn-ea"/>
              </a:rPr>
              <a:t>如果让美军占领整个朝鲜，打到鸭绿江边，我国必将难以安定地从事经济建设和社会改革，国内外的反动势力气焰势必更加嚣张。因此，抗美援朝不仅与我国的国家安危密切相关，也与全体中国人民的切身利益密切相关。</a:t>
            </a:r>
          </a:p>
          <a:p>
            <a:pPr>
              <a:lnSpc>
                <a:spcPct val="150000"/>
              </a:lnSpc>
            </a:pPr>
            <a:r>
              <a:rPr lang="en-US" altLang="zh-CN" sz="2600" b="1" dirty="0" smtClean="0">
                <a:latin typeface="+mn-ea"/>
                <a:cs typeface="Times New Roman" panose="02020603050405020304" charset="0"/>
                <a:sym typeface="+mn-ea"/>
              </a:rPr>
              <a:t>(3)</a:t>
            </a:r>
            <a:r>
              <a:rPr lang="zh-CN" altLang="en-US" sz="2600" b="1" dirty="0" smtClean="0">
                <a:latin typeface="+mn-ea"/>
                <a:cs typeface="Times New Roman" panose="02020603050405020304" charset="0"/>
                <a:sym typeface="+mn-ea"/>
              </a:rPr>
              <a:t>抗美援朝战争是我国为保家卫国而参与的战争，与土地改革、镇压反革命同时进行，都对中华人民共和国起到了巩固作用。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4" presetClass="entr" presetSubtype="16"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ox(in)">
                                      <p:cBhvr>
                                        <p:cTn id="11" dur="500"/>
                                        <p:tgtEl>
                                          <p:spTgt spid="2"/>
                                        </p:tgtEl>
                                      </p:cBhvr>
                                    </p:animEffect>
                                  </p:childTnLst>
                                </p:cTn>
                              </p:par>
                            </p:childTnLst>
                          </p:cTn>
                        </p:par>
                        <p:par>
                          <p:cTn id="12" fill="hold">
                            <p:stCondLst>
                              <p:cond delay="500"/>
                            </p:stCondLst>
                            <p:childTnLst>
                              <p:par>
                                <p:cTn id="13" presetID="4"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ox(in)">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0</TotalTime>
  <Words>709</Words>
  <Application>WPS 演示</Application>
  <PresentationFormat>自定义</PresentationFormat>
  <Paragraphs>28</Paragraphs>
  <Slides>7</Slides>
  <Notes>0</Notes>
  <HiddenSlides>0</HiddenSlides>
  <MMClips>0</MMClips>
  <ScaleCrop>false</ScaleCrop>
  <HeadingPairs>
    <vt:vector size="4" baseType="variant">
      <vt:variant>
        <vt:lpstr>主题</vt:lpstr>
      </vt:variant>
      <vt:variant>
        <vt:i4>2</vt:i4>
      </vt:variant>
      <vt:variant>
        <vt:lpstr>幻灯片标题</vt:lpstr>
      </vt:variant>
      <vt:variant>
        <vt:i4>7</vt:i4>
      </vt:variant>
    </vt:vector>
  </HeadingPairs>
  <TitlesOfParts>
    <vt:vector size="9" baseType="lpstr">
      <vt:lpstr>主题2</vt:lpstr>
      <vt:lpstr>海阔天空</vt:lpstr>
      <vt:lpstr>幻灯片 1</vt:lpstr>
      <vt:lpstr>幻灯片 2</vt:lpstr>
      <vt:lpstr>幻灯片 3</vt:lpstr>
      <vt:lpstr>幻灯片 4</vt:lpstr>
      <vt:lpstr>幻灯片 5</vt:lpstr>
      <vt:lpstr>幻灯片 6</vt:lpstr>
      <vt:lpstr>幻灯片 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dcterms:created xsi:type="dcterms:W3CDTF">2018-02-07T00:47:00Z</dcterms:created>
  <dcterms:modified xsi:type="dcterms:W3CDTF">2019-01-07T07:57:22Z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y fmtid="{64440492-4C8B-11D1-8B70-080036B11A03}" pid="4">
    <vt:lpwstr>历史备课大师【全免费】</vt:lpwstr>
  </property>
</Properties>
</file>