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2"/>
  </p:notesMasterIdLst>
  <p:handoutMasterIdLst>
    <p:handoutMasterId r:id="rId13"/>
  </p:handoutMasterIdLst>
  <p:sldIdLst>
    <p:sldId id="258" r:id="rId2"/>
    <p:sldId id="292" r:id="rId3"/>
    <p:sldId id="271" r:id="rId4"/>
    <p:sldId id="274" r:id="rId5"/>
    <p:sldId id="295" r:id="rId6"/>
    <p:sldId id="291" r:id="rId7"/>
    <p:sldId id="288" r:id="rId8"/>
    <p:sldId id="289" r:id="rId9"/>
    <p:sldId id="290" r:id="rId10"/>
    <p:sldId id="296" r:id="rId11"/>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A6AD"/>
    <a:srgbClr val="C50023"/>
    <a:srgbClr val="F1AF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987" autoAdjust="0"/>
    <p:restoredTop sz="94660"/>
  </p:normalViewPr>
  <p:slideViewPr>
    <p:cSldViewPr snapToGrid="0">
      <p:cViewPr>
        <p:scale>
          <a:sx n="75" d="100"/>
          <a:sy n="75" d="100"/>
        </p:scale>
        <p:origin x="-690" y="-378"/>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pPr/>
              <a:t>2019/1/7</a:t>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2019/1/7</a:t>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4">
            <a:lum/>
          </a:blip>
          <a:srcRect/>
          <a:stretch>
            <a:fillRect t="-25000" b="-25000"/>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8" name="组合 7"/>
          <p:cNvGrpSpPr/>
          <p:nvPr/>
        </p:nvGrpSpPr>
        <p:grpSpPr>
          <a:xfrm>
            <a:off x="1130460" y="1900064"/>
            <a:ext cx="10299584" cy="4154723"/>
            <a:chOff x="4366" y="1599"/>
            <a:chExt cx="10006" cy="5796"/>
          </a:xfrm>
        </p:grpSpPr>
        <p:sp>
          <p:nvSpPr>
            <p:cNvPr id="3" name="Rectangle 5"/>
            <p:cNvSpPr/>
            <p:nvPr/>
          </p:nvSpPr>
          <p:spPr>
            <a:xfrm>
              <a:off x="4366" y="4675"/>
              <a:ext cx="9853" cy="2396"/>
            </a:xfrm>
            <a:prstGeom prst="rect">
              <a:avLst/>
            </a:prstGeom>
            <a:noFill/>
            <a:ln w="9525">
              <a:noFill/>
            </a:ln>
          </p:spPr>
          <p:txBody>
            <a:bodyPr wrap="square" anchor="ctr">
              <a:spAutoFit/>
              <a:scene3d>
                <a:camera prst="orthographicFront"/>
                <a:lightRig rig="threePt" dir="t"/>
              </a:scene3d>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algn="ctr">
                <a:buNone/>
              </a:pPr>
              <a:r>
                <a:rPr lang="zh-CN" altLang="en-US" sz="4800" b="1" dirty="0" smtClean="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rPr>
                <a:t>第</a:t>
              </a:r>
              <a:r>
                <a:rPr lang="en-US" altLang="zh-CN" sz="4800" b="1" dirty="0" smtClean="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rPr>
                <a:t>1</a:t>
              </a:r>
              <a:r>
                <a:rPr lang="zh-CN" altLang="en-US" sz="4800" b="1" dirty="0" smtClean="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rPr>
                <a:t>课</a:t>
              </a:r>
              <a:r>
                <a:rPr lang="zh-CN" altLang="en-US" sz="4800" b="1" dirty="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rPr>
                <a:t>　</a:t>
              </a:r>
              <a:r>
                <a:rPr lang="zh-CN" altLang="en-US" sz="4800" b="1" dirty="0" smtClean="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rPr>
                <a:t>中华人民共和国成立</a:t>
              </a:r>
              <a:endParaRPr lang="zh-CN" altLang="zh-CN" sz="4800" b="1" dirty="0" smtClean="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endParaRPr>
            </a:p>
            <a:p>
              <a:pPr algn="ctr">
                <a:buNone/>
              </a:pPr>
              <a:endParaRPr lang="zh-CN" altLang="zh-CN" sz="4800" b="1" dirty="0" smtClean="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endParaRPr>
            </a:p>
          </p:txBody>
        </p:sp>
        <p:sp>
          <p:nvSpPr>
            <p:cNvPr id="6" name="文本框 5"/>
            <p:cNvSpPr txBox="1"/>
            <p:nvPr/>
          </p:nvSpPr>
          <p:spPr>
            <a:xfrm>
              <a:off x="5131" y="1599"/>
              <a:ext cx="9241" cy="5796"/>
            </a:xfrm>
            <a:prstGeom prst="rect">
              <a:avLst/>
            </a:prstGeom>
            <a:noFill/>
          </p:spPr>
          <p:txBody>
            <a:bodyPr wrap="square" rtlCol="0">
              <a:spAutoFit/>
            </a:bodyPr>
            <a:lstStyle/>
            <a:p>
              <a:pPr algn="ctr"/>
              <a:r>
                <a:rPr lang="zh-CN" altLang="zh-CN" sz="6600" b="1" dirty="0" smtClean="0">
                  <a:latin typeface="微软雅黑" panose="020B0503020204020204" charset="-122"/>
                  <a:ea typeface="微软雅黑" panose="020B0503020204020204" charset="-122"/>
                </a:rPr>
                <a:t>第一单元</a:t>
              </a:r>
              <a:r>
                <a:rPr lang="zh-CN" altLang="zh-CN" sz="6600" dirty="0" smtClean="0"/>
                <a:t>　</a:t>
              </a:r>
              <a:r>
                <a:rPr lang="zh-CN" altLang="en-US" sz="6600" dirty="0" smtClean="0">
                  <a:latin typeface="微软雅黑" panose="020B0503020204020204" charset="-122"/>
                  <a:ea typeface="微软雅黑" panose="020B0503020204020204" charset="-122"/>
                </a:rPr>
                <a:t>中华人民共和国的成立和巩固</a:t>
              </a:r>
              <a:endParaRPr lang="en-US" altLang="zh-CN" sz="6600" dirty="0" smtClean="0">
                <a:latin typeface="微软雅黑" panose="020B0503020204020204" charset="-122"/>
                <a:ea typeface="微软雅黑" panose="020B0503020204020204" charset="-122"/>
              </a:endParaRPr>
            </a:p>
            <a:p>
              <a:endParaRPr lang="zh-CN" altLang="zh-CN" sz="6600" dirty="0" smtClean="0">
                <a:latin typeface="微软雅黑" panose="020B0503020204020204" charset="-122"/>
                <a:ea typeface="微软雅黑" panose="020B0503020204020204" charset="-122"/>
              </a:endParaRPr>
            </a:p>
            <a:p>
              <a:endParaRPr lang="zh-CN" altLang="en-US" sz="6600" dirty="0">
                <a:latin typeface="微软雅黑" panose="020B0503020204020204" charset="-122"/>
                <a:ea typeface="微软雅黑" panose="020B0503020204020204" charset="-122"/>
              </a:endParaRPr>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674116" y="1572711"/>
            <a:ext cx="10871891" cy="1015663"/>
          </a:xfrm>
          <a:prstGeom prst="rect">
            <a:avLst/>
          </a:prstGeom>
          <a:noFill/>
          <a:ln w="9525">
            <a:noFill/>
          </a:ln>
        </p:spPr>
        <p:txBody>
          <a:bodyPr wrap="square">
            <a:spAutoFit/>
          </a:bodyPr>
          <a:lstStyle/>
          <a:p>
            <a:r>
              <a:rPr lang="en-US" altLang="zh-CN" sz="3000" b="1" dirty="0" smtClean="0">
                <a:latin typeface="+mn-ea"/>
                <a:cs typeface="Times New Roman" panose="02020603050405020304" charset="0"/>
              </a:rPr>
              <a:t>(2)</a:t>
            </a:r>
            <a:r>
              <a:rPr lang="zh-CN" altLang="en-US" sz="3000" b="1" dirty="0" smtClean="0">
                <a:latin typeface="+mn-ea"/>
                <a:cs typeface="Times New Roman" panose="02020603050405020304" charset="0"/>
              </a:rPr>
              <a:t>结合材料二，谈谈当时未能实现普选并召开全国人民代表大会的原因。 </a:t>
            </a:r>
          </a:p>
        </p:txBody>
      </p:sp>
      <p:sp>
        <p:nvSpPr>
          <p:cNvPr id="7" name="Rectangle 5"/>
          <p:cNvSpPr/>
          <p:nvPr/>
        </p:nvSpPr>
        <p:spPr>
          <a:xfrm>
            <a:off x="967066" y="109886"/>
            <a:ext cx="5317481"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algn="ctr">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1</a:t>
            </a:r>
            <a:r>
              <a:rPr lang="zh-CN" altLang="en-US" b="1" dirty="0" smtClean="0">
                <a:solidFill>
                  <a:schemeClr val="tx1"/>
                </a:solidFill>
                <a:latin typeface="微软雅黑" panose="020B0503020204020204" charset="-122"/>
                <a:ea typeface="微软雅黑" panose="020B0503020204020204" charset="-122"/>
              </a:rPr>
              <a:t>课 </a:t>
            </a:r>
            <a:r>
              <a:rPr lang="zh-CN" altLang="en-US" dirty="0" smtClean="0">
                <a:solidFill>
                  <a:schemeClr val="tx1"/>
                </a:solidFill>
                <a:latin typeface="微软雅黑" panose="020B0503020204020204" charset="-122"/>
                <a:ea typeface="微软雅黑" panose="020B0503020204020204" charset="-122"/>
              </a:rPr>
              <a:t>  </a:t>
            </a:r>
            <a:r>
              <a:rPr lang="zh-CN" altLang="en-US" dirty="0" smtClean="0">
                <a:latin typeface="微软雅黑" panose="020B0503020204020204" charset="-122"/>
                <a:ea typeface="微软雅黑" panose="020B0503020204020204" charset="-122"/>
              </a:rPr>
              <a:t>中华人民共和国成立</a:t>
            </a:r>
            <a:endParaRPr lang="zh-CN" altLang="en-US" dirty="0">
              <a:solidFill>
                <a:schemeClr val="tx1"/>
              </a:solidFill>
              <a:latin typeface="微软雅黑" panose="020B0503020204020204" charset="-122"/>
              <a:ea typeface="微软雅黑" panose="020B0503020204020204" charset="-122"/>
            </a:endParaRPr>
          </a:p>
        </p:txBody>
      </p:sp>
      <p:sp>
        <p:nvSpPr>
          <p:cNvPr id="5" name="文本框 2"/>
          <p:cNvSpPr txBox="1"/>
          <p:nvPr/>
        </p:nvSpPr>
        <p:spPr>
          <a:xfrm>
            <a:off x="791572" y="2757417"/>
            <a:ext cx="10699845" cy="892552"/>
          </a:xfrm>
          <a:prstGeom prst="rect">
            <a:avLst/>
          </a:prstGeom>
          <a:noFill/>
        </p:spPr>
        <p:txBody>
          <a:bodyPr wrap="square" rtlCol="0" anchor="t">
            <a:spAutoFit/>
          </a:bodyPr>
          <a:lstStyle/>
          <a:p>
            <a:r>
              <a:rPr lang="zh-CN" altLang="en-US" sz="2600" b="1" dirty="0" smtClean="0">
                <a:solidFill>
                  <a:srgbClr val="FF0000"/>
                </a:solidFill>
                <a:latin typeface="黑体" panose="02010609060101010101" charset="-122"/>
                <a:ea typeface="黑体" panose="02010609060101010101" charset="-122"/>
                <a:cs typeface="Times New Roman" panose="02020603050405020304" charset="0"/>
                <a:sym typeface="+mn-ea"/>
              </a:rPr>
              <a:t>【答案】</a:t>
            </a:r>
            <a:r>
              <a:rPr lang="en-US" altLang="zh-CN" sz="2600" b="1" dirty="0" smtClean="0">
                <a:latin typeface="宋体" panose="02010600030101010101" pitchFamily="2" charset="-122"/>
                <a:ea typeface="宋体" panose="02010600030101010101" pitchFamily="2" charset="-122"/>
                <a:cs typeface="宋体" panose="02010600030101010101" pitchFamily="2" charset="-122"/>
                <a:sym typeface="+mn-ea"/>
              </a:rPr>
              <a:t>(2)</a:t>
            </a:r>
            <a:r>
              <a:rPr lang="zh-CN" altLang="en-US" sz="2600" b="1" dirty="0" smtClean="0">
                <a:latin typeface="宋体" panose="02010600030101010101" pitchFamily="2" charset="-122"/>
                <a:ea typeface="宋体" panose="02010600030101010101" pitchFamily="2" charset="-122"/>
                <a:cs typeface="宋体" panose="02010600030101010101" pitchFamily="2" charset="-122"/>
                <a:sym typeface="+mn-ea"/>
              </a:rPr>
              <a:t>全国尚未完全解放；土地改革没有完成；人民进步的程度</a:t>
            </a:r>
            <a:r>
              <a:rPr lang="en-US" altLang="zh-CN" sz="2600" b="1" dirty="0" smtClean="0">
                <a:latin typeface="宋体" panose="02010600030101010101" pitchFamily="2" charset="-122"/>
                <a:ea typeface="宋体" panose="02010600030101010101" pitchFamily="2" charset="-122"/>
                <a:cs typeface="宋体" panose="02010600030101010101" pitchFamily="2" charset="-122"/>
                <a:sym typeface="+mn-ea"/>
              </a:rPr>
              <a:t>(</a:t>
            </a:r>
            <a:r>
              <a:rPr lang="zh-CN" altLang="en-US" sz="2600" b="1" dirty="0" smtClean="0">
                <a:latin typeface="宋体" panose="02010600030101010101" pitchFamily="2" charset="-122"/>
                <a:ea typeface="宋体" panose="02010600030101010101" pitchFamily="2" charset="-122"/>
                <a:cs typeface="宋体" panose="02010600030101010101" pitchFamily="2" charset="-122"/>
                <a:sym typeface="+mn-ea"/>
              </a:rPr>
              <a:t>政治觉悟和文化素养</a:t>
            </a:r>
            <a:r>
              <a:rPr lang="en-US" altLang="zh-CN" sz="2600" b="1" dirty="0" smtClean="0">
                <a:latin typeface="宋体" panose="02010600030101010101" pitchFamily="2" charset="-122"/>
                <a:ea typeface="宋体" panose="02010600030101010101" pitchFamily="2" charset="-122"/>
                <a:cs typeface="宋体" panose="02010600030101010101" pitchFamily="2" charset="-122"/>
                <a:sym typeface="+mn-ea"/>
              </a:rPr>
              <a:t>)</a:t>
            </a:r>
            <a:r>
              <a:rPr lang="zh-CN" altLang="en-US" sz="2600" b="1" dirty="0" smtClean="0">
                <a:latin typeface="宋体" panose="02010600030101010101" pitchFamily="2" charset="-122"/>
                <a:ea typeface="宋体" panose="02010600030101010101" pitchFamily="2" charset="-122"/>
                <a:cs typeface="宋体" panose="02010600030101010101" pitchFamily="2" charset="-122"/>
                <a:sym typeface="+mn-ea"/>
              </a:rPr>
              <a:t>尚不足。</a:t>
            </a:r>
          </a:p>
        </p:txBody>
      </p:sp>
      <p:sp>
        <p:nvSpPr>
          <p:cNvPr id="6" name="文本框 99"/>
          <p:cNvSpPr txBox="1"/>
          <p:nvPr/>
        </p:nvSpPr>
        <p:spPr>
          <a:xfrm>
            <a:off x="674116" y="3988407"/>
            <a:ext cx="10626231" cy="553998"/>
          </a:xfrm>
          <a:prstGeom prst="rect">
            <a:avLst/>
          </a:prstGeom>
          <a:noFill/>
          <a:ln w="9525">
            <a:noFill/>
          </a:ln>
        </p:spPr>
        <p:txBody>
          <a:bodyPr wrap="square">
            <a:spAutoFit/>
          </a:bodyPr>
          <a:lstStyle/>
          <a:p>
            <a:r>
              <a:rPr lang="en-US" altLang="zh-CN" sz="3000" b="1" dirty="0" smtClean="0">
                <a:latin typeface="+mn-ea"/>
                <a:cs typeface="Times New Roman" panose="02020603050405020304" charset="0"/>
              </a:rPr>
              <a:t>(3)</a:t>
            </a:r>
            <a:r>
              <a:rPr lang="zh-CN" altLang="en-US" sz="3000" b="1" dirty="0" smtClean="0">
                <a:latin typeface="+mn-ea"/>
                <a:cs typeface="Times New Roman" panose="02020603050405020304" charset="0"/>
              </a:rPr>
              <a:t>中国人民政治协商会议的召开有何历史意义？</a:t>
            </a:r>
          </a:p>
        </p:txBody>
      </p:sp>
      <p:sp>
        <p:nvSpPr>
          <p:cNvPr id="8" name="文本框 2"/>
          <p:cNvSpPr txBox="1"/>
          <p:nvPr/>
        </p:nvSpPr>
        <p:spPr>
          <a:xfrm>
            <a:off x="777925" y="4927483"/>
            <a:ext cx="10658899" cy="523220"/>
          </a:xfrm>
          <a:prstGeom prst="rect">
            <a:avLst/>
          </a:prstGeom>
          <a:noFill/>
        </p:spPr>
        <p:txBody>
          <a:bodyPr wrap="square" rtlCol="0" anchor="t">
            <a:spAutoFit/>
          </a:bodyPr>
          <a:lstStyle/>
          <a:p>
            <a:r>
              <a:rPr lang="zh-CN" altLang="en-US" sz="2600" b="1" dirty="0" smtClean="0">
                <a:solidFill>
                  <a:srgbClr val="FF0000"/>
                </a:solidFill>
                <a:latin typeface="黑体" panose="02010609060101010101" charset="-122"/>
                <a:ea typeface="黑体" panose="02010609060101010101" charset="-122"/>
                <a:cs typeface="Times New Roman" panose="02020603050405020304" charset="0"/>
                <a:sym typeface="+mn-ea"/>
              </a:rPr>
              <a:t>【答案】</a:t>
            </a:r>
            <a:r>
              <a:rPr lang="en-US" sz="2800" dirty="0" smtClean="0"/>
              <a:t> </a:t>
            </a:r>
            <a:r>
              <a:rPr lang="en-US" altLang="zh-CN" sz="2600" b="1" dirty="0" smtClean="0">
                <a:latin typeface="宋体" panose="02010600030101010101" pitchFamily="2" charset="-122"/>
                <a:ea typeface="宋体" panose="02010600030101010101" pitchFamily="2" charset="-122"/>
                <a:cs typeface="宋体" panose="02010600030101010101" pitchFamily="2" charset="-122"/>
                <a:sym typeface="+mn-ea"/>
              </a:rPr>
              <a:t>(3)</a:t>
            </a:r>
            <a:r>
              <a:rPr lang="zh-CN" altLang="en-US" sz="2600" b="1" dirty="0" smtClean="0">
                <a:latin typeface="宋体" panose="02010600030101010101" pitchFamily="2" charset="-122"/>
                <a:ea typeface="宋体" panose="02010600030101010101" pitchFamily="2" charset="-122"/>
                <a:cs typeface="宋体" panose="02010600030101010101" pitchFamily="2" charset="-122"/>
                <a:sym typeface="+mn-ea"/>
              </a:rPr>
              <a:t>初步建立了中国共产党领导的多党合作和政治协商制度。</a:t>
            </a:r>
            <a:endParaRPr lang="zh-CN" altLang="en-US" sz="2600" b="1" dirty="0">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par>
                          <p:cTn id="15" fill="hold">
                            <p:stCondLst>
                              <p:cond delay="500"/>
                            </p:stCondLst>
                            <p:childTnLst>
                              <p:par>
                                <p:cTn id="16" presetID="2" presetClass="entr" presetSubtype="4"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ppt_x"/>
                                          </p:val>
                                        </p:tav>
                                        <p:tav tm="100000">
                                          <p:val>
                                            <p:strVal val="#ppt_x"/>
                                          </p:val>
                                        </p:tav>
                                      </p:tavLst>
                                    </p:anim>
                                    <p:anim calcmode="lin" valueType="num">
                                      <p:cBhvr additive="base">
                                        <p:cTn id="25"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5" grpId="0"/>
      <p:bldP spid="6"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7" name="Rectangle 5"/>
          <p:cNvSpPr/>
          <p:nvPr/>
        </p:nvSpPr>
        <p:spPr>
          <a:xfrm>
            <a:off x="967066" y="109886"/>
            <a:ext cx="5317481"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algn="ctr">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1</a:t>
            </a:r>
            <a:r>
              <a:rPr lang="zh-CN" altLang="en-US" b="1" dirty="0" smtClean="0">
                <a:solidFill>
                  <a:schemeClr val="tx1"/>
                </a:solidFill>
                <a:latin typeface="微软雅黑" panose="020B0503020204020204" charset="-122"/>
                <a:ea typeface="微软雅黑" panose="020B0503020204020204" charset="-122"/>
              </a:rPr>
              <a:t>课 </a:t>
            </a:r>
            <a:r>
              <a:rPr lang="zh-CN" altLang="en-US" dirty="0" smtClean="0">
                <a:solidFill>
                  <a:schemeClr val="tx1"/>
                </a:solidFill>
                <a:latin typeface="微软雅黑" panose="020B0503020204020204" charset="-122"/>
                <a:ea typeface="微软雅黑" panose="020B0503020204020204" charset="-122"/>
              </a:rPr>
              <a:t>  </a:t>
            </a:r>
            <a:r>
              <a:rPr lang="zh-CN" altLang="en-US" dirty="0" smtClean="0">
                <a:latin typeface="微软雅黑" panose="020B0503020204020204" charset="-122"/>
                <a:ea typeface="微软雅黑" panose="020B0503020204020204" charset="-122"/>
              </a:rPr>
              <a:t>中华人民共和国成立</a:t>
            </a:r>
            <a:endParaRPr lang="zh-CN" altLang="en-US" dirty="0">
              <a:solidFill>
                <a:schemeClr val="tx1"/>
              </a:solidFill>
              <a:latin typeface="微软雅黑" panose="020B0503020204020204" charset="-122"/>
              <a:ea typeface="微软雅黑" panose="020B0503020204020204" charset="-122"/>
            </a:endParaRPr>
          </a:p>
        </p:txBody>
      </p:sp>
      <p:grpSp>
        <p:nvGrpSpPr>
          <p:cNvPr id="3" name="组合 8"/>
          <p:cNvGrpSpPr/>
          <p:nvPr/>
        </p:nvGrpSpPr>
        <p:grpSpPr>
          <a:xfrm>
            <a:off x="473075" y="1920644"/>
            <a:ext cx="6645625" cy="646331"/>
            <a:chOff x="473075" y="1920644"/>
            <a:chExt cx="6645625" cy="646331"/>
          </a:xfrm>
        </p:grpSpPr>
        <p:sp>
          <p:nvSpPr>
            <p:cNvPr id="4" name="Rectangle 9"/>
            <p:cNvSpPr/>
            <p:nvPr/>
          </p:nvSpPr>
          <p:spPr>
            <a:xfrm>
              <a:off x="746443" y="1920644"/>
              <a:ext cx="6372257" cy="646331"/>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indent="0">
                <a:lnSpc>
                  <a:spcPct val="150000"/>
                </a:lnSpc>
                <a:spcBef>
                  <a:spcPct val="0"/>
                </a:spcBef>
                <a:buNone/>
              </a:pPr>
              <a:r>
                <a:rPr lang="zh-CN" altLang="zh-CN" sz="2400" b="1" dirty="0" smtClean="0">
                  <a:solidFill>
                    <a:srgbClr val="00A6AD"/>
                  </a:solidFill>
                  <a:latin typeface="宋体" panose="02010600030101010101" pitchFamily="2" charset="-122"/>
                </a:rPr>
                <a:t>探究点一　</a:t>
              </a:r>
              <a:r>
                <a:rPr lang="zh-CN" altLang="en-US" sz="2400" b="1" dirty="0" smtClean="0">
                  <a:solidFill>
                    <a:srgbClr val="00A6AD"/>
                  </a:solidFill>
                  <a:latin typeface="宋体" panose="02010600030101010101" pitchFamily="2" charset="-122"/>
                </a:rPr>
                <a:t>中华人民共和国的成立及历史意义</a:t>
              </a:r>
              <a:endParaRPr lang="zh-CN" altLang="en-US" sz="2400" b="1" dirty="0">
                <a:solidFill>
                  <a:srgbClr val="00A6AD"/>
                </a:solidFill>
                <a:latin typeface="宋体" panose="02010600030101010101" pitchFamily="2" charset="-122"/>
              </a:endParaRPr>
            </a:p>
          </p:txBody>
        </p:sp>
        <p:pic>
          <p:nvPicPr>
            <p:cNvPr id="7" name="Picture 4"/>
            <p:cNvPicPr>
              <a:picLocks noChangeAspect="1"/>
            </p:cNvPicPr>
            <p:nvPr/>
          </p:nvPicPr>
          <p:blipFill>
            <a:blip r:embed="rId2" cstate="print"/>
            <a:stretch>
              <a:fillRect/>
            </a:stretch>
          </p:blipFill>
          <p:spPr>
            <a:xfrm>
              <a:off x="473075" y="2036445"/>
              <a:ext cx="84455" cy="414020"/>
            </a:xfrm>
            <a:prstGeom prst="rect">
              <a:avLst/>
            </a:prstGeom>
            <a:noFill/>
            <a:ln w="9525">
              <a:noFill/>
            </a:ln>
          </p:spPr>
        </p:pic>
      </p:grpSp>
      <p:pic>
        <p:nvPicPr>
          <p:cNvPr id="16" name="图片 15" descr="图标-03"/>
          <p:cNvPicPr>
            <a:picLocks noChangeAspect="1"/>
          </p:cNvPicPr>
          <p:nvPr/>
        </p:nvPicPr>
        <p:blipFill>
          <a:blip r:embed="rId3" cstate="print"/>
          <a:stretch>
            <a:fillRect/>
          </a:stretch>
        </p:blipFill>
        <p:spPr>
          <a:xfrm>
            <a:off x="144144" y="1075616"/>
            <a:ext cx="5647056" cy="845185"/>
          </a:xfrm>
          <a:prstGeom prst="rect">
            <a:avLst/>
          </a:prstGeom>
        </p:spPr>
      </p:pic>
      <p:sp>
        <p:nvSpPr>
          <p:cNvPr id="19" name="文本框 18"/>
          <p:cNvSpPr txBox="1"/>
          <p:nvPr/>
        </p:nvSpPr>
        <p:spPr>
          <a:xfrm>
            <a:off x="815659" y="1233339"/>
            <a:ext cx="4770436" cy="521970"/>
          </a:xfrm>
          <a:prstGeom prst="rect">
            <a:avLst/>
          </a:prstGeom>
          <a:noFill/>
        </p:spPr>
        <p:txBody>
          <a:bodyPr wrap="square" rtlCol="0">
            <a:spAutoFit/>
          </a:bodyPr>
          <a:lstStyle/>
          <a:p>
            <a:r>
              <a:rPr lang="zh-CN" altLang="en-US" sz="28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rPr>
              <a:t>要点探究   解决问题</a:t>
            </a:r>
          </a:p>
        </p:txBody>
      </p:sp>
      <p:sp>
        <p:nvSpPr>
          <p:cNvPr id="100" name="文本框 99"/>
          <p:cNvSpPr txBox="1"/>
          <p:nvPr/>
        </p:nvSpPr>
        <p:spPr>
          <a:xfrm>
            <a:off x="650499" y="3186120"/>
            <a:ext cx="11012170" cy="3446649"/>
          </a:xfrm>
          <a:prstGeom prst="rect">
            <a:avLst/>
          </a:prstGeom>
          <a:noFill/>
          <a:ln w="9525">
            <a:noFill/>
          </a:ln>
        </p:spPr>
        <p:txBody>
          <a:bodyPr wrap="square">
            <a:spAutoFit/>
          </a:bodyPr>
          <a:lstStyle/>
          <a:p>
            <a:pPr>
              <a:lnSpc>
                <a:spcPct val="150000"/>
              </a:lnSpc>
            </a:pPr>
            <a:r>
              <a:rPr lang="zh-CN" altLang="en-US" sz="3000" b="1" dirty="0" smtClean="0">
                <a:latin typeface="+mn-ea"/>
                <a:cs typeface="Times New Roman" panose="02020603050405020304" charset="0"/>
              </a:rPr>
              <a:t>中国人从来就是一个伟大的勇敢的勤劳的民族，只是在近代落伍了。这种落伍，完全是被外国帝国主义和本国反动政府所压迫和剥削的结果。</a:t>
            </a:r>
            <a:r>
              <a:rPr lang="en-US" altLang="zh-CN" sz="3000" b="1" dirty="0" smtClean="0">
                <a:latin typeface="+mn-ea"/>
                <a:cs typeface="Times New Roman" panose="02020603050405020304" charset="0"/>
              </a:rPr>
              <a:t>……</a:t>
            </a:r>
            <a:r>
              <a:rPr lang="zh-CN" altLang="en-US" sz="3000" b="1" dirty="0" smtClean="0">
                <a:latin typeface="+mn-ea"/>
                <a:cs typeface="Times New Roman" panose="02020603050405020304" charset="0"/>
              </a:rPr>
              <a:t>我们团结起来，以人民解放战争和人民大革命打倒了内外压迫者，宣布中华人民共和国成立了。</a:t>
            </a:r>
            <a:r>
              <a:rPr lang="en-US" altLang="zh-CN" sz="3000" b="1" dirty="0" smtClean="0">
                <a:latin typeface="+mn-ea"/>
                <a:cs typeface="Times New Roman" panose="02020603050405020304" charset="0"/>
              </a:rPr>
              <a:t>……</a:t>
            </a:r>
            <a:r>
              <a:rPr lang="zh-CN" altLang="en-US" sz="3000" b="1" dirty="0" smtClean="0">
                <a:latin typeface="+mn-ea"/>
                <a:cs typeface="Times New Roman" panose="02020603050405020304" charset="0"/>
              </a:rPr>
              <a:t>我们的民族再也不是一个被人侮辱的民族了，我们已经站起来了。我们的</a:t>
            </a:r>
            <a:endParaRPr lang="en-US" altLang="zh-CN" sz="3000" b="1" dirty="0" smtClean="0">
              <a:latin typeface="+mn-ea"/>
              <a:cs typeface="Times New Roman" panose="02020603050405020304" charset="0"/>
            </a:endParaRPr>
          </a:p>
        </p:txBody>
      </p:sp>
      <p:pic>
        <p:nvPicPr>
          <p:cNvPr id="2" name="Picture 2"/>
          <p:cNvPicPr>
            <a:picLocks noChangeAspect="1" noChangeArrowheads="1"/>
          </p:cNvPicPr>
          <p:nvPr/>
        </p:nvPicPr>
        <p:blipFill>
          <a:blip r:embed="rId4"/>
          <a:srcRect/>
          <a:stretch>
            <a:fillRect/>
          </a:stretch>
        </p:blipFill>
        <p:spPr bwMode="auto">
          <a:xfrm>
            <a:off x="435069" y="2560543"/>
            <a:ext cx="2812294" cy="707091"/>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100"/>
                                        </p:tgtEl>
                                        <p:attrNameLst>
                                          <p:attrName>style.visibility</p:attrName>
                                        </p:attrNameLst>
                                      </p:cBhvr>
                                      <p:to>
                                        <p:strVal val="visible"/>
                                      </p:to>
                                    </p:set>
                                    <p:anim calcmode="lin" valueType="num">
                                      <p:cBhvr additive="base">
                                        <p:cTn id="16" dur="500" fill="hold"/>
                                        <p:tgtEl>
                                          <p:spTgt spid="100"/>
                                        </p:tgtEl>
                                        <p:attrNameLst>
                                          <p:attrName>ppt_x</p:attrName>
                                        </p:attrNameLst>
                                      </p:cBhvr>
                                      <p:tavLst>
                                        <p:tav tm="0">
                                          <p:val>
                                            <p:strVal val="#ppt_x"/>
                                          </p:val>
                                        </p:tav>
                                        <p:tav tm="100000">
                                          <p:val>
                                            <p:strVal val="#ppt_x"/>
                                          </p:val>
                                        </p:tav>
                                      </p:tavLst>
                                    </p:anim>
                                    <p:anim calcmode="lin" valueType="num">
                                      <p:cBhvr additive="base">
                                        <p:cTn id="17"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7" name="Rectangle 5"/>
          <p:cNvSpPr/>
          <p:nvPr/>
        </p:nvSpPr>
        <p:spPr>
          <a:xfrm>
            <a:off x="967066" y="109886"/>
            <a:ext cx="5317481"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algn="ctr">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1</a:t>
            </a:r>
            <a:r>
              <a:rPr lang="zh-CN" altLang="en-US" b="1" dirty="0" smtClean="0">
                <a:solidFill>
                  <a:schemeClr val="tx1"/>
                </a:solidFill>
                <a:latin typeface="微软雅黑" panose="020B0503020204020204" charset="-122"/>
                <a:ea typeface="微软雅黑" panose="020B0503020204020204" charset="-122"/>
              </a:rPr>
              <a:t>课 </a:t>
            </a:r>
            <a:r>
              <a:rPr lang="zh-CN" altLang="en-US" dirty="0" smtClean="0">
                <a:solidFill>
                  <a:schemeClr val="tx1"/>
                </a:solidFill>
                <a:latin typeface="微软雅黑" panose="020B0503020204020204" charset="-122"/>
                <a:ea typeface="微软雅黑" panose="020B0503020204020204" charset="-122"/>
              </a:rPr>
              <a:t>  </a:t>
            </a:r>
            <a:r>
              <a:rPr lang="zh-CN" altLang="en-US" dirty="0" smtClean="0">
                <a:latin typeface="微软雅黑" panose="020B0503020204020204" charset="-122"/>
                <a:ea typeface="微软雅黑" panose="020B0503020204020204" charset="-122"/>
              </a:rPr>
              <a:t>中华人民共和国成立</a:t>
            </a:r>
            <a:endParaRPr lang="zh-CN" altLang="en-US" dirty="0">
              <a:solidFill>
                <a:schemeClr val="tx1"/>
              </a:solidFill>
              <a:latin typeface="微软雅黑" panose="020B0503020204020204" charset="-122"/>
              <a:ea typeface="微软雅黑" panose="020B0503020204020204" charset="-122"/>
            </a:endParaRPr>
          </a:p>
        </p:txBody>
      </p:sp>
      <p:sp>
        <p:nvSpPr>
          <p:cNvPr id="100" name="文本框 99"/>
          <p:cNvSpPr txBox="1"/>
          <p:nvPr/>
        </p:nvSpPr>
        <p:spPr>
          <a:xfrm>
            <a:off x="582259" y="1302696"/>
            <a:ext cx="11012170" cy="2169825"/>
          </a:xfrm>
          <a:prstGeom prst="rect">
            <a:avLst/>
          </a:prstGeom>
          <a:noFill/>
          <a:ln w="9525">
            <a:noFill/>
          </a:ln>
        </p:spPr>
        <p:txBody>
          <a:bodyPr wrap="square">
            <a:spAutoFit/>
          </a:bodyPr>
          <a:lstStyle/>
          <a:p>
            <a:pPr>
              <a:lnSpc>
                <a:spcPct val="150000"/>
              </a:lnSpc>
            </a:pPr>
            <a:r>
              <a:rPr lang="zh-CN" altLang="en-US" sz="3000" b="1" dirty="0" smtClean="0">
                <a:latin typeface="+mn-ea"/>
                <a:cs typeface="Times New Roman" panose="02020603050405020304" charset="0"/>
              </a:rPr>
              <a:t>革命已经获得了世界广大人民的同情和欢呼，我们的朋友遍及全世界。</a:t>
            </a:r>
          </a:p>
          <a:p>
            <a:pPr>
              <a:lnSpc>
                <a:spcPct val="150000"/>
              </a:lnSpc>
            </a:pPr>
            <a:r>
              <a:rPr lang="en-US" altLang="zh-CN" sz="3000" b="1" dirty="0" smtClean="0">
                <a:latin typeface="+mn-ea"/>
                <a:cs typeface="Times New Roman" panose="02020603050405020304" charset="0"/>
              </a:rPr>
              <a:t>   ——</a:t>
            </a:r>
            <a:r>
              <a:rPr lang="zh-CN" altLang="en-US" sz="3000" b="1" dirty="0" smtClean="0">
                <a:latin typeface="+mn-ea"/>
                <a:cs typeface="Times New Roman" panose="02020603050405020304" charset="0"/>
              </a:rPr>
              <a:t>毛泽东</a:t>
            </a:r>
            <a:r>
              <a:rPr lang="en-US" altLang="zh-CN" sz="3000" b="1" dirty="0" smtClean="0">
                <a:latin typeface="+mn-ea"/>
                <a:cs typeface="Times New Roman" panose="02020603050405020304" charset="0"/>
              </a:rPr>
              <a:t>《</a:t>
            </a:r>
            <a:r>
              <a:rPr lang="zh-CN" altLang="en-US" sz="3000" b="1" dirty="0" smtClean="0">
                <a:latin typeface="+mn-ea"/>
                <a:cs typeface="Times New Roman" panose="02020603050405020304" charset="0"/>
              </a:rPr>
              <a:t>中国人民政治协商会议第一届全体会议开幕词</a:t>
            </a:r>
            <a:r>
              <a:rPr lang="en-US" altLang="zh-CN" sz="3000" b="1" dirty="0" smtClean="0">
                <a:latin typeface="+mn-ea"/>
                <a:cs typeface="Times New Roman" panose="02020603050405020304"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605876" y="1886615"/>
            <a:ext cx="10935335" cy="1369157"/>
          </a:xfrm>
          <a:prstGeom prst="rect">
            <a:avLst/>
          </a:prstGeom>
          <a:noFill/>
          <a:ln w="9525">
            <a:noFill/>
          </a:ln>
        </p:spPr>
        <p:txBody>
          <a:bodyPr wrap="square">
            <a:spAutoFit/>
          </a:bodyPr>
          <a:lstStyle/>
          <a:p>
            <a:pPr algn="just">
              <a:lnSpc>
                <a:spcPct val="150000"/>
              </a:lnSpc>
            </a:pPr>
            <a:r>
              <a:rPr lang="en-US" altLang="zh-CN" sz="3000" b="1" dirty="0" smtClean="0">
                <a:latin typeface="+mn-ea"/>
                <a:cs typeface="Times New Roman" panose="02020603050405020304" charset="0"/>
              </a:rPr>
              <a:t>(1)</a:t>
            </a:r>
            <a:r>
              <a:rPr lang="zh-CN" altLang="en-US" sz="3000" b="1" dirty="0" smtClean="0">
                <a:latin typeface="+mn-ea"/>
                <a:cs typeface="Times New Roman" panose="02020603050405020304" charset="0"/>
              </a:rPr>
              <a:t>根据史料并结合所学知识，分析“我们已经站起来了”这句话的主要表现。谈谈中华人民共和国成立的历史意义。</a:t>
            </a:r>
          </a:p>
        </p:txBody>
      </p:sp>
      <p:pic>
        <p:nvPicPr>
          <p:cNvPr id="2050" name="Picture 2"/>
          <p:cNvPicPr>
            <a:picLocks noChangeAspect="1" noChangeArrowheads="1"/>
          </p:cNvPicPr>
          <p:nvPr/>
        </p:nvPicPr>
        <p:blipFill>
          <a:blip r:embed="rId2" cstate="print"/>
          <a:srcRect/>
          <a:stretch>
            <a:fillRect/>
          </a:stretch>
        </p:blipFill>
        <p:spPr bwMode="auto">
          <a:xfrm>
            <a:off x="505658" y="1228935"/>
            <a:ext cx="2797707" cy="586616"/>
          </a:xfrm>
          <a:prstGeom prst="rect">
            <a:avLst/>
          </a:prstGeom>
          <a:noFill/>
          <a:ln w="9525">
            <a:noFill/>
            <a:miter lim="800000"/>
            <a:headEnd/>
            <a:tailEnd/>
          </a:ln>
          <a:effectLst/>
        </p:spPr>
      </p:pic>
      <p:sp>
        <p:nvSpPr>
          <p:cNvPr id="8" name="Rectangle 5"/>
          <p:cNvSpPr/>
          <p:nvPr/>
        </p:nvSpPr>
        <p:spPr>
          <a:xfrm>
            <a:off x="967066" y="109886"/>
            <a:ext cx="5317481"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algn="ctr">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1</a:t>
            </a:r>
            <a:r>
              <a:rPr lang="zh-CN" altLang="en-US" b="1" dirty="0" smtClean="0">
                <a:solidFill>
                  <a:schemeClr val="tx1"/>
                </a:solidFill>
                <a:latin typeface="微软雅黑" panose="020B0503020204020204" charset="-122"/>
                <a:ea typeface="微软雅黑" panose="020B0503020204020204" charset="-122"/>
              </a:rPr>
              <a:t>课 </a:t>
            </a:r>
            <a:r>
              <a:rPr lang="zh-CN" altLang="en-US" dirty="0" smtClean="0">
                <a:solidFill>
                  <a:schemeClr val="tx1"/>
                </a:solidFill>
                <a:latin typeface="微软雅黑" panose="020B0503020204020204" charset="-122"/>
                <a:ea typeface="微软雅黑" panose="020B0503020204020204" charset="-122"/>
              </a:rPr>
              <a:t>  </a:t>
            </a:r>
            <a:r>
              <a:rPr lang="zh-CN" altLang="en-US" dirty="0" smtClean="0">
                <a:latin typeface="微软雅黑" panose="020B0503020204020204" charset="-122"/>
                <a:ea typeface="微软雅黑" panose="020B0503020204020204" charset="-122"/>
              </a:rPr>
              <a:t>中华人民共和国成立</a:t>
            </a:r>
            <a:endParaRPr lang="zh-CN" altLang="en-US" dirty="0">
              <a:solidFill>
                <a:schemeClr val="tx1"/>
              </a:solidFill>
              <a:latin typeface="微软雅黑" panose="020B0503020204020204" charset="-122"/>
              <a:ea typeface="微软雅黑" panose="020B0503020204020204" charset="-122"/>
            </a:endParaRPr>
          </a:p>
        </p:txBody>
      </p:sp>
      <p:sp>
        <p:nvSpPr>
          <p:cNvPr id="5" name="文本框 2"/>
          <p:cNvSpPr txBox="1"/>
          <p:nvPr/>
        </p:nvSpPr>
        <p:spPr>
          <a:xfrm>
            <a:off x="569015" y="3322979"/>
            <a:ext cx="11249948" cy="3045514"/>
          </a:xfrm>
          <a:prstGeom prst="rect">
            <a:avLst/>
          </a:prstGeom>
          <a:noFill/>
        </p:spPr>
        <p:txBody>
          <a:bodyPr wrap="square" rtlCol="0" anchor="t">
            <a:spAutoFit/>
          </a:bodyPr>
          <a:lstStyle/>
          <a:p>
            <a:pPr algn="just">
              <a:lnSpc>
                <a:spcPct val="150000"/>
              </a:lnSpc>
            </a:pPr>
            <a:r>
              <a:rPr lang="zh-CN" altLang="en-US" sz="2600" b="1" dirty="0" smtClean="0">
                <a:solidFill>
                  <a:srgbClr val="FF0000"/>
                </a:solidFill>
                <a:latin typeface="黑体" panose="02010609060101010101" charset="-122"/>
                <a:ea typeface="黑体" panose="02010609060101010101" charset="-122"/>
                <a:cs typeface="Times New Roman" panose="02020603050405020304" charset="0"/>
                <a:sym typeface="+mn-ea"/>
              </a:rPr>
              <a:t>【答案】</a:t>
            </a:r>
            <a:r>
              <a:rPr lang="en-US" sz="2800" dirty="0" smtClean="0"/>
              <a:t> </a:t>
            </a:r>
            <a:r>
              <a:rPr lang="en-US" altLang="zh-CN" sz="2600" b="1" dirty="0" smtClean="0">
                <a:latin typeface="宋体" panose="02010600030101010101" pitchFamily="2" charset="-122"/>
                <a:ea typeface="宋体" panose="02010600030101010101" pitchFamily="2" charset="-122"/>
                <a:cs typeface="宋体" panose="02010600030101010101" pitchFamily="2" charset="-122"/>
                <a:sym typeface="+mn-ea"/>
              </a:rPr>
              <a:t>(1)</a:t>
            </a:r>
            <a:r>
              <a:rPr lang="zh-CN" altLang="en-US" sz="2600" b="1" dirty="0" smtClean="0">
                <a:latin typeface="宋体" panose="02010600030101010101" pitchFamily="2" charset="-122"/>
                <a:ea typeface="宋体" panose="02010600030101010101" pitchFamily="2" charset="-122"/>
                <a:cs typeface="宋体" panose="02010600030101010101" pitchFamily="2" charset="-122"/>
                <a:sym typeface="+mn-ea"/>
              </a:rPr>
              <a:t>主要表现：中华人民共和国是人民民主主义国家；实现了民族独立，人民当家做主。历史意义：开辟了中国历史的新纪元。中国人民经过一百多年的英勇斗争，终于推翻了帝国主义、封建主义和官僚资本主义的统治。中国真正成为独立自主的国家，占人类总数四分之一的中国人从此站起来了。中华人民共和国的成立，壮大了世界和平民主和社会主义的力量。</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ppt_x"/>
                                          </p:val>
                                        </p:tav>
                                        <p:tav tm="100000">
                                          <p:val>
                                            <p:strVal val="#ppt_x"/>
                                          </p:val>
                                        </p:tav>
                                      </p:tavLst>
                                    </p:anim>
                                    <p:anim calcmode="lin" valueType="num">
                                      <p:cBhvr additive="base">
                                        <p:cTn id="8" dur="500" fill="hold"/>
                                        <p:tgtEl>
                                          <p:spTgt spid="205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00"/>
                                        </p:tgtEl>
                                        <p:attrNameLst>
                                          <p:attrName>style.visibility</p:attrName>
                                        </p:attrNameLst>
                                      </p:cBhvr>
                                      <p:to>
                                        <p:strVal val="visible"/>
                                      </p:to>
                                    </p:set>
                                    <p:anim calcmode="lin" valueType="num">
                                      <p:cBhvr additive="base">
                                        <p:cTn id="12" dur="500" fill="hold"/>
                                        <p:tgtEl>
                                          <p:spTgt spid="100"/>
                                        </p:tgtEl>
                                        <p:attrNameLst>
                                          <p:attrName>ppt_x</p:attrName>
                                        </p:attrNameLst>
                                      </p:cBhvr>
                                      <p:tavLst>
                                        <p:tav tm="0">
                                          <p:val>
                                            <p:strVal val="#ppt_x"/>
                                          </p:val>
                                        </p:tav>
                                        <p:tav tm="100000">
                                          <p:val>
                                            <p:strVal val="#ppt_x"/>
                                          </p:val>
                                        </p:tav>
                                      </p:tavLst>
                                    </p:anim>
                                    <p:anim calcmode="lin" valueType="num">
                                      <p:cBhvr additive="base">
                                        <p:cTn id="13"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633172" y="1204215"/>
            <a:ext cx="10935335" cy="2061655"/>
          </a:xfrm>
          <a:prstGeom prst="rect">
            <a:avLst/>
          </a:prstGeom>
          <a:noFill/>
          <a:ln w="9525">
            <a:noFill/>
          </a:ln>
        </p:spPr>
        <p:txBody>
          <a:bodyPr wrap="square">
            <a:spAutoFit/>
          </a:bodyPr>
          <a:lstStyle/>
          <a:p>
            <a:pPr algn="just">
              <a:lnSpc>
                <a:spcPct val="150000"/>
              </a:lnSpc>
            </a:pPr>
            <a:r>
              <a:rPr lang="en-US" altLang="zh-CN" sz="3000" b="1" dirty="0" smtClean="0">
                <a:latin typeface="+mn-ea"/>
                <a:cs typeface="Times New Roman" panose="02020603050405020304" charset="0"/>
              </a:rPr>
              <a:t>(2)“</a:t>
            </a:r>
            <a:r>
              <a:rPr lang="zh-CN" altLang="en-US" sz="3000" b="1" dirty="0" smtClean="0">
                <a:latin typeface="+mn-ea"/>
                <a:cs typeface="Times New Roman" panose="02020603050405020304" charset="0"/>
              </a:rPr>
              <a:t>少年强则国强”“知耻而后勇”，祖国的未来需要广大青少年去努力创造。请你结合中国近代百年巨变，谈谈我们青少年学生应承担什么责任。</a:t>
            </a:r>
          </a:p>
        </p:txBody>
      </p:sp>
      <p:sp>
        <p:nvSpPr>
          <p:cNvPr id="8" name="Rectangle 5"/>
          <p:cNvSpPr/>
          <p:nvPr/>
        </p:nvSpPr>
        <p:spPr>
          <a:xfrm>
            <a:off x="967066" y="109886"/>
            <a:ext cx="5317481"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algn="ctr">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1</a:t>
            </a:r>
            <a:r>
              <a:rPr lang="zh-CN" altLang="en-US" b="1" dirty="0" smtClean="0">
                <a:solidFill>
                  <a:schemeClr val="tx1"/>
                </a:solidFill>
                <a:latin typeface="微软雅黑" panose="020B0503020204020204" charset="-122"/>
                <a:ea typeface="微软雅黑" panose="020B0503020204020204" charset="-122"/>
              </a:rPr>
              <a:t>课 </a:t>
            </a:r>
            <a:r>
              <a:rPr lang="zh-CN" altLang="en-US" dirty="0" smtClean="0">
                <a:solidFill>
                  <a:schemeClr val="tx1"/>
                </a:solidFill>
                <a:latin typeface="微软雅黑" panose="020B0503020204020204" charset="-122"/>
                <a:ea typeface="微软雅黑" panose="020B0503020204020204" charset="-122"/>
              </a:rPr>
              <a:t>  </a:t>
            </a:r>
            <a:r>
              <a:rPr lang="zh-CN" altLang="en-US" dirty="0" smtClean="0">
                <a:latin typeface="微软雅黑" panose="020B0503020204020204" charset="-122"/>
                <a:ea typeface="微软雅黑" panose="020B0503020204020204" charset="-122"/>
              </a:rPr>
              <a:t>中华人民共和国成立</a:t>
            </a:r>
            <a:endParaRPr lang="zh-CN" altLang="en-US" dirty="0">
              <a:solidFill>
                <a:schemeClr val="tx1"/>
              </a:solidFill>
              <a:latin typeface="微软雅黑" panose="020B0503020204020204" charset="-122"/>
              <a:ea typeface="微软雅黑" panose="020B0503020204020204" charset="-122"/>
            </a:endParaRPr>
          </a:p>
        </p:txBody>
      </p:sp>
      <p:sp>
        <p:nvSpPr>
          <p:cNvPr id="5" name="文本框 2"/>
          <p:cNvSpPr txBox="1"/>
          <p:nvPr/>
        </p:nvSpPr>
        <p:spPr>
          <a:xfrm>
            <a:off x="637256" y="3500367"/>
            <a:ext cx="10936046" cy="2492990"/>
          </a:xfrm>
          <a:prstGeom prst="rect">
            <a:avLst/>
          </a:prstGeom>
          <a:noFill/>
        </p:spPr>
        <p:txBody>
          <a:bodyPr wrap="square" rtlCol="0" anchor="t">
            <a:spAutoFit/>
          </a:bodyPr>
          <a:lstStyle/>
          <a:p>
            <a:pPr algn="just">
              <a:lnSpc>
                <a:spcPct val="150000"/>
              </a:lnSpc>
            </a:pPr>
            <a:r>
              <a:rPr lang="zh-CN" altLang="en-US" sz="2600" b="1" dirty="0" smtClean="0">
                <a:solidFill>
                  <a:srgbClr val="FF0000"/>
                </a:solidFill>
                <a:latin typeface="黑体" panose="02010609060101010101" charset="-122"/>
                <a:ea typeface="黑体" panose="02010609060101010101" charset="-122"/>
                <a:cs typeface="Times New Roman" panose="02020603050405020304" charset="0"/>
                <a:sym typeface="+mn-ea"/>
              </a:rPr>
              <a:t>【答案】</a:t>
            </a:r>
            <a:r>
              <a:rPr lang="en-US" altLang="zh-CN" sz="2600" b="1" dirty="0" smtClean="0">
                <a:latin typeface="宋体" panose="02010600030101010101" pitchFamily="2" charset="-122"/>
                <a:ea typeface="宋体" panose="02010600030101010101" pitchFamily="2" charset="-122"/>
                <a:cs typeface="宋体" panose="02010600030101010101" pitchFamily="2" charset="-122"/>
                <a:sym typeface="+mn-ea"/>
              </a:rPr>
              <a:t>(2)</a:t>
            </a:r>
            <a:r>
              <a:rPr lang="zh-CN" altLang="en-US" sz="2600" b="1" dirty="0" smtClean="0">
                <a:latin typeface="宋体" panose="02010600030101010101" pitchFamily="2" charset="-122"/>
                <a:ea typeface="宋体" panose="02010600030101010101" pitchFamily="2" charset="-122"/>
                <a:cs typeface="宋体" panose="02010600030101010101" pitchFamily="2" charset="-122"/>
                <a:sym typeface="+mn-ea"/>
              </a:rPr>
              <a:t>作为青少年学生，我们应树立社会责任感和历史使命感，树立报效祖国、振兴中华的远大理想，勤奋学习，立志成才，为祖国的繁荣富强而奋斗，把自己的智慧献给祖国，让自己的青春和生命在祖国的现代化建设事业中闪光。</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570150" y="2024942"/>
            <a:ext cx="11094409" cy="676660"/>
          </a:xfrm>
          <a:prstGeom prst="rect">
            <a:avLst/>
          </a:prstGeom>
          <a:noFill/>
        </p:spPr>
        <p:txBody>
          <a:bodyPr wrap="square" rtlCol="0" anchor="t">
            <a:spAutoFit/>
          </a:bodyPr>
          <a:lstStyle/>
          <a:p>
            <a:pPr>
              <a:lnSpc>
                <a:spcPct val="150000"/>
              </a:lnSpc>
            </a:pPr>
            <a:r>
              <a:rPr lang="zh-CN" altLang="en-US" sz="3000" b="1" dirty="0" smtClean="0">
                <a:latin typeface="+mn-ea"/>
                <a:cs typeface="Times New Roman" panose="02020603050405020304" charset="0"/>
                <a:sym typeface="+mn-ea"/>
              </a:rPr>
              <a:t>正确理解“中华人民共和国的成立开辟了中国历史的新纪元”</a:t>
            </a:r>
          </a:p>
        </p:txBody>
      </p:sp>
      <p:sp>
        <p:nvSpPr>
          <p:cNvPr id="4" name="文本框 1"/>
          <p:cNvSpPr txBox="1"/>
          <p:nvPr/>
        </p:nvSpPr>
        <p:spPr>
          <a:xfrm>
            <a:off x="599725" y="1206396"/>
            <a:ext cx="1826141" cy="584775"/>
          </a:xfrm>
          <a:prstGeom prst="rect">
            <a:avLst/>
          </a:prstGeom>
          <a:noFill/>
        </p:spPr>
        <p:txBody>
          <a:bodyPr wrap="none" rtlCol="0" anchor="t">
            <a:spAutoFit/>
            <a:scene3d>
              <a:camera prst="orthographicFront"/>
              <a:lightRig rig="threePt" dir="t"/>
            </a:scene3d>
          </a:bodyPr>
          <a:lstStyle/>
          <a:p>
            <a:r>
              <a:rPr lang="zh-CN" altLang="en-US" sz="3200" dirty="0" smtClean="0">
                <a:solidFill>
                  <a:srgbClr val="FF0000"/>
                </a:solidFill>
                <a:latin typeface="黑体" panose="02010609060101010101" charset="-122"/>
                <a:ea typeface="黑体" panose="02010609060101010101" charset="-122"/>
              </a:rPr>
              <a:t>知识延伸</a:t>
            </a:r>
          </a:p>
        </p:txBody>
      </p:sp>
      <p:graphicFrame>
        <p:nvGraphicFramePr>
          <p:cNvPr id="6" name="表格 5"/>
          <p:cNvGraphicFramePr>
            <a:graphicFrameLocks noGrp="1"/>
          </p:cNvGraphicFramePr>
          <p:nvPr/>
        </p:nvGraphicFramePr>
        <p:xfrm>
          <a:off x="1596776" y="3356500"/>
          <a:ext cx="9089409" cy="1912393"/>
        </p:xfrm>
        <a:graphic>
          <a:graphicData uri="http://schemas.openxmlformats.org/drawingml/2006/table">
            <a:tbl>
              <a:tblPr/>
              <a:tblGrid>
                <a:gridCol w="2231630"/>
                <a:gridCol w="3950870"/>
                <a:gridCol w="2906909"/>
              </a:tblGrid>
              <a:tr h="270396">
                <a:tc>
                  <a:txBody>
                    <a:bodyPr/>
                    <a:lstStyle/>
                    <a:p>
                      <a:pPr algn="ctr">
                        <a:spcAft>
                          <a:spcPts val="0"/>
                        </a:spcAft>
                      </a:pPr>
                      <a:endParaRPr lang="en-US" sz="3000" b="1" kern="100" dirty="0">
                        <a:latin typeface="Times New Roman" panose="02020603050405020304"/>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3000" b="1" kern="100" dirty="0">
                          <a:latin typeface="Times New Roman" panose="02020603050405020304"/>
                          <a:cs typeface="Times New Roman" panose="02020603050405020304"/>
                        </a:rPr>
                        <a:t>旧中国</a:t>
                      </a:r>
                      <a:endParaRPr lang="zh-CN" sz="3000" b="1" kern="100" dirty="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3000" b="1" kern="100">
                          <a:latin typeface="Times New Roman" panose="02020603050405020304"/>
                          <a:cs typeface="Times New Roman" panose="02020603050405020304"/>
                        </a:rPr>
                        <a:t>新中国</a:t>
                      </a:r>
                      <a:r>
                        <a:rPr lang="en-US" sz="3000" b="1" kern="100">
                          <a:latin typeface="Times New Roman" panose="02020603050405020304"/>
                          <a:cs typeface="Courier New" panose="02070309020205020404"/>
                        </a:rPr>
                        <a:t>	  </a:t>
                      </a:r>
                      <a:endParaRPr lang="zh-CN" sz="3000" b="1" kern="10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40793">
                <a:tc>
                  <a:txBody>
                    <a:bodyPr/>
                    <a:lstStyle/>
                    <a:p>
                      <a:pPr algn="ctr">
                        <a:spcAft>
                          <a:spcPts val="0"/>
                        </a:spcAft>
                      </a:pPr>
                      <a:r>
                        <a:rPr lang="zh-CN" sz="3000" b="1" kern="100">
                          <a:latin typeface="Times New Roman" panose="02020603050405020304"/>
                          <a:cs typeface="Times New Roman" panose="02020603050405020304"/>
                        </a:rPr>
                        <a:t>社会性质</a:t>
                      </a:r>
                      <a:endParaRPr lang="zh-CN" sz="3000" b="1" kern="10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3000" b="1" kern="100" dirty="0">
                          <a:latin typeface="Times New Roman" panose="02020603050405020304"/>
                          <a:cs typeface="Times New Roman" panose="02020603050405020304"/>
                        </a:rPr>
                        <a:t>半殖民地半封建社会</a:t>
                      </a:r>
                      <a:endParaRPr lang="zh-CN" sz="3000" b="1" kern="100" dirty="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3000" b="1" kern="100">
                          <a:latin typeface="Times New Roman" panose="02020603050405020304"/>
                          <a:cs typeface="Times New Roman" panose="02020603050405020304"/>
                        </a:rPr>
                        <a:t>新民主主义社会</a:t>
                      </a:r>
                      <a:r>
                        <a:rPr lang="en-US" sz="3000" b="1" kern="100">
                          <a:latin typeface="Times New Roman" panose="02020603050405020304"/>
                          <a:cs typeface="Courier New" panose="02070309020205020404"/>
                        </a:rPr>
                        <a:t>	   </a:t>
                      </a:r>
                      <a:endParaRPr lang="zh-CN" sz="3000" b="1" kern="10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0396">
                <a:tc>
                  <a:txBody>
                    <a:bodyPr/>
                    <a:lstStyle/>
                    <a:p>
                      <a:pPr algn="ctr">
                        <a:spcAft>
                          <a:spcPts val="0"/>
                        </a:spcAft>
                      </a:pPr>
                      <a:r>
                        <a:rPr lang="zh-CN" sz="3000" b="1" kern="100">
                          <a:latin typeface="Times New Roman" panose="02020603050405020304"/>
                          <a:cs typeface="Times New Roman" panose="02020603050405020304"/>
                        </a:rPr>
                        <a:t>国家命运</a:t>
                      </a:r>
                      <a:endParaRPr lang="zh-CN" sz="3000" b="1" kern="10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3000" b="1" kern="100" dirty="0">
                          <a:latin typeface="Times New Roman" panose="02020603050405020304"/>
                          <a:cs typeface="Times New Roman" panose="02020603050405020304"/>
                        </a:rPr>
                        <a:t>贫穷落后、任人宰割</a:t>
                      </a:r>
                      <a:endParaRPr lang="zh-CN" sz="3000" b="1" kern="100" dirty="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3000" b="1" kern="100" dirty="0">
                          <a:latin typeface="Times New Roman" panose="02020603050405020304"/>
                          <a:cs typeface="Times New Roman" panose="02020603050405020304"/>
                        </a:rPr>
                        <a:t>独立自主</a:t>
                      </a:r>
                      <a:r>
                        <a:rPr lang="en-US" sz="3000" b="1" kern="100" dirty="0">
                          <a:latin typeface="Times New Roman" panose="02020603050405020304"/>
                          <a:cs typeface="Courier New" panose="02070309020205020404"/>
                        </a:rPr>
                        <a:t>	   </a:t>
                      </a:r>
                      <a:endParaRPr lang="zh-CN" sz="3000" b="1" kern="100" dirty="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0396">
                <a:tc>
                  <a:txBody>
                    <a:bodyPr/>
                    <a:lstStyle/>
                    <a:p>
                      <a:pPr algn="ctr">
                        <a:spcAft>
                          <a:spcPts val="0"/>
                        </a:spcAft>
                      </a:pPr>
                      <a:r>
                        <a:rPr lang="zh-CN" sz="3000" b="1" kern="100" dirty="0">
                          <a:latin typeface="Times New Roman" panose="02020603050405020304"/>
                          <a:cs typeface="Times New Roman" panose="02020603050405020304"/>
                        </a:rPr>
                        <a:t>人民命运</a:t>
                      </a:r>
                      <a:endParaRPr lang="zh-CN" sz="3000" b="1" kern="100" dirty="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3000" b="1" kern="100">
                          <a:latin typeface="Times New Roman" panose="02020603050405020304"/>
                          <a:cs typeface="Times New Roman" panose="02020603050405020304"/>
                        </a:rPr>
                        <a:t>受奴役、受压迫</a:t>
                      </a:r>
                      <a:endParaRPr lang="zh-CN" sz="3000" b="1" kern="10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3000" b="1" kern="100" dirty="0">
                          <a:latin typeface="Times New Roman" panose="02020603050405020304"/>
                          <a:cs typeface="Times New Roman" panose="02020603050405020304"/>
                        </a:rPr>
                        <a:t>当家做主</a:t>
                      </a:r>
                      <a:r>
                        <a:rPr lang="en-US" sz="3000" b="1" kern="100" dirty="0">
                          <a:latin typeface="Times New Roman" panose="02020603050405020304"/>
                          <a:cs typeface="Courier New" panose="02070309020205020404"/>
                        </a:rPr>
                        <a:t>	 </a:t>
                      </a:r>
                      <a:endParaRPr lang="zh-CN" sz="3000" b="1" kern="100" dirty="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7" name="Rectangle 5"/>
          <p:cNvSpPr/>
          <p:nvPr/>
        </p:nvSpPr>
        <p:spPr>
          <a:xfrm>
            <a:off x="967066" y="109886"/>
            <a:ext cx="5317481"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algn="ctr">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1</a:t>
            </a:r>
            <a:r>
              <a:rPr lang="zh-CN" altLang="en-US" b="1" dirty="0" smtClean="0">
                <a:solidFill>
                  <a:schemeClr val="tx1"/>
                </a:solidFill>
                <a:latin typeface="微软雅黑" panose="020B0503020204020204" charset="-122"/>
                <a:ea typeface="微软雅黑" panose="020B0503020204020204" charset="-122"/>
              </a:rPr>
              <a:t>课 </a:t>
            </a:r>
            <a:r>
              <a:rPr lang="zh-CN" altLang="en-US" dirty="0" smtClean="0">
                <a:solidFill>
                  <a:schemeClr val="tx1"/>
                </a:solidFill>
                <a:latin typeface="微软雅黑" panose="020B0503020204020204" charset="-122"/>
                <a:ea typeface="微软雅黑" panose="020B0503020204020204" charset="-122"/>
              </a:rPr>
              <a:t>  </a:t>
            </a:r>
            <a:r>
              <a:rPr lang="zh-CN" altLang="en-US" dirty="0" smtClean="0">
                <a:latin typeface="微软雅黑" panose="020B0503020204020204" charset="-122"/>
                <a:ea typeface="微软雅黑" panose="020B0503020204020204" charset="-122"/>
              </a:rPr>
              <a:t>中华人民共和国成立</a:t>
            </a:r>
            <a:endParaRPr lang="zh-CN" altLang="en-US" dirty="0">
              <a:solidFill>
                <a:schemeClr val="tx1"/>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linds(horizontal)">
                                      <p:cBhvr>
                                        <p:cTn id="10" dur="500"/>
                                        <p:tgtEl>
                                          <p:spTgt spid="2"/>
                                        </p:tgtEl>
                                      </p:cBhvr>
                                    </p:animEffect>
                                  </p:childTnLst>
                                </p:cTn>
                              </p:par>
                              <p:par>
                                <p:cTn id="11" presetID="3" presetClass="entr" presetSubtype="1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linds(horizontal)">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8"/>
          <p:cNvGrpSpPr/>
          <p:nvPr/>
        </p:nvGrpSpPr>
        <p:grpSpPr>
          <a:xfrm>
            <a:off x="473075" y="1092029"/>
            <a:ext cx="5254219" cy="646331"/>
            <a:chOff x="473075" y="1877363"/>
            <a:chExt cx="5254219" cy="646331"/>
          </a:xfrm>
        </p:grpSpPr>
        <p:sp>
          <p:nvSpPr>
            <p:cNvPr id="4" name="Rectangle 9"/>
            <p:cNvSpPr/>
            <p:nvPr/>
          </p:nvSpPr>
          <p:spPr>
            <a:xfrm>
              <a:off x="746443" y="1877363"/>
              <a:ext cx="4980851" cy="646331"/>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indent="0">
                <a:lnSpc>
                  <a:spcPct val="150000"/>
                </a:lnSpc>
                <a:spcBef>
                  <a:spcPct val="0"/>
                </a:spcBef>
                <a:buNone/>
              </a:pPr>
              <a:r>
                <a:rPr lang="zh-CN" altLang="zh-CN" sz="2400" b="1" dirty="0" smtClean="0">
                  <a:solidFill>
                    <a:srgbClr val="00A6AD"/>
                  </a:solidFill>
                  <a:latin typeface="宋体" panose="02010600030101010101" pitchFamily="2" charset="-122"/>
                </a:rPr>
                <a:t>探究点</a:t>
              </a:r>
              <a:r>
                <a:rPr lang="zh-CN" altLang="en-US" sz="2400" b="1" dirty="0" smtClean="0">
                  <a:solidFill>
                    <a:srgbClr val="00A6AD"/>
                  </a:solidFill>
                  <a:latin typeface="宋体" panose="02010600030101010101" pitchFamily="2" charset="-122"/>
                </a:rPr>
                <a:t>二</a:t>
              </a:r>
              <a:r>
                <a:rPr lang="en-US" altLang="zh-CN" sz="2400" b="1" dirty="0" smtClean="0">
                  <a:solidFill>
                    <a:srgbClr val="00A6AD"/>
                  </a:solidFill>
                  <a:latin typeface="宋体" panose="02010600030101010101" pitchFamily="2" charset="-122"/>
                </a:rPr>
                <a:t> </a:t>
              </a:r>
              <a:r>
                <a:rPr lang="zh-CN" altLang="zh-CN" sz="2400" b="1" dirty="0" smtClean="0">
                  <a:solidFill>
                    <a:srgbClr val="00A6AD"/>
                  </a:solidFill>
                  <a:latin typeface="宋体" panose="02010600030101010101" pitchFamily="2" charset="-122"/>
                </a:rPr>
                <a:t>　</a:t>
              </a:r>
              <a:r>
                <a:rPr lang="zh-CN" altLang="en-US" sz="2400" b="1" dirty="0" smtClean="0">
                  <a:solidFill>
                    <a:srgbClr val="00A6AD"/>
                  </a:solidFill>
                  <a:latin typeface="宋体" panose="02010600030101010101" pitchFamily="2" charset="-122"/>
                </a:rPr>
                <a:t>中国人民政治协商会议</a:t>
              </a:r>
              <a:endParaRPr lang="zh-CN" altLang="en-US" sz="2400" b="1" dirty="0">
                <a:solidFill>
                  <a:srgbClr val="00A6AD"/>
                </a:solidFill>
                <a:latin typeface="宋体" panose="02010600030101010101" pitchFamily="2" charset="-122"/>
              </a:endParaRPr>
            </a:p>
          </p:txBody>
        </p:sp>
        <p:pic>
          <p:nvPicPr>
            <p:cNvPr id="7" name="Picture 4"/>
            <p:cNvPicPr>
              <a:picLocks noChangeAspect="1"/>
            </p:cNvPicPr>
            <p:nvPr/>
          </p:nvPicPr>
          <p:blipFill>
            <a:blip r:embed="rId2" cstate="print"/>
            <a:stretch>
              <a:fillRect/>
            </a:stretch>
          </p:blipFill>
          <p:spPr>
            <a:xfrm>
              <a:off x="473075" y="2036445"/>
              <a:ext cx="84455" cy="414020"/>
            </a:xfrm>
            <a:prstGeom prst="rect">
              <a:avLst/>
            </a:prstGeom>
            <a:noFill/>
            <a:ln w="9525">
              <a:noFill/>
            </a:ln>
          </p:spPr>
        </p:pic>
      </p:grpSp>
      <p:sp>
        <p:nvSpPr>
          <p:cNvPr id="100" name="文本框 99"/>
          <p:cNvSpPr txBox="1"/>
          <p:nvPr/>
        </p:nvSpPr>
        <p:spPr>
          <a:xfrm>
            <a:off x="595907" y="2509970"/>
            <a:ext cx="11012170" cy="3446649"/>
          </a:xfrm>
          <a:prstGeom prst="rect">
            <a:avLst/>
          </a:prstGeom>
          <a:noFill/>
          <a:ln w="9525">
            <a:noFill/>
          </a:ln>
        </p:spPr>
        <p:txBody>
          <a:bodyPr wrap="square">
            <a:spAutoFit/>
          </a:bodyPr>
          <a:lstStyle/>
          <a:p>
            <a:pPr>
              <a:lnSpc>
                <a:spcPct val="150000"/>
              </a:lnSpc>
            </a:pPr>
            <a:r>
              <a:rPr lang="zh-CN" altLang="en-US" sz="3000" b="1" dirty="0" smtClean="0">
                <a:latin typeface="+mn-ea"/>
                <a:cs typeface="Times New Roman" panose="02020603050405020304" charset="0"/>
              </a:rPr>
              <a:t>材料一　参加中国人民政治协商会议第一届全体会议的代表共</a:t>
            </a:r>
            <a:r>
              <a:rPr lang="en-US" altLang="zh-CN" sz="3000" b="1" dirty="0" smtClean="0">
                <a:latin typeface="+mn-ea"/>
                <a:cs typeface="Times New Roman" panose="02020603050405020304" charset="0"/>
              </a:rPr>
              <a:t>662</a:t>
            </a:r>
            <a:r>
              <a:rPr lang="zh-CN" altLang="en-US" sz="3000" b="1" dirty="0" smtClean="0">
                <a:latin typeface="+mn-ea"/>
                <a:cs typeface="Times New Roman" panose="02020603050405020304" charset="0"/>
              </a:rPr>
              <a:t>人。其中：党派代表</a:t>
            </a:r>
            <a:r>
              <a:rPr lang="en-US" altLang="zh-CN" sz="3000" b="1" dirty="0" smtClean="0">
                <a:latin typeface="+mn-ea"/>
                <a:cs typeface="Times New Roman" panose="02020603050405020304" charset="0"/>
              </a:rPr>
              <a:t>165</a:t>
            </a:r>
            <a:r>
              <a:rPr lang="zh-CN" altLang="en-US" sz="3000" b="1" dirty="0" smtClean="0">
                <a:latin typeface="+mn-ea"/>
                <a:cs typeface="Times New Roman" panose="02020603050405020304" charset="0"/>
              </a:rPr>
              <a:t>人、区域代表</a:t>
            </a:r>
            <a:r>
              <a:rPr lang="en-US" altLang="zh-CN" sz="3000" b="1" dirty="0" smtClean="0">
                <a:latin typeface="+mn-ea"/>
                <a:cs typeface="Times New Roman" panose="02020603050405020304" charset="0"/>
              </a:rPr>
              <a:t>116</a:t>
            </a:r>
            <a:r>
              <a:rPr lang="zh-CN" altLang="en-US" sz="3000" b="1" dirty="0" smtClean="0">
                <a:latin typeface="+mn-ea"/>
                <a:cs typeface="Times New Roman" panose="02020603050405020304" charset="0"/>
              </a:rPr>
              <a:t>人、军队代表</a:t>
            </a:r>
            <a:r>
              <a:rPr lang="en-US" altLang="zh-CN" sz="3000" b="1" dirty="0" smtClean="0">
                <a:latin typeface="+mn-ea"/>
                <a:cs typeface="Times New Roman" panose="02020603050405020304" charset="0"/>
              </a:rPr>
              <a:t>71</a:t>
            </a:r>
            <a:r>
              <a:rPr lang="zh-CN" altLang="en-US" sz="3000" b="1" dirty="0" smtClean="0">
                <a:latin typeface="+mn-ea"/>
                <a:cs typeface="Times New Roman" panose="02020603050405020304" charset="0"/>
              </a:rPr>
              <a:t>人、团体代表</a:t>
            </a:r>
            <a:r>
              <a:rPr lang="en-US" altLang="zh-CN" sz="3000" b="1" dirty="0" smtClean="0">
                <a:latin typeface="+mn-ea"/>
                <a:cs typeface="Times New Roman" panose="02020603050405020304" charset="0"/>
              </a:rPr>
              <a:t>235</a:t>
            </a:r>
            <a:r>
              <a:rPr lang="zh-CN" altLang="en-US" sz="3000" b="1" dirty="0" smtClean="0">
                <a:latin typeface="+mn-ea"/>
                <a:cs typeface="Times New Roman" panose="02020603050405020304" charset="0"/>
              </a:rPr>
              <a:t>人、特别邀请人士</a:t>
            </a:r>
            <a:r>
              <a:rPr lang="en-US" altLang="zh-CN" sz="3000" b="1" dirty="0" smtClean="0">
                <a:latin typeface="+mn-ea"/>
                <a:cs typeface="Times New Roman" panose="02020603050405020304" charset="0"/>
              </a:rPr>
              <a:t>75</a:t>
            </a:r>
            <a:r>
              <a:rPr lang="zh-CN" altLang="en-US" sz="3000" b="1" dirty="0" smtClean="0">
                <a:latin typeface="+mn-ea"/>
                <a:cs typeface="Times New Roman" panose="02020603050405020304" charset="0"/>
              </a:rPr>
              <a:t>人。三民主义同志联合会空缺正式代表</a:t>
            </a:r>
            <a:r>
              <a:rPr lang="en-US" altLang="zh-CN" sz="3000" b="1" dirty="0" smtClean="0">
                <a:latin typeface="+mn-ea"/>
                <a:cs typeface="Times New Roman" panose="02020603050405020304" charset="0"/>
              </a:rPr>
              <a:t>1</a:t>
            </a:r>
            <a:r>
              <a:rPr lang="zh-CN" altLang="en-US" sz="3000" b="1" dirty="0" smtClean="0">
                <a:latin typeface="+mn-ea"/>
                <a:cs typeface="Times New Roman" panose="02020603050405020304" charset="0"/>
              </a:rPr>
              <a:t>名、中国致公党空缺正式代表</a:t>
            </a:r>
            <a:r>
              <a:rPr lang="en-US" altLang="zh-CN" sz="3000" b="1" dirty="0" smtClean="0">
                <a:latin typeface="+mn-ea"/>
                <a:cs typeface="Times New Roman" panose="02020603050405020304" charset="0"/>
              </a:rPr>
              <a:t>1</a:t>
            </a:r>
            <a:r>
              <a:rPr lang="zh-CN" altLang="en-US" sz="3000" b="1" dirty="0" smtClean="0">
                <a:latin typeface="+mn-ea"/>
                <a:cs typeface="Times New Roman" panose="02020603050405020304" charset="0"/>
              </a:rPr>
              <a:t>名、候补代表</a:t>
            </a:r>
            <a:r>
              <a:rPr lang="en-US" altLang="zh-CN" sz="3000" b="1" dirty="0" smtClean="0">
                <a:latin typeface="+mn-ea"/>
                <a:cs typeface="Times New Roman" panose="02020603050405020304" charset="0"/>
              </a:rPr>
              <a:t>1</a:t>
            </a:r>
            <a:r>
              <a:rPr lang="zh-CN" altLang="en-US" sz="3000" b="1" dirty="0" smtClean="0">
                <a:latin typeface="+mn-ea"/>
                <a:cs typeface="Times New Roman" panose="02020603050405020304" charset="0"/>
              </a:rPr>
              <a:t>名。缅甸华侨代表</a:t>
            </a:r>
            <a:r>
              <a:rPr lang="en-US" altLang="zh-CN" sz="3000" b="1" dirty="0" smtClean="0">
                <a:latin typeface="+mn-ea"/>
                <a:cs typeface="Times New Roman" panose="02020603050405020304" charset="0"/>
              </a:rPr>
              <a:t>1</a:t>
            </a:r>
            <a:r>
              <a:rPr lang="zh-CN" altLang="en-US" sz="3000" b="1" dirty="0" smtClean="0">
                <a:latin typeface="+mn-ea"/>
                <a:cs typeface="Times New Roman" panose="02020603050405020304" charset="0"/>
              </a:rPr>
              <a:t>人、日本华侨代表</a:t>
            </a:r>
            <a:r>
              <a:rPr lang="en-US" altLang="zh-CN" sz="3000" b="1" dirty="0" smtClean="0">
                <a:latin typeface="+mn-ea"/>
                <a:cs typeface="Times New Roman" panose="02020603050405020304" charset="0"/>
              </a:rPr>
              <a:t>1</a:t>
            </a:r>
            <a:r>
              <a:rPr lang="zh-CN" altLang="en-US" sz="3000" b="1" dirty="0" smtClean="0">
                <a:latin typeface="+mn-ea"/>
                <a:cs typeface="Times New Roman" panose="02020603050405020304" charset="0"/>
              </a:rPr>
              <a:t>人名单空缺。</a:t>
            </a:r>
          </a:p>
        </p:txBody>
      </p:sp>
      <p:pic>
        <p:nvPicPr>
          <p:cNvPr id="2050" name="Picture 2"/>
          <p:cNvPicPr>
            <a:picLocks noChangeAspect="1" noChangeArrowheads="1"/>
          </p:cNvPicPr>
          <p:nvPr/>
        </p:nvPicPr>
        <p:blipFill>
          <a:blip r:embed="rId3"/>
          <a:srcRect/>
          <a:stretch>
            <a:fillRect/>
          </a:stretch>
        </p:blipFill>
        <p:spPr bwMode="auto">
          <a:xfrm>
            <a:off x="582986" y="1807509"/>
            <a:ext cx="2384431" cy="599514"/>
          </a:xfrm>
          <a:prstGeom prst="rect">
            <a:avLst/>
          </a:prstGeom>
          <a:noFill/>
          <a:ln w="9525">
            <a:noFill/>
            <a:miter lim="800000"/>
            <a:headEnd/>
            <a:tailEnd/>
          </a:ln>
          <a:effectLst/>
        </p:spPr>
      </p:pic>
      <p:sp>
        <p:nvSpPr>
          <p:cNvPr id="8" name="Rectangle 5"/>
          <p:cNvSpPr/>
          <p:nvPr/>
        </p:nvSpPr>
        <p:spPr>
          <a:xfrm>
            <a:off x="967066" y="109886"/>
            <a:ext cx="5317481"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algn="ctr">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1</a:t>
            </a:r>
            <a:r>
              <a:rPr lang="zh-CN" altLang="en-US" b="1" dirty="0" smtClean="0">
                <a:solidFill>
                  <a:schemeClr val="tx1"/>
                </a:solidFill>
                <a:latin typeface="微软雅黑" panose="020B0503020204020204" charset="-122"/>
                <a:ea typeface="微软雅黑" panose="020B0503020204020204" charset="-122"/>
              </a:rPr>
              <a:t>课 </a:t>
            </a:r>
            <a:r>
              <a:rPr lang="zh-CN" altLang="en-US" dirty="0" smtClean="0">
                <a:solidFill>
                  <a:schemeClr val="tx1"/>
                </a:solidFill>
                <a:latin typeface="微软雅黑" panose="020B0503020204020204" charset="-122"/>
                <a:ea typeface="微软雅黑" panose="020B0503020204020204" charset="-122"/>
              </a:rPr>
              <a:t>  </a:t>
            </a:r>
            <a:r>
              <a:rPr lang="zh-CN" altLang="en-US" dirty="0" smtClean="0">
                <a:latin typeface="微软雅黑" panose="020B0503020204020204" charset="-122"/>
                <a:ea typeface="微软雅黑" panose="020B0503020204020204" charset="-122"/>
              </a:rPr>
              <a:t>中华人民共和国成立</a:t>
            </a:r>
            <a:endParaRPr lang="zh-CN" altLang="en-US" dirty="0">
              <a:solidFill>
                <a:schemeClr val="tx1"/>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2050"/>
                                        </p:tgtEl>
                                        <p:attrNameLst>
                                          <p:attrName>style.visibility</p:attrName>
                                        </p:attrNameLst>
                                      </p:cBhvr>
                                      <p:to>
                                        <p:strVal val="visible"/>
                                      </p:to>
                                    </p:set>
                                    <p:anim calcmode="lin" valueType="num">
                                      <p:cBhvr additive="base">
                                        <p:cTn id="11" dur="500" fill="hold"/>
                                        <p:tgtEl>
                                          <p:spTgt spid="2050"/>
                                        </p:tgtEl>
                                        <p:attrNameLst>
                                          <p:attrName>ppt_x</p:attrName>
                                        </p:attrNameLst>
                                      </p:cBhvr>
                                      <p:tavLst>
                                        <p:tav tm="0">
                                          <p:val>
                                            <p:strVal val="#ppt_x"/>
                                          </p:val>
                                        </p:tav>
                                        <p:tav tm="100000">
                                          <p:val>
                                            <p:strVal val="#ppt_x"/>
                                          </p:val>
                                        </p:tav>
                                      </p:tavLst>
                                    </p:anim>
                                    <p:anim calcmode="lin" valueType="num">
                                      <p:cBhvr additive="base">
                                        <p:cTn id="12" dur="500" fill="hold"/>
                                        <p:tgtEl>
                                          <p:spTgt spid="2050"/>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100"/>
                                        </p:tgtEl>
                                        <p:attrNameLst>
                                          <p:attrName>style.visibility</p:attrName>
                                        </p:attrNameLst>
                                      </p:cBhvr>
                                      <p:to>
                                        <p:strVal val="visible"/>
                                      </p:to>
                                    </p:set>
                                    <p:anim calcmode="lin" valueType="num">
                                      <p:cBhvr additive="base">
                                        <p:cTn id="16" dur="500" fill="hold"/>
                                        <p:tgtEl>
                                          <p:spTgt spid="100"/>
                                        </p:tgtEl>
                                        <p:attrNameLst>
                                          <p:attrName>ppt_x</p:attrName>
                                        </p:attrNameLst>
                                      </p:cBhvr>
                                      <p:tavLst>
                                        <p:tav tm="0">
                                          <p:val>
                                            <p:strVal val="#ppt_x"/>
                                          </p:val>
                                        </p:tav>
                                        <p:tav tm="100000">
                                          <p:val>
                                            <p:strVal val="#ppt_x"/>
                                          </p:val>
                                        </p:tav>
                                      </p:tavLst>
                                    </p:anim>
                                    <p:anim calcmode="lin" valueType="num">
                                      <p:cBhvr additive="base">
                                        <p:cTn id="17"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559557" y="1115646"/>
            <a:ext cx="11068334" cy="3554819"/>
          </a:xfrm>
          <a:prstGeom prst="rect">
            <a:avLst/>
          </a:prstGeom>
          <a:noFill/>
          <a:ln w="9525">
            <a:noFill/>
          </a:ln>
        </p:spPr>
        <p:txBody>
          <a:bodyPr wrap="square">
            <a:spAutoFit/>
          </a:bodyPr>
          <a:lstStyle/>
          <a:p>
            <a:pPr>
              <a:lnSpc>
                <a:spcPct val="150000"/>
              </a:lnSpc>
            </a:pPr>
            <a:r>
              <a:rPr lang="zh-CN" altLang="en-US" sz="3000" b="1" dirty="0" smtClean="0">
                <a:latin typeface="+mn-ea"/>
                <a:cs typeface="Times New Roman" panose="02020603050405020304" charset="0"/>
              </a:rPr>
              <a:t>材料二　在全国各地方未能实行普选以前，中国人民政治协商会议和它的地方委员会分别执行全国和地方的人民代表大会的职权</a:t>
            </a:r>
            <a:r>
              <a:rPr lang="en-US" altLang="zh-CN" sz="3000" b="1" dirty="0" smtClean="0">
                <a:latin typeface="+mn-ea"/>
                <a:cs typeface="Times New Roman" panose="02020603050405020304" charset="0"/>
              </a:rPr>
              <a:t>……</a:t>
            </a:r>
            <a:r>
              <a:rPr lang="zh-CN" altLang="en-US" sz="3000" b="1" dirty="0" smtClean="0">
                <a:latin typeface="+mn-ea"/>
                <a:cs typeface="Times New Roman" panose="02020603050405020304" charset="0"/>
              </a:rPr>
              <a:t>等到将来根据全国革命形势的发展和土地改革的情况及人民进步的程度，才可把普选由个别逐步推广到全国，召开全国人民代表大会。</a:t>
            </a:r>
          </a:p>
        </p:txBody>
      </p:sp>
      <p:sp>
        <p:nvSpPr>
          <p:cNvPr id="4" name="Rectangle 5"/>
          <p:cNvSpPr/>
          <p:nvPr/>
        </p:nvSpPr>
        <p:spPr>
          <a:xfrm>
            <a:off x="967066" y="109886"/>
            <a:ext cx="5317481"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algn="ctr">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1</a:t>
            </a:r>
            <a:r>
              <a:rPr lang="zh-CN" altLang="en-US" b="1" dirty="0" smtClean="0">
                <a:solidFill>
                  <a:schemeClr val="tx1"/>
                </a:solidFill>
                <a:latin typeface="微软雅黑" panose="020B0503020204020204" charset="-122"/>
                <a:ea typeface="微软雅黑" panose="020B0503020204020204" charset="-122"/>
              </a:rPr>
              <a:t>课 </a:t>
            </a:r>
            <a:r>
              <a:rPr lang="zh-CN" altLang="en-US" dirty="0" smtClean="0">
                <a:solidFill>
                  <a:schemeClr val="tx1"/>
                </a:solidFill>
                <a:latin typeface="微软雅黑" panose="020B0503020204020204" charset="-122"/>
                <a:ea typeface="微软雅黑" panose="020B0503020204020204" charset="-122"/>
              </a:rPr>
              <a:t>  </a:t>
            </a:r>
            <a:r>
              <a:rPr lang="zh-CN" altLang="en-US" dirty="0" smtClean="0">
                <a:latin typeface="微软雅黑" panose="020B0503020204020204" charset="-122"/>
                <a:ea typeface="微软雅黑" panose="020B0503020204020204" charset="-122"/>
              </a:rPr>
              <a:t>中华人民共和国成立</a:t>
            </a:r>
            <a:endParaRPr lang="zh-CN" altLang="en-US" dirty="0">
              <a:solidFill>
                <a:schemeClr val="tx1"/>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619524" y="2364295"/>
            <a:ext cx="10935335" cy="1015663"/>
          </a:xfrm>
          <a:prstGeom prst="rect">
            <a:avLst/>
          </a:prstGeom>
          <a:noFill/>
          <a:ln w="9525">
            <a:noFill/>
          </a:ln>
        </p:spPr>
        <p:txBody>
          <a:bodyPr wrap="square">
            <a:spAutoFit/>
          </a:bodyPr>
          <a:lstStyle/>
          <a:p>
            <a:r>
              <a:rPr lang="en-US" altLang="zh-CN" sz="3000" b="1" dirty="0" smtClean="0">
                <a:latin typeface="+mn-ea"/>
                <a:cs typeface="Times New Roman" panose="02020603050405020304" charset="0"/>
              </a:rPr>
              <a:t>(1)</a:t>
            </a:r>
            <a:r>
              <a:rPr lang="zh-CN" altLang="en-US" sz="3000" b="1" dirty="0" smtClean="0">
                <a:latin typeface="+mn-ea"/>
                <a:cs typeface="Times New Roman" panose="02020603050405020304" charset="0"/>
              </a:rPr>
              <a:t>中国人民政治协商会议第一届全体会议的与会代表有什么特点？这体现了什么？ </a:t>
            </a:r>
          </a:p>
        </p:txBody>
      </p:sp>
      <p:pic>
        <p:nvPicPr>
          <p:cNvPr id="2050" name="Picture 2"/>
          <p:cNvPicPr>
            <a:picLocks noChangeAspect="1" noChangeArrowheads="1"/>
          </p:cNvPicPr>
          <p:nvPr/>
        </p:nvPicPr>
        <p:blipFill>
          <a:blip r:embed="rId2" cstate="print"/>
          <a:srcRect/>
          <a:stretch>
            <a:fillRect/>
          </a:stretch>
        </p:blipFill>
        <p:spPr bwMode="auto">
          <a:xfrm>
            <a:off x="560250" y="1228935"/>
            <a:ext cx="2797707" cy="586616"/>
          </a:xfrm>
          <a:prstGeom prst="rect">
            <a:avLst/>
          </a:prstGeom>
          <a:noFill/>
          <a:ln w="9525">
            <a:noFill/>
            <a:miter lim="800000"/>
            <a:headEnd/>
            <a:tailEnd/>
          </a:ln>
          <a:effectLst/>
        </p:spPr>
      </p:pic>
      <p:sp>
        <p:nvSpPr>
          <p:cNvPr id="7" name="Rectangle 5"/>
          <p:cNvSpPr/>
          <p:nvPr/>
        </p:nvSpPr>
        <p:spPr>
          <a:xfrm>
            <a:off x="967066" y="109886"/>
            <a:ext cx="5317481"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algn="ctr">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1</a:t>
            </a:r>
            <a:r>
              <a:rPr lang="zh-CN" altLang="en-US" b="1" dirty="0" smtClean="0">
                <a:solidFill>
                  <a:schemeClr val="tx1"/>
                </a:solidFill>
                <a:latin typeface="微软雅黑" panose="020B0503020204020204" charset="-122"/>
                <a:ea typeface="微软雅黑" panose="020B0503020204020204" charset="-122"/>
              </a:rPr>
              <a:t>课 </a:t>
            </a:r>
            <a:r>
              <a:rPr lang="zh-CN" altLang="en-US" dirty="0" smtClean="0">
                <a:solidFill>
                  <a:schemeClr val="tx1"/>
                </a:solidFill>
                <a:latin typeface="微软雅黑" panose="020B0503020204020204" charset="-122"/>
                <a:ea typeface="微软雅黑" panose="020B0503020204020204" charset="-122"/>
              </a:rPr>
              <a:t>  </a:t>
            </a:r>
            <a:r>
              <a:rPr lang="zh-CN" altLang="en-US" dirty="0" smtClean="0">
                <a:latin typeface="微软雅黑" panose="020B0503020204020204" charset="-122"/>
                <a:ea typeface="微软雅黑" panose="020B0503020204020204" charset="-122"/>
              </a:rPr>
              <a:t>中华人民共和国成立</a:t>
            </a:r>
            <a:endParaRPr lang="zh-CN" altLang="en-US" dirty="0">
              <a:solidFill>
                <a:schemeClr val="tx1"/>
              </a:solidFill>
              <a:latin typeface="微软雅黑" panose="020B0503020204020204" charset="-122"/>
              <a:ea typeface="微软雅黑" panose="020B0503020204020204" charset="-122"/>
            </a:endParaRPr>
          </a:p>
        </p:txBody>
      </p:sp>
      <p:sp>
        <p:nvSpPr>
          <p:cNvPr id="5" name="文本框 2"/>
          <p:cNvSpPr txBox="1"/>
          <p:nvPr/>
        </p:nvSpPr>
        <p:spPr>
          <a:xfrm>
            <a:off x="627797" y="4081270"/>
            <a:ext cx="10961537" cy="923330"/>
          </a:xfrm>
          <a:prstGeom prst="rect">
            <a:avLst/>
          </a:prstGeom>
          <a:noFill/>
        </p:spPr>
        <p:txBody>
          <a:bodyPr wrap="square" rtlCol="0" anchor="t">
            <a:spAutoFit/>
          </a:bodyPr>
          <a:lstStyle/>
          <a:p>
            <a:r>
              <a:rPr lang="zh-CN" altLang="en-US" sz="2600" b="1" dirty="0" smtClean="0">
                <a:solidFill>
                  <a:srgbClr val="FF0000"/>
                </a:solidFill>
                <a:latin typeface="黑体" panose="02010609060101010101" charset="-122"/>
                <a:ea typeface="黑体" panose="02010609060101010101" charset="-122"/>
                <a:cs typeface="Times New Roman" panose="02020603050405020304" charset="0"/>
                <a:sym typeface="+mn-ea"/>
              </a:rPr>
              <a:t>【答案】</a:t>
            </a:r>
            <a:r>
              <a:rPr lang="en-US" sz="2800" dirty="0" smtClean="0"/>
              <a:t> </a:t>
            </a:r>
            <a:r>
              <a:rPr lang="en-US" altLang="zh-CN" sz="2600" b="1" dirty="0" smtClean="0">
                <a:latin typeface="宋体" panose="02010600030101010101" pitchFamily="2" charset="-122"/>
                <a:ea typeface="宋体" panose="02010600030101010101" pitchFamily="2" charset="-122"/>
                <a:cs typeface="宋体" panose="02010600030101010101" pitchFamily="2" charset="-122"/>
                <a:sym typeface="+mn-ea"/>
              </a:rPr>
              <a:t>(1)</a:t>
            </a:r>
            <a:r>
              <a:rPr lang="zh-CN" altLang="en-US" sz="2600" b="1" dirty="0" smtClean="0">
                <a:latin typeface="宋体" panose="02010600030101010101" pitchFamily="2" charset="-122"/>
                <a:ea typeface="宋体" panose="02010600030101010101" pitchFamily="2" charset="-122"/>
                <a:cs typeface="宋体" panose="02010600030101010101" pitchFamily="2" charset="-122"/>
                <a:sym typeface="+mn-ea"/>
              </a:rPr>
              <a:t>会议代表具有代表性和广泛性，能够代表和反映全国人民的意愿。体现了中国人民空前的大团结。</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ppt_x"/>
                                          </p:val>
                                        </p:tav>
                                        <p:tav tm="100000">
                                          <p:val>
                                            <p:strVal val="#ppt_x"/>
                                          </p:val>
                                        </p:tav>
                                      </p:tavLst>
                                    </p:anim>
                                    <p:anim calcmode="lin" valueType="num">
                                      <p:cBhvr additive="base">
                                        <p:cTn id="8" dur="500" fill="hold"/>
                                        <p:tgtEl>
                                          <p:spTgt spid="205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00"/>
                                        </p:tgtEl>
                                        <p:attrNameLst>
                                          <p:attrName>style.visibility</p:attrName>
                                        </p:attrNameLst>
                                      </p:cBhvr>
                                      <p:to>
                                        <p:strVal val="visible"/>
                                      </p:to>
                                    </p:set>
                                    <p:anim calcmode="lin" valueType="num">
                                      <p:cBhvr additive="base">
                                        <p:cTn id="12" dur="500" fill="hold"/>
                                        <p:tgtEl>
                                          <p:spTgt spid="100"/>
                                        </p:tgtEl>
                                        <p:attrNameLst>
                                          <p:attrName>ppt_x</p:attrName>
                                        </p:attrNameLst>
                                      </p:cBhvr>
                                      <p:tavLst>
                                        <p:tav tm="0">
                                          <p:val>
                                            <p:strVal val="#ppt_x"/>
                                          </p:val>
                                        </p:tav>
                                        <p:tav tm="100000">
                                          <p:val>
                                            <p:strVal val="#ppt_x"/>
                                          </p:val>
                                        </p:tav>
                                      </p:tavLst>
                                    </p:anim>
                                    <p:anim calcmode="lin" valueType="num">
                                      <p:cBhvr additive="base">
                                        <p:cTn id="13"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5" grpId="0"/>
    </p:bldLst>
  </p:timing>
</p:sld>
</file>

<file path=ppt/theme/theme1.xml><?xml version="1.0" encoding="utf-8"?>
<a:theme xmlns:a="http://schemas.openxmlformats.org/drawingml/2006/main" name="Office 主题">
  <a:themeElements>
    <a:clrScheme name="Office">
      <a:dk1>
        <a:sysClr val="windowText" lastClr="000000"/>
      </a:dk1>
      <a:lt1>
        <a:sysClr val="window" lastClr="CAEA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CAEA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CAEA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1034</Words>
  <Application>WPS 演示</Application>
  <PresentationFormat>自定义</PresentationFormat>
  <Paragraphs>42</Paragraphs>
  <Slides>10</Slides>
  <Notes>0</Notes>
  <HiddenSlides>0</HiddenSlides>
  <MMClips>0</MMClips>
  <ScaleCrop>false</ScaleCrop>
  <HeadingPairs>
    <vt:vector size="4" baseType="variant">
      <vt:variant>
        <vt:lpstr>主题</vt:lpstr>
      </vt:variant>
      <vt:variant>
        <vt:i4>1</vt:i4>
      </vt:variant>
      <vt:variant>
        <vt:lpstr>幻灯片标题</vt:lpstr>
      </vt:variant>
      <vt:variant>
        <vt:i4>10</vt:i4>
      </vt:variant>
    </vt:vector>
  </HeadingPairs>
  <TitlesOfParts>
    <vt:vector size="11"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历史备课大师【全免费】</dc:title>
  <dc:creator>历史备课大师【全免费】</dc:creator>
  <dc:description>历史备课大师【全免费】</dc:description>
  <dcterms:created xsi:type="dcterms:W3CDTF">2018-02-07T00:47:00Z</dcterms:created>
  <dcterms:modified xsi:type="dcterms:W3CDTF">2019-01-07T07:57:17Z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y fmtid="{64440492-4C8B-11D1-8B70-080036B11A03}" pid="4">
    <vt:lpwstr>历史备课大师【全免费】</vt:lpwstr>
  </property>
</Properties>
</file>