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8" r:id="rId2"/>
    <p:sldId id="292" r:id="rId3"/>
    <p:sldId id="304" r:id="rId4"/>
    <p:sldId id="305" r:id="rId5"/>
    <p:sldId id="274" r:id="rId6"/>
    <p:sldId id="300" r:id="rId7"/>
    <p:sldId id="301" r:id="rId8"/>
    <p:sldId id="303" r:id="rId9"/>
    <p:sldId id="302" r:id="rId10"/>
  </p:sldIdLst>
  <p:sldSz cx="12192000" cy="6858000"/>
  <p:notesSz cx="7104063" cy="102346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A6AD"/>
    <a:srgbClr val="C50023"/>
    <a:srgbClr val="F1AF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809" autoAdjust="0"/>
    <p:restoredTop sz="94660"/>
  </p:normalViewPr>
  <p:slideViewPr>
    <p:cSldViewPr snapToGrid="0">
      <p:cViewPr varScale="1">
        <p:scale>
          <a:sx n="88" d="100"/>
          <a:sy n="88" d="100"/>
        </p:scale>
        <p:origin x="-216" y="-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/>
              <a:pPr/>
              <a:t>2019/1/7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2019/1/7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1119137" y="1900064"/>
            <a:ext cx="10754415" cy="3076617"/>
            <a:chOff x="4355" y="1599"/>
            <a:chExt cx="10017" cy="4292"/>
          </a:xfrm>
        </p:grpSpPr>
        <p:sp>
          <p:nvSpPr>
            <p:cNvPr id="3" name="Rectangle 5"/>
            <p:cNvSpPr/>
            <p:nvPr/>
          </p:nvSpPr>
          <p:spPr>
            <a:xfrm>
              <a:off x="4430" y="4732"/>
              <a:ext cx="9853" cy="115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  <a:scene3d>
                <a:camera prst="orthographicFront"/>
                <a:lightRig rig="threePt" dir="t"/>
              </a:scene3d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algn="ctr">
                <a:buNone/>
              </a:pPr>
              <a:r>
                <a:rPr lang="zh-CN" altLang="en-US" sz="4800" b="1" dirty="0" smtClean="0">
                  <a:solidFill>
                    <a:srgbClr val="C50023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仿宋" panose="02010609060101010101" charset="-122"/>
                  <a:ea typeface="仿宋" panose="02010609060101010101" charset="-122"/>
                </a:rPr>
                <a:t>第</a:t>
              </a:r>
              <a:r>
                <a:rPr lang="en-US" altLang="zh-CN" sz="4800" b="1" dirty="0" smtClean="0">
                  <a:solidFill>
                    <a:srgbClr val="C50023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仿宋" panose="02010609060101010101" charset="-122"/>
                  <a:ea typeface="仿宋" panose="02010609060101010101" charset="-122"/>
                </a:rPr>
                <a:t>14</a:t>
              </a:r>
              <a:r>
                <a:rPr lang="zh-CN" altLang="en-US" sz="4800" b="1" dirty="0" smtClean="0">
                  <a:solidFill>
                    <a:srgbClr val="C50023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仿宋" panose="02010609060101010101" charset="-122"/>
                  <a:ea typeface="仿宋" panose="02010609060101010101" charset="-122"/>
                </a:rPr>
                <a:t>课</a:t>
              </a:r>
              <a:r>
                <a:rPr lang="zh-CN" altLang="en-US" sz="4800" b="1" dirty="0">
                  <a:solidFill>
                    <a:srgbClr val="C50023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仿宋" panose="02010609060101010101" charset="-122"/>
                  <a:ea typeface="仿宋" panose="02010609060101010101" charset="-122"/>
                </a:rPr>
                <a:t>　</a:t>
              </a:r>
              <a:r>
                <a:rPr lang="zh-CN" altLang="en-US" sz="4800" b="1" dirty="0" smtClean="0">
                  <a:solidFill>
                    <a:srgbClr val="C50023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仿宋" panose="02010609060101010101" charset="-122"/>
                  <a:ea typeface="仿宋" panose="02010609060101010101" charset="-122"/>
                </a:rPr>
                <a:t>海峡两岸的交往</a:t>
              </a:r>
              <a:endParaRPr lang="zh-CN" altLang="zh-CN" sz="4800" b="1" dirty="0" smtClean="0">
                <a:solidFill>
                  <a:srgbClr val="C50023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4355" y="1599"/>
              <a:ext cx="10017" cy="29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zh-CN" sz="6600" b="1" dirty="0" smtClean="0">
                  <a:latin typeface="微软雅黑" panose="020B0503020204020204" charset="-122"/>
                  <a:ea typeface="微软雅黑" panose="020B0503020204020204" charset="-122"/>
                </a:rPr>
                <a:t>第</a:t>
              </a:r>
              <a:r>
                <a:rPr lang="zh-CN" altLang="en-US" sz="6600" b="1" dirty="0" smtClean="0">
                  <a:latin typeface="微软雅黑" panose="020B0503020204020204" charset="-122"/>
                  <a:ea typeface="微软雅黑" panose="020B0503020204020204" charset="-122"/>
                </a:rPr>
                <a:t>四</a:t>
              </a:r>
              <a:r>
                <a:rPr lang="zh-CN" altLang="zh-CN" sz="6600" b="1" dirty="0" smtClean="0">
                  <a:latin typeface="微软雅黑" panose="020B0503020204020204" charset="-122"/>
                  <a:ea typeface="微软雅黑" panose="020B0503020204020204" charset="-122"/>
                </a:rPr>
                <a:t>单元</a:t>
              </a:r>
              <a:r>
                <a:rPr lang="zh-CN" altLang="zh-CN" sz="6600" dirty="0" smtClean="0"/>
                <a:t>　</a:t>
              </a:r>
              <a:r>
                <a:rPr lang="zh-CN" altLang="en-US" sz="6600" dirty="0" smtClean="0">
                  <a:latin typeface="微软雅黑" panose="020B0503020204020204" charset="-122"/>
                  <a:ea typeface="微软雅黑" panose="020B0503020204020204" charset="-122"/>
                </a:rPr>
                <a:t>民族团结与</a:t>
              </a:r>
              <a:endParaRPr lang="en-US" altLang="zh-CN" sz="6600" dirty="0" smtClean="0">
                <a:latin typeface="微软雅黑" panose="020B0503020204020204" charset="-122"/>
                <a:ea typeface="微软雅黑" panose="020B0503020204020204" charset="-122"/>
              </a:endParaRPr>
            </a:p>
            <a:p>
              <a:pPr algn="ctr"/>
              <a:r>
                <a:rPr lang="zh-CN" altLang="en-US" sz="6600" dirty="0" smtClean="0">
                  <a:latin typeface="微软雅黑" panose="020B0503020204020204" charset="-122"/>
                  <a:ea typeface="微软雅黑" panose="020B0503020204020204" charset="-122"/>
                </a:rPr>
                <a:t>祖国统一</a:t>
              </a:r>
              <a:endParaRPr lang="en-US" altLang="zh-CN" sz="6600" dirty="0" smtClean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7" name="Rectangle 5"/>
          <p:cNvSpPr/>
          <p:nvPr/>
        </p:nvSpPr>
        <p:spPr>
          <a:xfrm>
            <a:off x="967066" y="109886"/>
            <a:ext cx="4750018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algn="ctr">
              <a:buNone/>
            </a:pP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b="1" dirty="0" smtClean="0">
                <a:latin typeface="微软雅黑" panose="020B0503020204020204" charset="-122"/>
                <a:ea typeface="微软雅黑" panose="020B0503020204020204" charset="-122"/>
              </a:rPr>
              <a:t>14</a:t>
            </a: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课 </a:t>
            </a:r>
            <a:r>
              <a:rPr lang="zh-CN" altLang="en-US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  </a:t>
            </a:r>
            <a:r>
              <a:rPr lang="zh-CN" altLang="en-US" dirty="0" smtClean="0">
                <a:latin typeface="微软雅黑" panose="020B0503020204020204" charset="-122"/>
                <a:ea typeface="微软雅黑" panose="020B0503020204020204" charset="-122"/>
              </a:rPr>
              <a:t>海峡两岸的交往</a:t>
            </a:r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3" name="组合 8"/>
          <p:cNvGrpSpPr/>
          <p:nvPr/>
        </p:nvGrpSpPr>
        <p:grpSpPr>
          <a:xfrm>
            <a:off x="636851" y="1784164"/>
            <a:ext cx="4789348" cy="646331"/>
            <a:chOff x="473075" y="1920644"/>
            <a:chExt cx="4789348" cy="646331"/>
          </a:xfrm>
        </p:grpSpPr>
        <p:sp>
          <p:nvSpPr>
            <p:cNvPr id="4" name="Rectangle 9"/>
            <p:cNvSpPr/>
            <p:nvPr/>
          </p:nvSpPr>
          <p:spPr>
            <a:xfrm>
              <a:off x="746443" y="1920644"/>
              <a:ext cx="4515980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indent="0">
                <a:lnSpc>
                  <a:spcPct val="150000"/>
                </a:lnSpc>
                <a:spcBef>
                  <a:spcPct val="0"/>
                </a:spcBef>
                <a:buNone/>
              </a:pPr>
              <a:r>
                <a:rPr lang="zh-CN" altLang="zh-CN" sz="2400" b="1" dirty="0" smtClean="0">
                  <a:solidFill>
                    <a:srgbClr val="00A6AD"/>
                  </a:solidFill>
                  <a:latin typeface="宋体" panose="02010600030101010101" pitchFamily="2" charset="-122"/>
                </a:rPr>
                <a:t>探究点　</a:t>
              </a:r>
              <a:r>
                <a:rPr lang="zh-CN" altLang="en-US" sz="2400" b="1" dirty="0" smtClean="0">
                  <a:solidFill>
                    <a:srgbClr val="00A6AD"/>
                  </a:solidFill>
                  <a:latin typeface="宋体" panose="02010600030101010101" pitchFamily="2" charset="-122"/>
                </a:rPr>
                <a:t>台湾问题的历史与未来</a:t>
              </a:r>
              <a:endParaRPr lang="zh-CN" altLang="en-US" sz="2400" b="1" dirty="0">
                <a:solidFill>
                  <a:srgbClr val="00A6AD"/>
                </a:solidFill>
                <a:latin typeface="宋体" panose="02010600030101010101" pitchFamily="2" charset="-122"/>
              </a:endParaRPr>
            </a:p>
          </p:txBody>
        </p:sp>
        <p:pic>
          <p:nvPicPr>
            <p:cNvPr id="7" name="Picture 4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73075" y="2036445"/>
              <a:ext cx="84455" cy="414020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16" name="图片 15" descr="图标-0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3200" y="980080"/>
            <a:ext cx="5647056" cy="845185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774715" y="1137803"/>
            <a:ext cx="4770436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charset="-122"/>
                <a:ea typeface="华文新魏" panose="02010800040101010101" charset="-122"/>
                <a:sym typeface="+mn-ea"/>
              </a:rPr>
              <a:t>要点探究   解决问题</a:t>
            </a: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6141" y="2437711"/>
            <a:ext cx="2812294" cy="7070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文本框 99"/>
          <p:cNvSpPr txBox="1"/>
          <p:nvPr/>
        </p:nvSpPr>
        <p:spPr>
          <a:xfrm>
            <a:off x="633172" y="3183175"/>
            <a:ext cx="10940125" cy="355481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3000" b="1" dirty="0" smtClean="0">
                <a:latin typeface="+mn-ea"/>
                <a:cs typeface="Times New Roman" panose="02020603050405020304" charset="0"/>
              </a:rPr>
              <a:t>材料一　据考证，大陆上新石器时代的文化经过沿海地区传到了台湾。三国时期，卫温率万人船队到达台湾。</a:t>
            </a:r>
            <a:r>
              <a:rPr lang="en-US" altLang="zh-CN" sz="3000" b="1" dirty="0" smtClean="0">
                <a:latin typeface="+mn-ea"/>
                <a:cs typeface="Times New Roman" panose="02020603050405020304" charset="0"/>
              </a:rPr>
              <a:t>……</a:t>
            </a:r>
            <a:r>
              <a:rPr lang="zh-CN" altLang="en-US" sz="3000" b="1" dirty="0" smtClean="0">
                <a:latin typeface="+mn-ea"/>
                <a:cs typeface="Times New Roman" panose="02020603050405020304" charset="0"/>
              </a:rPr>
              <a:t>南宋时，澎湖已隶属福建省晋江县，成为中国行政区域的一部分。元朝时，设澎湖巡检司，管辖澎湖和琉球。</a:t>
            </a:r>
            <a:r>
              <a:rPr lang="en-US" altLang="zh-CN" sz="3000" b="1" dirty="0" smtClean="0">
                <a:latin typeface="+mn-ea"/>
                <a:cs typeface="Times New Roman" panose="02020603050405020304" charset="0"/>
              </a:rPr>
              <a:t>……</a:t>
            </a:r>
            <a:r>
              <a:rPr lang="zh-CN" altLang="en-US" sz="3000" b="1" dirty="0" smtClean="0">
                <a:latin typeface="+mn-ea"/>
                <a:cs typeface="Times New Roman" panose="02020603050405020304" charset="0"/>
              </a:rPr>
              <a:t>清朝派水师攻取台湾，设立机构，加强对台湾的管辖。　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7" name="Rectangle 5"/>
          <p:cNvSpPr/>
          <p:nvPr/>
        </p:nvSpPr>
        <p:spPr>
          <a:xfrm>
            <a:off x="967066" y="109886"/>
            <a:ext cx="4750018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algn="ctr">
              <a:buNone/>
            </a:pPr>
            <a:r>
              <a:rPr lang="zh-CN" altLang="en-US" b="1" dirty="0" smtClean="0"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b="1" dirty="0" smtClean="0">
                <a:latin typeface="微软雅黑" panose="020B0503020204020204" charset="-122"/>
                <a:ea typeface="微软雅黑" panose="020B0503020204020204" charset="-122"/>
              </a:rPr>
              <a:t>14</a:t>
            </a:r>
            <a:r>
              <a:rPr lang="zh-CN" altLang="en-US" b="1" dirty="0" smtClean="0">
                <a:latin typeface="微软雅黑" panose="020B0503020204020204" charset="-122"/>
                <a:ea typeface="微软雅黑" panose="020B0503020204020204" charset="-122"/>
              </a:rPr>
              <a:t>课 </a:t>
            </a:r>
            <a:r>
              <a:rPr lang="zh-CN" altLang="en-US" dirty="0" smtClean="0">
                <a:latin typeface="微软雅黑" panose="020B0503020204020204" charset="-122"/>
                <a:ea typeface="微软雅黑" panose="020B0503020204020204" charset="-122"/>
              </a:rPr>
              <a:t>  海峡两岸的交往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文本框 99"/>
          <p:cNvSpPr txBox="1"/>
          <p:nvPr/>
        </p:nvSpPr>
        <p:spPr>
          <a:xfrm>
            <a:off x="796947" y="1245181"/>
            <a:ext cx="10612581" cy="413914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3000" b="1" dirty="0" smtClean="0">
                <a:latin typeface="+mn-ea"/>
                <a:cs typeface="Times New Roman" panose="02020603050405020304" charset="0"/>
              </a:rPr>
              <a:t>材料二　近年来，在两岸同胞共同努力下，两岸关系呈现出不断改善和发展的良好势头。台湾地区多党最高领导人多次率团访问祖国大陆，从北京到上海再到南京，到处可见他们的身影。“为同胞谋和平，为两岸创双赢，为台海争和谐，为中华开太平。”中国共产党和中国国民党以民族大义为要旨，站上了历史的高点，共同勾勒出一幅既关照现实又着眼未来的美好蓝图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7" name="Rectangle 5"/>
          <p:cNvSpPr/>
          <p:nvPr/>
        </p:nvSpPr>
        <p:spPr>
          <a:xfrm>
            <a:off x="967066" y="109886"/>
            <a:ext cx="4750018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algn="ctr">
              <a:buNone/>
            </a:pPr>
            <a:r>
              <a:rPr lang="zh-CN" altLang="en-US" b="1" dirty="0" smtClean="0"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b="1" dirty="0" smtClean="0">
                <a:latin typeface="微软雅黑" panose="020B0503020204020204" charset="-122"/>
                <a:ea typeface="微软雅黑" panose="020B0503020204020204" charset="-122"/>
              </a:rPr>
              <a:t>14</a:t>
            </a:r>
            <a:r>
              <a:rPr lang="zh-CN" altLang="en-US" b="1" dirty="0" smtClean="0">
                <a:latin typeface="微软雅黑" panose="020B0503020204020204" charset="-122"/>
                <a:ea typeface="微软雅黑" panose="020B0503020204020204" charset="-122"/>
              </a:rPr>
              <a:t>课 </a:t>
            </a:r>
            <a:r>
              <a:rPr lang="zh-CN" altLang="en-US" dirty="0" smtClean="0">
                <a:latin typeface="微软雅黑" panose="020B0503020204020204" charset="-122"/>
                <a:ea typeface="微软雅黑" panose="020B0503020204020204" charset="-122"/>
              </a:rPr>
              <a:t>  海峡两岸的交往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796947" y="1245181"/>
            <a:ext cx="10612581" cy="4047945"/>
            <a:chOff x="824243" y="1122349"/>
            <a:chExt cx="10612581" cy="4047945"/>
          </a:xfrm>
        </p:grpSpPr>
        <p:sp>
          <p:nvSpPr>
            <p:cNvPr id="10" name="文本框 99"/>
            <p:cNvSpPr txBox="1"/>
            <p:nvPr/>
          </p:nvSpPr>
          <p:spPr>
            <a:xfrm>
              <a:off x="824243" y="1122349"/>
              <a:ext cx="10612581" cy="67666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3000" b="1" dirty="0" smtClean="0">
                  <a:latin typeface="+mn-ea"/>
                  <a:cs typeface="Times New Roman" panose="02020603050405020304" charset="0"/>
                </a:rPr>
                <a:t>材料三</a:t>
              </a:r>
            </a:p>
          </p:txBody>
        </p:sp>
        <p:pic>
          <p:nvPicPr>
            <p:cNvPr id="1026" name="Picture 2" descr="AB33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4394582" y="2264167"/>
              <a:ext cx="3398292" cy="29061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605876" y="2200519"/>
            <a:ext cx="10935335" cy="136915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3000" b="1" dirty="0" smtClean="0">
                <a:latin typeface="+mn-ea"/>
                <a:cs typeface="Times New Roman" panose="02020603050405020304" charset="0"/>
              </a:rPr>
              <a:t>(1)</a:t>
            </a:r>
            <a:r>
              <a:rPr lang="zh-CN" altLang="en-US" sz="3000" b="1" dirty="0" smtClean="0">
                <a:latin typeface="+mn-ea"/>
                <a:cs typeface="Times New Roman" panose="02020603050405020304" charset="0"/>
              </a:rPr>
              <a:t>根据材料一概括三国、南宋、元朝和清朝四个朝代对台湾的管辖措施。从材料一中，我们可以得出怎样的历史结论？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3898" y="1269879"/>
            <a:ext cx="2797707" cy="5866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Rectangle 5"/>
          <p:cNvSpPr/>
          <p:nvPr/>
        </p:nvSpPr>
        <p:spPr>
          <a:xfrm>
            <a:off x="967066" y="109886"/>
            <a:ext cx="4750018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algn="ctr">
              <a:buNone/>
            </a:pPr>
            <a:r>
              <a:rPr lang="zh-CN" altLang="en-US" b="1" dirty="0" smtClean="0"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b="1" dirty="0" smtClean="0">
                <a:latin typeface="微软雅黑" panose="020B0503020204020204" charset="-122"/>
                <a:ea typeface="微软雅黑" panose="020B0503020204020204" charset="-122"/>
              </a:rPr>
              <a:t>14</a:t>
            </a:r>
            <a:r>
              <a:rPr lang="zh-CN" altLang="en-US" b="1" dirty="0" smtClean="0">
                <a:latin typeface="微软雅黑" panose="020B0503020204020204" charset="-122"/>
                <a:ea typeface="微软雅黑" panose="020B0503020204020204" charset="-122"/>
              </a:rPr>
              <a:t>课 </a:t>
            </a:r>
            <a:r>
              <a:rPr lang="zh-CN" altLang="en-US" dirty="0" smtClean="0">
                <a:latin typeface="微软雅黑" panose="020B0503020204020204" charset="-122"/>
                <a:ea typeface="微软雅黑" panose="020B0503020204020204" charset="-122"/>
              </a:rPr>
              <a:t>  海峡两岸的交往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2"/>
          <p:cNvSpPr txBox="1"/>
          <p:nvPr/>
        </p:nvSpPr>
        <p:spPr>
          <a:xfrm>
            <a:off x="582661" y="3937110"/>
            <a:ext cx="11127118" cy="193899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600" b="1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  <a:sym typeface="+mn-ea"/>
              </a:rPr>
              <a:t>【答案】</a:t>
            </a:r>
            <a:r>
              <a:rPr lang="en-US" sz="2800" dirty="0" smtClean="0"/>
              <a:t> </a:t>
            </a:r>
            <a:r>
              <a:rPr lang="en-US" altLang="zh-CN" sz="26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(1)</a:t>
            </a:r>
            <a:r>
              <a:rPr lang="zh-CN" altLang="en-US" sz="26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措施：三国时，卫温率万人船队到达台湾；南宋时，澎湖隶属福建省晋江县；元朝时，设澎湖巡检司，管辖澎湖和琉球；清朝时，设台湾府，隶属福建省。结论：台湾自古以来就是中国领土不可分割的一部分。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99"/>
          <p:cNvSpPr txBox="1"/>
          <p:nvPr/>
        </p:nvSpPr>
        <p:spPr>
          <a:xfrm>
            <a:off x="619524" y="1367991"/>
            <a:ext cx="10935335" cy="136915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3000" b="1" dirty="0" smtClean="0">
                <a:latin typeface="+mn-ea"/>
                <a:cs typeface="Times New Roman" panose="02020603050405020304" charset="0"/>
              </a:rPr>
              <a:t>(2)</a:t>
            </a:r>
            <a:r>
              <a:rPr lang="zh-CN" altLang="en-US" sz="3000" b="1" dirty="0" smtClean="0">
                <a:latin typeface="+mn-ea"/>
                <a:cs typeface="Times New Roman" panose="02020603050405020304" charset="0"/>
              </a:rPr>
              <a:t>阅读材料二并结合所学知识，指出近年来海峡两岸关系出现如此多盛事的原因。</a:t>
            </a:r>
          </a:p>
        </p:txBody>
      </p:sp>
      <p:sp>
        <p:nvSpPr>
          <p:cNvPr id="4" name="Rectangle 5"/>
          <p:cNvSpPr/>
          <p:nvPr/>
        </p:nvSpPr>
        <p:spPr>
          <a:xfrm>
            <a:off x="967066" y="109886"/>
            <a:ext cx="4750018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algn="ctr">
              <a:buNone/>
            </a:pPr>
            <a:r>
              <a:rPr lang="zh-CN" altLang="en-US" b="1" dirty="0" smtClean="0"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b="1" dirty="0" smtClean="0">
                <a:latin typeface="微软雅黑" panose="020B0503020204020204" charset="-122"/>
                <a:ea typeface="微软雅黑" panose="020B0503020204020204" charset="-122"/>
              </a:rPr>
              <a:t>14</a:t>
            </a:r>
            <a:r>
              <a:rPr lang="zh-CN" altLang="en-US" b="1" dirty="0" smtClean="0">
                <a:latin typeface="微软雅黑" panose="020B0503020204020204" charset="-122"/>
                <a:ea typeface="微软雅黑" panose="020B0503020204020204" charset="-122"/>
              </a:rPr>
              <a:t>课 </a:t>
            </a:r>
            <a:r>
              <a:rPr lang="zh-CN" altLang="en-US" dirty="0" smtClean="0">
                <a:latin typeface="微软雅黑" panose="020B0503020204020204" charset="-122"/>
                <a:ea typeface="微软雅黑" panose="020B0503020204020204" charset="-122"/>
              </a:rPr>
              <a:t>  海峡两岸的交往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2"/>
          <p:cNvSpPr txBox="1"/>
          <p:nvPr/>
        </p:nvSpPr>
        <p:spPr>
          <a:xfrm>
            <a:off x="596309" y="3118230"/>
            <a:ext cx="11127118" cy="253915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600" b="1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  <a:sym typeface="+mn-ea"/>
              </a:rPr>
              <a:t>【答案】</a:t>
            </a:r>
            <a:r>
              <a:rPr lang="en-US" sz="2800" dirty="0" smtClean="0"/>
              <a:t> </a:t>
            </a:r>
            <a:r>
              <a:rPr lang="en-US" altLang="zh-CN" sz="26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(2)</a:t>
            </a:r>
            <a:r>
              <a:rPr lang="zh-CN" altLang="en-US" sz="26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改革开放以来，中国的综合国力大大增强，为解决台湾问题提供了强大的物质基础；“一国两制”的提出及在香港、澳门问题上的成功实践，为台湾问题的解决提供了范例；</a:t>
            </a:r>
            <a:r>
              <a:rPr lang="en-US" altLang="zh-CN" sz="26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《</a:t>
            </a:r>
            <a:r>
              <a:rPr lang="zh-CN" altLang="en-US" sz="26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反分裂国家法</a:t>
            </a:r>
            <a:r>
              <a:rPr lang="en-US" altLang="zh-CN" sz="26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》</a:t>
            </a:r>
            <a:r>
              <a:rPr lang="zh-CN" altLang="en-US" sz="26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的通过，为解决台湾问题提供了法律依据；实现祖国统一是海峡两岸人民的共同愿望等。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564932" y="1477175"/>
            <a:ext cx="11117552" cy="147732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3000" b="1" dirty="0" smtClean="0">
                <a:latin typeface="+mn-ea"/>
                <a:cs typeface="Times New Roman" panose="02020603050405020304" charset="0"/>
              </a:rPr>
              <a:t>(3)</a:t>
            </a:r>
            <a:r>
              <a:rPr lang="zh-CN" altLang="en-US" sz="3000" b="1" dirty="0" smtClean="0">
                <a:latin typeface="+mn-ea"/>
                <a:cs typeface="Times New Roman" panose="02020603050405020304" charset="0"/>
              </a:rPr>
              <a:t>你从材料三中读出哪些信息？漫画中人物的阴谋是否会得逞？简要分析原因。</a:t>
            </a:r>
          </a:p>
        </p:txBody>
      </p:sp>
      <p:sp>
        <p:nvSpPr>
          <p:cNvPr id="8" name="Rectangle 5"/>
          <p:cNvSpPr/>
          <p:nvPr/>
        </p:nvSpPr>
        <p:spPr>
          <a:xfrm>
            <a:off x="967066" y="109886"/>
            <a:ext cx="4750018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algn="ctr">
              <a:buNone/>
            </a:pPr>
            <a:r>
              <a:rPr lang="zh-CN" altLang="en-US" b="1" dirty="0" smtClean="0"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b="1" dirty="0" smtClean="0">
                <a:latin typeface="微软雅黑" panose="020B0503020204020204" charset="-122"/>
                <a:ea typeface="微软雅黑" panose="020B0503020204020204" charset="-122"/>
              </a:rPr>
              <a:t>14</a:t>
            </a:r>
            <a:r>
              <a:rPr lang="zh-CN" altLang="en-US" b="1" dirty="0" smtClean="0">
                <a:latin typeface="微软雅黑" panose="020B0503020204020204" charset="-122"/>
                <a:ea typeface="微软雅黑" panose="020B0503020204020204" charset="-122"/>
              </a:rPr>
              <a:t>课 </a:t>
            </a:r>
            <a:r>
              <a:rPr lang="zh-CN" altLang="en-US" dirty="0" smtClean="0">
                <a:latin typeface="微软雅黑" panose="020B0503020204020204" charset="-122"/>
                <a:ea typeface="微软雅黑" panose="020B0503020204020204" charset="-122"/>
              </a:rPr>
              <a:t>  海峡两岸的交往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2"/>
          <p:cNvSpPr txBox="1"/>
          <p:nvPr/>
        </p:nvSpPr>
        <p:spPr>
          <a:xfrm>
            <a:off x="637253" y="3295654"/>
            <a:ext cx="10949697" cy="253915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600" b="1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  <a:sym typeface="+mn-ea"/>
              </a:rPr>
              <a:t>【答案】</a:t>
            </a:r>
            <a:r>
              <a:rPr lang="en-US" sz="2800" dirty="0" smtClean="0"/>
              <a:t> </a:t>
            </a:r>
            <a:r>
              <a:rPr lang="en-US" altLang="zh-CN" sz="26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(3)</a:t>
            </a:r>
            <a:r>
              <a:rPr lang="zh-CN" altLang="en-US" sz="26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信息：一个“台独”分子想把台湾从“中国”这棵大树上分离出去；树干上写有“中国大陆”和“反分裂国家法”的字样等。阴谋不会得逞。原因：祖国大陆和台湾之间存在着相同的文化积淀和血浓于水的亲情；全体中华儿女共同盼望祖国统一；</a:t>
            </a:r>
            <a:r>
              <a:rPr lang="en-US" altLang="zh-CN" sz="26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《</a:t>
            </a:r>
            <a:r>
              <a:rPr lang="zh-CN" altLang="en-US" sz="26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反分裂国家法</a:t>
            </a:r>
            <a:r>
              <a:rPr lang="en-US" altLang="zh-CN" sz="26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》</a:t>
            </a:r>
            <a:r>
              <a:rPr lang="zh-CN" altLang="en-US" sz="26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的出台等。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592228" y="1299751"/>
            <a:ext cx="10935335" cy="676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3000" b="1" dirty="0" smtClean="0">
                <a:latin typeface="+mn-ea"/>
                <a:cs typeface="Times New Roman" panose="02020603050405020304" charset="0"/>
              </a:rPr>
              <a:t>(4)</a:t>
            </a:r>
            <a:r>
              <a:rPr lang="zh-CN" altLang="en-US" sz="3000" b="1" dirty="0" smtClean="0">
                <a:latin typeface="+mn-ea"/>
                <a:cs typeface="Times New Roman" panose="02020603050405020304" charset="0"/>
              </a:rPr>
              <a:t>台湾回归祖国有哪些有利因素？</a:t>
            </a:r>
          </a:p>
        </p:txBody>
      </p:sp>
      <p:sp>
        <p:nvSpPr>
          <p:cNvPr id="8" name="Rectangle 5"/>
          <p:cNvSpPr/>
          <p:nvPr/>
        </p:nvSpPr>
        <p:spPr>
          <a:xfrm>
            <a:off x="967066" y="109886"/>
            <a:ext cx="4750018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algn="ctr">
              <a:buNone/>
            </a:pPr>
            <a:r>
              <a:rPr lang="zh-CN" altLang="en-US" b="1" dirty="0" smtClean="0"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b="1" dirty="0" smtClean="0">
                <a:latin typeface="微软雅黑" panose="020B0503020204020204" charset="-122"/>
                <a:ea typeface="微软雅黑" panose="020B0503020204020204" charset="-122"/>
              </a:rPr>
              <a:t>14</a:t>
            </a:r>
            <a:r>
              <a:rPr lang="zh-CN" altLang="en-US" b="1" dirty="0" smtClean="0">
                <a:latin typeface="微软雅黑" panose="020B0503020204020204" charset="-122"/>
                <a:ea typeface="微软雅黑" panose="020B0503020204020204" charset="-122"/>
              </a:rPr>
              <a:t>课 </a:t>
            </a:r>
            <a:r>
              <a:rPr lang="zh-CN" altLang="en-US" dirty="0" smtClean="0">
                <a:latin typeface="微软雅黑" panose="020B0503020204020204" charset="-122"/>
                <a:ea typeface="微软雅黑" panose="020B0503020204020204" charset="-122"/>
              </a:rPr>
              <a:t>  海峡两岸的交往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2"/>
          <p:cNvSpPr txBox="1"/>
          <p:nvPr/>
        </p:nvSpPr>
        <p:spPr>
          <a:xfrm>
            <a:off x="609957" y="2258406"/>
            <a:ext cx="10949697" cy="304551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600" b="1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  <a:sym typeface="+mn-ea"/>
              </a:rPr>
              <a:t>【答案】</a:t>
            </a:r>
            <a:r>
              <a:rPr lang="en-US" sz="2800" dirty="0" smtClean="0"/>
              <a:t> </a:t>
            </a:r>
            <a:r>
              <a:rPr lang="en-US" altLang="zh-CN" sz="26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(4)①</a:t>
            </a:r>
            <a:r>
              <a:rPr lang="zh-CN" altLang="en-US" sz="26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历史渊源：台湾自古以来就是中国领土不可分割的一部分。②民族渊源：海峡两岸同根同源，血脉相连。③政策保障：“和平统一、一国两制”是完成祖国统一大业的政策方针。④法律保障：</a:t>
            </a:r>
            <a:r>
              <a:rPr lang="en-US" altLang="zh-CN" sz="26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《</a:t>
            </a:r>
            <a:r>
              <a:rPr lang="zh-CN" altLang="en-US" sz="26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反分裂国家法</a:t>
            </a:r>
            <a:r>
              <a:rPr lang="en-US" altLang="zh-CN" sz="26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》</a:t>
            </a:r>
            <a:r>
              <a:rPr lang="zh-CN" altLang="en-US" sz="26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的颁布为统一台湾提供了法律依据。⑤现实发展：海峡两岸的交流与合作日益密切。⑥成功范例：香港、澳门的回归为统一台湾提供了范例。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20278" y="2270606"/>
            <a:ext cx="10689249" cy="275415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000" b="1" dirty="0" smtClean="0">
                <a:latin typeface="+mn-ea"/>
                <a:cs typeface="Times New Roman" panose="02020603050405020304" charset="0"/>
                <a:sym typeface="+mn-ea"/>
              </a:rPr>
              <a:t>香港、澳门问题是殖民时代的历史遗留问题，是主权外交问题。台湾问题是属于中国内战的遗留问题，属于中国的内政，因此用“一国两制”来解决台湾问题充分体现了我国在祖国统一问题上高度的灵活性。</a:t>
            </a:r>
          </a:p>
        </p:txBody>
      </p:sp>
      <p:sp>
        <p:nvSpPr>
          <p:cNvPr id="4" name="文本框 1"/>
          <p:cNvSpPr txBox="1"/>
          <p:nvPr/>
        </p:nvSpPr>
        <p:spPr>
          <a:xfrm>
            <a:off x="572429" y="1438412"/>
            <a:ext cx="1826141" cy="584775"/>
          </a:xfrm>
          <a:prstGeom prst="rect">
            <a:avLst/>
          </a:prstGeom>
          <a:noFill/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走出误区</a:t>
            </a:r>
          </a:p>
        </p:txBody>
      </p:sp>
      <p:sp>
        <p:nvSpPr>
          <p:cNvPr id="7" name="Rectangle 5"/>
          <p:cNvSpPr/>
          <p:nvPr/>
        </p:nvSpPr>
        <p:spPr>
          <a:xfrm>
            <a:off x="967066" y="109886"/>
            <a:ext cx="4750018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algn="ctr">
              <a:buNone/>
            </a:pPr>
            <a:r>
              <a:rPr lang="zh-CN" altLang="en-US" b="1" dirty="0" smtClean="0"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b="1" dirty="0" smtClean="0">
                <a:latin typeface="微软雅黑" panose="020B0503020204020204" charset="-122"/>
                <a:ea typeface="微软雅黑" panose="020B0503020204020204" charset="-122"/>
              </a:rPr>
              <a:t>14</a:t>
            </a:r>
            <a:r>
              <a:rPr lang="zh-CN" altLang="en-US" b="1" dirty="0" smtClean="0">
                <a:latin typeface="微软雅黑" panose="020B0503020204020204" charset="-122"/>
                <a:ea typeface="微软雅黑" panose="020B0503020204020204" charset="-122"/>
              </a:rPr>
              <a:t>课 </a:t>
            </a:r>
            <a:r>
              <a:rPr lang="zh-CN" altLang="en-US" dirty="0" smtClean="0">
                <a:latin typeface="微软雅黑" panose="020B0503020204020204" charset="-122"/>
                <a:ea typeface="微软雅黑" panose="020B0503020204020204" charset="-122"/>
              </a:rPr>
              <a:t>  海峡两岸的交往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AEAC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AEAC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AEAC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865</Words>
  <Application>WPS 演示</Application>
  <PresentationFormat>自定义</PresentationFormat>
  <Paragraphs>26</Paragraphs>
  <Slides>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0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历史备课大师【全免费】</dc:title>
  <dc:creator>历史备课大师【全免费】</dc:creator>
  <dc:description>历史备课大师【全免费】</dc:description>
  <dcterms:created xsi:type="dcterms:W3CDTF">2018-02-07T00:47:00Z</dcterms:created>
  <dcterms:modified xsi:type="dcterms:W3CDTF">2019-01-07T07:57:44Z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  <property fmtid="{64440492-4C8B-11D1-8B70-080036B11A03}" pid="4">
    <vt:lpwstr>历史备课大师【全免费】</vt:lpwstr>
  </property>
</Properties>
</file>