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1" r:id="rId1"/>
  </p:sldMasterIdLst>
  <p:notesMasterIdLst>
    <p:notesMasterId r:id="rId11"/>
  </p:notesMasterIdLst>
  <p:handoutMasterIdLst>
    <p:handoutMasterId r:id="rId12"/>
  </p:handoutMasterIdLst>
  <p:sldIdLst>
    <p:sldId id="258" r:id="rId2"/>
    <p:sldId id="292" r:id="rId3"/>
    <p:sldId id="296" r:id="rId4"/>
    <p:sldId id="274" r:id="rId5"/>
    <p:sldId id="300" r:id="rId6"/>
    <p:sldId id="297" r:id="rId7"/>
    <p:sldId id="298" r:id="rId8"/>
    <p:sldId id="299" r:id="rId9"/>
    <p:sldId id="291" r:id="rId10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AD"/>
    <a:srgbClr val="C50023"/>
    <a:srgbClr val="F1A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809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1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3890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3391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5991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6788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7929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9110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2883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3725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2200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2940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6374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3907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08554" y="1900064"/>
            <a:ext cx="10864997" cy="3076617"/>
            <a:chOff x="4252" y="1599"/>
            <a:chExt cx="10120" cy="4292"/>
          </a:xfrm>
        </p:grpSpPr>
        <p:sp>
          <p:nvSpPr>
            <p:cNvPr id="3" name="Rectangle 5"/>
            <p:cNvSpPr/>
            <p:nvPr/>
          </p:nvSpPr>
          <p:spPr>
            <a:xfrm>
              <a:off x="4252" y="4732"/>
              <a:ext cx="9853" cy="11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  <a:scene3d>
                <a:camera prst="orthographicFront"/>
                <a:lightRig rig="threePt" dir="t"/>
              </a:scene3d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buNone/>
              </a:pP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第</a:t>
              </a:r>
              <a:r>
                <a:rPr lang="en-US" altLang="zh-CN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9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课</a:t>
              </a:r>
              <a:r>
                <a:rPr lang="zh-CN" altLang="en-US" sz="4800" b="1" dirty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　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对外开放</a:t>
              </a:r>
              <a:endParaRPr lang="zh-CN" altLang="zh-CN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355" y="1599"/>
              <a:ext cx="10017" cy="2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第</a:t>
              </a:r>
              <a:r>
                <a:rPr lang="zh-CN" altLang="en-US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三</a:t>
              </a:r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单元</a:t>
              </a:r>
              <a:r>
                <a:rPr lang="zh-CN" altLang="zh-CN" sz="6600" dirty="0" smtClean="0"/>
                <a:t>　</a:t>
              </a:r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中国特色社会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主义道路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967066" y="109886"/>
            <a:ext cx="326563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对外开放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636851" y="1620388"/>
            <a:ext cx="4170589" cy="646331"/>
            <a:chOff x="473075" y="1920644"/>
            <a:chExt cx="4170589" cy="646331"/>
          </a:xfrm>
        </p:grpSpPr>
        <p:sp>
          <p:nvSpPr>
            <p:cNvPr id="4" name="Rectangle 9"/>
            <p:cNvSpPr/>
            <p:nvPr/>
          </p:nvSpPr>
          <p:spPr>
            <a:xfrm>
              <a:off x="746443" y="1920644"/>
              <a:ext cx="389722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探究点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一</a:t>
              </a: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　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经济特区的建立</a:t>
              </a:r>
              <a:endParaRPr lang="zh-CN" altLang="en-US" sz="2400" b="1" dirty="0">
                <a:solidFill>
                  <a:srgbClr val="00A6AD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075" y="2036445"/>
              <a:ext cx="84455" cy="41402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" name="图片 15" descr="图标-0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200" y="911840"/>
            <a:ext cx="5647056" cy="84518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74715" y="1069563"/>
            <a:ext cx="47704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要点探究   解决问题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13" y="2110159"/>
            <a:ext cx="2812294" cy="70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文本框 99"/>
          <p:cNvSpPr txBox="1"/>
          <p:nvPr/>
        </p:nvSpPr>
        <p:spPr>
          <a:xfrm>
            <a:off x="674116" y="2596311"/>
            <a:ext cx="10935335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史料一　广东、福建两省靠近港澳，华侨多，资源比较丰富，具有加快经济发展的许多有利条件，对两省对外经济活动实行特殊政策和灵活措施，给地方以更多的主动权，使之发挥优越条件，抓紧当前有利的国际形势，先走一步，把经济尽快搞上去。</a:t>
            </a:r>
            <a:endParaRPr lang="en-US" altLang="zh-CN" sz="3000" b="1" dirty="0" smtClean="0">
              <a:latin typeface="+mn-ea"/>
              <a:cs typeface="Times New Roman" panose="0202060305040502030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——《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中共中央、国务院批转广东省委、福建省委关于对外经济活动实行特殊政策和灵活措施的两个报告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》</a:t>
            </a:r>
            <a:endParaRPr lang="zh-CN" altLang="en-US" sz="3000" b="1" dirty="0" smtClean="0">
              <a:latin typeface="+mn-ea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55092" y="1176942"/>
            <a:ext cx="10890913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史料二　试办经济特区，在经济上、意识形态上，有一个谁战胜谁的问题，而我们又缺乏经验，因此，必须采取既积极又慎重的方针。经济特区的管理，在坚持四项基本原则和不损害主权的条件下，可以采取与内地不同的体制和政策。特区主要是实行市场调节。</a:t>
            </a:r>
          </a:p>
          <a:p>
            <a:pPr algn="r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                          ——《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广东、福建两省会议纪要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》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326563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对外开放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3171" y="1968502"/>
            <a:ext cx="10935335" cy="13691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结合史料及所学知识分析，我国选择在深圳、珠海、汕头、厦门创办经济特区的原因。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546" y="1256231"/>
            <a:ext cx="2797707" cy="58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5"/>
          <p:cNvSpPr/>
          <p:nvPr/>
        </p:nvSpPr>
        <p:spPr>
          <a:xfrm>
            <a:off x="967066" y="109886"/>
            <a:ext cx="326563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对外开放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664550" y="3404798"/>
            <a:ext cx="10867811" cy="31393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这些地区具有明显的区位优势，靠近港澳台，地理位置优越，便于发挥对外“窗口”这一职能。②广东、福建两省均是侨乡，对广大华侨回乡发展经济有很大的吸引力。③从特区的试验性质以及全国思想状况来看，处于沿海边陲的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个特区一旦出现问题，不会对全局造成太大的消极影响；倘若成功，则会成为全国改革开放的突破口，影响深远。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8390" y="2024942"/>
            <a:ext cx="10116047" cy="676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  <a:sym typeface="+mn-ea"/>
              </a:rPr>
              <a:t>经济特区在改革开放中的作用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586077" y="1301932"/>
            <a:ext cx="1826141" cy="5847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知识延伸</a:t>
            </a:r>
          </a:p>
        </p:txBody>
      </p:sp>
      <p:sp>
        <p:nvSpPr>
          <p:cNvPr id="7" name="Rectangle 5"/>
          <p:cNvSpPr/>
          <p:nvPr/>
        </p:nvSpPr>
        <p:spPr>
          <a:xfrm>
            <a:off x="967066" y="109886"/>
            <a:ext cx="326563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对外开放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641445" y="2900673"/>
            <a:ext cx="10931855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cs typeface="Times New Roman" panose="02020603050405020304" charset="0"/>
                <a:sym typeface="+mn-ea"/>
              </a:rPr>
              <a:t>(1)</a:t>
            </a:r>
            <a:r>
              <a:rPr lang="zh-CN" altLang="en-US" sz="2400" b="1" dirty="0" smtClean="0">
                <a:latin typeface="+mn-ea"/>
                <a:cs typeface="Times New Roman" panose="02020603050405020304" charset="0"/>
                <a:sym typeface="+mn-ea"/>
              </a:rPr>
              <a:t>有利于吸收侨资、外资，引进先进科学技术、人才和管理经验，扩大出口，对推进经济体制改革起到了重大的作用。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cs typeface="Times New Roman" panose="02020603050405020304" charset="0"/>
                <a:sym typeface="+mn-ea"/>
              </a:rPr>
              <a:t>(2)</a:t>
            </a:r>
            <a:r>
              <a:rPr lang="zh-CN" altLang="en-US" sz="2400" b="1" dirty="0" smtClean="0">
                <a:latin typeface="+mn-ea"/>
                <a:cs typeface="Times New Roman" panose="02020603050405020304" charset="0"/>
                <a:sym typeface="+mn-ea"/>
              </a:rPr>
              <a:t>有力地推动了现代化建设，促进了经济发展，在对外开放格局中起到了窗口作用、示范作用等。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cs typeface="Times New Roman" panose="02020603050405020304" charset="0"/>
                <a:sym typeface="+mn-ea"/>
              </a:rPr>
              <a:t>(3)</a:t>
            </a:r>
            <a:r>
              <a:rPr lang="zh-CN" altLang="en-US" sz="2400" b="1" dirty="0" smtClean="0">
                <a:latin typeface="+mn-ea"/>
                <a:cs typeface="Times New Roman" panose="02020603050405020304" charset="0"/>
                <a:sym typeface="+mn-ea"/>
              </a:rPr>
              <a:t>有利于中国了解世界，同时向全世界展示了中国对外开放的姿态，有利于世界通过特区的发展来了解中国，扩大中国的国际影响。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/>
          <p:nvPr/>
        </p:nvSpPr>
        <p:spPr>
          <a:xfrm>
            <a:off x="967066" y="109886"/>
            <a:ext cx="326563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对外开放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8"/>
          <p:cNvGrpSpPr/>
          <p:nvPr/>
        </p:nvGrpSpPr>
        <p:grpSpPr>
          <a:xfrm>
            <a:off x="582259" y="1197300"/>
            <a:ext cx="4479969" cy="646331"/>
            <a:chOff x="473075" y="1920644"/>
            <a:chExt cx="4479969" cy="646331"/>
          </a:xfrm>
        </p:grpSpPr>
        <p:sp>
          <p:nvSpPr>
            <p:cNvPr id="6" name="Rectangle 9"/>
            <p:cNvSpPr/>
            <p:nvPr/>
          </p:nvSpPr>
          <p:spPr>
            <a:xfrm>
              <a:off x="746443" y="1920644"/>
              <a:ext cx="420660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探究点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二</a:t>
              </a: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　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加入世界贸易组织</a:t>
              </a:r>
              <a:endParaRPr lang="zh-CN" altLang="en-US" sz="2400" b="1" dirty="0">
                <a:solidFill>
                  <a:srgbClr val="00A6AD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075" y="2036445"/>
              <a:ext cx="84455" cy="41402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325" y="2028271"/>
            <a:ext cx="2812294" cy="70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文本框 99"/>
          <p:cNvSpPr txBox="1"/>
          <p:nvPr/>
        </p:nvSpPr>
        <p:spPr>
          <a:xfrm>
            <a:off x="660468" y="3019399"/>
            <a:ext cx="10935335" cy="27541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材料一　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2001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11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月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20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日，世界贸易组织总干事迈克尔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·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穆尔致函世贸组织成员，宣布中国政府已于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2001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11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月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11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日接受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《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中国加入世贸组织议定书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》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，这个议定书将于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12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月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11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日生效，中国也将于同日正式成为世贸组织成员。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/>
          <p:nvPr/>
        </p:nvSpPr>
        <p:spPr>
          <a:xfrm>
            <a:off x="967066" y="109886"/>
            <a:ext cx="326563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对外开放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99"/>
          <p:cNvSpPr txBox="1"/>
          <p:nvPr/>
        </p:nvSpPr>
        <p:spPr>
          <a:xfrm>
            <a:off x="619524" y="1299751"/>
            <a:ext cx="10935335" cy="34466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材料二　世界贸易组织的宗旨，是以非歧视性、开放、公平为原则，促进全球贸易和经济发展。保证就业、收入与需求的增长，提高人类生活水平。加入世贸组织有利于进一步参与国际经济活动，对促进出口、引进资金和技术、改善国内经济结构等方面都有积极作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46821" y="2173183"/>
            <a:ext cx="10935335" cy="676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通过材料结合所学知识分析，我国加入世界贸易组织有何意义。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8198" y="3295614"/>
            <a:ext cx="10867811" cy="25391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可以使我国在对外贸易谈判中更具主动权，有利于我国经济进入全球市场。②有利于进一步参与国际经济活动，对促进出口、引进资金和技术、改善国内经济结构有利。③有助于促进我国经济发展，推动企业主动提高创造力和竞争力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326563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对外开放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490" y="1351767"/>
            <a:ext cx="2797707" cy="58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3926" y="2134126"/>
            <a:ext cx="10116047" cy="676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  <a:sym typeface="+mn-ea"/>
              </a:rPr>
              <a:t>加入世界贸易组织给中国带来了哪些机遇和挑战？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654317" y="1274636"/>
            <a:ext cx="1826141" cy="5847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知识延伸</a:t>
            </a:r>
          </a:p>
        </p:txBody>
      </p:sp>
      <p:sp>
        <p:nvSpPr>
          <p:cNvPr id="7" name="Rectangle 5"/>
          <p:cNvSpPr/>
          <p:nvPr/>
        </p:nvSpPr>
        <p:spPr>
          <a:xfrm>
            <a:off x="967066" y="109886"/>
            <a:ext cx="326563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对外开放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818866" y="3214577"/>
            <a:ext cx="10536072" cy="16677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cs typeface="Times New Roman" panose="02020603050405020304" charset="0"/>
                <a:sym typeface="+mn-ea"/>
              </a:rPr>
              <a:t>机遇：有利于引进国外的投资和技术；学习先进的经济管理经验等。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cs typeface="Times New Roman" panose="02020603050405020304" charset="0"/>
                <a:sym typeface="+mn-ea"/>
              </a:rPr>
              <a:t>挑战：中国仍属于发展中国家，科技水平和经济水平相对较弱，在国际竞争中常处于不利地位等。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主题1" id="{495F55C3-BCB8-43E4-BE41-79890888AFFD}" vid="{85AAE06D-575B-4811-9F45-F30046BE448E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</TotalTime>
  <Words>697</Words>
  <Application>WPS 演示</Application>
  <PresentationFormat>自定义</PresentationFormat>
  <Paragraphs>33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dcterms:created xsi:type="dcterms:W3CDTF">2018-02-07T00:47:00Z</dcterms:created>
  <dcterms:modified xsi:type="dcterms:W3CDTF">2019-01-07T07:52:57Z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64440492-4C8B-11D1-8B70-080036B11A03}" pid="4">
    <vt:lpwstr>历史备课大师【全免费】</vt:lpwstr>
  </property>
</Properties>
</file>