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handoutMasterIdLst>
    <p:handoutMasterId r:id="rId10"/>
  </p:handoutMasterIdLst>
  <p:sldIdLst>
    <p:sldId id="258" r:id="rId2"/>
    <p:sldId id="292" r:id="rId3"/>
    <p:sldId id="296" r:id="rId4"/>
    <p:sldId id="301" r:id="rId5"/>
    <p:sldId id="274" r:id="rId6"/>
    <p:sldId id="302" r:id="rId7"/>
    <p:sldId id="303" r:id="rId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6AD"/>
    <a:srgbClr val="C50023"/>
    <a:srgbClr val="F1A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809" autoAdjust="0"/>
    <p:restoredTop sz="94660"/>
  </p:normalViewPr>
  <p:slideViewPr>
    <p:cSldViewPr snapToGrid="0">
      <p:cViewPr>
        <p:scale>
          <a:sx n="75" d="100"/>
          <a:sy n="75" d="100"/>
        </p:scale>
        <p:origin x="-696" y="-37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2019/1/7</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1008554" y="1900064"/>
            <a:ext cx="10864997" cy="3076617"/>
            <a:chOff x="4252" y="1599"/>
            <a:chExt cx="10120" cy="4292"/>
          </a:xfrm>
        </p:grpSpPr>
        <p:sp>
          <p:nvSpPr>
            <p:cNvPr id="3" name="Rectangle 5"/>
            <p:cNvSpPr/>
            <p:nvPr/>
          </p:nvSpPr>
          <p:spPr>
            <a:xfrm>
              <a:off x="4252" y="4732"/>
              <a:ext cx="9853" cy="1159"/>
            </a:xfrm>
            <a:prstGeom prst="rect">
              <a:avLst/>
            </a:prstGeom>
            <a:noFill/>
            <a:ln w="9525">
              <a:noFill/>
            </a:ln>
          </p:spPr>
          <p:txBody>
            <a:bodyPr wrap="square"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algn="ctr">
                <a:buNone/>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a:t>
              </a:r>
              <a:r>
                <a:rPr lang="en-US"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10</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课</a:t>
              </a:r>
              <a:r>
                <a:rPr lang="zh-CN" altLang="en-US"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建设中国特色社会主义</a:t>
              </a: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p:nvPr/>
          </p:nvSpPr>
          <p:spPr>
            <a:xfrm>
              <a:off x="4355" y="1599"/>
              <a:ext cx="10017" cy="2963"/>
            </a:xfrm>
            <a:prstGeom prst="rect">
              <a:avLst/>
            </a:prstGeom>
            <a:noFill/>
          </p:spPr>
          <p:txBody>
            <a:bodyPr wrap="square" rtlCol="0">
              <a:spAutoFit/>
            </a:bodyPr>
            <a:lstStyle/>
            <a:p>
              <a:pPr algn="ctr"/>
              <a:r>
                <a:rPr lang="zh-CN" altLang="zh-CN" sz="6600" b="1" dirty="0" smtClean="0">
                  <a:latin typeface="微软雅黑" panose="020B0503020204020204" charset="-122"/>
                  <a:ea typeface="微软雅黑" panose="020B0503020204020204" charset="-122"/>
                </a:rPr>
                <a:t>第</a:t>
              </a:r>
              <a:r>
                <a:rPr lang="zh-CN" altLang="en-US" sz="6600" b="1" dirty="0" smtClean="0">
                  <a:latin typeface="微软雅黑" panose="020B0503020204020204" charset="-122"/>
                  <a:ea typeface="微软雅黑" panose="020B0503020204020204" charset="-122"/>
                </a:rPr>
                <a:t>三</a:t>
              </a:r>
              <a:r>
                <a:rPr lang="zh-CN" altLang="zh-CN" sz="6600" b="1" dirty="0" smtClean="0">
                  <a:latin typeface="微软雅黑" panose="020B0503020204020204" charset="-122"/>
                  <a:ea typeface="微软雅黑" panose="020B0503020204020204" charset="-122"/>
                </a:rPr>
                <a:t>单元</a:t>
              </a:r>
              <a:r>
                <a:rPr lang="zh-CN" altLang="zh-CN" sz="6600" dirty="0" smtClean="0"/>
                <a:t>　</a:t>
              </a:r>
              <a:r>
                <a:rPr lang="zh-CN" altLang="en-US" sz="6600" dirty="0" smtClean="0">
                  <a:latin typeface="微软雅黑" panose="020B0503020204020204" charset="-122"/>
                  <a:ea typeface="微软雅黑" panose="020B0503020204020204" charset="-122"/>
                </a:rPr>
                <a:t>中国特色社会</a:t>
              </a:r>
              <a:endParaRPr lang="en-US" altLang="zh-CN" sz="6600" dirty="0" smtClean="0">
                <a:latin typeface="微软雅黑" panose="020B0503020204020204" charset="-122"/>
                <a:ea typeface="微软雅黑" panose="020B0503020204020204" charset="-122"/>
              </a:endParaRPr>
            </a:p>
            <a:p>
              <a:pPr algn="ctr"/>
              <a:r>
                <a:rPr lang="zh-CN" altLang="en-US" sz="6600" dirty="0" smtClean="0">
                  <a:latin typeface="微软雅黑" panose="020B0503020204020204" charset="-122"/>
                  <a:ea typeface="微软雅黑" panose="020B0503020204020204" charset="-122"/>
                </a:rPr>
                <a:t>主义道路</a:t>
              </a:r>
              <a:endParaRPr lang="en-US" altLang="zh-CN" sz="6600" dirty="0" smtClean="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5981125"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10</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建设中国特色社会主义</a:t>
            </a:r>
            <a:endParaRPr lang="zh-CN" altLang="en-US" dirty="0">
              <a:solidFill>
                <a:schemeClr val="tx1"/>
              </a:solidFill>
              <a:latin typeface="微软雅黑" panose="020B0503020204020204" charset="-122"/>
              <a:ea typeface="微软雅黑" panose="020B0503020204020204" charset="-122"/>
            </a:endParaRPr>
          </a:p>
        </p:txBody>
      </p:sp>
      <p:grpSp>
        <p:nvGrpSpPr>
          <p:cNvPr id="3" name="组合 8"/>
          <p:cNvGrpSpPr/>
          <p:nvPr/>
        </p:nvGrpSpPr>
        <p:grpSpPr>
          <a:xfrm>
            <a:off x="636851" y="1811460"/>
            <a:ext cx="6955005" cy="646331"/>
            <a:chOff x="473075" y="1920644"/>
            <a:chExt cx="6955005" cy="646331"/>
          </a:xfrm>
        </p:grpSpPr>
        <p:sp>
          <p:nvSpPr>
            <p:cNvPr id="4" name="Rectangle 9"/>
            <p:cNvSpPr/>
            <p:nvPr/>
          </p:nvSpPr>
          <p:spPr>
            <a:xfrm>
              <a:off x="746443" y="1920644"/>
              <a:ext cx="6681637"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　</a:t>
              </a:r>
              <a:r>
                <a:rPr lang="zh-CN" altLang="en-US" sz="2400" b="1" dirty="0" smtClean="0">
                  <a:solidFill>
                    <a:srgbClr val="00A6AD"/>
                  </a:solidFill>
                  <a:latin typeface="宋体" panose="02010600030101010101" pitchFamily="2" charset="-122"/>
                </a:rPr>
                <a:t>中国特色社会主义理论体系的不断完善</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50093"/>
              <a:ext cx="84455" cy="414020"/>
            </a:xfrm>
            <a:prstGeom prst="rect">
              <a:avLst/>
            </a:prstGeom>
            <a:noFill/>
            <a:ln w="9525">
              <a:noFill/>
            </a:ln>
          </p:spPr>
        </p:pic>
      </p:grpSp>
      <p:pic>
        <p:nvPicPr>
          <p:cNvPr id="16" name="图片 15" descr="图标-03"/>
          <p:cNvPicPr>
            <a:picLocks noChangeAspect="1"/>
          </p:cNvPicPr>
          <p:nvPr/>
        </p:nvPicPr>
        <p:blipFill>
          <a:blip r:embed="rId3" cstate="print"/>
          <a:stretch>
            <a:fillRect/>
          </a:stretch>
        </p:blipFill>
        <p:spPr>
          <a:xfrm>
            <a:off x="116848" y="925488"/>
            <a:ext cx="5647056" cy="845185"/>
          </a:xfrm>
          <a:prstGeom prst="rect">
            <a:avLst/>
          </a:prstGeom>
        </p:spPr>
      </p:pic>
      <p:sp>
        <p:nvSpPr>
          <p:cNvPr id="19" name="文本框 18"/>
          <p:cNvSpPr txBox="1"/>
          <p:nvPr/>
        </p:nvSpPr>
        <p:spPr>
          <a:xfrm>
            <a:off x="788363" y="1083211"/>
            <a:ext cx="4770436" cy="521970"/>
          </a:xfrm>
          <a:prstGeom prst="rect">
            <a:avLst/>
          </a:prstGeom>
          <a:noFill/>
        </p:spPr>
        <p:txBody>
          <a:bodyPr wrap="square" rtlCol="0">
            <a:spAutoFit/>
          </a:bodyPr>
          <a:lstStyle/>
          <a:p>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要点探究   解决问题</a:t>
            </a:r>
          </a:p>
        </p:txBody>
      </p:sp>
      <p:pic>
        <p:nvPicPr>
          <p:cNvPr id="2" name="Picture 2"/>
          <p:cNvPicPr>
            <a:picLocks noChangeAspect="1" noChangeArrowheads="1"/>
          </p:cNvPicPr>
          <p:nvPr/>
        </p:nvPicPr>
        <p:blipFill>
          <a:blip r:embed="rId4"/>
          <a:srcRect/>
          <a:stretch>
            <a:fillRect/>
          </a:stretch>
        </p:blipFill>
        <p:spPr bwMode="auto">
          <a:xfrm>
            <a:off x="817213" y="2519599"/>
            <a:ext cx="2812294" cy="707091"/>
          </a:xfrm>
          <a:prstGeom prst="rect">
            <a:avLst/>
          </a:prstGeom>
          <a:noFill/>
          <a:ln w="9525">
            <a:noFill/>
            <a:miter lim="800000"/>
            <a:headEnd/>
            <a:tailEnd/>
          </a:ln>
          <a:effectLst/>
        </p:spPr>
      </p:pic>
      <p:sp>
        <p:nvSpPr>
          <p:cNvPr id="10" name="文本框 99"/>
          <p:cNvSpPr txBox="1"/>
          <p:nvPr/>
        </p:nvSpPr>
        <p:spPr>
          <a:xfrm>
            <a:off x="674116" y="3415191"/>
            <a:ext cx="10935335" cy="2169825"/>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材料一　右可以葬送社会主义，“左”也可以葬送社会主义。中国要警惕右，但主要是防“左”。</a:t>
            </a:r>
          </a:p>
          <a:p>
            <a:pPr algn="just">
              <a:lnSpc>
                <a:spcPct val="150000"/>
              </a:lnSpc>
            </a:pPr>
            <a:r>
              <a:rPr lang="en-US" altLang="zh-CN" sz="3000" b="1" dirty="0" smtClean="0">
                <a:latin typeface="+mn-ea"/>
                <a:cs typeface="Times New Roman" panose="02020603050405020304" charset="0"/>
              </a:rPr>
              <a:t>                                ——《</a:t>
            </a:r>
            <a:r>
              <a:rPr lang="zh-CN" altLang="en-US" sz="3000" b="1" dirty="0" smtClean="0">
                <a:latin typeface="+mn-ea"/>
                <a:cs typeface="Times New Roman" panose="02020603050405020304" charset="0"/>
              </a:rPr>
              <a:t>邓小平文选</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第三卷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9"/>
          <p:cNvSpPr txBox="1"/>
          <p:nvPr/>
        </p:nvSpPr>
        <p:spPr>
          <a:xfrm>
            <a:off x="668740" y="868032"/>
            <a:ext cx="10890913" cy="5812681"/>
          </a:xfrm>
          <a:prstGeom prst="rect">
            <a:avLst/>
          </a:prstGeom>
          <a:noFill/>
          <a:ln w="9525">
            <a:noFill/>
          </a:ln>
        </p:spPr>
        <p:txBody>
          <a:bodyPr wrap="square">
            <a:spAutoFit/>
          </a:bodyPr>
          <a:lstStyle/>
          <a:p>
            <a:pPr algn="just">
              <a:lnSpc>
                <a:spcPct val="140000"/>
              </a:lnSpc>
            </a:pPr>
            <a:r>
              <a:rPr lang="zh-CN" altLang="en-US" sz="3000" b="1" dirty="0" smtClean="0">
                <a:latin typeface="+mn-ea"/>
                <a:cs typeface="Times New Roman" panose="02020603050405020304" charset="0"/>
              </a:rPr>
              <a:t>材料二　不断发展先进生产力和先进文化，归根结底都是为了满足人民群众日益增长的物质文化生活需要，不断实现最广大人民的根本利益。</a:t>
            </a:r>
          </a:p>
          <a:p>
            <a:pPr algn="r">
              <a:lnSpc>
                <a:spcPct val="140000"/>
              </a:lnSpc>
            </a:pP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江泽民</a:t>
            </a:r>
            <a:endParaRPr lang="en-US" altLang="zh-CN" sz="3000" b="1" dirty="0" smtClean="0">
              <a:latin typeface="+mn-ea"/>
              <a:cs typeface="Times New Roman" panose="02020603050405020304" charset="0"/>
            </a:endParaRPr>
          </a:p>
          <a:p>
            <a:pPr algn="just">
              <a:lnSpc>
                <a:spcPct val="140000"/>
              </a:lnSpc>
            </a:pPr>
            <a:r>
              <a:rPr lang="zh-CN" altLang="en-US" sz="3000" b="1" dirty="0" smtClean="0">
                <a:latin typeface="+mn-ea"/>
                <a:cs typeface="Times New Roman" panose="02020603050405020304" charset="0"/>
              </a:rPr>
              <a:t>材料三　我国能源消费强度大大高于发达国家及世界平均水平，约为美国的</a:t>
            </a:r>
            <a:r>
              <a:rPr lang="en-US" altLang="zh-CN" sz="3000" b="1" dirty="0" smtClean="0">
                <a:latin typeface="+mn-ea"/>
                <a:cs typeface="Times New Roman" panose="02020603050405020304" charset="0"/>
              </a:rPr>
              <a:t>3</a:t>
            </a:r>
            <a:r>
              <a:rPr lang="zh-CN" altLang="en-US" sz="3000" b="1" dirty="0" smtClean="0">
                <a:latin typeface="+mn-ea"/>
                <a:cs typeface="Times New Roman" panose="02020603050405020304" charset="0"/>
              </a:rPr>
              <a:t>倍、欧盟国家平均值的</a:t>
            </a:r>
            <a:r>
              <a:rPr lang="en-US" altLang="zh-CN" sz="3000" b="1" dirty="0" smtClean="0">
                <a:latin typeface="+mn-ea"/>
                <a:cs typeface="Times New Roman" panose="02020603050405020304" charset="0"/>
              </a:rPr>
              <a:t>3.8</a:t>
            </a:r>
            <a:r>
              <a:rPr lang="zh-CN" altLang="en-US" sz="3000" b="1" dirty="0" smtClean="0">
                <a:latin typeface="+mn-ea"/>
                <a:cs typeface="Times New Roman" panose="02020603050405020304" charset="0"/>
              </a:rPr>
              <a:t>倍、日本的</a:t>
            </a:r>
            <a:r>
              <a:rPr lang="en-US" altLang="zh-CN" sz="3000" b="1" dirty="0" smtClean="0">
                <a:latin typeface="+mn-ea"/>
                <a:cs typeface="Times New Roman" panose="02020603050405020304" charset="0"/>
              </a:rPr>
              <a:t>7.2</a:t>
            </a:r>
            <a:r>
              <a:rPr lang="zh-CN" altLang="en-US" sz="3000" b="1" dirty="0" smtClean="0">
                <a:latin typeface="+mn-ea"/>
                <a:cs typeface="Times New Roman" panose="02020603050405020304" charset="0"/>
              </a:rPr>
              <a:t>倍。比如工业锅炉，我国的平均能耗效率为</a:t>
            </a:r>
            <a:r>
              <a:rPr lang="en-US" altLang="zh-CN" sz="3000" b="1" dirty="0" smtClean="0">
                <a:latin typeface="+mn-ea"/>
                <a:cs typeface="Times New Roman" panose="02020603050405020304" charset="0"/>
              </a:rPr>
              <a:t>60%</a:t>
            </a:r>
            <a:r>
              <a:rPr lang="zh-CN" altLang="en-US" sz="3000" b="1" dirty="0" smtClean="0">
                <a:latin typeface="+mn-ea"/>
                <a:cs typeface="Times New Roman" panose="02020603050405020304" charset="0"/>
              </a:rPr>
              <a:t>，比发达国家低</a:t>
            </a:r>
            <a:r>
              <a:rPr lang="en-US" altLang="zh-CN" sz="3000" b="1" dirty="0" smtClean="0">
                <a:latin typeface="+mn-ea"/>
                <a:cs typeface="Times New Roman" panose="02020603050405020304" charset="0"/>
              </a:rPr>
              <a:t>20</a:t>
            </a:r>
            <a:r>
              <a:rPr lang="zh-CN" altLang="en-US" sz="3000" b="1" dirty="0" smtClean="0">
                <a:latin typeface="+mn-ea"/>
                <a:cs typeface="Times New Roman" panose="02020603050405020304" charset="0"/>
              </a:rPr>
              <a:t>个百分点。至于长明灯、长流水、长滴油的现象无论是住家还是办公场所，无论是室内还是户外，都随处可见。</a:t>
            </a:r>
          </a:p>
        </p:txBody>
      </p:sp>
      <p:sp>
        <p:nvSpPr>
          <p:cNvPr id="4" name="Rectangle 5"/>
          <p:cNvSpPr/>
          <p:nvPr/>
        </p:nvSpPr>
        <p:spPr>
          <a:xfrm>
            <a:off x="967066" y="109886"/>
            <a:ext cx="5981126"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10</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建设中国特色社会主义</a:t>
            </a:r>
            <a:endParaRPr lang="zh-CN" altLang="en-US"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99"/>
          <p:cNvSpPr txBox="1"/>
          <p:nvPr/>
        </p:nvSpPr>
        <p:spPr>
          <a:xfrm>
            <a:off x="633171" y="1204214"/>
            <a:ext cx="10935335" cy="2754152"/>
          </a:xfrm>
          <a:prstGeom prst="rect">
            <a:avLst/>
          </a:prstGeom>
          <a:noFill/>
          <a:ln w="9525">
            <a:noFill/>
          </a:ln>
        </p:spPr>
        <p:txBody>
          <a:bodyPr wrap="square">
            <a:spAutoFit/>
          </a:bodyPr>
          <a:lstStyle/>
          <a:p>
            <a:pPr algn="just">
              <a:lnSpc>
                <a:spcPct val="150000"/>
              </a:lnSpc>
            </a:pPr>
            <a:r>
              <a:rPr lang="zh-CN" altLang="en-US" sz="3000" b="1" dirty="0" smtClean="0">
                <a:latin typeface="+mn-ea"/>
                <a:cs typeface="Times New Roman" panose="02020603050405020304" charset="0"/>
              </a:rPr>
              <a:t>材料四　中国特色社会主义进入新时代，中共十九大根据新的发展形势和时代要求，既明确要全面建成小康社会、实现第一个百年奋斗目标，又提出乘势而上开启全面建设社会主义现代化国家新征程，向第二个百年奋斗目标进军。</a:t>
            </a:r>
          </a:p>
        </p:txBody>
      </p:sp>
      <p:sp>
        <p:nvSpPr>
          <p:cNvPr id="3" name="Rectangle 5"/>
          <p:cNvSpPr/>
          <p:nvPr/>
        </p:nvSpPr>
        <p:spPr>
          <a:xfrm>
            <a:off x="967066" y="109886"/>
            <a:ext cx="5981126"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10</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建设中国特色社会主义</a:t>
            </a:r>
            <a:endParaRPr lang="zh-CN" altLang="en-US"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33171" y="2023094"/>
            <a:ext cx="10935335" cy="676660"/>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根据材料一，指出邓小平理论的历史依据。</a:t>
            </a:r>
          </a:p>
        </p:txBody>
      </p:sp>
      <p:pic>
        <p:nvPicPr>
          <p:cNvPr id="2050" name="Picture 2"/>
          <p:cNvPicPr>
            <a:picLocks noChangeAspect="1" noChangeArrowheads="1"/>
          </p:cNvPicPr>
          <p:nvPr/>
        </p:nvPicPr>
        <p:blipFill>
          <a:blip r:embed="rId2" cstate="print"/>
          <a:srcRect/>
          <a:stretch>
            <a:fillRect/>
          </a:stretch>
        </p:blipFill>
        <p:spPr bwMode="auto">
          <a:xfrm>
            <a:off x="587546" y="1256231"/>
            <a:ext cx="2797707" cy="586616"/>
          </a:xfrm>
          <a:prstGeom prst="rect">
            <a:avLst/>
          </a:prstGeom>
          <a:noFill/>
          <a:ln w="9525">
            <a:noFill/>
            <a:miter lim="800000"/>
            <a:headEnd/>
            <a:tailEnd/>
          </a:ln>
          <a:effectLst/>
        </p:spPr>
      </p:pic>
      <p:sp>
        <p:nvSpPr>
          <p:cNvPr id="8" name="Rectangle 5"/>
          <p:cNvSpPr/>
          <p:nvPr/>
        </p:nvSpPr>
        <p:spPr>
          <a:xfrm>
            <a:off x="967066" y="109886"/>
            <a:ext cx="5981126"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10</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建设中国特色社会主义</a:t>
            </a:r>
            <a:endParaRPr lang="zh-CN" altLang="en-US" dirty="0">
              <a:latin typeface="微软雅黑" panose="020B0503020204020204" charset="-122"/>
              <a:ea typeface="微软雅黑" panose="020B0503020204020204" charset="-122"/>
            </a:endParaRPr>
          </a:p>
        </p:txBody>
      </p:sp>
      <p:sp>
        <p:nvSpPr>
          <p:cNvPr id="7" name="文本框 2"/>
          <p:cNvSpPr txBox="1"/>
          <p:nvPr/>
        </p:nvSpPr>
        <p:spPr>
          <a:xfrm>
            <a:off x="664550" y="2817934"/>
            <a:ext cx="10867811" cy="1245021"/>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中国革命和社会主义建设时期的经验教训，尤其是对“左”倾错误的深刻认识。</a:t>
            </a:r>
          </a:p>
        </p:txBody>
      </p:sp>
      <p:sp>
        <p:nvSpPr>
          <p:cNvPr id="6" name="文本框 99"/>
          <p:cNvSpPr txBox="1"/>
          <p:nvPr/>
        </p:nvSpPr>
        <p:spPr>
          <a:xfrm>
            <a:off x="633171" y="4111238"/>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(2)</a:t>
            </a:r>
            <a:r>
              <a:rPr lang="zh-CN" altLang="en-US" sz="3000" b="1" dirty="0" smtClean="0">
                <a:latin typeface="+mn-ea"/>
                <a:cs typeface="Times New Roman" panose="02020603050405020304" charset="0"/>
              </a:rPr>
              <a:t>根据材料二回答，以江泽民为核心的第三代领导集体提出了怎样的重要思想？这一重要思想创造性地回答了什么重大问题？</a:t>
            </a:r>
          </a:p>
        </p:txBody>
      </p:sp>
      <p:sp>
        <p:nvSpPr>
          <p:cNvPr id="9" name="文本框 2"/>
          <p:cNvSpPr txBox="1"/>
          <p:nvPr/>
        </p:nvSpPr>
        <p:spPr>
          <a:xfrm>
            <a:off x="664550" y="5656718"/>
            <a:ext cx="10867811" cy="670183"/>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三个代表”重要思想。建设什么样的党、怎样建设党。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7" grpId="0"/>
      <p:bldP spid="6"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19523" y="944924"/>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(3)</a:t>
            </a:r>
            <a:r>
              <a:rPr lang="zh-CN" altLang="en-US" sz="3000" b="1" dirty="0" smtClean="0">
                <a:latin typeface="+mn-ea"/>
                <a:cs typeface="Times New Roman" panose="02020603050405020304" charset="0"/>
              </a:rPr>
              <a:t>针对材料三的状况，中共十七大上哪一重大战略思想被写入党章？探讨一下它有何指导意义。</a:t>
            </a:r>
          </a:p>
        </p:txBody>
      </p:sp>
      <p:sp>
        <p:nvSpPr>
          <p:cNvPr id="8" name="Rectangle 5"/>
          <p:cNvSpPr/>
          <p:nvPr/>
        </p:nvSpPr>
        <p:spPr>
          <a:xfrm>
            <a:off x="967066" y="109886"/>
            <a:ext cx="5981126"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10</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建设中国特色社会主义</a:t>
            </a:r>
            <a:endParaRPr lang="zh-CN" altLang="en-US" dirty="0">
              <a:latin typeface="微软雅黑" panose="020B0503020204020204" charset="-122"/>
              <a:ea typeface="微软雅黑" panose="020B0503020204020204" charset="-122"/>
            </a:endParaRPr>
          </a:p>
        </p:txBody>
      </p:sp>
      <p:sp>
        <p:nvSpPr>
          <p:cNvPr id="7" name="文本框 2"/>
          <p:cNvSpPr txBox="1"/>
          <p:nvPr/>
        </p:nvSpPr>
        <p:spPr>
          <a:xfrm>
            <a:off x="691846" y="2367550"/>
            <a:ext cx="10867811" cy="4245842"/>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(3)</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科学发展观。科学发展观是对中国共产党的三代中央领导集体关于发展的重要思想的继承和发展，对新形势下实现什么样的发展、怎样发展等重大问题作出了新的科学回答，是马克思主义关于发展的世界观和方法论的集中体现，是同马克思列宁主义、毛泽东思想、邓小平理论和“三个代表”重要思想既一脉相承又与时俱进的科学理论，是我国经济社会发展的重要指导方针，是发展中国特色社会主义必须坚持和贯彻的重大战略思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19523" y="1204236"/>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(4)</a:t>
            </a:r>
            <a:r>
              <a:rPr lang="zh-CN" altLang="en-US" sz="3000" b="1" dirty="0" smtClean="0">
                <a:latin typeface="+mn-ea"/>
                <a:cs typeface="Times New Roman" panose="02020603050405020304" charset="0"/>
              </a:rPr>
              <a:t>中国特色社会主义进入新时代后，我国社会的主要矛盾有何变化？你怎样看待习近平新时代中国特色社会主义思想？</a:t>
            </a:r>
          </a:p>
        </p:txBody>
      </p:sp>
      <p:sp>
        <p:nvSpPr>
          <p:cNvPr id="8" name="Rectangle 5"/>
          <p:cNvSpPr/>
          <p:nvPr/>
        </p:nvSpPr>
        <p:spPr>
          <a:xfrm>
            <a:off x="967066" y="109886"/>
            <a:ext cx="5981126"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10</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建设中国特色社会主义</a:t>
            </a:r>
            <a:endParaRPr lang="zh-CN" altLang="en-US" dirty="0">
              <a:latin typeface="微软雅黑" panose="020B0503020204020204" charset="-122"/>
              <a:ea typeface="微软雅黑" panose="020B0503020204020204" charset="-122"/>
            </a:endParaRPr>
          </a:p>
        </p:txBody>
      </p:sp>
      <p:sp>
        <p:nvSpPr>
          <p:cNvPr id="7" name="文本框 2"/>
          <p:cNvSpPr txBox="1"/>
          <p:nvPr/>
        </p:nvSpPr>
        <p:spPr>
          <a:xfrm>
            <a:off x="678198" y="2749694"/>
            <a:ext cx="10867811" cy="3739485"/>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(4)</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我国社会主要矛盾已转化为人民日益增长的美好生活需要和不平衡不充分的发展之间的矛盾。习近平新时代中国特色社会主义思想是对马克思列宁主义、毛泽东思想、邓小平理论、“三个代表”重要思想、科学发展观的继承和发展，是马克思主义中国化最新成果，是党和人民实践经验和集体智慧的结晶，是中国特色社会主义理论体系的重要组成部分，是全党全国人民为实现中华民族伟大复兴而奋斗的行动指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741</Words>
  <Application>WPS 演示</Application>
  <PresentationFormat>自定义</PresentationFormat>
  <Paragraphs>25</Paragraphs>
  <Slides>7</Slides>
  <Notes>0</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Office 主题</vt:lpstr>
      <vt:lpstr>幻灯片 1</vt:lpstr>
      <vt:lpstr>幻灯片 2</vt:lpstr>
      <vt:lpstr>幻灯片 3</vt:lpstr>
      <vt:lpstr>幻灯片 4</vt:lpstr>
      <vt:lpstr>幻灯片 5</vt:lpstr>
      <vt:lpstr>幻灯片 6</vt:lpstr>
      <vt:lpstr>幻灯片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dcterms:created xsi:type="dcterms:W3CDTF">2018-02-07T00:47:00Z</dcterms:created>
  <dcterms:modified xsi:type="dcterms:W3CDTF">2019-01-07T07:52:24Z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y fmtid="{64440492-4C8B-11D1-8B70-080036B11A03}" pid="4">
    <vt:lpwstr>历史备课大师【全免费】</vt:lpwstr>
  </property>
</Properties>
</file>