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  <p:sldMasterId id="2147483664" r:id="rId2"/>
  </p:sldMasterIdLst>
  <p:notesMasterIdLst>
    <p:notesMasterId r:id="rId10"/>
  </p:notesMasterIdLst>
  <p:handoutMasterIdLst>
    <p:handoutMasterId r:id="rId11"/>
  </p:handoutMasterIdLst>
  <p:sldIdLst>
    <p:sldId id="258" r:id="rId3"/>
    <p:sldId id="292" r:id="rId4"/>
    <p:sldId id="296" r:id="rId5"/>
    <p:sldId id="303" r:id="rId6"/>
    <p:sldId id="274" r:id="rId7"/>
    <p:sldId id="297" r:id="rId8"/>
    <p:sldId id="291" r:id="rId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D"/>
    <a:srgbClr val="C50023"/>
    <a:srgbClr val="F1A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09" autoAdjust="0"/>
    <p:restoredTop sz="94660"/>
  </p:normalViewPr>
  <p:slideViewPr>
    <p:cSldViewPr snapToGrid="0">
      <p:cViewPr>
        <p:scale>
          <a:sx n="75" d="100"/>
          <a:sy n="75" d="100"/>
        </p:scale>
        <p:origin x="-696" y="-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62017-F2D6-47FD-9745-8192A05AF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DEA2D-36B8-421E-93A1-F3A75CD6D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A02E-4A6A-49F3-91DB-2CB70C83F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19137" y="1900064"/>
            <a:ext cx="10754415" cy="3102423"/>
            <a:chOff x="4355" y="1599"/>
            <a:chExt cx="10017" cy="4328"/>
          </a:xfrm>
        </p:grpSpPr>
        <p:sp>
          <p:nvSpPr>
            <p:cNvPr id="3" name="Rectangle 5"/>
            <p:cNvSpPr/>
            <p:nvPr/>
          </p:nvSpPr>
          <p:spPr>
            <a:xfrm>
              <a:off x="4430" y="4768"/>
              <a:ext cx="9853" cy="1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buNone/>
              </a:pP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第</a:t>
              </a:r>
              <a:r>
                <a:rPr lang="en-US" altLang="zh-CN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16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课</a:t>
              </a:r>
              <a:r>
                <a:rPr lang="zh-CN" altLang="en-US" sz="4800" b="1" dirty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　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独立自主的和平外交</a:t>
              </a:r>
              <a:endParaRPr lang="zh-CN" altLang="zh-CN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55" y="1599"/>
              <a:ext cx="10017" cy="2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第</a:t>
              </a:r>
              <a:r>
                <a:rPr lang="zh-CN" altLang="en-US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五</a:t>
              </a:r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单元</a:t>
              </a:r>
              <a:r>
                <a:rPr lang="zh-CN" altLang="zh-CN" sz="6600" dirty="0" smtClean="0"/>
                <a:t>　</a:t>
              </a:r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国防建设与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外交成就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557075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独立自主的和平外交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636851" y="1707270"/>
            <a:ext cx="7264384" cy="646331"/>
            <a:chOff x="473075" y="1920644"/>
            <a:chExt cx="7264384" cy="646331"/>
          </a:xfrm>
        </p:grpSpPr>
        <p:sp>
          <p:nvSpPr>
            <p:cNvPr id="4" name="Rectangle 9"/>
            <p:cNvSpPr/>
            <p:nvPr/>
          </p:nvSpPr>
          <p:spPr>
            <a:xfrm>
              <a:off x="746443" y="1920644"/>
              <a:ext cx="699101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和平共处五项原则、万隆会议与中国外交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69898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图片 15" descr="图标-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00" y="980080"/>
            <a:ext cx="5647056" cy="84518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74715" y="1137803"/>
            <a:ext cx="47704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要点探究   解决问题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677" y="2297000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本框 99"/>
          <p:cNvSpPr txBox="1"/>
          <p:nvPr/>
        </p:nvSpPr>
        <p:spPr>
          <a:xfrm>
            <a:off x="764829" y="3023244"/>
            <a:ext cx="10612581" cy="36933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材料一　在和平共处五项原则发表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60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周年纪念大会上，中国国家主席习近平发表了题为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弘扬和平共处五项原则  建设合作共赢美好世界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的主旨讲话。讲话深刻阐述了和平共处五项原则的历史性贡献和重大现实意义，强调中国将继续做弘扬和平共处五项原则的表率，同国际社会一道，推动建设和平、共同繁荣的和谐世界。 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17026" y="1179610"/>
            <a:ext cx="10935335" cy="41391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材料二　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1955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，由亚非国家自发举行的一次重要国际会议在印度尼西亚万隆召开，揭开了发展中国家团结合作、争取国家独立和主权、谋求经济发展和社会进步、维护世界和平、推动建立国际政治经济新秩序的历史新篇章。会议在中国、印度、缅甸共同倡导的和平共处五项原则的基础上，通过了和平相处、友好合作的十项原则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5570756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独立自主的和平外交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17026" y="1190761"/>
            <a:ext cx="10935335" cy="2061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材料三　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2015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3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月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26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日，美国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纽约时报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刊登题为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中国的外交政策长大成人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的文章，这篇文章关注了中国公开为阿富汗和谈斡旋，称中国小心翼翼地走入了大国角色。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5570756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独立自主的和平外交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05876" y="2174557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(1)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请你说说为什么和平共处五项原则能经受住国际风云变幻的考验，为国际社会广泛认同和遵循。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546" y="1174343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/>
          <p:nvPr/>
        </p:nvSpPr>
        <p:spPr>
          <a:xfrm>
            <a:off x="967066" y="109886"/>
            <a:ext cx="5570756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独立自主的和平外交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585158" y="3970734"/>
            <a:ext cx="11034413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和平共处五项原则超越了国家间意识形态和社会制度的差异， 以其包容性和开放性得到了国际社会的广泛认可， 成为解决国与国之间关系的基本准则， 为国际关系的发展作出了巨大贡献。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30675" y="1195073"/>
            <a:ext cx="10935335" cy="676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(2)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根据材料二说说和平共处五项原则与万隆会议有什么关系。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2040" y="2061368"/>
            <a:ext cx="10867811" cy="1338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万隆会议在和平共处五项原则的基础上，通过了和平相处、友好合作的十项原则。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5570756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独立自主的和平外交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99"/>
          <p:cNvSpPr txBox="1"/>
          <p:nvPr/>
        </p:nvSpPr>
        <p:spPr>
          <a:xfrm>
            <a:off x="630676" y="3637209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(3)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根据材料三，你认为“中国的外交政策长大成人”的原因有哪些？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683192" y="5272928"/>
            <a:ext cx="10867811" cy="6701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中国综合国力的增强，中国人民和政府的支持等。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0071" y="1578423"/>
            <a:ext cx="10689249" cy="676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  <a:sym typeface="+mn-ea"/>
              </a:rPr>
              <a:t>提出和平共处五项原则的意义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613373" y="976227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知识延伸</a:t>
            </a:r>
          </a:p>
        </p:txBody>
      </p:sp>
      <p:sp>
        <p:nvSpPr>
          <p:cNvPr id="7" name="Rectangle 5"/>
          <p:cNvSpPr/>
          <p:nvPr/>
        </p:nvSpPr>
        <p:spPr>
          <a:xfrm>
            <a:off x="967066" y="109886"/>
            <a:ext cx="5570756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独立自主的和平外交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736978" y="2242808"/>
            <a:ext cx="10672552" cy="41996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和平共处五项原则的提出，增进了亚洲及世界各国对新中国的了解，对打破帝国主义对中国的封锁和包围，结成新的国际统一战线是极其有利的。</a:t>
            </a:r>
          </a:p>
          <a:p>
            <a:pPr algn="just">
              <a:lnSpc>
                <a:spcPct val="150000"/>
              </a:lnSpc>
            </a:pP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和平共处五项原则打击了帝国主义的侵略政策，对帝国主义策划的“强权外交”是一个勇敢的挑战。</a:t>
            </a:r>
          </a:p>
          <a:p>
            <a:pPr algn="just">
              <a:lnSpc>
                <a:spcPct val="150000"/>
              </a:lnSpc>
            </a:pP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和平共处五项原则成为国家间和平解决争端的准则，是维护世界和平和谋求建立国际政治经济新秩序的基础。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0</TotalTime>
  <Words>548</Words>
  <Application>WPS 演示</Application>
  <PresentationFormat>自定义</PresentationFormat>
  <Paragraphs>25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主题2</vt:lpstr>
      <vt:lpstr>海阔天空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dcterms:created xsi:type="dcterms:W3CDTF">2018-02-07T00:47:00Z</dcterms:created>
  <dcterms:modified xsi:type="dcterms:W3CDTF">2019-01-07T07:57:25Z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64440492-4C8B-11D1-8B70-080036B11A03}" pid="4">
    <vt:lpwstr>历史备课大师【全免费】</vt:lpwstr>
  </property>
</Properties>
</file>