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64" r:id="rId2"/>
  </p:sldMasterIdLst>
  <p:notesMasterIdLst>
    <p:notesMasterId r:id="rId11"/>
  </p:notesMasterIdLst>
  <p:handoutMasterIdLst>
    <p:handoutMasterId r:id="rId12"/>
  </p:handoutMasterIdLst>
  <p:sldIdLst>
    <p:sldId id="258" r:id="rId3"/>
    <p:sldId id="292" r:id="rId4"/>
    <p:sldId id="274" r:id="rId5"/>
    <p:sldId id="291" r:id="rId6"/>
    <p:sldId id="288" r:id="rId7"/>
    <p:sldId id="289" r:id="rId8"/>
    <p:sldId id="290" r:id="rId9"/>
    <p:sldId id="295" r:id="rId1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75" d="100"/>
          <a:sy n="75" d="100"/>
        </p:scale>
        <p:origin x="-690"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4">
            <a:lum/>
          </a:blip>
          <a:srcRect/>
          <a:stretch>
            <a:fillRect t="-25000" b="-25000"/>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t="-25000" b="-25000"/>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6.wmf"/><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19137" y="1900064"/>
            <a:ext cx="10754415" cy="3815665"/>
            <a:chOff x="4355" y="1599"/>
            <a:chExt cx="10017" cy="5323"/>
          </a:xfrm>
        </p:grpSpPr>
        <p:sp>
          <p:nvSpPr>
            <p:cNvPr id="3" name="Rectangle 5"/>
            <p:cNvSpPr/>
            <p:nvPr/>
          </p:nvSpPr>
          <p:spPr>
            <a:xfrm>
              <a:off x="4430" y="4732"/>
              <a:ext cx="9853" cy="2190"/>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4</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工业化的起步和人民代表大会制度的确立</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二</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社会主义制度的建立与社会主义建设的探索</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9010800"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4</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工业化的起步和人民代表大会制度的确立</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879700"/>
            <a:ext cx="9120662" cy="646331"/>
            <a:chOff x="473075" y="1920644"/>
            <a:chExt cx="9120662" cy="646331"/>
          </a:xfrm>
        </p:grpSpPr>
        <p:sp>
          <p:nvSpPr>
            <p:cNvPr id="4" name="Rectangle 9"/>
            <p:cNvSpPr/>
            <p:nvPr/>
          </p:nvSpPr>
          <p:spPr>
            <a:xfrm>
              <a:off x="746443" y="1920644"/>
              <a:ext cx="8847294"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探究点一　</a:t>
              </a:r>
              <a:r>
                <a:rPr lang="zh-CN" altLang="en-US" sz="2400" b="1" dirty="0" smtClean="0">
                  <a:solidFill>
                    <a:srgbClr val="00A6AD"/>
                  </a:solidFill>
                  <a:latin typeface="宋体" panose="02010600030101010101" pitchFamily="2" charset="-122"/>
                </a:rPr>
                <a:t>中华人民共和国成立初期实行第一个五年计划的原因</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03200" y="980080"/>
            <a:ext cx="5647056" cy="845185"/>
          </a:xfrm>
          <a:prstGeom prst="rect">
            <a:avLst/>
          </a:prstGeom>
        </p:spPr>
      </p:pic>
      <p:sp>
        <p:nvSpPr>
          <p:cNvPr id="19" name="文本框 18"/>
          <p:cNvSpPr txBox="1"/>
          <p:nvPr/>
        </p:nvSpPr>
        <p:spPr>
          <a:xfrm>
            <a:off x="774715" y="1137803"/>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817213" y="2560543"/>
            <a:ext cx="2812294" cy="707091"/>
          </a:xfrm>
          <a:prstGeom prst="rect">
            <a:avLst/>
          </a:prstGeom>
          <a:noFill/>
          <a:ln w="9525">
            <a:noFill/>
            <a:miter lim="800000"/>
            <a:headEnd/>
            <a:tailEnd/>
          </a:ln>
          <a:effectLst/>
        </p:spPr>
      </p:pic>
      <p:pic>
        <p:nvPicPr>
          <p:cNvPr id="1026" name="Picture 2" descr="XS14"/>
          <p:cNvPicPr>
            <a:picLocks noChangeAspect="1" noChangeArrowheads="1"/>
          </p:cNvPicPr>
          <p:nvPr/>
        </p:nvPicPr>
        <p:blipFill>
          <a:blip r:embed="rId5"/>
          <a:srcRect/>
          <a:stretch>
            <a:fillRect/>
          </a:stretch>
        </p:blipFill>
        <p:spPr bwMode="auto">
          <a:xfrm>
            <a:off x="4271758" y="3616657"/>
            <a:ext cx="4258102" cy="2460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heckerboard(across)">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1872967"/>
            <a:ext cx="10935335" cy="1369157"/>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根据材料分析中华人民共和国成立初期我国工业中轻重工业比重发生了哪些变化，并说明这种变化的主要原因及其必要性。</a:t>
            </a:r>
          </a:p>
        </p:txBody>
      </p:sp>
      <p:pic>
        <p:nvPicPr>
          <p:cNvPr id="2050" name="Picture 2"/>
          <p:cNvPicPr>
            <a:picLocks noChangeAspect="1" noChangeArrowheads="1"/>
          </p:cNvPicPr>
          <p:nvPr/>
        </p:nvPicPr>
        <p:blipFill>
          <a:blip r:embed="rId2" cstate="print"/>
          <a:srcRect/>
          <a:stretch>
            <a:fillRect/>
          </a:stretch>
        </p:blipFill>
        <p:spPr bwMode="auto">
          <a:xfrm>
            <a:off x="587546" y="1228935"/>
            <a:ext cx="2797707" cy="586616"/>
          </a:xfrm>
          <a:prstGeom prst="rect">
            <a:avLst/>
          </a:prstGeom>
          <a:noFill/>
          <a:ln w="9525">
            <a:noFill/>
            <a:miter lim="800000"/>
            <a:headEnd/>
            <a:tailEnd/>
          </a:ln>
          <a:effectLst/>
        </p:spPr>
      </p:pic>
      <p:sp>
        <p:nvSpPr>
          <p:cNvPr id="8" name="Rectangle 5"/>
          <p:cNvSpPr/>
          <p:nvPr/>
        </p:nvSpPr>
        <p:spPr>
          <a:xfrm>
            <a:off x="967066" y="109886"/>
            <a:ext cx="9010800"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4</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工业化的起步和人民代表大会制度的确立</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582661" y="3595910"/>
            <a:ext cx="11249948" cy="2445349"/>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变化：轻工业比重下降，重工业比重上升。原因：第一个五年计划优先发展重工业。必要性：我国是一个落后的农业国，工业水平很低，基础薄弱，而且门类不全，优先发展重工业才能奠定社会主义工业化的基础，建立完整的工业体系；增强国防力量，维护国家独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70150" y="2011879"/>
            <a:ext cx="11094409"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第一个五年计划实施的条件有哪些？</a:t>
            </a:r>
          </a:p>
        </p:txBody>
      </p:sp>
      <p:sp>
        <p:nvSpPr>
          <p:cNvPr id="4" name="文本框 1"/>
          <p:cNvSpPr txBox="1"/>
          <p:nvPr/>
        </p:nvSpPr>
        <p:spPr>
          <a:xfrm>
            <a:off x="599725" y="1206396"/>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9010800"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4</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工业化的起步和人民代表大会制度的确立</a:t>
            </a:r>
            <a:endParaRPr lang="zh-CN" altLang="en-US" dirty="0">
              <a:latin typeface="微软雅黑" panose="020B0503020204020204" charset="-122"/>
              <a:ea typeface="微软雅黑" panose="020B0503020204020204" charset="-122"/>
            </a:endParaRPr>
          </a:p>
        </p:txBody>
      </p:sp>
      <p:sp>
        <p:nvSpPr>
          <p:cNvPr id="8" name="文本框 1"/>
          <p:cNvSpPr txBox="1"/>
          <p:nvPr/>
        </p:nvSpPr>
        <p:spPr>
          <a:xfrm>
            <a:off x="640662" y="2976120"/>
            <a:ext cx="11094409" cy="2399183"/>
          </a:xfrm>
          <a:prstGeom prst="rect">
            <a:avLst/>
          </a:prstGeom>
          <a:noFill/>
        </p:spPr>
        <p:txBody>
          <a:bodyPr wrap="square" rtlCol="0" anchor="t">
            <a:spAutoFit/>
          </a:bodyPr>
          <a:lstStyle/>
          <a:p>
            <a:pPr>
              <a:lnSpc>
                <a:spcPct val="150000"/>
              </a:lnSpc>
            </a:pPr>
            <a:r>
              <a:rPr lang="zh-CN" altLang="en-US" sz="2600" b="1" dirty="0" smtClean="0">
                <a:latin typeface="+mn-ea"/>
                <a:cs typeface="Times New Roman" panose="02020603050405020304" charset="0"/>
                <a:sym typeface="+mn-ea"/>
              </a:rPr>
              <a:t>中华人民共和国的成立开辟了中国历史新纪元，广大人民成为国家的主人；抗美援朝战争的胜利为中国的经济建设赢得了一个相对稳定的和平环境；土地改革的完成为国家的工业化建设准备了条件；中华人民共和国成立后，苏联第一个同我国建立了外交关系，并帮助中国兴建了多个工业项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8"/>
          <p:cNvGrpSpPr/>
          <p:nvPr/>
        </p:nvGrpSpPr>
        <p:grpSpPr>
          <a:xfrm>
            <a:off x="473075" y="1092029"/>
            <a:ext cx="5563599" cy="646331"/>
            <a:chOff x="473075" y="1877363"/>
            <a:chExt cx="5563599" cy="646331"/>
          </a:xfrm>
        </p:grpSpPr>
        <p:sp>
          <p:nvSpPr>
            <p:cNvPr id="4" name="Rectangle 9"/>
            <p:cNvSpPr/>
            <p:nvPr/>
          </p:nvSpPr>
          <p:spPr>
            <a:xfrm>
              <a:off x="746443" y="1877363"/>
              <a:ext cx="5290231"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a:t>
              </a:r>
              <a:r>
                <a:rPr lang="zh-CN" altLang="en-US" sz="2400" b="1" dirty="0" smtClean="0">
                  <a:solidFill>
                    <a:srgbClr val="00A6AD"/>
                  </a:solidFill>
                  <a:latin typeface="宋体" panose="02010600030101010101" pitchFamily="2" charset="-122"/>
                </a:rPr>
                <a:t>二</a:t>
              </a:r>
              <a:r>
                <a:rPr lang="en-US" altLang="zh-CN" sz="2400" b="1" dirty="0" smtClean="0">
                  <a:solidFill>
                    <a:srgbClr val="00A6AD"/>
                  </a:solidFill>
                  <a:latin typeface="宋体" panose="02010600030101010101" pitchFamily="2" charset="-122"/>
                </a:rPr>
                <a:t> </a:t>
              </a:r>
              <a:r>
                <a:rPr lang="zh-CN" altLang="zh-CN" sz="2400" b="1" dirty="0" smtClean="0">
                  <a:solidFill>
                    <a:srgbClr val="00A6AD"/>
                  </a:solidFill>
                  <a:latin typeface="宋体" panose="02010600030101010101" pitchFamily="2" charset="-122"/>
                </a:rPr>
                <a:t>　</a:t>
              </a:r>
              <a:r>
                <a:rPr lang="en-US" altLang="zh-CN" sz="2400" b="1" dirty="0" smtClean="0">
                  <a:solidFill>
                    <a:srgbClr val="00A6AD"/>
                  </a:solidFill>
                  <a:latin typeface="宋体" panose="02010600030101010101" pitchFamily="2" charset="-122"/>
                </a:rPr>
                <a:t>《</a:t>
              </a:r>
              <a:r>
                <a:rPr lang="zh-CN" altLang="en-US" sz="2400" b="1" dirty="0" smtClean="0">
                  <a:solidFill>
                    <a:srgbClr val="00A6AD"/>
                  </a:solidFill>
                  <a:latin typeface="宋体" panose="02010600030101010101" pitchFamily="2" charset="-122"/>
                </a:rPr>
                <a:t>中华人民共和国宪法</a:t>
              </a:r>
              <a:r>
                <a:rPr lang="en-US" altLang="zh-CN" sz="2400" b="1" dirty="0" smtClean="0">
                  <a:solidFill>
                    <a:srgbClr val="00A6AD"/>
                  </a:solidFill>
                  <a:latin typeface="宋体" panose="02010600030101010101" pitchFamily="2" charset="-122"/>
                </a:rPr>
                <a:t>》</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sp>
        <p:nvSpPr>
          <p:cNvPr id="100" name="文本框 99"/>
          <p:cNvSpPr txBox="1"/>
          <p:nvPr/>
        </p:nvSpPr>
        <p:spPr>
          <a:xfrm>
            <a:off x="595907" y="2428082"/>
            <a:ext cx="11012170" cy="4139146"/>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史料一　</a:t>
            </a:r>
            <a:r>
              <a:rPr lang="en-US" altLang="zh-CN" sz="3000" b="1" dirty="0" smtClean="0">
                <a:latin typeface="+mn-ea"/>
                <a:cs typeface="Times New Roman" panose="02020603050405020304" charset="0"/>
              </a:rPr>
              <a:t>1953</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月，中央人民政府成立以毛泽东为主席的中华人民共和国宪法起草委员会。宪法起草委员会经过一年多的努力，完成了宪法草案初稿，在此基础上，全国又有</a:t>
            </a:r>
            <a:r>
              <a:rPr lang="en-US" altLang="zh-CN" sz="3000" b="1" dirty="0" smtClean="0">
                <a:latin typeface="+mn-ea"/>
                <a:cs typeface="Times New Roman" panose="02020603050405020304" charset="0"/>
              </a:rPr>
              <a:t>1.5</a:t>
            </a:r>
            <a:r>
              <a:rPr lang="zh-CN" altLang="en-US" sz="3000" b="1" dirty="0" smtClean="0">
                <a:latin typeface="+mn-ea"/>
                <a:cs typeface="Times New Roman" panose="02020603050405020304" charset="0"/>
              </a:rPr>
              <a:t>亿人参加了讨论、修改。</a:t>
            </a:r>
            <a:r>
              <a:rPr lang="en-US" altLang="zh-CN" sz="3000" b="1" dirty="0" smtClean="0">
                <a:latin typeface="+mn-ea"/>
                <a:cs typeface="Times New Roman" panose="02020603050405020304" charset="0"/>
              </a:rPr>
              <a:t>1954</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9</a:t>
            </a:r>
            <a:r>
              <a:rPr lang="zh-CN" altLang="en-US" sz="3000" b="1" dirty="0" smtClean="0">
                <a:latin typeface="+mn-ea"/>
                <a:cs typeface="Times New Roman" panose="02020603050405020304" charset="0"/>
              </a:rPr>
              <a:t>月，第一届全国人民代表大会召开，颁布了</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中华人民共和国宪法</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郭大钧</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中华人民共和国史</a:t>
            </a:r>
            <a:r>
              <a:rPr lang="en-US" altLang="zh-CN" sz="3000" b="1" dirty="0" smtClean="0">
                <a:latin typeface="+mn-ea"/>
                <a:cs typeface="Times New Roman" panose="02020603050405020304" charset="0"/>
              </a:rPr>
              <a:t>》</a:t>
            </a:r>
          </a:p>
        </p:txBody>
      </p:sp>
      <p:pic>
        <p:nvPicPr>
          <p:cNvPr id="2050" name="Picture 2"/>
          <p:cNvPicPr>
            <a:picLocks noChangeAspect="1" noChangeArrowheads="1"/>
          </p:cNvPicPr>
          <p:nvPr/>
        </p:nvPicPr>
        <p:blipFill>
          <a:blip r:embed="rId3"/>
          <a:srcRect/>
          <a:stretch>
            <a:fillRect/>
          </a:stretch>
        </p:blipFill>
        <p:spPr bwMode="auto">
          <a:xfrm>
            <a:off x="582986" y="1807509"/>
            <a:ext cx="2384431" cy="599514"/>
          </a:xfrm>
          <a:prstGeom prst="rect">
            <a:avLst/>
          </a:prstGeom>
          <a:noFill/>
          <a:ln w="9525">
            <a:noFill/>
            <a:miter lim="800000"/>
            <a:headEnd/>
            <a:tailEnd/>
          </a:ln>
          <a:effectLst/>
        </p:spPr>
      </p:pic>
      <p:sp>
        <p:nvSpPr>
          <p:cNvPr id="8" name="Rectangle 5"/>
          <p:cNvSpPr/>
          <p:nvPr/>
        </p:nvSpPr>
        <p:spPr>
          <a:xfrm>
            <a:off x="967066" y="109886"/>
            <a:ext cx="9010800"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4</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工业化的起步和人民代表大会制度的确立</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checkerboard(across)">
                                      <p:cBhvr>
                                        <p:cTn id="10" dur="500"/>
                                        <p:tgtEl>
                                          <p:spTgt spid="2050"/>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9557" y="1265774"/>
            <a:ext cx="11068334" cy="2169825"/>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史料二　我们这次会议具有伟大的历史意义，这次会议是标志着我国人民从</a:t>
            </a:r>
            <a:r>
              <a:rPr lang="en-US" altLang="zh-CN" sz="3000" b="1" dirty="0" smtClean="0">
                <a:latin typeface="+mn-ea"/>
                <a:cs typeface="Times New Roman" panose="02020603050405020304" charset="0"/>
              </a:rPr>
              <a:t>1949</a:t>
            </a:r>
            <a:r>
              <a:rPr lang="zh-CN" altLang="en-US" sz="3000" b="1" dirty="0" smtClean="0">
                <a:latin typeface="+mn-ea"/>
                <a:cs typeface="Times New Roman" panose="02020603050405020304" charset="0"/>
              </a:rPr>
              <a:t>年建国以来的新胜利和新发展的里程碑。</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毛泽东在</a:t>
            </a:r>
            <a:r>
              <a:rPr lang="en-US" altLang="zh-CN" sz="3000" b="1" dirty="0" smtClean="0">
                <a:latin typeface="+mn-ea"/>
                <a:cs typeface="Times New Roman" panose="02020603050405020304" charset="0"/>
              </a:rPr>
              <a:t>1954</a:t>
            </a:r>
            <a:r>
              <a:rPr lang="zh-CN" altLang="en-US" sz="3000" b="1" dirty="0" smtClean="0">
                <a:latin typeface="+mn-ea"/>
                <a:cs typeface="Times New Roman" panose="02020603050405020304" charset="0"/>
              </a:rPr>
              <a:t>年第一届全国人民代表大会上的讲话</a:t>
            </a:r>
          </a:p>
        </p:txBody>
      </p:sp>
      <p:sp>
        <p:nvSpPr>
          <p:cNvPr id="4" name="Rectangle 5"/>
          <p:cNvSpPr/>
          <p:nvPr/>
        </p:nvSpPr>
        <p:spPr>
          <a:xfrm>
            <a:off x="967066" y="109886"/>
            <a:ext cx="9010800"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4</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工业化的起步和人民代表大会制度的确立</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60468" y="2173223"/>
            <a:ext cx="10935335" cy="1015663"/>
          </a:xfrm>
          <a:prstGeom prst="rect">
            <a:avLst/>
          </a:prstGeom>
          <a:noFill/>
          <a:ln w="9525">
            <a:noFill/>
          </a:ln>
        </p:spPr>
        <p:txBody>
          <a:bodyPr wrap="square">
            <a:spAutoFit/>
          </a:bodyPr>
          <a:lstStyle/>
          <a:p>
            <a:r>
              <a:rPr lang="zh-CN" altLang="en-US" sz="3000" b="1" dirty="0" smtClean="0">
                <a:latin typeface="+mn-ea"/>
                <a:cs typeface="Times New Roman" panose="02020603050405020304" charset="0"/>
              </a:rPr>
              <a:t>根据史料概括</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中华人民共和国宪法</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起草过程的突出特点并说明这次会议具有的里程碑的作用。</a:t>
            </a:r>
          </a:p>
        </p:txBody>
      </p:sp>
      <p:pic>
        <p:nvPicPr>
          <p:cNvPr id="2050" name="Picture 2"/>
          <p:cNvPicPr>
            <a:picLocks noChangeAspect="1" noChangeArrowheads="1"/>
          </p:cNvPicPr>
          <p:nvPr/>
        </p:nvPicPr>
        <p:blipFill>
          <a:blip r:embed="rId2" cstate="print"/>
          <a:srcRect/>
          <a:stretch>
            <a:fillRect/>
          </a:stretch>
        </p:blipFill>
        <p:spPr bwMode="auto">
          <a:xfrm>
            <a:off x="560250" y="1228935"/>
            <a:ext cx="2797707" cy="586616"/>
          </a:xfrm>
          <a:prstGeom prst="rect">
            <a:avLst/>
          </a:prstGeom>
          <a:noFill/>
          <a:ln w="9525">
            <a:noFill/>
            <a:miter lim="800000"/>
            <a:headEnd/>
            <a:tailEnd/>
          </a:ln>
          <a:effectLst/>
        </p:spPr>
      </p:pic>
      <p:sp>
        <p:nvSpPr>
          <p:cNvPr id="7" name="Rectangle 5"/>
          <p:cNvSpPr/>
          <p:nvPr/>
        </p:nvSpPr>
        <p:spPr>
          <a:xfrm>
            <a:off x="967066" y="109886"/>
            <a:ext cx="9010800"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4</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工业化的起步和人民代表大会制度的确立</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68740" y="3330972"/>
            <a:ext cx="10961537" cy="3045514"/>
          </a:xfrm>
          <a:prstGeom prst="rect">
            <a:avLst/>
          </a:prstGeom>
          <a:noFill/>
        </p:spPr>
        <p:txBody>
          <a:bodyPr wrap="square" rtlCol="0" anchor="t">
            <a:spAutoFit/>
          </a:bodyPr>
          <a:lstStyle/>
          <a:p>
            <a:pPr>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特点：宪法是在充分发扬民主的基础上制定的，是全国人民意志的体现。作用：大会制定了</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中华人民共和国宪法</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这是我国第一部社会主义类型的宪法，也是我国有史以来真正反映人民利益的宪法。第一届全国人民代表大会的召开，形成了人民代表大会制度，人民代表大会制度是我国的根本政治制度，为社会主义民主政治建设奠定了基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heckerboard(across)">
                                      <p:cBhvr>
                                        <p:cTn id="7" dur="500"/>
                                        <p:tgtEl>
                                          <p:spTgt spid="205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checkerboard(across)">
                                      <p:cBhvr>
                                        <p:cTn id="11" dur="500"/>
                                        <p:tgtEl>
                                          <p:spTgt spid="10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1"/>
          <p:cNvSpPr txBox="1"/>
          <p:nvPr/>
        </p:nvSpPr>
        <p:spPr>
          <a:xfrm>
            <a:off x="667965" y="1247340"/>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走出误区</a:t>
            </a:r>
          </a:p>
        </p:txBody>
      </p:sp>
      <p:sp>
        <p:nvSpPr>
          <p:cNvPr id="7" name="Rectangle 5"/>
          <p:cNvSpPr/>
          <p:nvPr/>
        </p:nvSpPr>
        <p:spPr>
          <a:xfrm>
            <a:off x="967066" y="109886"/>
            <a:ext cx="9010800"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4</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工业化的起步和人民代表大会制度的确立</a:t>
            </a:r>
            <a:endParaRPr lang="zh-CN" altLang="en-US" dirty="0">
              <a:latin typeface="微软雅黑" panose="020B0503020204020204" charset="-122"/>
              <a:ea typeface="微软雅黑" panose="020B0503020204020204" charset="-122"/>
            </a:endParaRPr>
          </a:p>
        </p:txBody>
      </p:sp>
      <p:sp>
        <p:nvSpPr>
          <p:cNvPr id="8" name="文本框 1"/>
          <p:cNvSpPr txBox="1"/>
          <p:nvPr/>
        </p:nvSpPr>
        <p:spPr>
          <a:xfrm>
            <a:off x="708902" y="2054491"/>
            <a:ext cx="10768867" cy="2169825"/>
          </a:xfrm>
          <a:prstGeom prst="rect">
            <a:avLst/>
          </a:prstGeom>
          <a:noFill/>
        </p:spPr>
        <p:txBody>
          <a:bodyPr wrap="square" rtlCol="0" anchor="t">
            <a:spAutoFit/>
          </a:bodyPr>
          <a:lstStyle/>
          <a:p>
            <a:pPr>
              <a:lnSpc>
                <a:spcPct val="150000"/>
              </a:lnSpc>
            </a:pPr>
            <a:r>
              <a:rPr lang="en-US" altLang="zh-CN" sz="3000" b="1" dirty="0" smtClean="0">
                <a:latin typeface="+mn-ea"/>
                <a:cs typeface="Times New Roman" panose="02020603050405020304" charset="0"/>
                <a:sym typeface="+mn-ea"/>
              </a:rPr>
              <a:t>1954</a:t>
            </a:r>
            <a:r>
              <a:rPr lang="zh-CN" altLang="en-US" sz="3000" b="1" dirty="0" smtClean="0">
                <a:latin typeface="+mn-ea"/>
                <a:cs typeface="Times New Roman" panose="02020603050405020304" charset="0"/>
                <a:sym typeface="+mn-ea"/>
              </a:rPr>
              <a:t>年，全国人民代表大会召开和</a:t>
            </a:r>
            <a:r>
              <a:rPr lang="en-US" altLang="zh-CN" sz="3000" b="1" dirty="0" smtClean="0">
                <a:latin typeface="+mn-ea"/>
                <a:cs typeface="Times New Roman" panose="02020603050405020304" charset="0"/>
                <a:sym typeface="+mn-ea"/>
              </a:rPr>
              <a:t>《</a:t>
            </a:r>
            <a:r>
              <a:rPr lang="zh-CN" altLang="en-US" sz="3000" b="1" dirty="0" smtClean="0">
                <a:latin typeface="+mn-ea"/>
                <a:cs typeface="Times New Roman" panose="02020603050405020304" charset="0"/>
                <a:sym typeface="+mn-ea"/>
              </a:rPr>
              <a:t>中华人民共和国宪法</a:t>
            </a:r>
            <a:r>
              <a:rPr lang="en-US" altLang="zh-CN" sz="3000" b="1" dirty="0" smtClean="0">
                <a:latin typeface="+mn-ea"/>
                <a:cs typeface="Times New Roman" panose="02020603050405020304" charset="0"/>
                <a:sym typeface="+mn-ea"/>
              </a:rPr>
              <a:t>》</a:t>
            </a:r>
            <a:r>
              <a:rPr lang="zh-CN" altLang="en-US" sz="3000" b="1" dirty="0" smtClean="0">
                <a:latin typeface="+mn-ea"/>
                <a:cs typeface="Times New Roman" panose="02020603050405020304" charset="0"/>
                <a:sym typeface="+mn-ea"/>
              </a:rPr>
              <a:t>颁布后，中国人民政治协商会议不再代行全国人民代表大会职权，</a:t>
            </a:r>
            <a:r>
              <a:rPr lang="en-US" altLang="zh-CN" sz="3000" b="1" dirty="0" smtClean="0">
                <a:latin typeface="+mn-ea"/>
                <a:cs typeface="Times New Roman" panose="02020603050405020304" charset="0"/>
                <a:sym typeface="+mn-ea"/>
              </a:rPr>
              <a:t>《</a:t>
            </a:r>
            <a:r>
              <a:rPr lang="zh-CN" altLang="en-US" sz="3000" b="1" dirty="0" smtClean="0">
                <a:latin typeface="+mn-ea"/>
                <a:cs typeface="Times New Roman" panose="02020603050405020304" charset="0"/>
                <a:sym typeface="+mn-ea"/>
              </a:rPr>
              <a:t>共同纲领</a:t>
            </a:r>
            <a:r>
              <a:rPr lang="en-US" altLang="zh-CN" sz="3000" b="1" dirty="0" smtClean="0">
                <a:latin typeface="+mn-ea"/>
                <a:cs typeface="Times New Roman" panose="02020603050405020304" charset="0"/>
                <a:sym typeface="+mn-ea"/>
              </a:rPr>
              <a:t>》</a:t>
            </a:r>
            <a:r>
              <a:rPr lang="zh-CN" altLang="en-US" sz="3000" b="1" dirty="0" smtClean="0">
                <a:latin typeface="+mn-ea"/>
                <a:cs typeface="Times New Roman" panose="02020603050405020304" charset="0"/>
                <a:sym typeface="+mn-ea"/>
              </a:rPr>
              <a:t>也不再起临时宪法作用。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2</TotalTime>
  <Words>775</Words>
  <Application>WPS 演示</Application>
  <PresentationFormat>自定义</PresentationFormat>
  <Paragraphs>25</Paragraphs>
  <Slides>8</Slides>
  <Notes>0</Notes>
  <HiddenSlides>0</HiddenSlides>
  <MMClips>0</MMClips>
  <ScaleCrop>false</ScaleCrop>
  <HeadingPairs>
    <vt:vector size="4" baseType="variant">
      <vt:variant>
        <vt:lpstr>主题</vt:lpstr>
      </vt:variant>
      <vt:variant>
        <vt:i4>2</vt:i4>
      </vt:variant>
      <vt:variant>
        <vt:lpstr>幻灯片标题</vt:lpstr>
      </vt:variant>
      <vt:variant>
        <vt:i4>8</vt:i4>
      </vt:variant>
    </vt:vector>
  </HeadingPairs>
  <TitlesOfParts>
    <vt:vector size="10" baseType="lpstr">
      <vt:lpstr>主题2</vt:lpstr>
      <vt:lpstr>海阔天空</vt:lpstr>
      <vt:lpstr>幻灯片 1</vt:lpstr>
      <vt:lpstr>幻灯片 2</vt:lpstr>
      <vt:lpstr>幻灯片 3</vt:lpstr>
      <vt:lpstr>幻灯片 4</vt:lpstr>
      <vt:lpstr>幻灯片 5</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