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handoutMasterIdLst>
    <p:handoutMasterId r:id="rId11"/>
  </p:handoutMasterIdLst>
  <p:sldIdLst>
    <p:sldId id="258" r:id="rId2"/>
    <p:sldId id="292" r:id="rId3"/>
    <p:sldId id="296" r:id="rId4"/>
    <p:sldId id="274" r:id="rId5"/>
    <p:sldId id="297" r:id="rId6"/>
    <p:sldId id="298" r:id="rId7"/>
    <p:sldId id="299" r:id="rId8"/>
    <p:sldId id="291" r:id="rId9"/>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6AD"/>
    <a:srgbClr val="C50023"/>
    <a:srgbClr val="F1A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809" autoAdjust="0"/>
    <p:restoredTop sz="94660"/>
  </p:normalViewPr>
  <p:slideViewPr>
    <p:cSldViewPr snapToGrid="0">
      <p:cViewPr varScale="1">
        <p:scale>
          <a:sx n="88" d="100"/>
          <a:sy n="88" d="100"/>
        </p:scale>
        <p:origin x="-216" y="-10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2019/1/7</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t="-25000" b="-25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1008554" y="1900064"/>
            <a:ext cx="10864997" cy="3076617"/>
            <a:chOff x="4252" y="1599"/>
            <a:chExt cx="10120" cy="4292"/>
          </a:xfrm>
        </p:grpSpPr>
        <p:sp>
          <p:nvSpPr>
            <p:cNvPr id="3" name="Rectangle 5"/>
            <p:cNvSpPr/>
            <p:nvPr/>
          </p:nvSpPr>
          <p:spPr>
            <a:xfrm>
              <a:off x="4252" y="4732"/>
              <a:ext cx="9853" cy="1159"/>
            </a:xfrm>
            <a:prstGeom prst="rect">
              <a:avLst/>
            </a:prstGeom>
            <a:noFill/>
            <a:ln w="9525">
              <a:noFill/>
            </a:ln>
          </p:spPr>
          <p:txBody>
            <a:bodyPr wrap="square" anchor="ctr">
              <a:spAutoFit/>
              <a:scene3d>
                <a:camera prst="orthographicFront"/>
                <a:lightRig rig="threePt" dir="t"/>
              </a:scene3d>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algn="ctr">
                <a:buNone/>
              </a:pP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第</a:t>
              </a:r>
              <a:r>
                <a:rPr lang="en-US"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8</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课</a:t>
              </a:r>
              <a:r>
                <a:rPr lang="zh-CN" altLang="en-US"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　</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经济体制改革</a:t>
              </a:r>
              <a:endParaRPr lang="zh-CN"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p:txBody>
        </p:sp>
        <p:sp>
          <p:nvSpPr>
            <p:cNvPr id="6" name="文本框 5"/>
            <p:cNvSpPr txBox="1"/>
            <p:nvPr/>
          </p:nvSpPr>
          <p:spPr>
            <a:xfrm>
              <a:off x="4355" y="1599"/>
              <a:ext cx="10017" cy="2963"/>
            </a:xfrm>
            <a:prstGeom prst="rect">
              <a:avLst/>
            </a:prstGeom>
            <a:noFill/>
          </p:spPr>
          <p:txBody>
            <a:bodyPr wrap="square" rtlCol="0">
              <a:spAutoFit/>
            </a:bodyPr>
            <a:lstStyle/>
            <a:p>
              <a:pPr algn="ctr"/>
              <a:r>
                <a:rPr lang="zh-CN" altLang="zh-CN" sz="6600" b="1" dirty="0" smtClean="0">
                  <a:latin typeface="微软雅黑" panose="020B0503020204020204" charset="-122"/>
                  <a:ea typeface="微软雅黑" panose="020B0503020204020204" charset="-122"/>
                </a:rPr>
                <a:t>第</a:t>
              </a:r>
              <a:r>
                <a:rPr lang="zh-CN" altLang="en-US" sz="6600" b="1" dirty="0" smtClean="0">
                  <a:latin typeface="微软雅黑" panose="020B0503020204020204" charset="-122"/>
                  <a:ea typeface="微软雅黑" panose="020B0503020204020204" charset="-122"/>
                </a:rPr>
                <a:t>三</a:t>
              </a:r>
              <a:r>
                <a:rPr lang="zh-CN" altLang="zh-CN" sz="6600" b="1" dirty="0" smtClean="0">
                  <a:latin typeface="微软雅黑" panose="020B0503020204020204" charset="-122"/>
                  <a:ea typeface="微软雅黑" panose="020B0503020204020204" charset="-122"/>
                </a:rPr>
                <a:t>单元</a:t>
              </a:r>
              <a:r>
                <a:rPr lang="zh-CN" altLang="zh-CN" sz="6600" dirty="0" smtClean="0"/>
                <a:t>　</a:t>
              </a:r>
              <a:r>
                <a:rPr lang="zh-CN" altLang="en-US" sz="6600" dirty="0" smtClean="0">
                  <a:latin typeface="微软雅黑" panose="020B0503020204020204" charset="-122"/>
                  <a:ea typeface="微软雅黑" panose="020B0503020204020204" charset="-122"/>
                </a:rPr>
                <a:t>中国特色社会</a:t>
              </a:r>
              <a:endParaRPr lang="en-US" altLang="zh-CN" sz="6600" dirty="0" smtClean="0">
                <a:latin typeface="微软雅黑" panose="020B0503020204020204" charset="-122"/>
                <a:ea typeface="微软雅黑" panose="020B0503020204020204" charset="-122"/>
              </a:endParaRPr>
            </a:p>
            <a:p>
              <a:pPr algn="ctr"/>
              <a:r>
                <a:rPr lang="zh-CN" altLang="en-US" sz="6600" dirty="0" smtClean="0">
                  <a:latin typeface="微软雅黑" panose="020B0503020204020204" charset="-122"/>
                  <a:ea typeface="微软雅黑" panose="020B0503020204020204" charset="-122"/>
                </a:rPr>
                <a:t>主义道路</a:t>
              </a:r>
              <a:endParaRPr lang="en-US" altLang="zh-CN" sz="6600" dirty="0" smtClean="0">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7" name="Rectangle 5"/>
          <p:cNvSpPr/>
          <p:nvPr/>
        </p:nvSpPr>
        <p:spPr>
          <a:xfrm>
            <a:off x="967066" y="109886"/>
            <a:ext cx="4086375"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8</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经济体制改革</a:t>
            </a:r>
            <a:endParaRPr lang="zh-CN" altLang="en-US" dirty="0">
              <a:solidFill>
                <a:schemeClr val="tx1"/>
              </a:solidFill>
              <a:latin typeface="微软雅黑" panose="020B0503020204020204" charset="-122"/>
              <a:ea typeface="微软雅黑" panose="020B0503020204020204" charset="-122"/>
            </a:endParaRPr>
          </a:p>
        </p:txBody>
      </p:sp>
      <p:grpSp>
        <p:nvGrpSpPr>
          <p:cNvPr id="3" name="组合 8"/>
          <p:cNvGrpSpPr/>
          <p:nvPr/>
        </p:nvGrpSpPr>
        <p:grpSpPr>
          <a:xfrm>
            <a:off x="636851" y="1729572"/>
            <a:ext cx="5717487" cy="646331"/>
            <a:chOff x="473075" y="1920644"/>
            <a:chExt cx="5717487" cy="646331"/>
          </a:xfrm>
        </p:grpSpPr>
        <p:sp>
          <p:nvSpPr>
            <p:cNvPr id="4" name="Rectangle 9"/>
            <p:cNvSpPr/>
            <p:nvPr/>
          </p:nvSpPr>
          <p:spPr>
            <a:xfrm>
              <a:off x="746443" y="1920644"/>
              <a:ext cx="5444119" cy="646331"/>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zh-CN" sz="2400" b="1" dirty="0" smtClean="0">
                  <a:solidFill>
                    <a:srgbClr val="00A6AD"/>
                  </a:solidFill>
                  <a:latin typeface="宋体" panose="02010600030101010101" pitchFamily="2" charset="-122"/>
                </a:rPr>
                <a:t>探究点</a:t>
              </a:r>
              <a:r>
                <a:rPr lang="zh-CN" altLang="en-US" sz="2400" b="1" dirty="0" smtClean="0">
                  <a:solidFill>
                    <a:srgbClr val="00A6AD"/>
                  </a:solidFill>
                  <a:latin typeface="宋体" panose="02010600030101010101" pitchFamily="2" charset="-122"/>
                </a:rPr>
                <a:t>一</a:t>
              </a:r>
              <a:r>
                <a:rPr lang="zh-CN" altLang="zh-CN" sz="2400" b="1" dirty="0" smtClean="0">
                  <a:solidFill>
                    <a:srgbClr val="00A6AD"/>
                  </a:solidFill>
                  <a:latin typeface="宋体" panose="02010600030101010101" pitchFamily="2" charset="-122"/>
                </a:rPr>
                <a:t>　</a:t>
              </a:r>
              <a:r>
                <a:rPr lang="zh-CN" altLang="en-US" sz="2400" b="1" dirty="0" smtClean="0">
                  <a:solidFill>
                    <a:srgbClr val="00A6AD"/>
                  </a:solidFill>
                  <a:latin typeface="宋体" panose="02010600030101010101" pitchFamily="2" charset="-122"/>
                </a:rPr>
                <a:t>家庭联产承包责任制的实行</a:t>
              </a:r>
              <a:endParaRPr lang="zh-CN" altLang="en-US" sz="2400" b="1" dirty="0">
                <a:solidFill>
                  <a:srgbClr val="00A6AD"/>
                </a:solidFill>
                <a:latin typeface="宋体" panose="02010600030101010101" pitchFamily="2" charset="-122"/>
              </a:endParaRPr>
            </a:p>
          </p:txBody>
        </p:sp>
        <p:pic>
          <p:nvPicPr>
            <p:cNvPr id="7" name="Picture 4"/>
            <p:cNvPicPr>
              <a:picLocks noChangeAspect="1"/>
            </p:cNvPicPr>
            <p:nvPr/>
          </p:nvPicPr>
          <p:blipFill>
            <a:blip r:embed="rId2" cstate="print"/>
            <a:stretch>
              <a:fillRect/>
            </a:stretch>
          </p:blipFill>
          <p:spPr>
            <a:xfrm>
              <a:off x="473075" y="2036445"/>
              <a:ext cx="84455" cy="414020"/>
            </a:xfrm>
            <a:prstGeom prst="rect">
              <a:avLst/>
            </a:prstGeom>
            <a:noFill/>
            <a:ln w="9525">
              <a:noFill/>
            </a:ln>
          </p:spPr>
        </p:pic>
      </p:grpSp>
      <p:pic>
        <p:nvPicPr>
          <p:cNvPr id="16" name="图片 15" descr="图标-03"/>
          <p:cNvPicPr>
            <a:picLocks noChangeAspect="1"/>
          </p:cNvPicPr>
          <p:nvPr/>
        </p:nvPicPr>
        <p:blipFill>
          <a:blip r:embed="rId3" cstate="print"/>
          <a:stretch>
            <a:fillRect/>
          </a:stretch>
        </p:blipFill>
        <p:spPr>
          <a:xfrm>
            <a:off x="103200" y="980080"/>
            <a:ext cx="5647056" cy="845185"/>
          </a:xfrm>
          <a:prstGeom prst="rect">
            <a:avLst/>
          </a:prstGeom>
        </p:spPr>
      </p:pic>
      <p:sp>
        <p:nvSpPr>
          <p:cNvPr id="19" name="文本框 18"/>
          <p:cNvSpPr txBox="1"/>
          <p:nvPr/>
        </p:nvSpPr>
        <p:spPr>
          <a:xfrm>
            <a:off x="774715" y="1137803"/>
            <a:ext cx="4770436" cy="521970"/>
          </a:xfrm>
          <a:prstGeom prst="rect">
            <a:avLst/>
          </a:prstGeom>
          <a:noFill/>
        </p:spPr>
        <p:txBody>
          <a:bodyPr wrap="square" rtlCol="0">
            <a:spAutoFit/>
          </a:bodyPr>
          <a:lstStyle/>
          <a:p>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要点探究   解决问题</a:t>
            </a:r>
          </a:p>
        </p:txBody>
      </p:sp>
      <p:pic>
        <p:nvPicPr>
          <p:cNvPr id="2" name="Picture 2"/>
          <p:cNvPicPr>
            <a:picLocks noChangeAspect="1" noChangeArrowheads="1"/>
          </p:cNvPicPr>
          <p:nvPr/>
        </p:nvPicPr>
        <p:blipFill>
          <a:blip r:embed="rId4"/>
          <a:srcRect/>
          <a:stretch>
            <a:fillRect/>
          </a:stretch>
        </p:blipFill>
        <p:spPr bwMode="auto">
          <a:xfrm>
            <a:off x="705703" y="2499452"/>
            <a:ext cx="2812294" cy="707091"/>
          </a:xfrm>
          <a:prstGeom prst="rect">
            <a:avLst/>
          </a:prstGeom>
          <a:noFill/>
          <a:ln w="9525">
            <a:noFill/>
            <a:miter lim="800000"/>
            <a:headEnd/>
            <a:tailEnd/>
          </a:ln>
          <a:effectLst/>
        </p:spPr>
      </p:pic>
      <p:sp>
        <p:nvSpPr>
          <p:cNvPr id="10" name="文本框 99"/>
          <p:cNvSpPr txBox="1"/>
          <p:nvPr/>
        </p:nvSpPr>
        <p:spPr>
          <a:xfrm>
            <a:off x="646820" y="3374247"/>
            <a:ext cx="10935335" cy="2061655"/>
          </a:xfrm>
          <a:prstGeom prst="rect">
            <a:avLst/>
          </a:prstGeom>
          <a:noFill/>
          <a:ln w="9525">
            <a:noFill/>
          </a:ln>
        </p:spPr>
        <p:txBody>
          <a:bodyPr wrap="square">
            <a:spAutoFit/>
          </a:bodyPr>
          <a:lstStyle/>
          <a:p>
            <a:pPr algn="just">
              <a:lnSpc>
                <a:spcPct val="150000"/>
              </a:lnSpc>
            </a:pPr>
            <a:r>
              <a:rPr lang="zh-CN" altLang="en-US" sz="3000" b="1" dirty="0" smtClean="0">
                <a:latin typeface="+mn-ea"/>
                <a:cs typeface="Times New Roman" panose="02020603050405020304" charset="0"/>
              </a:rPr>
              <a:t>材料一　凤阳地多不打粮，磙子一住就逃荒。只见凤阳女出嫁，不见新娘进凤阳。</a:t>
            </a:r>
          </a:p>
          <a:p>
            <a:pPr algn="just">
              <a:lnSpc>
                <a:spcPct val="150000"/>
              </a:lnSpc>
            </a:pPr>
            <a:r>
              <a:rPr lang="en-US" altLang="zh-CN" sz="3000" b="1" dirty="0" smtClean="0">
                <a:latin typeface="+mn-ea"/>
                <a:cs typeface="Times New Roman" panose="02020603050405020304" charset="0"/>
              </a:rPr>
              <a:t>                                    ——20</a:t>
            </a:r>
            <a:r>
              <a:rPr lang="zh-CN" altLang="en-US" sz="3000" b="1" dirty="0" smtClean="0">
                <a:latin typeface="+mn-ea"/>
                <a:cs typeface="Times New Roman" panose="02020603050405020304" charset="0"/>
              </a:rPr>
              <a:t>世纪</a:t>
            </a:r>
            <a:r>
              <a:rPr lang="en-US" altLang="zh-CN" sz="3000" b="1" dirty="0" smtClean="0">
                <a:latin typeface="+mn-ea"/>
                <a:cs typeface="Times New Roman" panose="02020603050405020304" charset="0"/>
              </a:rPr>
              <a:t>60</a:t>
            </a:r>
            <a:r>
              <a:rPr lang="zh-CN" altLang="en-US" sz="3000" b="1" dirty="0" smtClean="0">
                <a:latin typeface="+mn-ea"/>
                <a:cs typeface="Times New Roman" panose="02020603050405020304" charset="0"/>
              </a:rPr>
              <a:t>年代歌谣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99"/>
          <p:cNvSpPr txBox="1"/>
          <p:nvPr/>
        </p:nvSpPr>
        <p:spPr>
          <a:xfrm>
            <a:off x="633171" y="1176942"/>
            <a:ext cx="10935335" cy="2862322"/>
          </a:xfrm>
          <a:prstGeom prst="rect">
            <a:avLst/>
          </a:prstGeom>
          <a:noFill/>
          <a:ln w="9525">
            <a:noFill/>
          </a:ln>
        </p:spPr>
        <p:txBody>
          <a:bodyPr wrap="square">
            <a:spAutoFit/>
          </a:bodyPr>
          <a:lstStyle/>
          <a:p>
            <a:pPr algn="just">
              <a:lnSpc>
                <a:spcPct val="150000"/>
              </a:lnSpc>
            </a:pPr>
            <a:r>
              <a:rPr lang="zh-CN" altLang="en-US" sz="3000" b="1" dirty="0" smtClean="0">
                <a:latin typeface="+mn-ea"/>
                <a:cs typeface="Times New Roman" panose="02020603050405020304" charset="0"/>
              </a:rPr>
              <a:t>材料二　说凤阳，道凤阳，凤阳本是好地方。自从包地包产后，家家生活大变样。</a:t>
            </a:r>
          </a:p>
          <a:p>
            <a:pPr algn="just">
              <a:lnSpc>
                <a:spcPct val="150000"/>
              </a:lnSpc>
            </a:pPr>
            <a:r>
              <a:rPr lang="en-US" altLang="zh-CN" sz="3000" b="1" dirty="0" smtClean="0">
                <a:latin typeface="+mn-ea"/>
                <a:cs typeface="Times New Roman" panose="02020603050405020304" charset="0"/>
              </a:rPr>
              <a:t>                                          ——1979</a:t>
            </a:r>
            <a:r>
              <a:rPr lang="zh-CN" altLang="en-US" sz="3000" b="1" dirty="0" smtClean="0">
                <a:latin typeface="+mn-ea"/>
                <a:cs typeface="Times New Roman" panose="02020603050405020304" charset="0"/>
              </a:rPr>
              <a:t>年歌谣</a:t>
            </a:r>
          </a:p>
          <a:p>
            <a:pPr algn="just">
              <a:lnSpc>
                <a:spcPct val="150000"/>
              </a:lnSpc>
            </a:pPr>
            <a:r>
              <a:rPr lang="zh-CN" altLang="en-US" sz="3000" b="1" dirty="0" smtClean="0">
                <a:latin typeface="+mn-ea"/>
                <a:cs typeface="Times New Roman" panose="02020603050405020304" charset="0"/>
              </a:rPr>
              <a:t>材料三　凤阳县农业生产三年三大步</a:t>
            </a:r>
          </a:p>
        </p:txBody>
      </p:sp>
      <p:sp>
        <p:nvSpPr>
          <p:cNvPr id="4" name="Rectangle 5"/>
          <p:cNvSpPr/>
          <p:nvPr/>
        </p:nvSpPr>
        <p:spPr>
          <a:xfrm>
            <a:off x="967066" y="109886"/>
            <a:ext cx="4086375"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8</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经济体制改革</a:t>
            </a:r>
            <a:endParaRPr lang="zh-CN" altLang="en-US" dirty="0">
              <a:latin typeface="微软雅黑" panose="020B0503020204020204" charset="-122"/>
              <a:ea typeface="微软雅黑" panose="020B0503020204020204" charset="-122"/>
            </a:endParaRPr>
          </a:p>
        </p:txBody>
      </p:sp>
      <p:graphicFrame>
        <p:nvGraphicFramePr>
          <p:cNvPr id="5" name="表格 4"/>
          <p:cNvGraphicFramePr>
            <a:graphicFrameLocks noGrp="1"/>
          </p:cNvGraphicFramePr>
          <p:nvPr/>
        </p:nvGraphicFramePr>
        <p:xfrm>
          <a:off x="2975204" y="4364555"/>
          <a:ext cx="6414448" cy="1558575"/>
        </p:xfrm>
        <a:graphic>
          <a:graphicData uri="http://schemas.openxmlformats.org/drawingml/2006/table">
            <a:tbl>
              <a:tblPr/>
              <a:tblGrid>
                <a:gridCol w="2741065"/>
                <a:gridCol w="3673383"/>
              </a:tblGrid>
              <a:tr h="212832">
                <a:tc>
                  <a:txBody>
                    <a:bodyPr/>
                    <a:lstStyle/>
                    <a:p>
                      <a:pPr algn="ctr">
                        <a:spcAft>
                          <a:spcPts val="0"/>
                        </a:spcAft>
                      </a:pPr>
                      <a:r>
                        <a:rPr lang="zh-CN" sz="2400" kern="100" dirty="0">
                          <a:latin typeface="Times New Roman" panose="02020603050405020304"/>
                          <a:cs typeface="Times New Roman" panose="02020603050405020304"/>
                        </a:rPr>
                        <a:t>年代</a:t>
                      </a:r>
                      <a:endParaRPr lang="zh-CN" sz="2400"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kern="100">
                          <a:latin typeface="Times New Roman" panose="02020603050405020304"/>
                          <a:cs typeface="Times New Roman" panose="02020603050405020304"/>
                        </a:rPr>
                        <a:t>粮食产量</a:t>
                      </a:r>
                      <a:endParaRPr lang="zh-CN" sz="2400"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2832">
                <a:tc>
                  <a:txBody>
                    <a:bodyPr/>
                    <a:lstStyle/>
                    <a:p>
                      <a:pPr algn="ctr">
                        <a:spcAft>
                          <a:spcPts val="0"/>
                        </a:spcAft>
                      </a:pPr>
                      <a:r>
                        <a:rPr lang="en-US" sz="2400" kern="100">
                          <a:latin typeface="Times New Roman" panose="02020603050405020304"/>
                          <a:cs typeface="Courier New" panose="02070309020205020404"/>
                        </a:rPr>
                        <a:t>1980</a:t>
                      </a:r>
                      <a:r>
                        <a:rPr lang="zh-CN" sz="2400" kern="100">
                          <a:latin typeface="Times New Roman" panose="02020603050405020304"/>
                          <a:cs typeface="Times New Roman" panose="02020603050405020304"/>
                        </a:rPr>
                        <a:t>年</a:t>
                      </a:r>
                      <a:endParaRPr lang="zh-CN" sz="2400"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latin typeface="Times New Roman" panose="02020603050405020304"/>
                          <a:cs typeface="Courier New" panose="02070309020205020404"/>
                        </a:rPr>
                        <a:t>5.02</a:t>
                      </a:r>
                      <a:r>
                        <a:rPr lang="zh-CN" sz="2400" kern="100">
                          <a:latin typeface="Times New Roman" panose="02020603050405020304"/>
                          <a:cs typeface="Times New Roman" panose="02020603050405020304"/>
                        </a:rPr>
                        <a:t>亿千克</a:t>
                      </a:r>
                      <a:endParaRPr lang="zh-CN" sz="2400"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2832">
                <a:tc>
                  <a:txBody>
                    <a:bodyPr/>
                    <a:lstStyle/>
                    <a:p>
                      <a:pPr algn="ctr">
                        <a:spcAft>
                          <a:spcPts val="0"/>
                        </a:spcAft>
                      </a:pPr>
                      <a:r>
                        <a:rPr lang="en-US" sz="2400" kern="100">
                          <a:latin typeface="Times New Roman" panose="02020603050405020304"/>
                          <a:cs typeface="Courier New" panose="02070309020205020404"/>
                        </a:rPr>
                        <a:t>1981</a:t>
                      </a:r>
                      <a:r>
                        <a:rPr lang="zh-CN" sz="2400" kern="100">
                          <a:latin typeface="Times New Roman" panose="02020603050405020304"/>
                          <a:cs typeface="Times New Roman" panose="02020603050405020304"/>
                        </a:rPr>
                        <a:t>年</a:t>
                      </a:r>
                      <a:endParaRPr lang="zh-CN" sz="2400"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latin typeface="Times New Roman" panose="02020603050405020304"/>
                          <a:cs typeface="Courier New" panose="02070309020205020404"/>
                        </a:rPr>
                        <a:t>6.70</a:t>
                      </a:r>
                      <a:r>
                        <a:rPr lang="zh-CN" sz="2400" kern="100">
                          <a:latin typeface="Times New Roman" panose="02020603050405020304"/>
                          <a:cs typeface="Times New Roman" panose="02020603050405020304"/>
                        </a:rPr>
                        <a:t>亿千克</a:t>
                      </a:r>
                      <a:endParaRPr lang="zh-CN" sz="2400"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1295">
                <a:tc>
                  <a:txBody>
                    <a:bodyPr/>
                    <a:lstStyle/>
                    <a:p>
                      <a:pPr algn="ctr">
                        <a:spcAft>
                          <a:spcPts val="0"/>
                        </a:spcAft>
                      </a:pPr>
                      <a:r>
                        <a:rPr lang="en-US" sz="2400" kern="100" dirty="0">
                          <a:latin typeface="Times New Roman" panose="02020603050405020304"/>
                          <a:cs typeface="Courier New" panose="02070309020205020404"/>
                        </a:rPr>
                        <a:t>1982</a:t>
                      </a:r>
                      <a:r>
                        <a:rPr lang="zh-CN" sz="2400" kern="100" dirty="0">
                          <a:latin typeface="Times New Roman" panose="02020603050405020304"/>
                          <a:cs typeface="Times New Roman" panose="02020603050405020304"/>
                        </a:rPr>
                        <a:t>年</a:t>
                      </a:r>
                      <a:endParaRPr lang="zh-CN" sz="2400"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dirty="0">
                          <a:latin typeface="Times New Roman" panose="02020603050405020304"/>
                          <a:cs typeface="Courier New" panose="02070309020205020404"/>
                        </a:rPr>
                        <a:t>7.15</a:t>
                      </a:r>
                      <a:r>
                        <a:rPr lang="zh-CN" sz="2400" kern="100" dirty="0">
                          <a:latin typeface="Times New Roman" panose="02020603050405020304"/>
                          <a:cs typeface="Times New Roman" panose="02020603050405020304"/>
                        </a:rPr>
                        <a:t>亿千克</a:t>
                      </a:r>
                      <a:endParaRPr lang="zh-CN" sz="2400"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33171" y="1832022"/>
            <a:ext cx="10935335" cy="676660"/>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总结凤阳县由材料一到材料二变化的原因。</a:t>
            </a:r>
          </a:p>
        </p:txBody>
      </p:sp>
      <p:pic>
        <p:nvPicPr>
          <p:cNvPr id="2050" name="Picture 2"/>
          <p:cNvPicPr>
            <a:picLocks noChangeAspect="1" noChangeArrowheads="1"/>
          </p:cNvPicPr>
          <p:nvPr/>
        </p:nvPicPr>
        <p:blipFill>
          <a:blip r:embed="rId2" cstate="print"/>
          <a:srcRect/>
          <a:stretch>
            <a:fillRect/>
          </a:stretch>
        </p:blipFill>
        <p:spPr bwMode="auto">
          <a:xfrm>
            <a:off x="587546" y="1174343"/>
            <a:ext cx="2797707" cy="586616"/>
          </a:xfrm>
          <a:prstGeom prst="rect">
            <a:avLst/>
          </a:prstGeom>
          <a:noFill/>
          <a:ln w="9525">
            <a:noFill/>
            <a:miter lim="800000"/>
            <a:headEnd/>
            <a:tailEnd/>
          </a:ln>
          <a:effectLst/>
        </p:spPr>
      </p:pic>
      <p:sp>
        <p:nvSpPr>
          <p:cNvPr id="8" name="Rectangle 5"/>
          <p:cNvSpPr/>
          <p:nvPr/>
        </p:nvSpPr>
        <p:spPr>
          <a:xfrm>
            <a:off x="967066" y="109886"/>
            <a:ext cx="4086375"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8</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经济体制改革</a:t>
            </a:r>
            <a:endParaRPr lang="zh-CN" altLang="en-US" dirty="0">
              <a:latin typeface="微软雅黑" panose="020B0503020204020204" charset="-122"/>
              <a:ea typeface="微软雅黑" panose="020B0503020204020204" charset="-122"/>
            </a:endParaRPr>
          </a:p>
        </p:txBody>
      </p:sp>
      <p:sp>
        <p:nvSpPr>
          <p:cNvPr id="5" name="文本框 2"/>
          <p:cNvSpPr txBox="1"/>
          <p:nvPr/>
        </p:nvSpPr>
        <p:spPr>
          <a:xfrm>
            <a:off x="705493" y="2708790"/>
            <a:ext cx="10158126" cy="738664"/>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(1)</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从</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1978</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年起，逐渐实行了家庭联产承包责任制。</a:t>
            </a:r>
          </a:p>
        </p:txBody>
      </p:sp>
      <p:sp>
        <p:nvSpPr>
          <p:cNvPr id="6" name="文本框 99"/>
          <p:cNvSpPr txBox="1"/>
          <p:nvPr/>
        </p:nvSpPr>
        <p:spPr>
          <a:xfrm>
            <a:off x="633173" y="3592575"/>
            <a:ext cx="10935335" cy="1369157"/>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(2)</a:t>
            </a:r>
            <a:r>
              <a:rPr lang="zh-CN" altLang="en-US" sz="3000" b="1" dirty="0" smtClean="0">
                <a:latin typeface="+mn-ea"/>
                <a:cs typeface="Times New Roman" panose="02020603050405020304" charset="0"/>
              </a:rPr>
              <a:t>根据材料三并结合所学知识分析，凤阳县采取的政策变革产生了哪些重大影响？</a:t>
            </a:r>
          </a:p>
        </p:txBody>
      </p:sp>
      <p:sp>
        <p:nvSpPr>
          <p:cNvPr id="7" name="文本框 2"/>
          <p:cNvSpPr txBox="1"/>
          <p:nvPr/>
        </p:nvSpPr>
        <p:spPr>
          <a:xfrm>
            <a:off x="705494" y="5069854"/>
            <a:ext cx="10867811" cy="1245021"/>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激发了农民的劳动热情，带来农村生产力的大解放，农业生产和农民收入均有很大提高。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additive="base">
                                        <p:cTn id="12" dur="500" fill="hold"/>
                                        <p:tgtEl>
                                          <p:spTgt spid="100"/>
                                        </p:tgtEl>
                                        <p:attrNameLst>
                                          <p:attrName>ppt_x</p:attrName>
                                        </p:attrNameLst>
                                      </p:cBhvr>
                                      <p:tavLst>
                                        <p:tav tm="0">
                                          <p:val>
                                            <p:strVal val="#ppt_x"/>
                                          </p:val>
                                        </p:tav>
                                        <p:tav tm="100000">
                                          <p:val>
                                            <p:strVal val="#ppt_x"/>
                                          </p:val>
                                        </p:tav>
                                      </p:tavLst>
                                    </p:anim>
                                    <p:anim calcmode="lin" valueType="num">
                                      <p:cBhvr additive="base">
                                        <p:cTn id="13"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5"/>
          <p:cNvSpPr/>
          <p:nvPr/>
        </p:nvSpPr>
        <p:spPr>
          <a:xfrm>
            <a:off x="967066" y="109886"/>
            <a:ext cx="4086375"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8</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经济体制改革</a:t>
            </a:r>
            <a:endParaRPr lang="zh-CN" altLang="en-US" dirty="0">
              <a:latin typeface="微软雅黑" panose="020B0503020204020204" charset="-122"/>
              <a:ea typeface="微软雅黑" panose="020B0503020204020204" charset="-122"/>
            </a:endParaRPr>
          </a:p>
        </p:txBody>
      </p:sp>
      <p:grpSp>
        <p:nvGrpSpPr>
          <p:cNvPr id="5" name="组合 8"/>
          <p:cNvGrpSpPr/>
          <p:nvPr/>
        </p:nvGrpSpPr>
        <p:grpSpPr>
          <a:xfrm>
            <a:off x="582259" y="1197300"/>
            <a:ext cx="4479969" cy="646331"/>
            <a:chOff x="473075" y="1920644"/>
            <a:chExt cx="4479969" cy="646331"/>
          </a:xfrm>
        </p:grpSpPr>
        <p:sp>
          <p:nvSpPr>
            <p:cNvPr id="6" name="Rectangle 9"/>
            <p:cNvSpPr/>
            <p:nvPr/>
          </p:nvSpPr>
          <p:spPr>
            <a:xfrm>
              <a:off x="746443" y="1920644"/>
              <a:ext cx="4206601" cy="646331"/>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zh-CN" sz="2400" b="1" dirty="0" smtClean="0">
                  <a:solidFill>
                    <a:srgbClr val="00A6AD"/>
                  </a:solidFill>
                  <a:latin typeface="宋体" panose="02010600030101010101" pitchFamily="2" charset="-122"/>
                </a:rPr>
                <a:t>探究点</a:t>
              </a:r>
              <a:r>
                <a:rPr lang="zh-CN" altLang="en-US" sz="2400" b="1" dirty="0" smtClean="0">
                  <a:solidFill>
                    <a:srgbClr val="00A6AD"/>
                  </a:solidFill>
                  <a:latin typeface="宋体" panose="02010600030101010101" pitchFamily="2" charset="-122"/>
                </a:rPr>
                <a:t>二</a:t>
              </a:r>
              <a:r>
                <a:rPr lang="zh-CN" altLang="zh-CN" sz="2400" b="1" dirty="0" smtClean="0">
                  <a:solidFill>
                    <a:srgbClr val="00A6AD"/>
                  </a:solidFill>
                  <a:latin typeface="宋体" panose="02010600030101010101" pitchFamily="2" charset="-122"/>
                </a:rPr>
                <a:t>　</a:t>
              </a:r>
              <a:r>
                <a:rPr lang="zh-CN" altLang="en-US" sz="2400" b="1" dirty="0" smtClean="0">
                  <a:solidFill>
                    <a:srgbClr val="00A6AD"/>
                  </a:solidFill>
                  <a:latin typeface="宋体" panose="02010600030101010101" pitchFamily="2" charset="-122"/>
                </a:rPr>
                <a:t>城市经济体制改革</a:t>
              </a:r>
              <a:endParaRPr lang="zh-CN" altLang="en-US" sz="2400" b="1" dirty="0">
                <a:solidFill>
                  <a:srgbClr val="00A6AD"/>
                </a:solidFill>
                <a:latin typeface="宋体" panose="02010600030101010101" pitchFamily="2" charset="-122"/>
              </a:endParaRPr>
            </a:p>
          </p:txBody>
        </p:sp>
        <p:pic>
          <p:nvPicPr>
            <p:cNvPr id="7" name="Picture 4"/>
            <p:cNvPicPr>
              <a:picLocks noChangeAspect="1"/>
            </p:cNvPicPr>
            <p:nvPr/>
          </p:nvPicPr>
          <p:blipFill>
            <a:blip r:embed="rId2" cstate="print"/>
            <a:stretch>
              <a:fillRect/>
            </a:stretch>
          </p:blipFill>
          <p:spPr>
            <a:xfrm>
              <a:off x="473075" y="2036445"/>
              <a:ext cx="84455" cy="414020"/>
            </a:xfrm>
            <a:prstGeom prst="rect">
              <a:avLst/>
            </a:prstGeom>
            <a:noFill/>
            <a:ln w="9525">
              <a:noFill/>
            </a:ln>
          </p:spPr>
        </p:pic>
      </p:grpSp>
      <p:pic>
        <p:nvPicPr>
          <p:cNvPr id="8" name="Picture 2"/>
          <p:cNvPicPr>
            <a:picLocks noChangeAspect="1" noChangeArrowheads="1"/>
          </p:cNvPicPr>
          <p:nvPr/>
        </p:nvPicPr>
        <p:blipFill>
          <a:blip r:embed="rId3"/>
          <a:srcRect/>
          <a:stretch>
            <a:fillRect/>
          </a:stretch>
        </p:blipFill>
        <p:spPr bwMode="auto">
          <a:xfrm>
            <a:off x="735325" y="2028271"/>
            <a:ext cx="2812294" cy="707091"/>
          </a:xfrm>
          <a:prstGeom prst="rect">
            <a:avLst/>
          </a:prstGeom>
          <a:noFill/>
          <a:ln w="9525">
            <a:noFill/>
            <a:miter lim="800000"/>
            <a:headEnd/>
            <a:tailEnd/>
          </a:ln>
          <a:effectLst/>
        </p:spPr>
      </p:pic>
      <p:sp>
        <p:nvSpPr>
          <p:cNvPr id="9" name="文本框 99"/>
          <p:cNvSpPr txBox="1"/>
          <p:nvPr/>
        </p:nvSpPr>
        <p:spPr>
          <a:xfrm>
            <a:off x="660468" y="3019399"/>
            <a:ext cx="10935335" cy="2754152"/>
          </a:xfrm>
          <a:prstGeom prst="rect">
            <a:avLst/>
          </a:prstGeom>
          <a:noFill/>
          <a:ln w="9525">
            <a:noFill/>
          </a:ln>
        </p:spPr>
        <p:txBody>
          <a:bodyPr wrap="square">
            <a:spAutoFit/>
          </a:bodyPr>
          <a:lstStyle/>
          <a:p>
            <a:pPr algn="just">
              <a:lnSpc>
                <a:spcPct val="150000"/>
              </a:lnSpc>
            </a:pPr>
            <a:r>
              <a:rPr lang="zh-CN" altLang="en-US" sz="3000" b="1" dirty="0" smtClean="0">
                <a:latin typeface="+mn-ea"/>
                <a:cs typeface="Times New Roman" panose="02020603050405020304" charset="0"/>
              </a:rPr>
              <a:t>材料一　</a:t>
            </a:r>
            <a:r>
              <a:rPr lang="en-US" altLang="zh-CN" sz="3000" b="1" dirty="0" smtClean="0">
                <a:latin typeface="+mn-ea"/>
                <a:cs typeface="Times New Roman" panose="02020603050405020304" charset="0"/>
              </a:rPr>
              <a:t>1956</a:t>
            </a:r>
            <a:r>
              <a:rPr lang="zh-CN" altLang="en-US" sz="3000" b="1" dirty="0" smtClean="0">
                <a:latin typeface="+mn-ea"/>
                <a:cs typeface="Times New Roman" panose="02020603050405020304" charset="0"/>
              </a:rPr>
              <a:t>年夏，上海天气很热，一些企业为了不影响生产，需要购买风扇、鼓风机等来降温。但是，当时企业没有自主权，购买设备要经过层层审批。据统计当时要经过</a:t>
            </a:r>
            <a:r>
              <a:rPr lang="en-US" altLang="zh-CN" sz="3000" b="1" dirty="0" smtClean="0">
                <a:latin typeface="+mn-ea"/>
                <a:cs typeface="Times New Roman" panose="02020603050405020304" charset="0"/>
              </a:rPr>
              <a:t>11</a:t>
            </a:r>
            <a:r>
              <a:rPr lang="zh-CN" altLang="en-US" sz="3000" b="1" dirty="0" smtClean="0">
                <a:latin typeface="+mn-ea"/>
                <a:cs typeface="Times New Roman" panose="02020603050405020304" charset="0"/>
              </a:rPr>
              <a:t>个部门审批，盖</a:t>
            </a:r>
            <a:r>
              <a:rPr lang="en-US" altLang="zh-CN" sz="3000" b="1" dirty="0" smtClean="0">
                <a:latin typeface="+mn-ea"/>
                <a:cs typeface="Times New Roman" panose="02020603050405020304" charset="0"/>
              </a:rPr>
              <a:t>11</a:t>
            </a:r>
            <a:r>
              <a:rPr lang="zh-CN" altLang="en-US" sz="3000" b="1" dirty="0" smtClean="0">
                <a:latin typeface="+mn-ea"/>
                <a:cs typeface="Times New Roman" panose="02020603050405020304" charset="0"/>
              </a:rPr>
              <a:t>个章。等最后的章盖完了，夏天也已经过去了。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5"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5"/>
          <p:cNvSpPr/>
          <p:nvPr/>
        </p:nvSpPr>
        <p:spPr>
          <a:xfrm>
            <a:off x="967066" y="109886"/>
            <a:ext cx="4086375"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8</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经济体制改革</a:t>
            </a:r>
            <a:endParaRPr lang="zh-CN" altLang="en-US" dirty="0">
              <a:latin typeface="微软雅黑" panose="020B0503020204020204" charset="-122"/>
              <a:ea typeface="微软雅黑" panose="020B0503020204020204" charset="-122"/>
            </a:endParaRPr>
          </a:p>
        </p:txBody>
      </p:sp>
      <p:sp>
        <p:nvSpPr>
          <p:cNvPr id="3" name="文本框 99"/>
          <p:cNvSpPr txBox="1"/>
          <p:nvPr/>
        </p:nvSpPr>
        <p:spPr>
          <a:xfrm>
            <a:off x="619524" y="1299751"/>
            <a:ext cx="10935335" cy="2754152"/>
          </a:xfrm>
          <a:prstGeom prst="rect">
            <a:avLst/>
          </a:prstGeom>
          <a:noFill/>
          <a:ln w="9525">
            <a:noFill/>
          </a:ln>
        </p:spPr>
        <p:txBody>
          <a:bodyPr wrap="square">
            <a:spAutoFit/>
          </a:bodyPr>
          <a:lstStyle/>
          <a:p>
            <a:pPr algn="just">
              <a:lnSpc>
                <a:spcPct val="150000"/>
              </a:lnSpc>
            </a:pPr>
            <a:r>
              <a:rPr lang="zh-CN" altLang="en-US" sz="3000" b="1" dirty="0" smtClean="0">
                <a:latin typeface="+mn-ea"/>
                <a:cs typeface="Times New Roman" panose="02020603050405020304" charset="0"/>
              </a:rPr>
              <a:t>材料二　沈阳有两家工厂，一家是铜厂，一家是电缆厂，两家工厂仅一墙之隔，但没有横向联系。电缆厂归机械部门管，铜厂归冶金部门管。冶金部把铜调到外地去，而电缆厂要从云南等地大量调进铜，这样就造成了运输上和时间上的浪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99"/>
          <p:cNvSpPr txBox="1"/>
          <p:nvPr/>
        </p:nvSpPr>
        <p:spPr>
          <a:xfrm>
            <a:off x="633173" y="2336959"/>
            <a:ext cx="10935335" cy="1369157"/>
          </a:xfrm>
          <a:prstGeom prst="rect">
            <a:avLst/>
          </a:prstGeom>
          <a:noFill/>
          <a:ln w="9525">
            <a:noFill/>
          </a:ln>
        </p:spPr>
        <p:txBody>
          <a:bodyPr wrap="square">
            <a:spAutoFit/>
          </a:bodyPr>
          <a:lstStyle/>
          <a:p>
            <a:pPr algn="just">
              <a:lnSpc>
                <a:spcPct val="150000"/>
              </a:lnSpc>
            </a:pPr>
            <a:r>
              <a:rPr lang="zh-CN" altLang="en-US" sz="3000" b="1" dirty="0" smtClean="0">
                <a:latin typeface="+mn-ea"/>
                <a:cs typeface="Times New Roman" panose="02020603050405020304" charset="0"/>
              </a:rPr>
              <a:t>根据上述材料，结合所学知识，分析为什么要对国有企业进行改革。城市经济体制改革发挥了哪些作用？</a:t>
            </a:r>
          </a:p>
        </p:txBody>
      </p:sp>
      <p:sp>
        <p:nvSpPr>
          <p:cNvPr id="3" name="文本框 2"/>
          <p:cNvSpPr txBox="1"/>
          <p:nvPr/>
        </p:nvSpPr>
        <p:spPr>
          <a:xfrm>
            <a:off x="705494" y="4073550"/>
            <a:ext cx="10867811" cy="1845185"/>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高度集中的计划经济体制导致政企不分，企业缺乏自主性，严重压抑了企业和广大职工的积极性、主动性和创造性。大大调动了企业、职工的积极性，增强了企业的活力。</a:t>
            </a:r>
          </a:p>
        </p:txBody>
      </p:sp>
      <p:sp>
        <p:nvSpPr>
          <p:cNvPr id="4" name="Rectangle 5"/>
          <p:cNvSpPr/>
          <p:nvPr/>
        </p:nvSpPr>
        <p:spPr>
          <a:xfrm>
            <a:off x="967066" y="109886"/>
            <a:ext cx="4086375"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8</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经济体制改革</a:t>
            </a:r>
            <a:endParaRPr lang="zh-CN" altLang="en-US" dirty="0">
              <a:latin typeface="微软雅黑" panose="020B0503020204020204" charset="-122"/>
              <a:ea typeface="微软雅黑" panose="020B0503020204020204" charset="-122"/>
            </a:endParaRPr>
          </a:p>
        </p:txBody>
      </p:sp>
      <p:pic>
        <p:nvPicPr>
          <p:cNvPr id="5" name="Picture 2"/>
          <p:cNvPicPr>
            <a:picLocks noChangeAspect="1" noChangeArrowheads="1"/>
          </p:cNvPicPr>
          <p:nvPr/>
        </p:nvPicPr>
        <p:blipFill>
          <a:blip r:embed="rId2" cstate="print"/>
          <a:srcRect/>
          <a:stretch>
            <a:fillRect/>
          </a:stretch>
        </p:blipFill>
        <p:spPr bwMode="auto">
          <a:xfrm>
            <a:off x="587546" y="1460951"/>
            <a:ext cx="2797707" cy="58661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788518" y="2052238"/>
            <a:ext cx="10116047" cy="676660"/>
          </a:xfrm>
          <a:prstGeom prst="rect">
            <a:avLst/>
          </a:prstGeom>
          <a:noFill/>
        </p:spPr>
        <p:txBody>
          <a:bodyPr wrap="square" rtlCol="0" anchor="t">
            <a:spAutoFit/>
          </a:bodyPr>
          <a:lstStyle/>
          <a:p>
            <a:pPr>
              <a:lnSpc>
                <a:spcPct val="150000"/>
              </a:lnSpc>
            </a:pPr>
            <a:r>
              <a:rPr lang="zh-CN" altLang="en-US" sz="3000" b="1" dirty="0" smtClean="0">
                <a:latin typeface="+mn-ea"/>
                <a:cs typeface="Times New Roman" panose="02020603050405020304" charset="0"/>
                <a:sym typeface="+mn-ea"/>
              </a:rPr>
              <a:t>市场经济体系与计划经济体系的比较</a:t>
            </a:r>
          </a:p>
        </p:txBody>
      </p:sp>
      <p:sp>
        <p:nvSpPr>
          <p:cNvPr id="4" name="文本框 1"/>
          <p:cNvSpPr txBox="1"/>
          <p:nvPr/>
        </p:nvSpPr>
        <p:spPr>
          <a:xfrm>
            <a:off x="708909" y="1329228"/>
            <a:ext cx="1826141" cy="584775"/>
          </a:xfrm>
          <a:prstGeom prst="rect">
            <a:avLst/>
          </a:prstGeom>
          <a:noFill/>
        </p:spPr>
        <p:txBody>
          <a:bodyPr wrap="none" rtlCol="0" anchor="t">
            <a:spAutoFit/>
            <a:scene3d>
              <a:camera prst="orthographicFront"/>
              <a:lightRig rig="threePt" dir="t"/>
            </a:scene3d>
          </a:bodyPr>
          <a:lstStyle/>
          <a:p>
            <a:r>
              <a:rPr lang="zh-CN" altLang="en-US" sz="3200" dirty="0" smtClean="0">
                <a:solidFill>
                  <a:srgbClr val="FF0000"/>
                </a:solidFill>
                <a:latin typeface="黑体" panose="02010609060101010101" charset="-122"/>
                <a:ea typeface="黑体" panose="02010609060101010101" charset="-122"/>
              </a:rPr>
              <a:t>知识延伸</a:t>
            </a:r>
          </a:p>
        </p:txBody>
      </p:sp>
      <p:sp>
        <p:nvSpPr>
          <p:cNvPr id="7" name="Rectangle 5"/>
          <p:cNvSpPr/>
          <p:nvPr/>
        </p:nvSpPr>
        <p:spPr>
          <a:xfrm>
            <a:off x="967066" y="109886"/>
            <a:ext cx="4086375"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8</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经济体制改革</a:t>
            </a:r>
            <a:endParaRPr lang="zh-CN" altLang="en-US" dirty="0">
              <a:latin typeface="微软雅黑" panose="020B0503020204020204" charset="-122"/>
              <a:ea typeface="微软雅黑" panose="020B0503020204020204" charset="-122"/>
            </a:endParaRPr>
          </a:p>
        </p:txBody>
      </p:sp>
      <p:sp>
        <p:nvSpPr>
          <p:cNvPr id="8" name="文本框 1"/>
          <p:cNvSpPr txBox="1"/>
          <p:nvPr/>
        </p:nvSpPr>
        <p:spPr>
          <a:xfrm>
            <a:off x="859810" y="2941617"/>
            <a:ext cx="10536072" cy="2862322"/>
          </a:xfrm>
          <a:prstGeom prst="rect">
            <a:avLst/>
          </a:prstGeom>
          <a:noFill/>
        </p:spPr>
        <p:txBody>
          <a:bodyPr wrap="square" rtlCol="0" anchor="t">
            <a:spAutoFit/>
          </a:bodyPr>
          <a:lstStyle/>
          <a:p>
            <a:pPr>
              <a:lnSpc>
                <a:spcPct val="150000"/>
              </a:lnSpc>
            </a:pPr>
            <a:r>
              <a:rPr lang="en-US" altLang="zh-CN" sz="2400" b="1" dirty="0" smtClean="0">
                <a:latin typeface="+mn-ea"/>
                <a:cs typeface="Times New Roman" panose="02020603050405020304" charset="0"/>
                <a:sym typeface="+mn-ea"/>
              </a:rPr>
              <a:t>(1)</a:t>
            </a:r>
            <a:r>
              <a:rPr lang="zh-CN" altLang="en-US" sz="2400" b="1" dirty="0" smtClean="0">
                <a:latin typeface="+mn-ea"/>
                <a:cs typeface="Times New Roman" panose="02020603050405020304" charset="0"/>
                <a:sym typeface="+mn-ea"/>
              </a:rPr>
              <a:t>市场经济是一种经济体系，在这种体系下产品和服务的生产及销售完全由自由市场的自由价格机制所引导，而不是像计划经济一般由国家所引导。</a:t>
            </a:r>
          </a:p>
          <a:p>
            <a:pPr>
              <a:lnSpc>
                <a:spcPct val="150000"/>
              </a:lnSpc>
            </a:pPr>
            <a:r>
              <a:rPr lang="en-US" altLang="zh-CN" sz="2400" b="1" dirty="0" smtClean="0">
                <a:latin typeface="+mn-ea"/>
                <a:cs typeface="Times New Roman" panose="02020603050405020304" charset="0"/>
                <a:sym typeface="+mn-ea"/>
              </a:rPr>
              <a:t>(2)</a:t>
            </a:r>
            <a:r>
              <a:rPr lang="zh-CN" altLang="en-US" sz="2400" b="1" dirty="0" smtClean="0">
                <a:latin typeface="+mn-ea"/>
                <a:cs typeface="Times New Roman" panose="02020603050405020304" charset="0"/>
                <a:sym typeface="+mn-ea"/>
              </a:rPr>
              <a:t>计划和市场是资源配置的两种基本手段。在市场经济里并没有一个中央协调的体制来指引其运作，但是在理论上，市场将会透过产品和服务的供给和需求产生复杂的相互作用，进而达成自我组织的效果。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559</Words>
  <Application>WPS 演示</Application>
  <PresentationFormat>自定义</PresentationFormat>
  <Paragraphs>38</Paragraphs>
  <Slides>8</Slides>
  <Notes>0</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Office 主题</vt:lpstr>
      <vt:lpstr>幻灯片 1</vt:lpstr>
      <vt:lpstr>幻灯片 2</vt:lpstr>
      <vt:lpstr>幻灯片 3</vt:lpstr>
      <vt:lpstr>幻灯片 4</vt:lpstr>
      <vt:lpstr>幻灯片 5</vt:lpstr>
      <vt:lpstr>幻灯片 6</vt:lpstr>
      <vt:lpstr>幻灯片 7</vt:lpstr>
      <vt:lpstr>幻灯片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dcterms:created xsi:type="dcterms:W3CDTF">2018-02-07T00:47:00Z</dcterms:created>
  <dcterms:modified xsi:type="dcterms:W3CDTF">2019-01-07T07:52:33Z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y fmtid="{64440492-4C8B-11D1-8B70-080036B11A03}" pid="4">
    <vt:lpwstr>历史备课大师【全免费】</vt:lpwstr>
  </property>
</Properties>
</file>