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  <p:sldMasterId id="2147483664" r:id="rId2"/>
  </p:sldMasterIdLst>
  <p:notesMasterIdLst>
    <p:notesMasterId r:id="rId9"/>
  </p:notesMasterIdLst>
  <p:handoutMasterIdLst>
    <p:handoutMasterId r:id="rId10"/>
  </p:handoutMasterIdLst>
  <p:sldIdLst>
    <p:sldId id="258" r:id="rId3"/>
    <p:sldId id="292" r:id="rId4"/>
    <p:sldId id="271" r:id="rId5"/>
    <p:sldId id="274" r:id="rId6"/>
    <p:sldId id="294" r:id="rId7"/>
    <p:sldId id="291" r:id="rId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30460" y="1900064"/>
            <a:ext cx="10299584" cy="4154723"/>
            <a:chOff x="4366" y="1599"/>
            <a:chExt cx="10006" cy="5796"/>
          </a:xfrm>
        </p:grpSpPr>
        <p:sp>
          <p:nvSpPr>
            <p:cNvPr id="3" name="Rectangle 5"/>
            <p:cNvSpPr/>
            <p:nvPr/>
          </p:nvSpPr>
          <p:spPr>
            <a:xfrm>
              <a:off x="4366" y="4675"/>
              <a:ext cx="9853" cy="23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3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土地改革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  <a:p>
              <a:pPr algn="ctr">
                <a:buNone/>
              </a:pP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31" y="1599"/>
              <a:ext cx="9241" cy="5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第一单元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中华人民共和国的成立和巩固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6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土地改革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473075" y="1753379"/>
            <a:ext cx="4789348" cy="646331"/>
            <a:chOff x="473075" y="1920644"/>
            <a:chExt cx="4789348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451598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土地改革的背景及意义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36445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144" y="1075616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15659" y="1233339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50499" y="3001376"/>
            <a:ext cx="1066349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1950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年和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1954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年中国农村不同阶层人口及其占有土地比重表</a:t>
            </a:r>
            <a:endParaRPr lang="en-US" altLang="zh-CN" sz="3000" b="1" dirty="0" smtClean="0">
              <a:latin typeface="+mn-ea"/>
              <a:cs typeface="Times New Roman" panose="0202060305040502030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069" y="2394441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060810" y="4428201"/>
          <a:ext cx="8093116" cy="2074614"/>
        </p:xfrm>
        <a:graphic>
          <a:graphicData uri="http://schemas.openxmlformats.org/drawingml/2006/table">
            <a:tbl>
              <a:tblPr/>
              <a:tblGrid>
                <a:gridCol w="1918015"/>
                <a:gridCol w="1419024"/>
                <a:gridCol w="1605733"/>
                <a:gridCol w="1419440"/>
                <a:gridCol w="1730904"/>
              </a:tblGrid>
              <a:tr h="6115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 panose="02020603050405020304"/>
                          <a:cs typeface="Times New Roman" panose="02020603050405020304"/>
                        </a:rPr>
                        <a:t>比较内容</a:t>
                      </a:r>
                      <a:endParaRPr lang="zh-CN" sz="2400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kern="100" dirty="0" smtClean="0">
                          <a:latin typeface="Times New Roman" panose="02020603050405020304"/>
                          <a:cs typeface="Courier New" panose="02070309020205020404"/>
                        </a:rPr>
                        <a:t>1950</a:t>
                      </a: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年</a:t>
                      </a:r>
                      <a:r>
                        <a:rPr lang="en-US" sz="2400" kern="100" dirty="0" smtClean="0">
                          <a:latin typeface="Times New Roman" panose="02020603050405020304"/>
                          <a:cs typeface="Courier New" panose="02070309020205020404"/>
                        </a:rPr>
                        <a:t>(%)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kern="100" dirty="0" smtClean="0">
                          <a:latin typeface="Times New Roman" panose="02020603050405020304"/>
                          <a:cs typeface="Courier New" panose="02070309020205020404"/>
                        </a:rPr>
                        <a:t>1954</a:t>
                      </a: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年</a:t>
                      </a:r>
                      <a:r>
                        <a:rPr lang="en-US" sz="2400" kern="100" dirty="0" smtClean="0">
                          <a:latin typeface="Times New Roman" panose="02020603050405020304"/>
                          <a:cs typeface="Courier New" panose="02070309020205020404"/>
                        </a:rPr>
                        <a:t>(%)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9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人口比重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土地占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有比重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人口比重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土地占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有比重</a:t>
                      </a:r>
                      <a:endParaRPr lang="zh-CN" altLang="en-US" sz="2400" kern="100" dirty="0" smtClean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Times New Roman" panose="02020603050405020304"/>
                          <a:cs typeface="Times New Roman" panose="02020603050405020304"/>
                        </a:rPr>
                        <a:t>贫农、中农</a:t>
                      </a:r>
                      <a:endParaRPr lang="zh-CN" sz="24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 panose="02020603050405020304"/>
                          <a:cs typeface="Courier New" panose="02070309020205020404"/>
                        </a:rPr>
                        <a:t>85.5</a:t>
                      </a:r>
                      <a:endParaRPr lang="zh-CN" sz="2400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 panose="02020603050405020304"/>
                          <a:cs typeface="Courier New" panose="02070309020205020404"/>
                        </a:rPr>
                        <a:t>45.2</a:t>
                      </a:r>
                      <a:endParaRPr lang="zh-CN" sz="24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 panose="02020603050405020304"/>
                          <a:cs typeface="Courier New" panose="02070309020205020404"/>
                        </a:rPr>
                        <a:t>92.1</a:t>
                      </a:r>
                      <a:endParaRPr lang="zh-CN" sz="2400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 panose="02020603050405020304"/>
                          <a:cs typeface="Courier New" panose="02070309020205020404"/>
                        </a:rPr>
                        <a:t>91.4</a:t>
                      </a:r>
                      <a:endParaRPr lang="zh-CN" sz="24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Times New Roman" panose="02020603050405020304"/>
                          <a:cs typeface="Times New Roman" panose="02020603050405020304"/>
                        </a:rPr>
                        <a:t>富农、地主</a:t>
                      </a:r>
                      <a:endParaRPr lang="zh-CN" sz="24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 panose="02020603050405020304"/>
                          <a:cs typeface="Courier New" panose="02070309020205020404"/>
                        </a:rPr>
                        <a:t>14.5</a:t>
                      </a:r>
                      <a:endParaRPr lang="zh-CN" sz="24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 panose="02020603050405020304"/>
                          <a:cs typeface="Courier New" panose="02070309020205020404"/>
                        </a:rPr>
                        <a:t>54.8</a:t>
                      </a:r>
                      <a:endParaRPr lang="zh-CN" sz="24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Times New Roman" panose="02020603050405020304"/>
                          <a:cs typeface="Courier New" panose="02070309020205020404"/>
                        </a:rPr>
                        <a:t>7.9</a:t>
                      </a:r>
                      <a:endParaRPr lang="zh-CN" sz="24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Times New Roman" panose="02020603050405020304"/>
                          <a:cs typeface="Courier New" panose="02070309020205020404"/>
                        </a:rPr>
                        <a:t>8.6</a:t>
                      </a:r>
                      <a:endParaRPr lang="zh-CN" sz="2400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土地改革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2259" y="893256"/>
            <a:ext cx="11012170" cy="58126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中国广大的农村是中国社会的基础，从古到今，谁能够解决农民问题，谁就能够控制农村，谁就能够统治中国，就能使中国长治久安。</a:t>
            </a:r>
          </a:p>
          <a:p>
            <a:pPr>
              <a:lnSpc>
                <a:spcPct val="14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                        ——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龚忠武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中国向农村的贫穷开战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</a:p>
          <a:p>
            <a:pPr>
              <a:lnSpc>
                <a:spcPct val="14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材料三　共产党人则与日益腐败的国民党截然不同，在他们控制的地区实行土地改革，从而赢得了农民群众的支持。他们还有一个纪律严明、十分有效的组织，这一组织使他们控制的地区摆脱政治和经济混乱、恢复秩序。</a:t>
            </a:r>
          </a:p>
          <a:p>
            <a:pPr>
              <a:lnSpc>
                <a:spcPct val="14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                            ——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斯塔夫里阿诺斯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全球通史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5876" y="2118631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材料一说明了什么？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658" y="1228935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土地改革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55093" y="3145565"/>
            <a:ext cx="10822675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(1)1950—1954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年，富农和地主的人口比重下降，土地占有比重大大减少；贫农和中农的人口比重上升，土地占有比重大大增加。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9524" y="1340695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(2)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依据材料二和材料三并结合所学知识，概括共产党人“在他们控制的地区实行土地改革”的重大意义。</a:t>
            </a:r>
          </a:p>
        </p:txBody>
      </p:sp>
      <p:sp>
        <p:nvSpPr>
          <p:cNvPr id="8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土地改革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14149" y="3322989"/>
            <a:ext cx="11000096" cy="23991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彻底摧毁了我国存在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2000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多年的封建土地制度，消灭了地主阶级；农民翻了身，得到了土地，成为土地的主人。这使人民政权更加巩固，也大大解放了农村生产力。农业生产获得迅速恢复和发展，为国家的工业化建设准备了条件。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983" y="2114150"/>
            <a:ext cx="9856740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中华人民共和国土地改革前后中国土地制度的比较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588574" y="1329057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3265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土地改革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678686" y="3228131"/>
          <a:ext cx="8679976" cy="2410878"/>
        </p:xfrm>
        <a:graphic>
          <a:graphicData uri="http://schemas.openxmlformats.org/drawingml/2006/table">
            <a:tbl>
              <a:tblPr/>
              <a:tblGrid>
                <a:gridCol w="2166207"/>
                <a:gridCol w="3395906"/>
                <a:gridCol w="3117863"/>
              </a:tblGrid>
              <a:tr h="498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000" b="1" kern="100" dirty="0">
                        <a:latin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改革前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改革后</a:t>
                      </a:r>
                      <a:r>
                        <a:rPr lang="en-US" sz="3000" b="1" kern="100" dirty="0" smtClean="0">
                          <a:latin typeface="Times New Roman" panose="02020603050405020304"/>
                          <a:cs typeface="Courier New" panose="02070309020205020404"/>
                        </a:rPr>
                        <a:t>   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土地所有权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地主所有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农民</a:t>
                      </a:r>
                      <a:r>
                        <a:rPr lang="zh-CN" sz="3000" b="1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所有</a:t>
                      </a:r>
                      <a:r>
                        <a:rPr lang="en-US" sz="3000" b="1" kern="100" dirty="0" smtClean="0">
                          <a:latin typeface="Times New Roman" panose="02020603050405020304"/>
                          <a:cs typeface="Courier New" panose="02070309020205020404"/>
                        </a:rPr>
                        <a:t> 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性质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私有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 smtClean="0">
                          <a:latin typeface="Times New Roman" panose="02020603050405020304"/>
                          <a:cs typeface="Times New Roman" panose="02020603050405020304"/>
                        </a:rPr>
                        <a:t>私有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影响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严重阻碍农村经济和中国社会的发展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大大促进了我国农业的发展</a:t>
                      </a:r>
                      <a:endParaRPr lang="zh-CN" sz="3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0</TotalTime>
  <Words>411</Words>
  <Application>WPS 演示</Application>
  <PresentationFormat>自定义</PresentationFormat>
  <Paragraphs>50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