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1" r:id="rId1"/>
    <p:sldMasterId id="2147483664" r:id="rId2"/>
  </p:sldMasterIdLst>
  <p:notesMasterIdLst>
    <p:notesMasterId r:id="rId12"/>
  </p:notesMasterIdLst>
  <p:handoutMasterIdLst>
    <p:handoutMasterId r:id="rId13"/>
  </p:handoutMasterIdLst>
  <p:sldIdLst>
    <p:sldId id="258" r:id="rId3"/>
    <p:sldId id="292" r:id="rId4"/>
    <p:sldId id="296" r:id="rId5"/>
    <p:sldId id="274" r:id="rId6"/>
    <p:sldId id="297" r:id="rId7"/>
    <p:sldId id="288" r:id="rId8"/>
    <p:sldId id="289" r:id="rId9"/>
    <p:sldId id="290" r:id="rId10"/>
    <p:sldId id="299" r:id="rId1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75" d="100"/>
          <a:sy n="75" d="100"/>
        </p:scale>
        <p:origin x="-690" y="-3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4">
            <a:lum/>
          </a:blip>
          <a:srcRect/>
          <a:stretch>
            <a:fillRect t="-25000" b="-25000"/>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t="-25000" b="-25000"/>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119137" y="1900064"/>
            <a:ext cx="10754415" cy="3090237"/>
            <a:chOff x="4355" y="1599"/>
            <a:chExt cx="10017" cy="4311"/>
          </a:xfrm>
        </p:grpSpPr>
        <p:sp>
          <p:nvSpPr>
            <p:cNvPr id="3" name="Rectangle 5"/>
            <p:cNvSpPr/>
            <p:nvPr/>
          </p:nvSpPr>
          <p:spPr>
            <a:xfrm>
              <a:off x="4430" y="4751"/>
              <a:ext cx="9853" cy="1159"/>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6</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艰辛探索与建设成就</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4355" y="1599"/>
              <a:ext cx="10017" cy="2963"/>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a:t>
              </a:r>
              <a:r>
                <a:rPr lang="zh-CN" altLang="en-US" sz="6600" b="1" dirty="0" smtClean="0">
                  <a:latin typeface="微软雅黑" panose="020B0503020204020204" charset="-122"/>
                  <a:ea typeface="微软雅黑" panose="020B0503020204020204" charset="-122"/>
                </a:rPr>
                <a:t>二</a:t>
              </a:r>
              <a:r>
                <a:rPr lang="zh-CN" altLang="zh-CN" sz="6600" b="1" dirty="0" smtClean="0">
                  <a:latin typeface="微软雅黑" panose="020B0503020204020204" charset="-122"/>
                  <a:ea typeface="微软雅黑" panose="020B0503020204020204" charset="-122"/>
                </a:rPr>
                <a:t>单元</a:t>
              </a:r>
              <a:r>
                <a:rPr lang="zh-CN" altLang="zh-CN" sz="6600" dirty="0" smtClean="0"/>
                <a:t>　</a:t>
              </a:r>
              <a:r>
                <a:rPr lang="zh-CN" altLang="en-US" sz="6600" dirty="0" smtClean="0">
                  <a:latin typeface="微软雅黑" panose="020B0503020204020204" charset="-122"/>
                  <a:ea typeface="微软雅黑" panose="020B0503020204020204" charset="-122"/>
                </a:rPr>
                <a:t>社会主义制度的建立与社会主义建设的探索</a:t>
              </a:r>
              <a:endParaRPr lang="en-US" altLang="zh-CN" sz="6600" dirty="0" smtClean="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6</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艰辛探索与建设成就</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636851" y="1729572"/>
            <a:ext cx="6026866" cy="646331"/>
            <a:chOff x="473075" y="1920644"/>
            <a:chExt cx="6026866" cy="646331"/>
          </a:xfrm>
        </p:grpSpPr>
        <p:sp>
          <p:nvSpPr>
            <p:cNvPr id="4" name="Rectangle 9"/>
            <p:cNvSpPr/>
            <p:nvPr/>
          </p:nvSpPr>
          <p:spPr>
            <a:xfrm>
              <a:off x="746443" y="1920644"/>
              <a:ext cx="5753498"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探究点一　</a:t>
              </a:r>
              <a:r>
                <a:rPr lang="zh-CN" altLang="en-US" sz="2400" b="1" dirty="0" smtClean="0">
                  <a:solidFill>
                    <a:srgbClr val="00A6AD"/>
                  </a:solidFill>
                  <a:latin typeface="宋体" panose="02010600030101010101" pitchFamily="2" charset="-122"/>
                </a:rPr>
                <a:t>“文化大革命”的危害及教训</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03200" y="980080"/>
            <a:ext cx="5647056" cy="845185"/>
          </a:xfrm>
          <a:prstGeom prst="rect">
            <a:avLst/>
          </a:prstGeom>
        </p:spPr>
      </p:pic>
      <p:sp>
        <p:nvSpPr>
          <p:cNvPr id="19" name="文本框 18"/>
          <p:cNvSpPr txBox="1"/>
          <p:nvPr/>
        </p:nvSpPr>
        <p:spPr>
          <a:xfrm>
            <a:off x="774715" y="1137803"/>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pic>
        <p:nvPicPr>
          <p:cNvPr id="2" name="Picture 2"/>
          <p:cNvPicPr>
            <a:picLocks noChangeAspect="1" noChangeArrowheads="1"/>
          </p:cNvPicPr>
          <p:nvPr/>
        </p:nvPicPr>
        <p:blipFill>
          <a:blip r:embed="rId4"/>
          <a:srcRect/>
          <a:stretch>
            <a:fillRect/>
          </a:stretch>
        </p:blipFill>
        <p:spPr bwMode="auto">
          <a:xfrm>
            <a:off x="653437" y="2437711"/>
            <a:ext cx="2812294" cy="707091"/>
          </a:xfrm>
          <a:prstGeom prst="rect">
            <a:avLst/>
          </a:prstGeom>
          <a:noFill/>
          <a:ln w="9525">
            <a:noFill/>
            <a:miter lim="800000"/>
            <a:headEnd/>
            <a:tailEnd/>
          </a:ln>
          <a:effectLst/>
        </p:spPr>
      </p:pic>
      <p:sp>
        <p:nvSpPr>
          <p:cNvPr id="10" name="文本框 99"/>
          <p:cNvSpPr txBox="1"/>
          <p:nvPr/>
        </p:nvSpPr>
        <p:spPr>
          <a:xfrm>
            <a:off x="660468" y="3278710"/>
            <a:ext cx="10935335" cy="2754152"/>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材料一　在“文化大革命”开始后的</a:t>
            </a:r>
            <a:r>
              <a:rPr lang="en-US" altLang="zh-CN" sz="3000" b="1" dirty="0" smtClean="0">
                <a:latin typeface="+mn-ea"/>
                <a:cs typeface="Times New Roman" panose="02020603050405020304" charset="0"/>
              </a:rPr>
              <a:t>8</a:t>
            </a:r>
            <a:r>
              <a:rPr lang="zh-CN" altLang="en-US" sz="3000" b="1" dirty="0" smtClean="0">
                <a:latin typeface="+mn-ea"/>
                <a:cs typeface="Times New Roman" panose="02020603050405020304" charset="0"/>
              </a:rPr>
              <a:t>年时间里，全国人大及其常务委员会没有举行过一次会议，地方各级人民代表大会也被迫停止了活动</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各民主党派中央和地方组织的许多负责人受到无情批判和斗争，各级政协相继停止了一切活动。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545910" y="1149623"/>
            <a:ext cx="11136574" cy="4139146"/>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材料二　国家主席刘少奇被批斗，失去了人身自由，他拿着</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宪法</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悲愤地说：“我是中华人民共和国主席，你们怎样对待我个人，这无关紧要，但我要捍卫国家主席的尊严。你们这样做，是在侮辱我们的国家。我个人也是一个公民，为什么不让我讲话？宪法保障每一个公民的人身权利不受侵犯，破坏宪法的人是要受到法律的严厉制裁的。”</a:t>
            </a:r>
          </a:p>
        </p:txBody>
      </p:sp>
      <p:sp>
        <p:nvSpPr>
          <p:cNvPr id="4"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6</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艰辛探索与建设成就</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2255111"/>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根据材料一说说“文化大革命”期间，我国哪些政治制度遭到了破坏。材料二说明了什么？</a:t>
            </a:r>
          </a:p>
        </p:txBody>
      </p:sp>
      <p:pic>
        <p:nvPicPr>
          <p:cNvPr id="2050" name="Picture 2"/>
          <p:cNvPicPr>
            <a:picLocks noChangeAspect="1" noChangeArrowheads="1"/>
          </p:cNvPicPr>
          <p:nvPr/>
        </p:nvPicPr>
        <p:blipFill>
          <a:blip r:embed="rId2" cstate="print"/>
          <a:srcRect/>
          <a:stretch>
            <a:fillRect/>
          </a:stretch>
        </p:blipFill>
        <p:spPr bwMode="auto">
          <a:xfrm>
            <a:off x="587546" y="1228935"/>
            <a:ext cx="2797707" cy="586616"/>
          </a:xfrm>
          <a:prstGeom prst="rect">
            <a:avLst/>
          </a:prstGeom>
          <a:noFill/>
          <a:ln w="9525">
            <a:noFill/>
            <a:miter lim="800000"/>
            <a:headEnd/>
            <a:tailEnd/>
          </a:ln>
          <a:effectLst/>
        </p:spPr>
      </p:pic>
      <p:sp>
        <p:nvSpPr>
          <p:cNvPr id="5" name="文本框 2"/>
          <p:cNvSpPr txBox="1"/>
          <p:nvPr/>
        </p:nvSpPr>
        <p:spPr>
          <a:xfrm>
            <a:off x="596309" y="4114534"/>
            <a:ext cx="11113470" cy="1245021"/>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人民代表大会制度；中国共产党领导下的多党合作和政治协商制度。说明“文化大革命”中民主与法制受到践踏。</a:t>
            </a:r>
          </a:p>
        </p:txBody>
      </p:sp>
      <p:sp>
        <p:nvSpPr>
          <p:cNvPr id="6"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6</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艰辛探索与建设成就</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1176919"/>
            <a:ext cx="10935335" cy="676660"/>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你认为应当怎样看待“文化大革命”？</a:t>
            </a:r>
          </a:p>
        </p:txBody>
      </p:sp>
      <p:sp>
        <p:nvSpPr>
          <p:cNvPr id="5" name="文本框 2"/>
          <p:cNvSpPr txBox="1"/>
          <p:nvPr/>
        </p:nvSpPr>
        <p:spPr>
          <a:xfrm>
            <a:off x="623605" y="2121926"/>
            <a:ext cx="10963345" cy="4339650"/>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文化大革命”是我们党在对什么是社会主义、怎样建设社会主义没有完全搞清楚的状况下所走的弯路，它被反革命集团利用，给党、国家和各族人民带来严重灾难。“文化大革命”时期，国家政权遭到严重削弱，民主与法制受到践踏，社会和生产秩序陷于混乱，国民经济发展缓慢，人民生活水平基本没有提高。“文化大革命”对教育、科学、文化事业的严重摧残，阻碍了全民族文化素质的提高和现代化事业的发展，使得中国与发达国家之间的差距拉大。</a:t>
            </a:r>
          </a:p>
        </p:txBody>
      </p:sp>
      <p:sp>
        <p:nvSpPr>
          <p:cNvPr id="6"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6</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艰辛探索与建设成就</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8"/>
          <p:cNvGrpSpPr/>
          <p:nvPr/>
        </p:nvGrpSpPr>
        <p:grpSpPr>
          <a:xfrm>
            <a:off x="623203" y="967863"/>
            <a:ext cx="11018337" cy="1200329"/>
            <a:chOff x="473075" y="1877363"/>
            <a:chExt cx="11132431" cy="1200329"/>
          </a:xfrm>
        </p:grpSpPr>
        <p:sp>
          <p:nvSpPr>
            <p:cNvPr id="4" name="Rectangle 9"/>
            <p:cNvSpPr/>
            <p:nvPr/>
          </p:nvSpPr>
          <p:spPr>
            <a:xfrm>
              <a:off x="746443" y="1877363"/>
              <a:ext cx="10859063" cy="120032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a:t>
              </a:r>
              <a:r>
                <a:rPr lang="zh-CN" altLang="en-US" sz="2400" b="1" dirty="0" smtClean="0">
                  <a:solidFill>
                    <a:srgbClr val="00A6AD"/>
                  </a:solidFill>
                  <a:latin typeface="宋体" panose="02010600030101010101" pitchFamily="2" charset="-122"/>
                </a:rPr>
                <a:t>二</a:t>
              </a:r>
              <a:r>
                <a:rPr lang="en-US" altLang="zh-CN" sz="2400" b="1" dirty="0" smtClean="0">
                  <a:solidFill>
                    <a:srgbClr val="00A6AD"/>
                  </a:solidFill>
                  <a:latin typeface="宋体" panose="02010600030101010101" pitchFamily="2" charset="-122"/>
                </a:rPr>
                <a:t> </a:t>
              </a:r>
              <a:r>
                <a:rPr lang="zh-CN" altLang="zh-CN" sz="2400" b="1" dirty="0" smtClean="0">
                  <a:solidFill>
                    <a:srgbClr val="00A6AD"/>
                  </a:solidFill>
                  <a:latin typeface="宋体" panose="02010600030101010101" pitchFamily="2" charset="-122"/>
                </a:rPr>
                <a:t>　</a:t>
              </a:r>
              <a:r>
                <a:rPr lang="zh-CN" altLang="en-US" sz="2400" b="1" dirty="0" smtClean="0">
                  <a:solidFill>
                    <a:srgbClr val="00A6AD"/>
                  </a:solidFill>
                  <a:latin typeface="宋体" panose="02010600030101010101" pitchFamily="2" charset="-122"/>
                </a:rPr>
                <a:t>全面的社会主义建设事业开始后至改革开放前经济建设成败得失的</a:t>
              </a:r>
              <a:endParaRPr lang="en-US" altLang="zh-CN" sz="2400" b="1" dirty="0" smtClean="0">
                <a:solidFill>
                  <a:srgbClr val="00A6AD"/>
                </a:solidFill>
                <a:latin typeface="宋体" panose="02010600030101010101" pitchFamily="2" charset="-122"/>
              </a:endParaRPr>
            </a:p>
            <a:p>
              <a:pPr marL="0" indent="0">
                <a:lnSpc>
                  <a:spcPct val="150000"/>
                </a:lnSpc>
                <a:spcBef>
                  <a:spcPct val="0"/>
                </a:spcBef>
                <a:buNone/>
              </a:pPr>
              <a:r>
                <a:rPr lang="zh-CN" altLang="en-US" sz="2400" b="1" dirty="0" smtClean="0">
                  <a:solidFill>
                    <a:srgbClr val="00A6AD"/>
                  </a:solidFill>
                  <a:latin typeface="宋体" panose="02010600030101010101" pitchFamily="2" charset="-122"/>
                </a:rPr>
                <a:t>规律与认识</a:t>
              </a: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sp>
        <p:nvSpPr>
          <p:cNvPr id="100" name="文本框 99"/>
          <p:cNvSpPr txBox="1"/>
          <p:nvPr/>
        </p:nvSpPr>
        <p:spPr>
          <a:xfrm>
            <a:off x="612052" y="2893448"/>
            <a:ext cx="11012170" cy="3337004"/>
          </a:xfrm>
          <a:prstGeom prst="rect">
            <a:avLst/>
          </a:prstGeom>
          <a:noFill/>
          <a:ln w="9525">
            <a:noFill/>
          </a:ln>
        </p:spPr>
        <p:txBody>
          <a:bodyPr wrap="square">
            <a:spAutoFit/>
          </a:bodyPr>
          <a:lstStyle/>
          <a:p>
            <a:pPr>
              <a:lnSpc>
                <a:spcPct val="145000"/>
              </a:lnSpc>
            </a:pPr>
            <a:r>
              <a:rPr lang="zh-CN" altLang="en-US" sz="3000" b="1" dirty="0" smtClean="0">
                <a:latin typeface="+mn-ea"/>
                <a:cs typeface="Times New Roman" panose="02020603050405020304" charset="0"/>
              </a:rPr>
              <a:t>材料一　</a:t>
            </a:r>
            <a:r>
              <a:rPr lang="en-US" altLang="zh-CN" sz="3000" b="1" dirty="0" smtClean="0">
                <a:latin typeface="+mn-ea"/>
                <a:cs typeface="Times New Roman" panose="02020603050405020304" charset="0"/>
              </a:rPr>
              <a:t>1958</a:t>
            </a:r>
            <a:r>
              <a:rPr lang="zh-CN" altLang="en-US" sz="3000" b="1" dirty="0" smtClean="0">
                <a:latin typeface="+mn-ea"/>
                <a:cs typeface="Times New Roman" panose="02020603050405020304" charset="0"/>
              </a:rPr>
              <a:t>年几千万人开始大炼钢铁，不仅钢铁厂开足马力，土高炉也遍地开花，到了</a:t>
            </a:r>
            <a:r>
              <a:rPr lang="en-US" altLang="zh-CN" sz="3000" b="1" dirty="0" smtClean="0">
                <a:latin typeface="+mn-ea"/>
                <a:cs typeface="Times New Roman" panose="02020603050405020304" charset="0"/>
              </a:rPr>
              <a:t>10</a:t>
            </a:r>
            <a:r>
              <a:rPr lang="zh-CN" altLang="en-US" sz="3000" b="1" dirty="0" smtClean="0">
                <a:latin typeface="+mn-ea"/>
                <a:cs typeface="Times New Roman" panose="02020603050405020304" charset="0"/>
              </a:rPr>
              <a:t>月底就达到了几百万座</a:t>
            </a:r>
            <a:r>
              <a:rPr lang="en-US" altLang="zh-CN" sz="3000" b="1" dirty="0" smtClean="0">
                <a:latin typeface="+mn-ea"/>
                <a:cs typeface="Times New Roman" panose="02020603050405020304" charset="0"/>
              </a:rPr>
              <a:t>……1958</a:t>
            </a:r>
            <a:r>
              <a:rPr lang="zh-CN" altLang="en-US" sz="3000" b="1" dirty="0" smtClean="0">
                <a:latin typeface="+mn-ea"/>
                <a:cs typeface="Times New Roman" panose="02020603050405020304" charset="0"/>
              </a:rPr>
              <a:t>年夏秋之际，各地纷纷成立人民公社。公社的一切财产统一核算，统一分配；公社还大办公共食堂，实行吃饭不要钱，“鼓足干劲生产，放开肚皮吃饭”是当时流行的口号。</a:t>
            </a:r>
          </a:p>
        </p:txBody>
      </p:sp>
      <p:pic>
        <p:nvPicPr>
          <p:cNvPr id="2050" name="Picture 2"/>
          <p:cNvPicPr>
            <a:picLocks noChangeAspect="1" noChangeArrowheads="1"/>
          </p:cNvPicPr>
          <p:nvPr/>
        </p:nvPicPr>
        <p:blipFill>
          <a:blip r:embed="rId3"/>
          <a:srcRect/>
          <a:stretch>
            <a:fillRect/>
          </a:stretch>
        </p:blipFill>
        <p:spPr bwMode="auto">
          <a:xfrm>
            <a:off x="664874" y="2187156"/>
            <a:ext cx="2384431" cy="599514"/>
          </a:xfrm>
          <a:prstGeom prst="rect">
            <a:avLst/>
          </a:prstGeom>
          <a:noFill/>
          <a:ln w="9525">
            <a:noFill/>
            <a:miter lim="800000"/>
            <a:headEnd/>
            <a:tailEnd/>
          </a:ln>
          <a:effectLst/>
        </p:spPr>
      </p:pic>
      <p:sp>
        <p:nvSpPr>
          <p:cNvPr id="9"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6</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艰辛探索与建设成就</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checkerboard(across)">
                                      <p:cBhvr>
                                        <p:cTn id="11" dur="500"/>
                                        <p:tgtEl>
                                          <p:spTgt spid="2050"/>
                                        </p:tgtEl>
                                      </p:cBhvr>
                                    </p:animEffect>
                                  </p:childTnLst>
                                </p:cTn>
                              </p:par>
                              <p:par>
                                <p:cTn id="12" presetID="5" presetClass="entr" presetSubtype="10" fill="hold" grpId="0" nodeType="with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checkerboard(across)">
                                      <p:cBhvr>
                                        <p:cTn id="1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82387" y="1170238"/>
            <a:ext cx="10809029" cy="4939814"/>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材料二　你从我手里继承的，只有党的事业，其他什么也没有，我留给你的，只有一套</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毛泽东选集</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a:t>
            </a:r>
          </a:p>
          <a:p>
            <a:pPr>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焦裕禄临终前对女儿的嘱咐</a:t>
            </a:r>
          </a:p>
          <a:p>
            <a:pPr>
              <a:lnSpc>
                <a:spcPct val="150000"/>
              </a:lnSpc>
            </a:pPr>
            <a:r>
              <a:rPr lang="zh-CN" altLang="en-US" sz="3000" b="1" dirty="0" smtClean="0">
                <a:latin typeface="+mn-ea"/>
                <a:cs typeface="Times New Roman" panose="02020603050405020304" charset="0"/>
              </a:rPr>
              <a:t>材料三　“你们把党搞乱了，把政府搞乱了，把工厂、农村搞乱了！你们还嫌不够，还一定要把军队搞乱！这样搞，你们想干什么？”</a:t>
            </a:r>
          </a:p>
          <a:p>
            <a:pPr>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叶剑英</a:t>
            </a:r>
            <a:r>
              <a:rPr lang="en-US" altLang="zh-CN" sz="3000" b="1" dirty="0" smtClean="0">
                <a:latin typeface="+mn-ea"/>
                <a:cs typeface="Times New Roman" panose="02020603050405020304" charset="0"/>
              </a:rPr>
              <a:t>1967</a:t>
            </a:r>
            <a:r>
              <a:rPr lang="zh-CN" altLang="en-US" sz="3000" b="1" dirty="0" smtClean="0">
                <a:latin typeface="+mn-ea"/>
                <a:cs typeface="Times New Roman" panose="02020603050405020304" charset="0"/>
              </a:rPr>
              <a:t>年在怀仁堂会议上的讲话</a:t>
            </a:r>
          </a:p>
        </p:txBody>
      </p:sp>
      <p:sp>
        <p:nvSpPr>
          <p:cNvPr id="5"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6</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艰辛探索与建设成就</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2" y="1733340"/>
            <a:ext cx="10935335" cy="1015663"/>
          </a:xfrm>
          <a:prstGeom prst="rect">
            <a:avLst/>
          </a:prstGeom>
          <a:noFill/>
          <a:ln w="9525">
            <a:noFill/>
          </a:ln>
        </p:spPr>
        <p:txBody>
          <a:bodyPr wrap="square">
            <a:spAutoFit/>
          </a:bodyPr>
          <a:lstStyle/>
          <a:p>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结合材料分析全面的社会主义建设事业开始后至改革开放前经济建设取得成就及出现工作失误的原因。</a:t>
            </a:r>
          </a:p>
        </p:txBody>
      </p:sp>
      <p:pic>
        <p:nvPicPr>
          <p:cNvPr id="2050" name="Picture 2"/>
          <p:cNvPicPr>
            <a:picLocks noChangeAspect="1" noChangeArrowheads="1"/>
          </p:cNvPicPr>
          <p:nvPr/>
        </p:nvPicPr>
        <p:blipFill>
          <a:blip r:embed="rId2" cstate="print"/>
          <a:srcRect/>
          <a:stretch>
            <a:fillRect/>
          </a:stretch>
        </p:blipFill>
        <p:spPr bwMode="auto">
          <a:xfrm>
            <a:off x="560250" y="1028217"/>
            <a:ext cx="2797707" cy="586616"/>
          </a:xfrm>
          <a:prstGeom prst="rect">
            <a:avLst/>
          </a:prstGeom>
          <a:noFill/>
          <a:ln w="9525">
            <a:noFill/>
            <a:miter lim="800000"/>
            <a:headEnd/>
            <a:tailEnd/>
          </a:ln>
          <a:effectLst/>
        </p:spPr>
      </p:pic>
      <p:sp>
        <p:nvSpPr>
          <p:cNvPr id="5" name="文本框 2"/>
          <p:cNvSpPr txBox="1"/>
          <p:nvPr/>
        </p:nvSpPr>
        <p:spPr>
          <a:xfrm>
            <a:off x="616645" y="2718659"/>
            <a:ext cx="10961537" cy="3972691"/>
          </a:xfrm>
          <a:prstGeom prst="rect">
            <a:avLst/>
          </a:prstGeom>
          <a:noFill/>
        </p:spPr>
        <p:txBody>
          <a:bodyPr wrap="square" rtlCol="0" anchor="t">
            <a:spAutoFit/>
          </a:bodyPr>
          <a:lstStyle/>
          <a:p>
            <a:pPr>
              <a:lnSpc>
                <a:spcPct val="14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取得成就的原因：主要原因是党把马克思主义普遍原理与中国实践相结合，制定出符合中国国情的路线、方针、政策；根本原因是广大人民群众建设社会主义的热情在新的社会制度下得到发挥；党的领导干部及群众能及时纠正工作中出现的失误等。出现工作失误的原因：对中国国情认识不清；缺乏社会主义建设经验；理论根源是逐步否定了中共八大关于我国社会主义主要矛盾的科学论断，违背了实事求是的原则；没有把工作中心放在经济建设上。</a:t>
            </a:r>
          </a:p>
        </p:txBody>
      </p:sp>
      <p:sp>
        <p:nvSpPr>
          <p:cNvPr id="6"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6</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艰辛探索与建设成就</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heckerboard(across)">
                                      <p:cBhvr>
                                        <p:cTn id="7" dur="500"/>
                                        <p:tgtEl>
                                          <p:spTgt spid="205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checkerboard(across)">
                                      <p:cBhvr>
                                        <p:cTn id="11" dur="500"/>
                                        <p:tgtEl>
                                          <p:spTgt spid="10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19524" y="1709362"/>
            <a:ext cx="10935335" cy="553998"/>
          </a:xfrm>
          <a:prstGeom prst="rect">
            <a:avLst/>
          </a:prstGeom>
          <a:noFill/>
          <a:ln w="9525">
            <a:noFill/>
          </a:ln>
        </p:spPr>
        <p:txBody>
          <a:bodyPr wrap="square">
            <a:spAutoFit/>
          </a:bodyPr>
          <a:lstStyle/>
          <a:p>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经济建设过程中的成就与失误带给我们怎样的经验教训？</a:t>
            </a:r>
          </a:p>
        </p:txBody>
      </p:sp>
      <p:sp>
        <p:nvSpPr>
          <p:cNvPr id="3" name="文本框 2"/>
          <p:cNvSpPr txBox="1"/>
          <p:nvPr/>
        </p:nvSpPr>
        <p:spPr>
          <a:xfrm>
            <a:off x="627796" y="2776398"/>
            <a:ext cx="10961537" cy="2445349"/>
          </a:xfrm>
          <a:prstGeom prst="rect">
            <a:avLst/>
          </a:prstGeom>
          <a:noFill/>
        </p:spPr>
        <p:txBody>
          <a:bodyPr wrap="square" rtlCol="0" anchor="t">
            <a:spAutoFit/>
          </a:bodyPr>
          <a:lstStyle/>
          <a:p>
            <a:pPr>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应该把党的工作中心放到经济建设上来；只有把马克思主义普遍真理同中国具体实际相结合，走中国特色社会主义道路才能成功；要遵循经济发展规律，实事求是，注意综合平衡，健全社会主义民主法制，改善人民生活。</a:t>
            </a:r>
          </a:p>
        </p:txBody>
      </p:sp>
      <p:sp>
        <p:nvSpPr>
          <p:cNvPr id="4"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6</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艰辛探索与建设成就</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2</TotalTime>
  <Words>841</Words>
  <Application>WPS 演示</Application>
  <PresentationFormat>自定义</PresentationFormat>
  <Paragraphs>29</Paragraphs>
  <Slides>9</Slides>
  <Notes>0</Notes>
  <HiddenSlides>0</HiddenSlides>
  <MMClips>0</MMClips>
  <ScaleCrop>false</ScaleCrop>
  <HeadingPairs>
    <vt:vector size="4" baseType="variant">
      <vt:variant>
        <vt:lpstr>主题</vt:lpstr>
      </vt:variant>
      <vt:variant>
        <vt:i4>2</vt:i4>
      </vt:variant>
      <vt:variant>
        <vt:lpstr>幻灯片标题</vt:lpstr>
      </vt:variant>
      <vt:variant>
        <vt:i4>9</vt:i4>
      </vt:variant>
    </vt:vector>
  </HeadingPairs>
  <TitlesOfParts>
    <vt:vector size="11" baseType="lpstr">
      <vt:lpstr>主题2</vt:lpstr>
      <vt:lpstr>海阔天空</vt:lpstr>
      <vt:lpstr>幻灯片 1</vt:lpstr>
      <vt:lpstr>幻灯片 2</vt:lpstr>
      <vt:lpstr>幻灯片 3</vt:lpstr>
      <vt:lpstr>幻灯片 4</vt:lpstr>
      <vt:lpstr>幻灯片 5</vt:lpstr>
      <vt:lpstr>幻灯片 6</vt:lpstr>
      <vt:lpstr>幻灯片 7</vt:lpstr>
      <vt:lpstr>幻灯片 8</vt:lpstr>
      <vt:lpstr>幻灯片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