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handoutMasterIdLst>
    <p:handoutMasterId r:id="rId11"/>
  </p:handoutMasterIdLst>
  <p:sldIdLst>
    <p:sldId id="258" r:id="rId2"/>
    <p:sldId id="292" r:id="rId3"/>
    <p:sldId id="296" r:id="rId4"/>
    <p:sldId id="303" r:id="rId5"/>
    <p:sldId id="274" r:id="rId6"/>
    <p:sldId id="297" r:id="rId7"/>
    <p:sldId id="304" r:id="rId8"/>
    <p:sldId id="291" r:id="rId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809" autoAdjust="0"/>
    <p:restoredTop sz="94660"/>
  </p:normalViewPr>
  <p:slideViewPr>
    <p:cSldViewPr snapToGrid="0">
      <p:cViewPr varScale="1">
        <p:scale>
          <a:sx n="88" d="100"/>
          <a:sy n="88" d="100"/>
        </p:scale>
        <p:origin x="-216"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2019/1/7</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119137" y="1900064"/>
            <a:ext cx="10754415" cy="3102423"/>
            <a:chOff x="4355" y="1599"/>
            <a:chExt cx="10017" cy="4328"/>
          </a:xfrm>
        </p:grpSpPr>
        <p:sp>
          <p:nvSpPr>
            <p:cNvPr id="3" name="Rectangle 5"/>
            <p:cNvSpPr/>
            <p:nvPr/>
          </p:nvSpPr>
          <p:spPr>
            <a:xfrm>
              <a:off x="4430" y="4768"/>
              <a:ext cx="9853" cy="1159"/>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15</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钢铁长城</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4355" y="1599"/>
              <a:ext cx="10017" cy="2963"/>
            </a:xfrm>
            <a:prstGeom prst="rect">
              <a:avLst/>
            </a:prstGeom>
            <a:noFill/>
          </p:spPr>
          <p:txBody>
            <a:bodyPr wrap="square" rtlCol="0">
              <a:spAutoFit/>
            </a:bodyPr>
            <a:lstStyle/>
            <a:p>
              <a:pPr algn="ctr"/>
              <a:r>
                <a:rPr lang="zh-CN" altLang="zh-CN" sz="6600" b="1" dirty="0" smtClean="0">
                  <a:latin typeface="微软雅黑" panose="020B0503020204020204" charset="-122"/>
                  <a:ea typeface="微软雅黑" panose="020B0503020204020204" charset="-122"/>
                </a:rPr>
                <a:t>第</a:t>
              </a:r>
              <a:r>
                <a:rPr lang="zh-CN" altLang="en-US" sz="6600" b="1" dirty="0" smtClean="0">
                  <a:latin typeface="微软雅黑" panose="020B0503020204020204" charset="-122"/>
                  <a:ea typeface="微软雅黑" panose="020B0503020204020204" charset="-122"/>
                </a:rPr>
                <a:t>五</a:t>
              </a:r>
              <a:r>
                <a:rPr lang="zh-CN" altLang="zh-CN" sz="6600" b="1" dirty="0" smtClean="0">
                  <a:latin typeface="微软雅黑" panose="020B0503020204020204" charset="-122"/>
                  <a:ea typeface="微软雅黑" panose="020B0503020204020204" charset="-122"/>
                </a:rPr>
                <a:t>单元</a:t>
              </a:r>
              <a:r>
                <a:rPr lang="zh-CN" altLang="zh-CN" sz="6600" dirty="0" smtClean="0"/>
                <a:t>　</a:t>
              </a:r>
              <a:r>
                <a:rPr lang="zh-CN" altLang="en-US" sz="6600" dirty="0" smtClean="0">
                  <a:latin typeface="微软雅黑" panose="020B0503020204020204" charset="-122"/>
                  <a:ea typeface="微软雅黑" panose="020B0503020204020204" charset="-122"/>
                </a:rPr>
                <a:t>国防建设与</a:t>
              </a:r>
              <a:endParaRPr lang="en-US" altLang="zh-CN" sz="6600" dirty="0" smtClean="0">
                <a:latin typeface="微软雅黑" panose="020B0503020204020204" charset="-122"/>
                <a:ea typeface="微软雅黑" panose="020B0503020204020204" charset="-122"/>
              </a:endParaRPr>
            </a:p>
            <a:p>
              <a:pPr algn="ctr"/>
              <a:r>
                <a:rPr lang="zh-CN" altLang="en-US" sz="6600" dirty="0" smtClean="0">
                  <a:latin typeface="微软雅黑" panose="020B0503020204020204" charset="-122"/>
                  <a:ea typeface="微软雅黑" panose="020B0503020204020204" charset="-122"/>
                </a:rPr>
                <a:t>外交成就</a:t>
              </a:r>
              <a:endParaRPr lang="en-US" altLang="zh-CN" sz="6600" dirty="0" smtClean="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351891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15</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钢铁长城</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636851" y="1729572"/>
            <a:ext cx="3861210" cy="646331"/>
            <a:chOff x="473075" y="1920644"/>
            <a:chExt cx="3861210" cy="646331"/>
          </a:xfrm>
        </p:grpSpPr>
        <p:sp>
          <p:nvSpPr>
            <p:cNvPr id="4" name="Rectangle 9"/>
            <p:cNvSpPr/>
            <p:nvPr/>
          </p:nvSpPr>
          <p:spPr>
            <a:xfrm>
              <a:off x="746443" y="1920644"/>
              <a:ext cx="3587842"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　</a:t>
              </a:r>
              <a:r>
                <a:rPr lang="zh-CN" altLang="en-US" sz="2400" b="1" dirty="0" smtClean="0">
                  <a:solidFill>
                    <a:srgbClr val="00A6AD"/>
                  </a:solidFill>
                  <a:latin typeface="宋体" panose="02010600030101010101" pitchFamily="2" charset="-122"/>
                </a:rPr>
                <a:t>我国的国防建设</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58747"/>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03200" y="980080"/>
            <a:ext cx="5647056" cy="845185"/>
          </a:xfrm>
          <a:prstGeom prst="rect">
            <a:avLst/>
          </a:prstGeom>
        </p:spPr>
      </p:pic>
      <p:sp>
        <p:nvSpPr>
          <p:cNvPr id="19" name="文本框 18"/>
          <p:cNvSpPr txBox="1"/>
          <p:nvPr/>
        </p:nvSpPr>
        <p:spPr>
          <a:xfrm>
            <a:off x="774715" y="1137803"/>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pic>
        <p:nvPicPr>
          <p:cNvPr id="2" name="Picture 2"/>
          <p:cNvPicPr>
            <a:picLocks noChangeAspect="1" noChangeArrowheads="1"/>
          </p:cNvPicPr>
          <p:nvPr/>
        </p:nvPicPr>
        <p:blipFill>
          <a:blip r:embed="rId4"/>
          <a:srcRect/>
          <a:stretch>
            <a:fillRect/>
          </a:stretch>
        </p:blipFill>
        <p:spPr bwMode="auto">
          <a:xfrm>
            <a:off x="721677" y="2492303"/>
            <a:ext cx="2812294" cy="707091"/>
          </a:xfrm>
          <a:prstGeom prst="rect">
            <a:avLst/>
          </a:prstGeom>
          <a:noFill/>
          <a:ln w="9525">
            <a:noFill/>
            <a:miter lim="800000"/>
            <a:headEnd/>
            <a:tailEnd/>
          </a:ln>
          <a:effectLst/>
        </p:spPr>
      </p:pic>
      <p:grpSp>
        <p:nvGrpSpPr>
          <p:cNvPr id="13" name="组合 12"/>
          <p:cNvGrpSpPr/>
          <p:nvPr/>
        </p:nvGrpSpPr>
        <p:grpSpPr>
          <a:xfrm>
            <a:off x="764829" y="3108949"/>
            <a:ext cx="10612581" cy="3600986"/>
            <a:chOff x="865188" y="3253912"/>
            <a:chExt cx="10612581" cy="3600986"/>
          </a:xfrm>
        </p:grpSpPr>
        <p:sp>
          <p:nvSpPr>
            <p:cNvPr id="10" name="文本框 99"/>
            <p:cNvSpPr txBox="1"/>
            <p:nvPr/>
          </p:nvSpPr>
          <p:spPr>
            <a:xfrm>
              <a:off x="865188" y="3253912"/>
              <a:ext cx="10612581" cy="3600986"/>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材料一</a:t>
              </a:r>
              <a:endParaRPr lang="en-US" altLang="zh-CN" sz="3000" b="1" dirty="0" smtClean="0">
                <a:latin typeface="+mn-ea"/>
                <a:cs typeface="Times New Roman" panose="02020603050405020304" charset="0"/>
              </a:endParaRPr>
            </a:p>
            <a:p>
              <a:pPr algn="just">
                <a:lnSpc>
                  <a:spcPct val="150000"/>
                </a:lnSpc>
              </a:pPr>
              <a:endParaRPr lang="en-US" altLang="zh-CN" sz="3000" b="1" dirty="0" smtClean="0">
                <a:latin typeface="+mn-ea"/>
                <a:cs typeface="Times New Roman" panose="02020603050405020304" charset="0"/>
              </a:endParaRPr>
            </a:p>
            <a:p>
              <a:pPr algn="just">
                <a:lnSpc>
                  <a:spcPct val="150000"/>
                </a:lnSpc>
              </a:pPr>
              <a:endParaRPr lang="en-US" altLang="zh-CN" sz="3000" b="1" dirty="0" smtClean="0">
                <a:latin typeface="+mn-ea"/>
                <a:cs typeface="Times New Roman" panose="02020603050405020304" charset="0"/>
              </a:endParaRPr>
            </a:p>
            <a:p>
              <a:pPr algn="just">
                <a:lnSpc>
                  <a:spcPct val="150000"/>
                </a:lnSpc>
              </a:pPr>
              <a:endParaRPr lang="en-US" altLang="zh-CN" sz="3000" b="1" dirty="0" smtClean="0">
                <a:latin typeface="+mn-ea"/>
                <a:cs typeface="Times New Roman" panose="02020603050405020304" charset="0"/>
              </a:endParaRPr>
            </a:p>
            <a:p>
              <a:pPr algn="just">
                <a:lnSpc>
                  <a:spcPct val="150000"/>
                </a:lnSpc>
              </a:pPr>
              <a:r>
                <a:rPr lang="zh-CN" altLang="en-US" sz="3000" b="1" dirty="0" smtClean="0">
                  <a:latin typeface="+mn-ea"/>
                  <a:cs typeface="Times New Roman" panose="02020603050405020304" charset="0"/>
                </a:rPr>
                <a:t>图</a:t>
              </a:r>
              <a:r>
                <a:rPr lang="en-US" altLang="zh-CN" sz="3000" b="1" dirty="0" smtClean="0">
                  <a:latin typeface="+mn-ea"/>
                  <a:cs typeface="Times New Roman" panose="02020603050405020304" charset="0"/>
                </a:rPr>
                <a:t>(a) </a:t>
              </a:r>
              <a:r>
                <a:rPr lang="zh-CN" altLang="en-US" sz="3000" b="1" dirty="0" smtClean="0">
                  <a:latin typeface="+mn-ea"/>
                  <a:cs typeface="Times New Roman" panose="02020603050405020304" charset="0"/>
                </a:rPr>
                <a:t>甲午海战中的中国战舰残骸　　图</a:t>
              </a:r>
              <a:r>
                <a:rPr lang="en-US" altLang="zh-CN" sz="3000" b="1" dirty="0" smtClean="0">
                  <a:latin typeface="+mn-ea"/>
                  <a:cs typeface="Times New Roman" panose="02020603050405020304" charset="0"/>
                </a:rPr>
                <a:t>(b) “</a:t>
              </a:r>
              <a:r>
                <a:rPr lang="zh-CN" altLang="en-US" sz="3000" b="1" dirty="0" smtClean="0">
                  <a:latin typeface="+mn-ea"/>
                  <a:cs typeface="Times New Roman" panose="02020603050405020304" charset="0"/>
                </a:rPr>
                <a:t>辽宁舰” 　</a:t>
              </a:r>
            </a:p>
          </p:txBody>
        </p:sp>
        <p:pic>
          <p:nvPicPr>
            <p:cNvPr id="1026" name="Picture 2" descr="增P66"/>
            <p:cNvPicPr>
              <a:picLocks noChangeAspect="1" noChangeArrowheads="1"/>
            </p:cNvPicPr>
            <p:nvPr/>
          </p:nvPicPr>
          <p:blipFill>
            <a:blip r:embed="rId5"/>
            <a:srcRect/>
            <a:stretch>
              <a:fillRect/>
            </a:stretch>
          </p:blipFill>
          <p:spPr bwMode="auto">
            <a:xfrm>
              <a:off x="2475261" y="4042991"/>
              <a:ext cx="2875802" cy="1614161"/>
            </a:xfrm>
            <a:prstGeom prst="rect">
              <a:avLst/>
            </a:prstGeom>
            <a:noFill/>
            <a:ln w="9525">
              <a:noFill/>
              <a:miter lim="800000"/>
              <a:headEnd/>
              <a:tailEnd/>
            </a:ln>
          </p:spPr>
        </p:pic>
        <p:pic>
          <p:nvPicPr>
            <p:cNvPr id="1027" name="Picture 3" descr="XS60"/>
            <p:cNvPicPr>
              <a:picLocks noChangeAspect="1" noChangeArrowheads="1"/>
            </p:cNvPicPr>
            <p:nvPr/>
          </p:nvPicPr>
          <p:blipFill>
            <a:blip r:embed="rId6"/>
            <a:srcRect/>
            <a:stretch>
              <a:fillRect/>
            </a:stretch>
          </p:blipFill>
          <p:spPr bwMode="auto">
            <a:xfrm>
              <a:off x="7363603" y="4036740"/>
              <a:ext cx="3033547" cy="160926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linds(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17026" y="1179610"/>
            <a:ext cx="10935335" cy="3446649"/>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材料二　</a:t>
            </a:r>
            <a:r>
              <a:rPr lang="en-US" altLang="zh-CN" sz="3000" b="1" dirty="0" smtClean="0">
                <a:latin typeface="+mn-ea"/>
                <a:cs typeface="Times New Roman" panose="02020603050405020304" charset="0"/>
              </a:rPr>
              <a:t>2017 </a:t>
            </a:r>
            <a:r>
              <a:rPr lang="zh-CN" altLang="en-US" sz="3000" b="1" dirty="0" smtClean="0">
                <a:latin typeface="+mn-ea"/>
                <a:cs typeface="Times New Roman" panose="02020603050405020304" charset="0"/>
              </a:rPr>
              <a:t>年 </a:t>
            </a:r>
            <a:r>
              <a:rPr lang="en-US" altLang="zh-CN" sz="3000" b="1" dirty="0" smtClean="0">
                <a:latin typeface="+mn-ea"/>
                <a:cs typeface="Times New Roman" panose="02020603050405020304" charset="0"/>
              </a:rPr>
              <a:t>6 </a:t>
            </a:r>
            <a:r>
              <a:rPr lang="zh-CN" altLang="en-US" sz="3000" b="1" dirty="0" smtClean="0">
                <a:latin typeface="+mn-ea"/>
                <a:cs typeface="Times New Roman" panose="02020603050405020304" charset="0"/>
              </a:rPr>
              <a:t>月 </a:t>
            </a:r>
            <a:r>
              <a:rPr lang="en-US" altLang="zh-CN" sz="3000" b="1" dirty="0" smtClean="0">
                <a:latin typeface="+mn-ea"/>
                <a:cs typeface="Times New Roman" panose="02020603050405020304" charset="0"/>
              </a:rPr>
              <a:t>16 </a:t>
            </a:r>
            <a:r>
              <a:rPr lang="zh-CN" altLang="en-US" sz="3000" b="1" dirty="0" smtClean="0">
                <a:latin typeface="+mn-ea"/>
                <a:cs typeface="Times New Roman" panose="02020603050405020304" charset="0"/>
              </a:rPr>
              <a:t>日，中方在洞朗地区进行道路施工。</a:t>
            </a:r>
            <a:r>
              <a:rPr lang="en-US" altLang="zh-CN" sz="3000" b="1" dirty="0" smtClean="0">
                <a:latin typeface="+mn-ea"/>
                <a:cs typeface="Times New Roman" panose="02020603050405020304" charset="0"/>
              </a:rPr>
              <a:t>6 </a:t>
            </a:r>
            <a:r>
              <a:rPr lang="zh-CN" altLang="en-US" sz="3000" b="1" dirty="0" smtClean="0">
                <a:latin typeface="+mn-ea"/>
                <a:cs typeface="Times New Roman" panose="02020603050405020304" charset="0"/>
              </a:rPr>
              <a:t>月 </a:t>
            </a:r>
            <a:r>
              <a:rPr lang="en-US" altLang="zh-CN" sz="3000" b="1" dirty="0" smtClean="0">
                <a:latin typeface="+mn-ea"/>
                <a:cs typeface="Times New Roman" panose="02020603050405020304" charset="0"/>
              </a:rPr>
              <a:t>18 </a:t>
            </a:r>
            <a:r>
              <a:rPr lang="zh-CN" altLang="en-US" sz="3000" b="1" dirty="0" smtClean="0">
                <a:latin typeface="+mn-ea"/>
                <a:cs typeface="Times New Roman" panose="02020603050405020304" charset="0"/>
              </a:rPr>
              <a:t>日，印度边防部队 </a:t>
            </a:r>
            <a:r>
              <a:rPr lang="en-US" altLang="zh-CN" sz="3000" b="1" dirty="0" smtClean="0">
                <a:latin typeface="+mn-ea"/>
                <a:cs typeface="Times New Roman" panose="02020603050405020304" charset="0"/>
              </a:rPr>
              <a:t>270 </a:t>
            </a:r>
            <a:r>
              <a:rPr lang="zh-CN" altLang="en-US" sz="3000" b="1" dirty="0" smtClean="0">
                <a:latin typeface="+mn-ea"/>
                <a:cs typeface="Times New Roman" panose="02020603050405020304" charset="0"/>
              </a:rPr>
              <a:t>余人携带武器，连同 </a:t>
            </a:r>
            <a:r>
              <a:rPr lang="en-US" altLang="zh-CN" sz="3000" b="1" dirty="0" smtClean="0">
                <a:latin typeface="+mn-ea"/>
                <a:cs typeface="Times New Roman" panose="02020603050405020304" charset="0"/>
              </a:rPr>
              <a:t>2 </a:t>
            </a:r>
            <a:r>
              <a:rPr lang="zh-CN" altLang="en-US" sz="3000" b="1" dirty="0" smtClean="0">
                <a:latin typeface="+mn-ea"/>
                <a:cs typeface="Times New Roman" panose="02020603050405020304" charset="0"/>
              </a:rPr>
              <a:t>台推土机，在多卡拉山口越过锡金段边界线 </a:t>
            </a:r>
            <a:r>
              <a:rPr lang="en-US" altLang="zh-CN" sz="3000" b="1" dirty="0" smtClean="0">
                <a:latin typeface="+mn-ea"/>
                <a:cs typeface="Times New Roman" panose="02020603050405020304" charset="0"/>
              </a:rPr>
              <a:t>100 </a:t>
            </a:r>
            <a:r>
              <a:rPr lang="zh-CN" altLang="en-US" sz="3000" b="1" dirty="0" smtClean="0">
                <a:latin typeface="+mn-ea"/>
                <a:cs typeface="Times New Roman" panose="02020603050405020304" charset="0"/>
              </a:rPr>
              <a:t>多米，进入中国境内阻挠中方的修路活动，引发局势紧张。中印双方在洞朗对峙长达两个多月。</a:t>
            </a:r>
          </a:p>
        </p:txBody>
      </p:sp>
      <p:sp>
        <p:nvSpPr>
          <p:cNvPr id="4" name="Rectangle 5"/>
          <p:cNvSpPr/>
          <p:nvPr/>
        </p:nvSpPr>
        <p:spPr>
          <a:xfrm>
            <a:off x="967066" y="109886"/>
            <a:ext cx="351891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15</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钢铁长城</a:t>
            </a:r>
            <a:endParaRPr lang="zh-CN" altLang="en-US"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17026" y="1190761"/>
            <a:ext cx="10935335" cy="4139146"/>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材料三　</a:t>
            </a:r>
            <a:r>
              <a:rPr lang="en-US" altLang="zh-CN" sz="3000" b="1" dirty="0" smtClean="0">
                <a:latin typeface="+mn-ea"/>
                <a:cs typeface="Times New Roman" panose="02020603050405020304" charset="0"/>
              </a:rPr>
              <a:t>2018</a:t>
            </a:r>
            <a:r>
              <a:rPr lang="zh-CN" altLang="en-US" sz="3000" b="1" dirty="0" smtClean="0">
                <a:latin typeface="+mn-ea"/>
                <a:cs typeface="Times New Roman" panose="02020603050405020304" charset="0"/>
              </a:rPr>
              <a:t>年</a:t>
            </a:r>
            <a:r>
              <a:rPr lang="en-US" altLang="zh-CN" sz="3000" b="1" dirty="0" smtClean="0">
                <a:latin typeface="+mn-ea"/>
                <a:cs typeface="Times New Roman" panose="02020603050405020304" charset="0"/>
              </a:rPr>
              <a:t>4</a:t>
            </a:r>
            <a:r>
              <a:rPr lang="zh-CN" altLang="en-US" sz="3000" b="1" dirty="0" smtClean="0">
                <a:latin typeface="+mn-ea"/>
                <a:cs typeface="Times New Roman" panose="02020603050405020304" charset="0"/>
              </a:rPr>
              <a:t>月，中国人民解放军火箭军在某导弹旅组织新型号导弹武器装备授装接装仪式。这次整建制装备该导弹旅的武器系统，是我国自行研制、具有完全知识产权的新一代中远程弹道导弹。它核常兼备，可实施快速核反击，能对陆上重要目标和海上大中型舰船实施常规中远程精确打击，是作战部队“撒手锏”武器中的骨干力量。</a:t>
            </a:r>
          </a:p>
        </p:txBody>
      </p:sp>
      <p:sp>
        <p:nvSpPr>
          <p:cNvPr id="4" name="Rectangle 5"/>
          <p:cNvSpPr/>
          <p:nvPr/>
        </p:nvSpPr>
        <p:spPr>
          <a:xfrm>
            <a:off x="967066" y="109886"/>
            <a:ext cx="351891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15</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钢铁长城</a:t>
            </a:r>
            <a:endParaRPr lang="zh-CN" altLang="en-US"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05876" y="2185708"/>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由材料一中图片</a:t>
            </a:r>
            <a:r>
              <a:rPr lang="en-US" altLang="zh-CN" sz="3000" b="1" dirty="0" smtClean="0">
                <a:latin typeface="+mn-ea"/>
                <a:cs typeface="Times New Roman" panose="02020603050405020304" charset="0"/>
              </a:rPr>
              <a:t>(a)</a:t>
            </a:r>
            <a:r>
              <a:rPr lang="zh-CN" altLang="en-US" sz="3000" b="1" dirty="0" smtClean="0">
                <a:latin typeface="+mn-ea"/>
                <a:cs typeface="Times New Roman" panose="02020603050405020304" charset="0"/>
              </a:rPr>
              <a:t>到图片</a:t>
            </a:r>
            <a:r>
              <a:rPr lang="en-US" altLang="zh-CN" sz="3000" b="1" dirty="0" smtClean="0">
                <a:latin typeface="+mn-ea"/>
                <a:cs typeface="Times New Roman" panose="02020603050405020304" charset="0"/>
              </a:rPr>
              <a:t>(b)</a:t>
            </a:r>
            <a:r>
              <a:rPr lang="zh-CN" altLang="en-US" sz="3000" b="1" dirty="0" smtClean="0">
                <a:latin typeface="+mn-ea"/>
                <a:cs typeface="Times New Roman" panose="02020603050405020304" charset="0"/>
              </a:rPr>
              <a:t>的变化，说明了什么？请你说说人民军队发生巨大变化的主要原因。</a:t>
            </a:r>
          </a:p>
        </p:txBody>
      </p:sp>
      <p:pic>
        <p:nvPicPr>
          <p:cNvPr id="2050" name="Picture 2"/>
          <p:cNvPicPr>
            <a:picLocks noChangeAspect="1" noChangeArrowheads="1"/>
          </p:cNvPicPr>
          <p:nvPr/>
        </p:nvPicPr>
        <p:blipFill>
          <a:blip r:embed="rId2" cstate="print"/>
          <a:srcRect/>
          <a:stretch>
            <a:fillRect/>
          </a:stretch>
        </p:blipFill>
        <p:spPr bwMode="auto">
          <a:xfrm>
            <a:off x="587546" y="1174343"/>
            <a:ext cx="2797707" cy="586616"/>
          </a:xfrm>
          <a:prstGeom prst="rect">
            <a:avLst/>
          </a:prstGeom>
          <a:noFill/>
          <a:ln w="9525">
            <a:noFill/>
            <a:miter lim="800000"/>
            <a:headEnd/>
            <a:tailEnd/>
          </a:ln>
          <a:effectLst/>
        </p:spPr>
      </p:pic>
      <p:sp>
        <p:nvSpPr>
          <p:cNvPr id="8" name="Rectangle 5"/>
          <p:cNvSpPr/>
          <p:nvPr/>
        </p:nvSpPr>
        <p:spPr>
          <a:xfrm>
            <a:off x="967066" y="109886"/>
            <a:ext cx="351891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15</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钢铁长城</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596309" y="4059942"/>
            <a:ext cx="11249948" cy="1245021"/>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说明中国人民解放军海军自成立以来发展速度快，实力大大增强。科学技术的发展；党和国家的高度重视；我国经济的发展等。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19524" y="1328894"/>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阅读材料二，结合所学知识分析，和平时期我国仍然重视国防建设的原因。</a:t>
            </a:r>
          </a:p>
        </p:txBody>
      </p:sp>
      <p:sp>
        <p:nvSpPr>
          <p:cNvPr id="3" name="文本框 2"/>
          <p:cNvSpPr txBox="1"/>
          <p:nvPr/>
        </p:nvSpPr>
        <p:spPr>
          <a:xfrm>
            <a:off x="660889" y="2908858"/>
            <a:ext cx="10867811" cy="3139321"/>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国家的安定和发展，必须以强大的国防为依托。国防是一个国家政治稳定的必要条件，是经济建设的安全保障，是独立自主地行使外交权的强大后盾，是保证国家安全、荣誉和利益的主要支柱。当前，我国虽处于和平时期，但是，国际上的敌对势力仍然存在，战争爆发的可能性依然存在，因此我们必须要加强和巩固国防建设。</a:t>
            </a:r>
          </a:p>
        </p:txBody>
      </p:sp>
      <p:sp>
        <p:nvSpPr>
          <p:cNvPr id="4" name="Rectangle 5"/>
          <p:cNvSpPr/>
          <p:nvPr/>
        </p:nvSpPr>
        <p:spPr>
          <a:xfrm>
            <a:off x="967066" y="109886"/>
            <a:ext cx="351891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15</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钢铁长城</a:t>
            </a:r>
            <a:endParaRPr lang="zh-CN" altLang="en-US"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30675" y="1172780"/>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(3)</a:t>
            </a:r>
            <a:r>
              <a:rPr lang="zh-CN" altLang="en-US" sz="3000" b="1" dirty="0" smtClean="0">
                <a:latin typeface="+mn-ea"/>
                <a:cs typeface="Times New Roman" panose="02020603050405020304" charset="0"/>
              </a:rPr>
              <a:t>阅读材料三，结合所学知识分析，我国战略导弹部队建立和发展壮大的重大意义。</a:t>
            </a:r>
          </a:p>
        </p:txBody>
      </p:sp>
      <p:sp>
        <p:nvSpPr>
          <p:cNvPr id="3" name="文本框 2"/>
          <p:cNvSpPr txBox="1"/>
          <p:nvPr/>
        </p:nvSpPr>
        <p:spPr>
          <a:xfrm>
            <a:off x="660889" y="2920009"/>
            <a:ext cx="10867811" cy="3045514"/>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我国战略导弹部队的建立和发展壮大，是我国国家实力增强和国防现代化建设的重要标志之一。它不仅展示了我国拥有的强大军事实力和尖端科学技术，同时标志着我国军队的现代化建设进入一个新阶段。它对提高我国的国际地位，鼓舞我国人民的斗志，振奋民族精神，维护世界和平，起着重要作用。</a:t>
            </a:r>
          </a:p>
        </p:txBody>
      </p:sp>
      <p:sp>
        <p:nvSpPr>
          <p:cNvPr id="4" name="Rectangle 5"/>
          <p:cNvSpPr/>
          <p:nvPr/>
        </p:nvSpPr>
        <p:spPr>
          <a:xfrm>
            <a:off x="967066" y="109886"/>
            <a:ext cx="351891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15</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钢铁长城</a:t>
            </a:r>
            <a:endParaRPr lang="zh-CN" altLang="en-US"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50071" y="1500366"/>
            <a:ext cx="10689249" cy="676660"/>
          </a:xfrm>
          <a:prstGeom prst="rect">
            <a:avLst/>
          </a:prstGeom>
          <a:noFill/>
        </p:spPr>
        <p:txBody>
          <a:bodyPr wrap="square" rtlCol="0" anchor="t">
            <a:spAutoFit/>
          </a:bodyPr>
          <a:lstStyle/>
          <a:p>
            <a:pPr>
              <a:lnSpc>
                <a:spcPct val="150000"/>
              </a:lnSpc>
            </a:pPr>
            <a:r>
              <a:rPr lang="zh-CN" altLang="en-US" sz="3000" b="1" dirty="0" smtClean="0">
                <a:latin typeface="+mn-ea"/>
                <a:cs typeface="Times New Roman" panose="02020603050405020304" charset="0"/>
                <a:sym typeface="+mn-ea"/>
              </a:rPr>
              <a:t>正确理解国防建设与经济发展的关系</a:t>
            </a:r>
          </a:p>
        </p:txBody>
      </p:sp>
      <p:sp>
        <p:nvSpPr>
          <p:cNvPr id="4" name="文本框 1"/>
          <p:cNvSpPr txBox="1"/>
          <p:nvPr/>
        </p:nvSpPr>
        <p:spPr>
          <a:xfrm>
            <a:off x="613373" y="976227"/>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知识延伸</a:t>
            </a:r>
          </a:p>
        </p:txBody>
      </p:sp>
      <p:sp>
        <p:nvSpPr>
          <p:cNvPr id="7" name="Rectangle 5"/>
          <p:cNvSpPr/>
          <p:nvPr/>
        </p:nvSpPr>
        <p:spPr>
          <a:xfrm>
            <a:off x="967066" y="109886"/>
            <a:ext cx="351891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15</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钢铁长城</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736978" y="2242808"/>
            <a:ext cx="10672552" cy="4413516"/>
          </a:xfrm>
          <a:prstGeom prst="rect">
            <a:avLst/>
          </a:prstGeom>
          <a:noFill/>
        </p:spPr>
        <p:txBody>
          <a:bodyPr wrap="square" rtlCol="0" anchor="t">
            <a:spAutoFit/>
          </a:bodyPr>
          <a:lstStyle/>
          <a:p>
            <a:pPr algn="just">
              <a:lnSpc>
                <a:spcPct val="120000"/>
              </a:lnSpc>
            </a:pP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当前的国际环境不安定，霸权主义、恐怖主义、地区冲突和民族矛盾等对世界的安全和稳定构成了很大威胁。 国内的社会治安也面临多方面的挑战。所以，建立稳固的国防，使国防力量与经济建设协调发展，是捍卫国家主权、领土完整和人民利益的决定性力量，是我国现代化建设的战略任务之一。</a:t>
            </a:r>
          </a:p>
          <a:p>
            <a:pPr algn="just">
              <a:lnSpc>
                <a:spcPct val="120000"/>
              </a:lnSpc>
            </a:pP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在经济发展的基础上，推进国防和军队现代化建设，能够为我国经济发展、综合国力的提高争取一个和平的空间。</a:t>
            </a:r>
          </a:p>
          <a:p>
            <a:pPr algn="just">
              <a:lnSpc>
                <a:spcPct val="120000"/>
              </a:lnSpc>
            </a:pP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国防建设要服从以经济建设为中心的大局，切不可搞军备竞赛，重蹈苏联的覆辙。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816</Words>
  <Application>WPS 演示</Application>
  <PresentationFormat>自定义</PresentationFormat>
  <Paragraphs>30</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幻灯片 1</vt:lpstr>
      <vt:lpstr>幻灯片 2</vt:lpstr>
      <vt:lpstr>幻灯片 3</vt:lpstr>
      <vt:lpstr>幻灯片 4</vt:lpstr>
      <vt:lpstr>幻灯片 5</vt:lpstr>
      <vt:lpstr>幻灯片 6</vt:lpstr>
      <vt:lpstr>幻灯片 7</vt:lpstr>
      <vt:lpstr>幻灯片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dcterms:created xsi:type="dcterms:W3CDTF">2018-02-07T00:47:00Z</dcterms:created>
  <dcterms:modified xsi:type="dcterms:W3CDTF">2019-01-07T07:57:37Z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64440492-4C8B-11D1-8B70-080036B11A03}" pid="4">
    <vt:lpwstr>历史备课大师【全免费】</vt:lpwstr>
  </property>
</Properties>
</file>