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1" r:id="rId1"/>
    <p:sldMasterId id="2147483664" r:id="rId2"/>
  </p:sldMasterIdLst>
  <p:notesMasterIdLst>
    <p:notesMasterId r:id="rId13"/>
  </p:notesMasterIdLst>
  <p:handoutMasterIdLst>
    <p:handoutMasterId r:id="rId14"/>
  </p:handoutMasterIdLst>
  <p:sldIdLst>
    <p:sldId id="258" r:id="rId3"/>
    <p:sldId id="292" r:id="rId4"/>
    <p:sldId id="296" r:id="rId5"/>
    <p:sldId id="274" r:id="rId6"/>
    <p:sldId id="297" r:id="rId7"/>
    <p:sldId id="291" r:id="rId8"/>
    <p:sldId id="299" r:id="rId9"/>
    <p:sldId id="300" r:id="rId10"/>
    <p:sldId id="301" r:id="rId11"/>
    <p:sldId id="302" r:id="rId1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AD"/>
    <a:srgbClr val="C50023"/>
    <a:srgbClr val="F1A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809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1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62017-F2D6-47FD-9745-8192A05AFE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24421" y="2997200"/>
            <a:ext cx="10943167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624421" y="3952875"/>
            <a:ext cx="10943167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21" y="1125538"/>
            <a:ext cx="5369983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25538"/>
            <a:ext cx="5369984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4968" y="190505"/>
            <a:ext cx="2734733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20" y="190505"/>
            <a:ext cx="8007349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0129-61CD-4D10-98E0-EBC820AD70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A413F-C423-4412-9AD8-8C6A1F5E5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D8BCF-9265-4392-A41D-BDDAA4985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5125-5818-4987-B893-8EA79935EF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17B56-7A91-4ACA-B435-CE198C9EF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DEA2D-36B8-421E-93A1-F3A75CD6DA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DA02E-4A6A-49F3-91DB-2CB70C83F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19" y="1125538"/>
            <a:ext cx="1094316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6535" y="190500"/>
            <a:ext cx="1094316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135036" y="6524625"/>
            <a:ext cx="191981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19137" y="1900064"/>
            <a:ext cx="10754415" cy="3076617"/>
            <a:chOff x="4355" y="1599"/>
            <a:chExt cx="10017" cy="4292"/>
          </a:xfrm>
        </p:grpSpPr>
        <p:sp>
          <p:nvSpPr>
            <p:cNvPr id="3" name="Rectangle 5"/>
            <p:cNvSpPr/>
            <p:nvPr/>
          </p:nvSpPr>
          <p:spPr>
            <a:xfrm>
              <a:off x="4430" y="4732"/>
              <a:ext cx="9853" cy="11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  <a:scene3d>
                <a:camera prst="orthographicFront"/>
                <a:lightRig rig="threePt" dir="t"/>
              </a:scene3d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buNone/>
              </a:pP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第</a:t>
              </a:r>
              <a:r>
                <a:rPr lang="en-US" altLang="zh-CN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12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课</a:t>
              </a:r>
              <a:r>
                <a:rPr lang="zh-CN" altLang="en-US" sz="4800" b="1" dirty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　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民族大团结</a:t>
              </a:r>
              <a:endParaRPr lang="zh-CN" altLang="zh-CN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355" y="1599"/>
              <a:ext cx="10017" cy="2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第</a:t>
              </a:r>
              <a:r>
                <a:rPr lang="zh-CN" altLang="en-US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四</a:t>
              </a:r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单元</a:t>
              </a:r>
              <a:r>
                <a:rPr lang="zh-CN" altLang="zh-CN" sz="6600" dirty="0" smtClean="0"/>
                <a:t>　</a:t>
              </a:r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民族团结与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祖国统一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7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4205" y="1872451"/>
            <a:ext cx="379412" cy="1127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0278" y="2448030"/>
            <a:ext cx="10689249" cy="676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  <a:sym typeface="+mn-ea"/>
              </a:rPr>
              <a:t>当代中学生应怎样维护民族团结？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599725" y="1424764"/>
            <a:ext cx="1826141" cy="5847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知识延伸</a:t>
            </a:r>
          </a:p>
        </p:txBody>
      </p:sp>
      <p:sp>
        <p:nvSpPr>
          <p:cNvPr id="7" name="Rectangle 5"/>
          <p:cNvSpPr/>
          <p:nvPr/>
        </p:nvSpPr>
        <p:spPr>
          <a:xfrm>
            <a:off x="967066" y="109886"/>
            <a:ext cx="3929281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民族大团结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736978" y="3514022"/>
            <a:ext cx="10672552" cy="12926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要积极学习和宣传我国的民族政策；要尊重少数民族的宗教信仰、风俗习惯等；增强民族团结意识；关心少数民族同学等。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967066" y="109886"/>
            <a:ext cx="3929281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民族大团结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636851" y="1729572"/>
            <a:ext cx="5408107" cy="646331"/>
            <a:chOff x="473075" y="1920644"/>
            <a:chExt cx="5408107" cy="646331"/>
          </a:xfrm>
        </p:grpSpPr>
        <p:sp>
          <p:nvSpPr>
            <p:cNvPr id="4" name="Rectangle 9"/>
            <p:cNvSpPr/>
            <p:nvPr/>
          </p:nvSpPr>
          <p:spPr>
            <a:xfrm>
              <a:off x="746443" y="1920644"/>
              <a:ext cx="513473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探究点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一</a:t>
              </a: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　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实行民族区域自治的意义</a:t>
              </a:r>
              <a:endParaRPr lang="zh-CN" altLang="en-US" sz="2400" b="1" dirty="0">
                <a:solidFill>
                  <a:srgbClr val="00A6AD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075" y="2036445"/>
              <a:ext cx="84455" cy="41402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" name="图片 15" descr="图标-0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200" y="980080"/>
            <a:ext cx="5647056" cy="84518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74715" y="1137803"/>
            <a:ext cx="47704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要点探究   解决问题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677" y="2492303"/>
            <a:ext cx="2812294" cy="70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文本框 99"/>
          <p:cNvSpPr txBox="1"/>
          <p:nvPr/>
        </p:nvSpPr>
        <p:spPr>
          <a:xfrm>
            <a:off x="865188" y="3265063"/>
            <a:ext cx="10612581" cy="78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材料一　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501251" y="4163580"/>
          <a:ext cx="9389660" cy="2194560"/>
        </p:xfrm>
        <a:graphic>
          <a:graphicData uri="http://schemas.openxmlformats.org/drawingml/2006/table">
            <a:tbl>
              <a:tblPr/>
              <a:tblGrid>
                <a:gridCol w="3098042"/>
                <a:gridCol w="2006221"/>
                <a:gridCol w="4285397"/>
              </a:tblGrid>
              <a:tr h="2932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kern="100" dirty="0">
                        <a:latin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cs typeface="Times New Roman" panose="02020603050405020304"/>
                        </a:rPr>
                        <a:t>地理位置</a:t>
                      </a:r>
                      <a:endParaRPr lang="zh-CN" sz="2400" b="1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cs typeface="Times New Roman" panose="02020603050405020304"/>
                        </a:rPr>
                        <a:t>第一届主席</a:t>
                      </a:r>
                      <a:endParaRPr lang="zh-CN" sz="2400" b="1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2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cs typeface="Times New Roman" panose="02020603050405020304"/>
                        </a:rPr>
                        <a:t>内蒙古自治区</a:t>
                      </a:r>
                      <a:endParaRPr lang="zh-CN" sz="24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cs typeface="Times New Roman" panose="02020603050405020304"/>
                        </a:rPr>
                        <a:t>中国北部</a:t>
                      </a:r>
                      <a:endParaRPr lang="zh-CN" sz="2400" b="1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cs typeface="Times New Roman" panose="02020603050405020304"/>
                        </a:rPr>
                        <a:t>乌兰夫</a:t>
                      </a:r>
                      <a:r>
                        <a:rPr lang="en-US" sz="2400" b="1" kern="100"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zh-CN" sz="2400" b="1" kern="100">
                          <a:latin typeface="Times New Roman" panose="02020603050405020304"/>
                          <a:cs typeface="Times New Roman" panose="02020603050405020304"/>
                        </a:rPr>
                        <a:t>蒙古族</a:t>
                      </a:r>
                      <a:r>
                        <a:rPr lang="en-US" sz="2400" b="1" kern="100"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endParaRPr lang="zh-CN" sz="2400" b="1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2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cs typeface="Times New Roman" panose="02020603050405020304"/>
                        </a:rPr>
                        <a:t>新疆维吾尔自治区</a:t>
                      </a:r>
                      <a:endParaRPr lang="zh-CN" sz="2400" b="1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cs typeface="Times New Roman" panose="02020603050405020304"/>
                        </a:rPr>
                        <a:t>中国西北部</a:t>
                      </a:r>
                      <a:endParaRPr lang="zh-CN" sz="24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cs typeface="Times New Roman" panose="02020603050405020304"/>
                        </a:rPr>
                        <a:t>赛福鼎</a:t>
                      </a:r>
                      <a:r>
                        <a:rPr lang="en-US" sz="2400" b="1" kern="100" dirty="0">
                          <a:latin typeface="Times New Roman" panose="02020603050405020304"/>
                          <a:cs typeface="Courier New" panose="02070309020205020404"/>
                        </a:rPr>
                        <a:t>·</a:t>
                      </a:r>
                      <a:r>
                        <a:rPr lang="zh-CN" sz="2400" b="1" kern="100" dirty="0">
                          <a:latin typeface="Times New Roman" panose="02020603050405020304"/>
                          <a:cs typeface="Times New Roman" panose="02020603050405020304"/>
                        </a:rPr>
                        <a:t>艾则孜</a:t>
                      </a:r>
                      <a:r>
                        <a:rPr lang="en-US" sz="2400" b="1" kern="100" dirty="0"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zh-CN" sz="2400" b="1" kern="100" dirty="0">
                          <a:latin typeface="Times New Roman" panose="02020603050405020304"/>
                          <a:cs typeface="Times New Roman" panose="02020603050405020304"/>
                        </a:rPr>
                        <a:t>维吾尔族</a:t>
                      </a:r>
                      <a:r>
                        <a:rPr lang="en-US" sz="2400" b="1" kern="100" dirty="0"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endParaRPr lang="zh-CN" sz="24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2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cs typeface="Times New Roman" panose="02020603050405020304"/>
                        </a:rPr>
                        <a:t>广西壮族自治区</a:t>
                      </a:r>
                      <a:endParaRPr lang="zh-CN" sz="24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cs typeface="Times New Roman" panose="02020603050405020304"/>
                        </a:rPr>
                        <a:t>中国南部</a:t>
                      </a:r>
                      <a:endParaRPr lang="zh-CN" sz="24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cs typeface="Times New Roman" panose="02020603050405020304"/>
                        </a:rPr>
                        <a:t>韦国清</a:t>
                      </a:r>
                      <a:r>
                        <a:rPr lang="en-US" sz="2400" b="1" kern="100" dirty="0"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zh-CN" sz="2400" b="1" kern="100" dirty="0">
                          <a:latin typeface="Times New Roman" panose="02020603050405020304"/>
                          <a:cs typeface="Times New Roman" panose="02020603050405020304"/>
                        </a:rPr>
                        <a:t>壮族</a:t>
                      </a:r>
                      <a:r>
                        <a:rPr lang="en-US" sz="2400" b="1" kern="100" dirty="0"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endParaRPr lang="zh-CN" sz="24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2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cs typeface="Times New Roman" panose="02020603050405020304"/>
                        </a:rPr>
                        <a:t>宁夏回族自治区</a:t>
                      </a:r>
                      <a:endParaRPr lang="zh-CN" sz="2400" b="1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cs typeface="Times New Roman" panose="02020603050405020304"/>
                        </a:rPr>
                        <a:t>中国西北部</a:t>
                      </a:r>
                      <a:endParaRPr lang="zh-CN" sz="2400" b="1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cs typeface="Times New Roman" panose="02020603050405020304"/>
                        </a:rPr>
                        <a:t>刘格平</a:t>
                      </a:r>
                      <a:r>
                        <a:rPr lang="en-US" sz="2400" b="1" kern="100"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zh-CN" sz="2400" b="1" kern="100">
                          <a:latin typeface="Times New Roman" panose="02020603050405020304"/>
                          <a:cs typeface="Times New Roman" panose="02020603050405020304"/>
                        </a:rPr>
                        <a:t>回族</a:t>
                      </a:r>
                      <a:r>
                        <a:rPr lang="en-US" sz="2400" b="1" kern="100"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endParaRPr lang="zh-CN" sz="2400" b="1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2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cs typeface="Times New Roman" panose="02020603050405020304"/>
                        </a:rPr>
                        <a:t>西藏自治区</a:t>
                      </a:r>
                      <a:endParaRPr lang="zh-CN" sz="24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cs typeface="Times New Roman" panose="02020603050405020304"/>
                        </a:rPr>
                        <a:t>中国西南部</a:t>
                      </a:r>
                      <a:endParaRPr lang="zh-CN" sz="24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cs typeface="Times New Roman" panose="02020603050405020304"/>
                        </a:rPr>
                        <a:t>阿沛</a:t>
                      </a:r>
                      <a:r>
                        <a:rPr lang="en-US" sz="2400" b="1" kern="100" dirty="0">
                          <a:latin typeface="Times New Roman" panose="02020603050405020304"/>
                          <a:cs typeface="Courier New" panose="02070309020205020404"/>
                        </a:rPr>
                        <a:t>·</a:t>
                      </a:r>
                      <a:r>
                        <a:rPr lang="zh-CN" sz="2400" b="1" kern="100" dirty="0">
                          <a:latin typeface="Times New Roman" panose="02020603050405020304"/>
                          <a:cs typeface="Times New Roman" panose="02020603050405020304"/>
                        </a:rPr>
                        <a:t>阿旺晋美</a:t>
                      </a:r>
                      <a:r>
                        <a:rPr lang="en-US" sz="2400" b="1" kern="100" dirty="0">
                          <a:latin typeface="Times New Roman" panose="02020603050405020304"/>
                          <a:cs typeface="Courier New" panose="02070309020205020404"/>
                        </a:rPr>
                        <a:t>(</a:t>
                      </a:r>
                      <a:r>
                        <a:rPr lang="zh-CN" sz="2400" b="1" kern="100" dirty="0">
                          <a:latin typeface="Times New Roman" panose="02020603050405020304"/>
                          <a:cs typeface="Times New Roman" panose="02020603050405020304"/>
                        </a:rPr>
                        <a:t>藏族</a:t>
                      </a:r>
                      <a:r>
                        <a:rPr lang="en-US" sz="2400" b="1" kern="100" dirty="0"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endParaRPr lang="zh-CN" sz="24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05875" y="1313422"/>
            <a:ext cx="10935335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材料二　    </a:t>
            </a:r>
            <a:endParaRPr lang="en-US" altLang="zh-CN" sz="3000" b="1" dirty="0" smtClean="0">
              <a:latin typeface="+mn-ea"/>
              <a:cs typeface="Times New Roman" panose="0202060305040502030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我国少数民族地区经济建设情况表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3929281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民族大团结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32514" y="3032704"/>
          <a:ext cx="10522424" cy="2597846"/>
        </p:xfrm>
        <a:graphic>
          <a:graphicData uri="http://schemas.openxmlformats.org/drawingml/2006/table">
            <a:tbl>
              <a:tblPr/>
              <a:tblGrid>
                <a:gridCol w="1269241"/>
                <a:gridCol w="2019869"/>
                <a:gridCol w="1501254"/>
                <a:gridCol w="1719618"/>
                <a:gridCol w="1992573"/>
                <a:gridCol w="2019869"/>
              </a:tblGrid>
              <a:tr h="583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+mn-ea"/>
                          <a:ea typeface="+mn-ea"/>
                          <a:cs typeface="Times New Roman" panose="02020603050405020304"/>
                        </a:rPr>
                        <a:t>工农业总产值</a:t>
                      </a:r>
                      <a:endParaRPr lang="zh-CN" altLang="en-US" sz="2400" b="1" kern="100" dirty="0" smtClean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+mn-ea"/>
                          <a:ea typeface="+mn-ea"/>
                          <a:cs typeface="Times New Roman" panose="02020603050405020304"/>
                        </a:rPr>
                        <a:t>粮食</a:t>
                      </a:r>
                      <a:endParaRPr lang="zh-CN" sz="2400" b="1" kern="100" dirty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+mn-ea"/>
                          <a:ea typeface="+mn-ea"/>
                          <a:cs typeface="Times New Roman" panose="02020603050405020304"/>
                        </a:rPr>
                        <a:t>原油</a:t>
                      </a:r>
                      <a:endParaRPr lang="zh-CN" altLang="en-US" sz="2400" b="1" kern="100" dirty="0" smtClean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+mn-ea"/>
                          <a:ea typeface="+mn-ea"/>
                          <a:cs typeface="Times New Roman" panose="02020603050405020304"/>
                        </a:rPr>
                        <a:t>铁路通车里程</a:t>
                      </a:r>
                      <a:endParaRPr lang="zh-CN" altLang="en-US" sz="2400" b="1" kern="100" dirty="0" smtClean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latin typeface="+mn-ea"/>
                          <a:ea typeface="+mn-ea"/>
                          <a:cs typeface="Times New Roman" panose="02020603050405020304"/>
                        </a:rPr>
                        <a:t>卫生机构床位</a:t>
                      </a:r>
                      <a:endParaRPr lang="zh-CN" altLang="en-US" sz="2400" b="1" kern="100" dirty="0" smtClean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>
                          <a:latin typeface="+mn-ea"/>
                          <a:ea typeface="+mn-ea"/>
                          <a:cs typeface="Courier New" panose="02070309020205020404"/>
                        </a:rPr>
                        <a:t>1952</a:t>
                      </a:r>
                      <a:r>
                        <a:rPr lang="zh-CN" sz="2400" b="1" kern="100">
                          <a:latin typeface="+mn-ea"/>
                          <a:ea typeface="+mn-ea"/>
                          <a:cs typeface="Times New Roman" panose="02020603050405020304"/>
                        </a:rPr>
                        <a:t>年</a:t>
                      </a:r>
                      <a:endParaRPr lang="zh-CN" sz="2400" b="1" kern="10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+mn-ea"/>
                          <a:ea typeface="+mn-ea"/>
                          <a:cs typeface="Courier New" panose="02070309020205020404"/>
                        </a:rPr>
                        <a:t>37.9</a:t>
                      </a:r>
                      <a:r>
                        <a:rPr lang="zh-CN" sz="2400" b="1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亿元</a:t>
                      </a:r>
                      <a:endParaRPr lang="zh-CN" sz="2400" b="1" kern="100" dirty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latin typeface="+mn-ea"/>
                          <a:ea typeface="+mn-ea"/>
                          <a:cs typeface="Courier New" panose="02070309020205020404"/>
                        </a:rPr>
                        <a:t>1582</a:t>
                      </a:r>
                      <a:r>
                        <a:rPr lang="zh-CN" sz="2400" b="1" kern="100" dirty="0" smtClean="0">
                          <a:latin typeface="+mn-ea"/>
                          <a:ea typeface="+mn-ea"/>
                          <a:cs typeface="Times New Roman" panose="02020603050405020304"/>
                        </a:rPr>
                        <a:t>万</a:t>
                      </a:r>
                      <a:r>
                        <a:rPr lang="zh-CN" sz="2400" b="1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吨</a:t>
                      </a:r>
                      <a:endParaRPr lang="zh-CN" sz="2400" b="1" kern="100" dirty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>
                          <a:latin typeface="+mn-ea"/>
                          <a:ea typeface="+mn-ea"/>
                          <a:cs typeface="Courier New" panose="02070309020205020404"/>
                        </a:rPr>
                        <a:t>5.2</a:t>
                      </a:r>
                      <a:r>
                        <a:rPr lang="zh-CN" sz="2400" b="1" kern="100">
                          <a:latin typeface="+mn-ea"/>
                          <a:ea typeface="+mn-ea"/>
                          <a:cs typeface="Times New Roman" panose="02020603050405020304"/>
                        </a:rPr>
                        <a:t>万吨</a:t>
                      </a:r>
                      <a:endParaRPr lang="zh-CN" sz="2400" b="1" kern="10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latin typeface="+mn-ea"/>
                          <a:ea typeface="+mn-ea"/>
                          <a:cs typeface="Courier New" panose="02070309020205020404"/>
                        </a:rPr>
                        <a:t>3787</a:t>
                      </a:r>
                      <a:r>
                        <a:rPr lang="zh-CN" sz="2400" b="1" kern="100" dirty="0" smtClean="0">
                          <a:latin typeface="+mn-ea"/>
                          <a:ea typeface="+mn-ea"/>
                          <a:cs typeface="Times New Roman" panose="02020603050405020304"/>
                        </a:rPr>
                        <a:t>千米</a:t>
                      </a:r>
                      <a:endParaRPr lang="zh-CN" sz="2400" b="1" kern="100" dirty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+mn-ea"/>
                          <a:ea typeface="+mn-ea"/>
                          <a:cs typeface="Courier New" panose="02070309020205020404"/>
                        </a:rPr>
                        <a:t>5711</a:t>
                      </a:r>
                      <a:r>
                        <a:rPr lang="zh-CN" sz="2400" b="1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张</a:t>
                      </a:r>
                      <a:endParaRPr lang="zh-CN" sz="2400" b="1" kern="100" dirty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>
                          <a:latin typeface="+mn-ea"/>
                          <a:ea typeface="+mn-ea"/>
                          <a:cs typeface="Courier New" panose="02070309020205020404"/>
                        </a:rPr>
                        <a:t>1992</a:t>
                      </a:r>
                      <a:r>
                        <a:rPr lang="zh-CN" sz="2400" b="1" kern="100">
                          <a:latin typeface="+mn-ea"/>
                          <a:ea typeface="+mn-ea"/>
                          <a:cs typeface="Times New Roman" panose="02020603050405020304"/>
                        </a:rPr>
                        <a:t>年</a:t>
                      </a:r>
                      <a:endParaRPr lang="zh-CN" sz="2400" b="1" kern="10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latin typeface="+mn-ea"/>
                          <a:ea typeface="+mn-ea"/>
                          <a:cs typeface="Courier New" panose="02070309020205020404"/>
                        </a:rPr>
                        <a:t>3053.6</a:t>
                      </a:r>
                      <a:r>
                        <a:rPr lang="zh-CN" sz="2400" b="1" kern="100" dirty="0" smtClean="0">
                          <a:latin typeface="+mn-ea"/>
                          <a:ea typeface="+mn-ea"/>
                          <a:cs typeface="Times New Roman" panose="02020603050405020304"/>
                        </a:rPr>
                        <a:t>亿</a:t>
                      </a:r>
                      <a:r>
                        <a:rPr lang="zh-CN" sz="2400" b="1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元</a:t>
                      </a:r>
                      <a:endParaRPr lang="zh-CN" sz="2400" b="1" kern="100" dirty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latin typeface="+mn-ea"/>
                          <a:ea typeface="+mn-ea"/>
                          <a:cs typeface="Courier New" panose="02070309020205020404"/>
                        </a:rPr>
                        <a:t>5670</a:t>
                      </a:r>
                      <a:r>
                        <a:rPr lang="zh-CN" sz="2400" b="1" kern="100" dirty="0" smtClean="0">
                          <a:latin typeface="+mn-ea"/>
                          <a:ea typeface="+mn-ea"/>
                          <a:cs typeface="Times New Roman" panose="02020603050405020304"/>
                        </a:rPr>
                        <a:t>万</a:t>
                      </a:r>
                      <a:r>
                        <a:rPr lang="zh-CN" sz="2400" b="1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吨</a:t>
                      </a:r>
                      <a:endParaRPr lang="zh-CN" sz="2400" b="1" kern="100" dirty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latin typeface="+mn-ea"/>
                          <a:ea typeface="+mn-ea"/>
                          <a:cs typeface="Courier New" panose="02070309020205020404"/>
                        </a:rPr>
                        <a:t>1316.2</a:t>
                      </a:r>
                      <a:r>
                        <a:rPr lang="zh-CN" sz="2400" b="1" kern="100" dirty="0" smtClean="0">
                          <a:latin typeface="+mn-ea"/>
                          <a:ea typeface="+mn-ea"/>
                          <a:cs typeface="Times New Roman" panose="02020603050405020304"/>
                        </a:rPr>
                        <a:t>万</a:t>
                      </a:r>
                      <a:r>
                        <a:rPr lang="zh-CN" sz="2400" b="1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吨</a:t>
                      </a:r>
                      <a:endParaRPr lang="zh-CN" sz="2400" b="1" kern="100" dirty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latin typeface="+mn-ea"/>
                          <a:ea typeface="+mn-ea"/>
                          <a:cs typeface="Courier New" panose="02070309020205020404"/>
                        </a:rPr>
                        <a:t>13143</a:t>
                      </a:r>
                      <a:r>
                        <a:rPr lang="zh-CN" sz="2400" b="1" kern="100" dirty="0" smtClean="0">
                          <a:latin typeface="+mn-ea"/>
                          <a:ea typeface="+mn-ea"/>
                          <a:cs typeface="Times New Roman" panose="02020603050405020304"/>
                        </a:rPr>
                        <a:t>千米</a:t>
                      </a:r>
                      <a:endParaRPr lang="zh-CN" sz="2400" b="1" kern="100" dirty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latin typeface="+mn-ea"/>
                          <a:ea typeface="+mn-ea"/>
                          <a:cs typeface="Courier New" panose="02070309020205020404"/>
                        </a:rPr>
                        <a:t>375377</a:t>
                      </a:r>
                      <a:r>
                        <a:rPr lang="zh-CN" sz="2400" b="1" kern="100" dirty="0" smtClean="0">
                          <a:latin typeface="+mn-ea"/>
                          <a:ea typeface="+mn-ea"/>
                          <a:cs typeface="Times New Roman" panose="02020603050405020304"/>
                        </a:rPr>
                        <a:t>张</a:t>
                      </a:r>
                      <a:endParaRPr lang="zh-CN" sz="2400" b="1" kern="100" dirty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7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+mn-ea"/>
                          <a:ea typeface="+mn-ea"/>
                          <a:cs typeface="Times New Roman" panose="02020603050405020304"/>
                        </a:rPr>
                        <a:t>增长</a:t>
                      </a:r>
                      <a:endParaRPr lang="zh-CN" sz="2400" b="1" kern="10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+mn-ea"/>
                          <a:ea typeface="+mn-ea"/>
                          <a:cs typeface="Courier New" panose="02070309020205020404"/>
                        </a:rPr>
                        <a:t>80.5</a:t>
                      </a:r>
                      <a:r>
                        <a:rPr lang="zh-CN" sz="2400" b="1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倍</a:t>
                      </a:r>
                      <a:endParaRPr lang="zh-CN" sz="2400" b="1" kern="100" dirty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+mn-ea"/>
                          <a:ea typeface="+mn-ea"/>
                          <a:cs typeface="Courier New" panose="02070309020205020404"/>
                        </a:rPr>
                        <a:t>3.6</a:t>
                      </a:r>
                      <a:r>
                        <a:rPr lang="zh-CN" sz="2400" b="1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倍</a:t>
                      </a:r>
                      <a:endParaRPr lang="zh-CN" sz="2400" b="1" kern="100" dirty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+mn-ea"/>
                          <a:ea typeface="+mn-ea"/>
                          <a:cs typeface="Courier New" panose="02070309020205020404"/>
                        </a:rPr>
                        <a:t>253.1</a:t>
                      </a:r>
                      <a:r>
                        <a:rPr lang="zh-CN" sz="2400" b="1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倍</a:t>
                      </a:r>
                      <a:endParaRPr lang="zh-CN" sz="2400" b="1" kern="100" dirty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+mn-ea"/>
                          <a:ea typeface="+mn-ea"/>
                          <a:cs typeface="Courier New" panose="02070309020205020404"/>
                        </a:rPr>
                        <a:t>3.5</a:t>
                      </a:r>
                      <a:r>
                        <a:rPr lang="zh-CN" sz="2400" b="1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倍</a:t>
                      </a:r>
                      <a:endParaRPr lang="zh-CN" sz="2400" b="1" kern="100" dirty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+mn-ea"/>
                          <a:ea typeface="+mn-ea"/>
                          <a:cs typeface="Courier New" panose="02070309020205020404"/>
                        </a:rPr>
                        <a:t>65.7</a:t>
                      </a:r>
                      <a:r>
                        <a:rPr lang="zh-CN" sz="2400" b="1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倍</a:t>
                      </a:r>
                      <a:endParaRPr lang="zh-CN" sz="2400" b="1" kern="100" dirty="0">
                        <a:latin typeface="+mn-ea"/>
                        <a:ea typeface="+mn-ea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05876" y="2241463"/>
            <a:ext cx="10935335" cy="13691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(1)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从材料一中指出民族自治地区分布有什么特点？自治区政府主席都由少数民族的人担任，说明了什么？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546" y="1174343"/>
            <a:ext cx="2797707" cy="58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5"/>
          <p:cNvSpPr/>
          <p:nvPr/>
        </p:nvSpPr>
        <p:spPr>
          <a:xfrm>
            <a:off x="967066" y="109886"/>
            <a:ext cx="3929281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民族大团结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596309" y="4059942"/>
            <a:ext cx="11249948" cy="1338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主要分布在我国西部地区。说明在自治区域内，由当地民族当家做主，管理本民族地方性的内部事务，行使自治权。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19524" y="1763783"/>
            <a:ext cx="10935335" cy="676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(2)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结合材料二及所学知识，说说民族区域自治制度有何优越性。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05493" y="3131878"/>
            <a:ext cx="10867811" cy="1845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有利于把国家统一和少数民族自治结合起来，既维护了国家主权统一，又保障了少数民族管理本民族事物的权利；有利于促进少数民族地区经济发展。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3929281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民族大团结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222" y="2570862"/>
            <a:ext cx="10689249" cy="1477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  <a:sym typeface="+mn-ea"/>
              </a:rPr>
              <a:t>民族自治区既行使民族自治权，同时又必须接受国家统一领导，其自治权是相对的。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613373" y="1411116"/>
            <a:ext cx="1826141" cy="5847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走出误区</a:t>
            </a:r>
          </a:p>
        </p:txBody>
      </p:sp>
      <p:sp>
        <p:nvSpPr>
          <p:cNvPr id="7" name="Rectangle 5"/>
          <p:cNvSpPr/>
          <p:nvPr/>
        </p:nvSpPr>
        <p:spPr>
          <a:xfrm>
            <a:off x="967066" y="109886"/>
            <a:ext cx="3929281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民族大团结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967066" y="109886"/>
            <a:ext cx="3929281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民族大团结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568611" y="1101764"/>
            <a:ext cx="4789348" cy="646331"/>
            <a:chOff x="473075" y="1920644"/>
            <a:chExt cx="4789348" cy="646331"/>
          </a:xfrm>
        </p:grpSpPr>
        <p:sp>
          <p:nvSpPr>
            <p:cNvPr id="4" name="Rectangle 9"/>
            <p:cNvSpPr/>
            <p:nvPr/>
          </p:nvSpPr>
          <p:spPr>
            <a:xfrm>
              <a:off x="746443" y="1920644"/>
              <a:ext cx="451598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探究点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二</a:t>
              </a: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　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各民族共同繁荣发展</a:t>
              </a:r>
              <a:endParaRPr lang="zh-CN" altLang="en-US" sz="2400" b="1" dirty="0">
                <a:solidFill>
                  <a:srgbClr val="00A6AD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075" y="2036445"/>
              <a:ext cx="84455" cy="41402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677" y="1878143"/>
            <a:ext cx="2812294" cy="70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文本框 99"/>
          <p:cNvSpPr txBox="1"/>
          <p:nvPr/>
        </p:nvSpPr>
        <p:spPr>
          <a:xfrm>
            <a:off x="810596" y="2746439"/>
            <a:ext cx="10612581" cy="35548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李克强在十二届全国人大二次会议上说，我国是统一的多民族国家，各民族都是中华民族的平等一员。要全面正确贯彻党的民族政策，坚持和完善民族区域自治制度，促进民族团结进步、共同繁荣发展。认真落实中央支持少数民族和民族地区发展的政策措施。扶持人口较少民族发展，继续实施兴边富民行动，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19524" y="1586359"/>
            <a:ext cx="10935335" cy="2169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保护和发展少数民族优秀传统文化。中华民族大家庭的各族儿女和睦相处、和衷共济、和谐发展、心心相印，一定会更加幸福安康、兴旺发达。 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3929281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民族大团结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78580" y="2323351"/>
            <a:ext cx="10935335" cy="676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根据材料，从中概括怎样才能促进我国各民族的共同繁荣发展。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602" y="1310823"/>
            <a:ext cx="2797707" cy="58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5"/>
          <p:cNvSpPr/>
          <p:nvPr/>
        </p:nvSpPr>
        <p:spPr>
          <a:xfrm>
            <a:off x="967066" y="109886"/>
            <a:ext cx="3929281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民族大团结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623605" y="3514022"/>
            <a:ext cx="10949697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要全面正确贯彻党的民族政策，坚持和完善民族区域自治制度，认真落实中央支持少数民族和民族地区发展的政策措施，扶持人口较少民族发展，继续实施兴边富民行动，保护和发展少数民族优秀传统文化等。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1</TotalTime>
  <Words>924</Words>
  <Application>WPS 演示</Application>
  <PresentationFormat>自定义</PresentationFormat>
  <Paragraphs>71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主题2</vt:lpstr>
      <vt:lpstr>海阔天空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dcterms:created xsi:type="dcterms:W3CDTF">2018-02-07T00:47:00Z</dcterms:created>
  <dcterms:modified xsi:type="dcterms:W3CDTF">2019-01-07T07:57:50Z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64440492-4C8B-11D1-8B70-080036B11A03}" pid="4">
    <vt:lpwstr>历史备课大师【全免费】</vt:lpwstr>
  </property>
</Properties>
</file>