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Layouts/slideLayout19.xml" ContentType="application/vnd.openxmlformats-officedocument.presentationml.slideLayout+xml"/>
  <Override PartName="/ppt/theme/theme4.xml" ContentType="application/vnd.openxmlformats-officedocument.them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1" r:id="rId1"/>
    <p:sldMasterId id="2147483664" r:id="rId2"/>
  </p:sldMasterIdLst>
  <p:notesMasterIdLst>
    <p:notesMasterId r:id="rId9"/>
  </p:notesMasterIdLst>
  <p:handoutMasterIdLst>
    <p:handoutMasterId r:id="rId10"/>
  </p:handoutMasterIdLst>
  <p:sldIdLst>
    <p:sldId id="258" r:id="rId3"/>
    <p:sldId id="292" r:id="rId4"/>
    <p:sldId id="296" r:id="rId5"/>
    <p:sldId id="274" r:id="rId6"/>
    <p:sldId id="297" r:id="rId7"/>
    <p:sldId id="291" r:id="rId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6AD"/>
    <a:srgbClr val="C50023"/>
    <a:srgbClr val="F1A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809" autoAdjust="0"/>
    <p:restoredTop sz="94660"/>
  </p:normalViewPr>
  <p:slideViewPr>
    <p:cSldViewPr snapToGrid="0">
      <p:cViewPr varScale="1">
        <p:scale>
          <a:sx n="88" d="100"/>
          <a:sy n="88" d="100"/>
        </p:scale>
        <p:origin x="-216" y="-1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2019/1/7</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7962017-F2D6-47FD-9745-8192A05AFE9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A31B65F-E42C-44A5-9DE1-5755360751A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624421" y="2997200"/>
            <a:ext cx="10943167"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624421" y="3952875"/>
            <a:ext cx="10943167"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4421" y="1125538"/>
            <a:ext cx="5369983"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125538"/>
            <a:ext cx="5369984"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4968" y="190505"/>
            <a:ext cx="2734733"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4420" y="190505"/>
            <a:ext cx="8007349"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6EC0129-61CD-4D10-98E0-EBC820AD708A}"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49A413F-C423-4412-9AD8-8C6A1F5E5611}"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BCD8BCF-9265-4392-A41D-BDDAA4985FD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E9E5125-5818-4987-B893-8EA79935EF2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61717B56-7A91-4ACA-B435-CE198C9EF7B6}"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9ADEA2D-36B8-421E-93A1-F3A75CD6DA9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EEDA02E-4A6A-49F3-91DB-2CB70C83F6D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609600" y="6356351"/>
            <a:ext cx="28448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pPr>
              <a:defRPr/>
            </a:pPr>
            <a:endParaRPr lang="zh-CN" altLang="en-US"/>
          </a:p>
        </p:txBody>
      </p:sp>
      <p:sp>
        <p:nvSpPr>
          <p:cNvPr id="1029" name="页脚占位符 4"/>
          <p:cNvSpPr>
            <a:spLocks noGrp="1" noChangeArrowheads="1"/>
          </p:cNvSpPr>
          <p:nvPr>
            <p:ph type="ftr" sz="quarter" idx="3"/>
          </p:nvPr>
        </p:nvSpPr>
        <p:spPr bwMode="auto">
          <a:xfrm>
            <a:off x="4165600" y="6356351"/>
            <a:ext cx="38608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737600" y="6356351"/>
            <a:ext cx="28448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3EEA6F31-AAB8-4F12-AD2A-A28946D153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624419" y="1125538"/>
            <a:ext cx="10943167"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626535" y="190500"/>
            <a:ext cx="10943167"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5135036" y="6524625"/>
            <a:ext cx="1919817"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1119137" y="1900064"/>
            <a:ext cx="10754415" cy="3076617"/>
            <a:chOff x="4355" y="1599"/>
            <a:chExt cx="10017" cy="4292"/>
          </a:xfrm>
        </p:grpSpPr>
        <p:sp>
          <p:nvSpPr>
            <p:cNvPr id="3" name="Rectangle 5"/>
            <p:cNvSpPr/>
            <p:nvPr/>
          </p:nvSpPr>
          <p:spPr>
            <a:xfrm>
              <a:off x="4430" y="4732"/>
              <a:ext cx="9853" cy="1159"/>
            </a:xfrm>
            <a:prstGeom prst="rect">
              <a:avLst/>
            </a:prstGeom>
            <a:noFill/>
            <a:ln w="9525">
              <a:noFill/>
            </a:ln>
          </p:spPr>
          <p:txBody>
            <a:bodyPr wrap="square"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algn="ctr">
                <a:buNone/>
              </a:pP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a:t>
              </a:r>
              <a:r>
                <a:rPr lang="en-US"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7</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课</a:t>
              </a:r>
              <a:r>
                <a:rPr lang="zh-CN" altLang="en-US"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　</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伟大的历史转折</a:t>
              </a:r>
              <a:endParaRPr lang="zh-CN"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p:txBody>
        </p:sp>
        <p:sp>
          <p:nvSpPr>
            <p:cNvPr id="6" name="文本框 5"/>
            <p:cNvSpPr txBox="1"/>
            <p:nvPr/>
          </p:nvSpPr>
          <p:spPr>
            <a:xfrm>
              <a:off x="4355" y="1599"/>
              <a:ext cx="10017" cy="2963"/>
            </a:xfrm>
            <a:prstGeom prst="rect">
              <a:avLst/>
            </a:prstGeom>
            <a:noFill/>
          </p:spPr>
          <p:txBody>
            <a:bodyPr wrap="square" rtlCol="0">
              <a:spAutoFit/>
            </a:bodyPr>
            <a:lstStyle/>
            <a:p>
              <a:pPr algn="ctr"/>
              <a:r>
                <a:rPr lang="zh-CN" altLang="zh-CN" sz="6600" b="1" dirty="0" smtClean="0">
                  <a:latin typeface="微软雅黑" panose="020B0503020204020204" charset="-122"/>
                  <a:ea typeface="微软雅黑" panose="020B0503020204020204" charset="-122"/>
                </a:rPr>
                <a:t>第</a:t>
              </a:r>
              <a:r>
                <a:rPr lang="zh-CN" altLang="en-US" sz="6600" b="1" dirty="0" smtClean="0">
                  <a:latin typeface="微软雅黑" panose="020B0503020204020204" charset="-122"/>
                  <a:ea typeface="微软雅黑" panose="020B0503020204020204" charset="-122"/>
                </a:rPr>
                <a:t>三</a:t>
              </a:r>
              <a:r>
                <a:rPr lang="zh-CN" altLang="zh-CN" sz="6600" b="1" dirty="0" smtClean="0">
                  <a:latin typeface="微软雅黑" panose="020B0503020204020204" charset="-122"/>
                  <a:ea typeface="微软雅黑" panose="020B0503020204020204" charset="-122"/>
                </a:rPr>
                <a:t>单元</a:t>
              </a:r>
              <a:r>
                <a:rPr lang="zh-CN" altLang="zh-CN" sz="6600" dirty="0" smtClean="0"/>
                <a:t>　</a:t>
              </a:r>
              <a:r>
                <a:rPr lang="zh-CN" altLang="en-US" sz="6600" dirty="0" smtClean="0">
                  <a:latin typeface="微软雅黑" panose="020B0503020204020204" charset="-122"/>
                  <a:ea typeface="微软雅黑" panose="020B0503020204020204" charset="-122"/>
                </a:rPr>
                <a:t>中国特色社会</a:t>
              </a:r>
              <a:endParaRPr lang="en-US" altLang="zh-CN" sz="6600" dirty="0" smtClean="0">
                <a:latin typeface="微软雅黑" panose="020B0503020204020204" charset="-122"/>
                <a:ea typeface="微软雅黑" panose="020B0503020204020204" charset="-122"/>
              </a:endParaRPr>
            </a:p>
            <a:p>
              <a:pPr algn="ctr"/>
              <a:r>
                <a:rPr lang="zh-CN" altLang="en-US" sz="6600" dirty="0" smtClean="0">
                  <a:latin typeface="微软雅黑" panose="020B0503020204020204" charset="-122"/>
                  <a:ea typeface="微软雅黑" panose="020B0503020204020204" charset="-122"/>
                </a:rPr>
                <a:t>主义道路</a:t>
              </a:r>
              <a:endParaRPr lang="en-US" altLang="zh-CN" sz="6600" dirty="0" smtClean="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Rectangle 5"/>
          <p:cNvSpPr/>
          <p:nvPr/>
        </p:nvSpPr>
        <p:spPr>
          <a:xfrm>
            <a:off x="967066" y="109886"/>
            <a:ext cx="4496744"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7</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伟大的历史转折</a:t>
            </a:r>
            <a:endParaRPr lang="zh-CN" altLang="en-US" dirty="0">
              <a:solidFill>
                <a:schemeClr val="tx1"/>
              </a:solidFill>
              <a:latin typeface="微软雅黑" panose="020B0503020204020204" charset="-122"/>
              <a:ea typeface="微软雅黑" panose="020B0503020204020204" charset="-122"/>
            </a:endParaRPr>
          </a:p>
        </p:txBody>
      </p:sp>
      <p:grpSp>
        <p:nvGrpSpPr>
          <p:cNvPr id="3" name="组合 8"/>
          <p:cNvGrpSpPr/>
          <p:nvPr/>
        </p:nvGrpSpPr>
        <p:grpSpPr>
          <a:xfrm>
            <a:off x="636851" y="1729572"/>
            <a:ext cx="6645625" cy="646331"/>
            <a:chOff x="473075" y="1920644"/>
            <a:chExt cx="6645625" cy="646331"/>
          </a:xfrm>
        </p:grpSpPr>
        <p:sp>
          <p:nvSpPr>
            <p:cNvPr id="4" name="Rectangle 9"/>
            <p:cNvSpPr/>
            <p:nvPr/>
          </p:nvSpPr>
          <p:spPr>
            <a:xfrm>
              <a:off x="746443" y="1920644"/>
              <a:ext cx="6372257" cy="646331"/>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zh-CN" sz="2400" b="1" dirty="0" smtClean="0">
                  <a:solidFill>
                    <a:srgbClr val="00A6AD"/>
                  </a:solidFill>
                  <a:latin typeface="宋体" panose="02010600030101010101" pitchFamily="2" charset="-122"/>
                </a:rPr>
                <a:t>探究点　</a:t>
              </a:r>
              <a:r>
                <a:rPr lang="zh-CN" altLang="en-US" sz="2400" b="1" dirty="0" smtClean="0">
                  <a:solidFill>
                    <a:srgbClr val="00A6AD"/>
                  </a:solidFill>
                  <a:latin typeface="宋体" panose="02010600030101010101" pitchFamily="2" charset="-122"/>
                </a:rPr>
                <a:t>对比遵义会议和中共十一届三中全会</a:t>
              </a:r>
              <a:endParaRPr lang="zh-CN" altLang="en-US" sz="2400" b="1" dirty="0">
                <a:solidFill>
                  <a:srgbClr val="00A6AD"/>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2036445"/>
              <a:ext cx="84455" cy="414020"/>
            </a:xfrm>
            <a:prstGeom prst="rect">
              <a:avLst/>
            </a:prstGeom>
            <a:noFill/>
            <a:ln w="9525">
              <a:noFill/>
            </a:ln>
          </p:spPr>
        </p:pic>
      </p:grpSp>
      <p:pic>
        <p:nvPicPr>
          <p:cNvPr id="16" name="图片 15" descr="图标-03"/>
          <p:cNvPicPr>
            <a:picLocks noChangeAspect="1"/>
          </p:cNvPicPr>
          <p:nvPr/>
        </p:nvPicPr>
        <p:blipFill>
          <a:blip r:embed="rId3" cstate="print"/>
          <a:stretch>
            <a:fillRect/>
          </a:stretch>
        </p:blipFill>
        <p:spPr>
          <a:xfrm>
            <a:off x="103200" y="980080"/>
            <a:ext cx="5647056" cy="845185"/>
          </a:xfrm>
          <a:prstGeom prst="rect">
            <a:avLst/>
          </a:prstGeom>
        </p:spPr>
      </p:pic>
      <p:sp>
        <p:nvSpPr>
          <p:cNvPr id="19" name="文本框 18"/>
          <p:cNvSpPr txBox="1"/>
          <p:nvPr/>
        </p:nvSpPr>
        <p:spPr>
          <a:xfrm>
            <a:off x="774715" y="1137803"/>
            <a:ext cx="4770436" cy="521970"/>
          </a:xfrm>
          <a:prstGeom prst="rect">
            <a:avLst/>
          </a:prstGeom>
          <a:noFill/>
        </p:spPr>
        <p:txBody>
          <a:bodyPr wrap="square" rtlCol="0">
            <a:spAutoFit/>
          </a:bodyPr>
          <a:lstStyle/>
          <a:p>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要点探究   解决问题</a:t>
            </a:r>
          </a:p>
        </p:txBody>
      </p:sp>
      <p:pic>
        <p:nvPicPr>
          <p:cNvPr id="2" name="Picture 2"/>
          <p:cNvPicPr>
            <a:picLocks noChangeAspect="1" noChangeArrowheads="1"/>
          </p:cNvPicPr>
          <p:nvPr/>
        </p:nvPicPr>
        <p:blipFill>
          <a:blip r:embed="rId4"/>
          <a:srcRect/>
          <a:stretch>
            <a:fillRect/>
          </a:stretch>
        </p:blipFill>
        <p:spPr bwMode="auto">
          <a:xfrm>
            <a:off x="817213" y="2342175"/>
            <a:ext cx="2812294" cy="707091"/>
          </a:xfrm>
          <a:prstGeom prst="rect">
            <a:avLst/>
          </a:prstGeom>
          <a:noFill/>
          <a:ln w="9525">
            <a:noFill/>
            <a:miter lim="800000"/>
            <a:headEnd/>
            <a:tailEnd/>
          </a:ln>
          <a:effectLst/>
        </p:spPr>
      </p:pic>
      <p:sp>
        <p:nvSpPr>
          <p:cNvPr id="10" name="文本框 99"/>
          <p:cNvSpPr txBox="1"/>
          <p:nvPr/>
        </p:nvSpPr>
        <p:spPr>
          <a:xfrm>
            <a:off x="633172" y="3415191"/>
            <a:ext cx="10935335" cy="1369157"/>
          </a:xfrm>
          <a:prstGeom prst="rect">
            <a:avLst/>
          </a:prstGeom>
          <a:noFill/>
          <a:ln w="9525">
            <a:noFill/>
          </a:ln>
        </p:spPr>
        <p:txBody>
          <a:bodyPr wrap="square">
            <a:spAutoFit/>
          </a:bodyPr>
          <a:lstStyle/>
          <a:p>
            <a:pPr algn="just">
              <a:lnSpc>
                <a:spcPct val="150000"/>
              </a:lnSpc>
            </a:pPr>
            <a:r>
              <a:rPr lang="zh-CN" altLang="en-US" sz="3000" b="1" dirty="0" smtClean="0">
                <a:latin typeface="+mn-ea"/>
                <a:cs typeface="Times New Roman" panose="02020603050405020304" charset="0"/>
              </a:rPr>
              <a:t>材料一　</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会议</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批判了党中央领导人在军事上、组织上的错误，肯定了毛泽东的正确军事主张，选举毛泽东为中央政治局常委。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9"/>
          <p:cNvSpPr txBox="1"/>
          <p:nvPr/>
        </p:nvSpPr>
        <p:spPr>
          <a:xfrm>
            <a:off x="646819" y="1354366"/>
            <a:ext cx="10935335" cy="2754152"/>
          </a:xfrm>
          <a:prstGeom prst="rect">
            <a:avLst/>
          </a:prstGeom>
          <a:noFill/>
          <a:ln w="9525">
            <a:noFill/>
          </a:ln>
        </p:spPr>
        <p:txBody>
          <a:bodyPr wrap="square">
            <a:spAutoFit/>
          </a:bodyPr>
          <a:lstStyle/>
          <a:p>
            <a:pPr algn="just">
              <a:lnSpc>
                <a:spcPct val="150000"/>
              </a:lnSpc>
            </a:pPr>
            <a:r>
              <a:rPr lang="zh-CN" altLang="en-US" sz="3000" b="1" dirty="0" smtClean="0">
                <a:latin typeface="+mn-ea"/>
                <a:cs typeface="Times New Roman" panose="02020603050405020304" charset="0"/>
              </a:rPr>
              <a:t>材料二　“文化大革命”结束之后，中国处在向何处去的重大历史关头，</a:t>
            </a:r>
            <a:r>
              <a:rPr lang="en-US" altLang="zh-CN" sz="3000" b="1" dirty="0" smtClean="0">
                <a:latin typeface="+mn-ea"/>
                <a:cs typeface="Times New Roman" panose="02020603050405020304" charset="0"/>
              </a:rPr>
              <a:t>1978</a:t>
            </a:r>
            <a:r>
              <a:rPr lang="zh-CN" altLang="en-US" sz="3000" b="1" dirty="0" smtClean="0">
                <a:latin typeface="+mn-ea"/>
                <a:cs typeface="Times New Roman" panose="02020603050405020304" charset="0"/>
              </a:rPr>
              <a:t>年</a:t>
            </a:r>
            <a:r>
              <a:rPr lang="en-US" altLang="zh-CN" sz="3000" b="1" dirty="0" smtClean="0">
                <a:latin typeface="+mn-ea"/>
                <a:cs typeface="Times New Roman" panose="02020603050405020304" charset="0"/>
              </a:rPr>
              <a:t>12</a:t>
            </a:r>
            <a:r>
              <a:rPr lang="zh-CN" altLang="en-US" sz="3000" b="1" dirty="0" smtClean="0">
                <a:latin typeface="+mn-ea"/>
                <a:cs typeface="Times New Roman" panose="02020603050405020304" charset="0"/>
              </a:rPr>
              <a:t>月在北京召开了一次关系党和国家前途命运的极为重要的会议</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作出了把党和国家的工作中心转移到经济建设上来，实行改革开放的历史性决策。</a:t>
            </a:r>
          </a:p>
        </p:txBody>
      </p:sp>
      <p:sp>
        <p:nvSpPr>
          <p:cNvPr id="4" name="Rectangle 5"/>
          <p:cNvSpPr/>
          <p:nvPr/>
        </p:nvSpPr>
        <p:spPr>
          <a:xfrm>
            <a:off x="967066" y="109886"/>
            <a:ext cx="4496744"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7</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伟大的历史转折</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33172" y="1832023"/>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为什么说中共十一届三中全会是中华人民共和国成立以来党的历史上具有深远意义的伟大转折？</a:t>
            </a:r>
          </a:p>
        </p:txBody>
      </p:sp>
      <p:pic>
        <p:nvPicPr>
          <p:cNvPr id="2050" name="Picture 2"/>
          <p:cNvPicPr>
            <a:picLocks noChangeAspect="1" noChangeArrowheads="1"/>
          </p:cNvPicPr>
          <p:nvPr/>
        </p:nvPicPr>
        <p:blipFill>
          <a:blip r:embed="rId2" cstate="print"/>
          <a:srcRect/>
          <a:stretch>
            <a:fillRect/>
          </a:stretch>
        </p:blipFill>
        <p:spPr bwMode="auto">
          <a:xfrm>
            <a:off x="587546" y="1174343"/>
            <a:ext cx="2797707" cy="586616"/>
          </a:xfrm>
          <a:prstGeom prst="rect">
            <a:avLst/>
          </a:prstGeom>
          <a:noFill/>
          <a:ln w="9525">
            <a:noFill/>
            <a:miter lim="800000"/>
            <a:headEnd/>
            <a:tailEnd/>
          </a:ln>
          <a:effectLst/>
        </p:spPr>
      </p:pic>
      <p:sp>
        <p:nvSpPr>
          <p:cNvPr id="8" name="Rectangle 5"/>
          <p:cNvSpPr/>
          <p:nvPr/>
        </p:nvSpPr>
        <p:spPr>
          <a:xfrm>
            <a:off x="967066" y="109886"/>
            <a:ext cx="4496744"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7</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伟大的历史转折</a:t>
            </a:r>
            <a:endParaRPr lang="zh-CN" altLang="en-US" dirty="0">
              <a:latin typeface="微软雅黑" panose="020B0503020204020204" charset="-122"/>
              <a:ea typeface="微软雅黑" panose="020B0503020204020204" charset="-122"/>
            </a:endParaRPr>
          </a:p>
        </p:txBody>
      </p:sp>
      <p:sp>
        <p:nvSpPr>
          <p:cNvPr id="5" name="文本框 2"/>
          <p:cNvSpPr txBox="1"/>
          <p:nvPr/>
        </p:nvSpPr>
        <p:spPr>
          <a:xfrm>
            <a:off x="582661" y="3268358"/>
            <a:ext cx="11249948" cy="3045514"/>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(1)①</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中共十一届三中全会确定了解放思想、开动脑筋、实事求是、团结一致向前看的指导方针，会议召开以后中国共产党在思想、政治、组织等领域进行了全面拨乱反正。②中共十一届三中全会是改革开放的开端。③建设有中国特色的社会主义道路，是以这次会议为起点的。④当代中国的马克思主义</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邓小平理论，是在这次会议前后开始逐步形成和发展起来的。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additive="base">
                                        <p:cTn id="12" dur="500" fill="hold"/>
                                        <p:tgtEl>
                                          <p:spTgt spid="100"/>
                                        </p:tgtEl>
                                        <p:attrNameLst>
                                          <p:attrName>ppt_x</p:attrName>
                                        </p:attrNameLst>
                                      </p:cBhvr>
                                      <p:tavLst>
                                        <p:tav tm="0">
                                          <p:val>
                                            <p:strVal val="#ppt_x"/>
                                          </p:val>
                                        </p:tav>
                                        <p:tav tm="100000">
                                          <p:val>
                                            <p:strVal val="#ppt_x"/>
                                          </p:val>
                                        </p:tav>
                                      </p:tavLst>
                                    </p:anim>
                                    <p:anim calcmode="lin" valueType="num">
                                      <p:cBhvr additive="base">
                                        <p:cTn id="13"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9"/>
          <p:cNvSpPr txBox="1"/>
          <p:nvPr/>
        </p:nvSpPr>
        <p:spPr>
          <a:xfrm>
            <a:off x="619524" y="1490823"/>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(2)</a:t>
            </a:r>
            <a:r>
              <a:rPr lang="zh-CN" altLang="en-US" sz="3000" b="1" dirty="0" smtClean="0">
                <a:latin typeface="+mn-ea"/>
                <a:cs typeface="Times New Roman" panose="02020603050405020304" charset="0"/>
              </a:rPr>
              <a:t>根据两则材料，说说这两次会议在内容上有何相似之处。结合所学知识说说两者还有哪些相同点。</a:t>
            </a:r>
          </a:p>
        </p:txBody>
      </p:sp>
      <p:sp>
        <p:nvSpPr>
          <p:cNvPr id="3" name="文本框 2"/>
          <p:cNvSpPr txBox="1"/>
          <p:nvPr/>
        </p:nvSpPr>
        <p:spPr>
          <a:xfrm>
            <a:off x="664549" y="3363894"/>
            <a:ext cx="10867811" cy="1938992"/>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都纠正了党过去的错误路线，作出了正确的决策。都形成了党中央的正确领导集体；都是中国共产党历史上的伟大转折；都对中国历史产生了重大影响。</a:t>
            </a:r>
          </a:p>
        </p:txBody>
      </p:sp>
      <p:sp>
        <p:nvSpPr>
          <p:cNvPr id="4" name="Rectangle 5"/>
          <p:cNvSpPr/>
          <p:nvPr/>
        </p:nvSpPr>
        <p:spPr>
          <a:xfrm>
            <a:off x="967066" y="109886"/>
            <a:ext cx="4496744"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7</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伟大的历史转折</a:t>
            </a:r>
            <a:endParaRPr lang="zh-CN" altLang="en-US"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802166" y="2052238"/>
            <a:ext cx="10116047" cy="784830"/>
          </a:xfrm>
          <a:prstGeom prst="rect">
            <a:avLst/>
          </a:prstGeom>
          <a:noFill/>
        </p:spPr>
        <p:txBody>
          <a:bodyPr wrap="square" rtlCol="0" anchor="t">
            <a:spAutoFit/>
          </a:bodyPr>
          <a:lstStyle/>
          <a:p>
            <a:pPr>
              <a:lnSpc>
                <a:spcPct val="150000"/>
              </a:lnSpc>
            </a:pPr>
            <a:r>
              <a:rPr lang="zh-CN" altLang="en-US" sz="3000" b="1" dirty="0" smtClean="0">
                <a:latin typeface="+mn-ea"/>
                <a:cs typeface="Times New Roman" panose="02020603050405020304" charset="0"/>
                <a:sym typeface="+mn-ea"/>
              </a:rPr>
              <a:t>中国共产党历史上具有转折意义的会议</a:t>
            </a:r>
          </a:p>
        </p:txBody>
      </p:sp>
      <p:sp>
        <p:nvSpPr>
          <p:cNvPr id="4" name="文本框 1"/>
          <p:cNvSpPr txBox="1"/>
          <p:nvPr/>
        </p:nvSpPr>
        <p:spPr>
          <a:xfrm>
            <a:off x="695261" y="1260988"/>
            <a:ext cx="1826141" cy="584775"/>
          </a:xfrm>
          <a:prstGeom prst="rect">
            <a:avLst/>
          </a:prstGeom>
          <a:noFill/>
        </p:spPr>
        <p:txBody>
          <a:bodyPr wrap="none" rtlCol="0" anchor="t">
            <a:spAutoFit/>
            <a:scene3d>
              <a:camera prst="orthographicFront"/>
              <a:lightRig rig="threePt" dir="t"/>
            </a:scene3d>
          </a:bodyPr>
          <a:lstStyle/>
          <a:p>
            <a:r>
              <a:rPr lang="zh-CN" altLang="en-US" sz="3200" dirty="0" smtClean="0">
                <a:solidFill>
                  <a:srgbClr val="FF0000"/>
                </a:solidFill>
                <a:latin typeface="黑体" panose="02010609060101010101" charset="-122"/>
                <a:ea typeface="黑体" panose="02010609060101010101" charset="-122"/>
              </a:rPr>
              <a:t>知识延伸</a:t>
            </a:r>
          </a:p>
        </p:txBody>
      </p:sp>
      <p:sp>
        <p:nvSpPr>
          <p:cNvPr id="7" name="Rectangle 5"/>
          <p:cNvSpPr/>
          <p:nvPr/>
        </p:nvSpPr>
        <p:spPr>
          <a:xfrm>
            <a:off x="967066" y="109886"/>
            <a:ext cx="4496744"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7</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伟大的历史转折</a:t>
            </a:r>
            <a:endParaRPr lang="zh-CN" altLang="en-US" dirty="0">
              <a:latin typeface="微软雅黑" panose="020B0503020204020204" charset="-122"/>
              <a:ea typeface="微软雅黑" panose="020B0503020204020204" charset="-122"/>
            </a:endParaRPr>
          </a:p>
        </p:txBody>
      </p:sp>
      <p:graphicFrame>
        <p:nvGraphicFramePr>
          <p:cNvPr id="6" name="表格 5"/>
          <p:cNvGraphicFramePr>
            <a:graphicFrameLocks noGrp="1"/>
          </p:cNvGraphicFramePr>
          <p:nvPr/>
        </p:nvGraphicFramePr>
        <p:xfrm>
          <a:off x="1091820" y="3262837"/>
          <a:ext cx="10072046" cy="2194560"/>
        </p:xfrm>
        <a:graphic>
          <a:graphicData uri="http://schemas.openxmlformats.org/drawingml/2006/table">
            <a:tbl>
              <a:tblPr/>
              <a:tblGrid>
                <a:gridCol w="1261344"/>
                <a:gridCol w="1850345"/>
                <a:gridCol w="6960357"/>
              </a:tblGrid>
              <a:tr h="343298">
                <a:tc>
                  <a:txBody>
                    <a:bodyPr/>
                    <a:lstStyle/>
                    <a:p>
                      <a:pPr algn="ctr">
                        <a:spcAft>
                          <a:spcPts val="0"/>
                        </a:spcAft>
                      </a:pPr>
                      <a:r>
                        <a:rPr lang="zh-CN" sz="2400" kern="100" dirty="0">
                          <a:latin typeface="Times New Roman" panose="02020603050405020304"/>
                          <a:cs typeface="Times New Roman" panose="02020603050405020304"/>
                        </a:rPr>
                        <a:t>时间</a:t>
                      </a:r>
                      <a:endParaRPr lang="zh-CN" sz="2400"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kern="100" dirty="0">
                          <a:latin typeface="Times New Roman" panose="02020603050405020304"/>
                          <a:cs typeface="Times New Roman" panose="02020603050405020304"/>
                        </a:rPr>
                        <a:t>会议</a:t>
                      </a:r>
                      <a:endParaRPr lang="zh-CN" sz="2400"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kern="100">
                          <a:latin typeface="Times New Roman" panose="02020603050405020304"/>
                          <a:cs typeface="Times New Roman" panose="02020603050405020304"/>
                        </a:rPr>
                        <a:t>意义</a:t>
                      </a:r>
                      <a:endParaRPr lang="zh-CN" sz="2400"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298">
                <a:tc>
                  <a:txBody>
                    <a:bodyPr/>
                    <a:lstStyle/>
                    <a:p>
                      <a:pPr algn="ctr">
                        <a:spcAft>
                          <a:spcPts val="0"/>
                        </a:spcAft>
                      </a:pPr>
                      <a:r>
                        <a:rPr lang="en-US" sz="2400" kern="100">
                          <a:latin typeface="Times New Roman" panose="02020603050405020304"/>
                          <a:cs typeface="Courier New" panose="02070309020205020404"/>
                        </a:rPr>
                        <a:t>1927</a:t>
                      </a:r>
                      <a:r>
                        <a:rPr lang="zh-CN" sz="2400" kern="100">
                          <a:latin typeface="Times New Roman" panose="02020603050405020304"/>
                          <a:cs typeface="Times New Roman" panose="02020603050405020304"/>
                        </a:rPr>
                        <a:t>年</a:t>
                      </a:r>
                      <a:endParaRPr lang="zh-CN" sz="2400"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kern="100" dirty="0">
                          <a:latin typeface="Times New Roman" panose="02020603050405020304"/>
                          <a:cs typeface="Times New Roman" panose="02020603050405020304"/>
                        </a:rPr>
                        <a:t>八七会议</a:t>
                      </a:r>
                      <a:endParaRPr lang="zh-CN" sz="2400"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kern="100">
                          <a:latin typeface="Times New Roman" panose="02020603050405020304"/>
                          <a:cs typeface="Times New Roman" panose="02020603050405020304"/>
                        </a:rPr>
                        <a:t>是由大革命失败到土地革命兴起的转折点</a:t>
                      </a:r>
                      <a:endParaRPr lang="zh-CN" sz="2400"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6597">
                <a:tc>
                  <a:txBody>
                    <a:bodyPr/>
                    <a:lstStyle/>
                    <a:p>
                      <a:pPr algn="ctr">
                        <a:spcAft>
                          <a:spcPts val="0"/>
                        </a:spcAft>
                      </a:pPr>
                      <a:r>
                        <a:rPr lang="en-US" sz="2400" kern="100">
                          <a:latin typeface="Times New Roman" panose="02020603050405020304"/>
                          <a:cs typeface="Courier New" panose="02070309020205020404"/>
                        </a:rPr>
                        <a:t>1935</a:t>
                      </a:r>
                      <a:r>
                        <a:rPr lang="zh-CN" sz="2400" kern="100">
                          <a:latin typeface="Times New Roman" panose="02020603050405020304"/>
                          <a:cs typeface="Times New Roman" panose="02020603050405020304"/>
                        </a:rPr>
                        <a:t>年</a:t>
                      </a:r>
                      <a:endParaRPr lang="zh-CN" sz="2400"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kern="100" dirty="0">
                          <a:latin typeface="Times New Roman" panose="02020603050405020304"/>
                          <a:cs typeface="Times New Roman" panose="02020603050405020304"/>
                        </a:rPr>
                        <a:t>遵义会议</a:t>
                      </a:r>
                      <a:endParaRPr lang="zh-CN" sz="2400"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kern="100" dirty="0">
                          <a:latin typeface="Times New Roman" panose="02020603050405020304"/>
                          <a:cs typeface="Times New Roman" panose="02020603050405020304"/>
                        </a:rPr>
                        <a:t>挽救了党，挽救了红军，挽救了革命，是中国共产党历史上一次生死攸关的转折点</a:t>
                      </a:r>
                      <a:endParaRPr lang="zh-CN" sz="2400"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6597">
                <a:tc>
                  <a:txBody>
                    <a:bodyPr/>
                    <a:lstStyle/>
                    <a:p>
                      <a:pPr algn="ctr">
                        <a:spcAft>
                          <a:spcPts val="0"/>
                        </a:spcAft>
                      </a:pPr>
                      <a:r>
                        <a:rPr lang="en-US" sz="2400" kern="100">
                          <a:latin typeface="Times New Roman" panose="02020603050405020304"/>
                          <a:cs typeface="Courier New" panose="02070309020205020404"/>
                        </a:rPr>
                        <a:t>1978</a:t>
                      </a:r>
                      <a:r>
                        <a:rPr lang="zh-CN" sz="2400" kern="100">
                          <a:latin typeface="Times New Roman" panose="02020603050405020304"/>
                          <a:cs typeface="Times New Roman" panose="02020603050405020304"/>
                        </a:rPr>
                        <a:t>年</a:t>
                      </a:r>
                      <a:endParaRPr lang="zh-CN" sz="2400"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kern="100" dirty="0">
                          <a:latin typeface="Times New Roman" panose="02020603050405020304"/>
                          <a:cs typeface="Times New Roman" panose="02020603050405020304"/>
                        </a:rPr>
                        <a:t>中共十一届</a:t>
                      </a:r>
                      <a:endParaRPr lang="zh-CN" sz="2400" kern="100" dirty="0">
                        <a:latin typeface="宋体" panose="02010600030101010101" pitchFamily="2" charset="-122"/>
                        <a:cs typeface="Courier New" panose="02070309020205020404"/>
                      </a:endParaRPr>
                    </a:p>
                    <a:p>
                      <a:pPr algn="ctr">
                        <a:spcAft>
                          <a:spcPts val="0"/>
                        </a:spcAft>
                      </a:pPr>
                      <a:r>
                        <a:rPr lang="zh-CN" sz="2400" kern="100" dirty="0">
                          <a:latin typeface="Times New Roman" panose="02020603050405020304"/>
                          <a:cs typeface="Times New Roman" panose="02020603050405020304"/>
                        </a:rPr>
                        <a:t>三中全会</a:t>
                      </a:r>
                      <a:endParaRPr lang="zh-CN" sz="2400"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kern="100" dirty="0">
                          <a:latin typeface="Times New Roman" panose="02020603050405020304"/>
                          <a:cs typeface="Times New Roman" panose="02020603050405020304"/>
                        </a:rPr>
                        <a:t>是中华人民共和国成立以来党的历史上具有深远意义的伟大转折，开启了我国改革开放历史新时期</a:t>
                      </a:r>
                      <a:endParaRPr lang="zh-CN" sz="2400"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par>
                                <p:cTn id="11" presetID="5"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2</TotalTime>
  <Words>552</Words>
  <Application>WPS 演示</Application>
  <PresentationFormat>自定义</PresentationFormat>
  <Paragraphs>31</Paragraphs>
  <Slides>6</Slides>
  <Notes>0</Notes>
  <HiddenSlides>0</HiddenSlides>
  <MMClips>0</MMClips>
  <ScaleCrop>false</ScaleCrop>
  <HeadingPairs>
    <vt:vector size="4" baseType="variant">
      <vt:variant>
        <vt:lpstr>主题</vt:lpstr>
      </vt:variant>
      <vt:variant>
        <vt:i4>2</vt:i4>
      </vt:variant>
      <vt:variant>
        <vt:lpstr>幻灯片标题</vt:lpstr>
      </vt:variant>
      <vt:variant>
        <vt:i4>6</vt:i4>
      </vt:variant>
    </vt:vector>
  </HeadingPairs>
  <TitlesOfParts>
    <vt:vector size="8" baseType="lpstr">
      <vt:lpstr>主题2</vt:lpstr>
      <vt:lpstr>海阔天空</vt:lpstr>
      <vt:lpstr>幻灯片 1</vt:lpstr>
      <vt:lpstr>幻灯片 2</vt:lpstr>
      <vt:lpstr>幻灯片 3</vt:lpstr>
      <vt:lpstr>幻灯片 4</vt:lpstr>
      <vt:lpstr>幻灯片 5</vt:lpstr>
      <vt:lpstr>幻灯片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dcterms:created xsi:type="dcterms:W3CDTF">2018-02-07T00:47:00Z</dcterms:created>
  <dcterms:modified xsi:type="dcterms:W3CDTF">2019-01-07T07:52:59Z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y fmtid="{64440492-4C8B-11D1-8B70-080036B11A03}" pid="4">
    <vt:lpwstr>历史备课大师【全免费】</vt:lpwstr>
  </property>
</Properties>
</file>