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0" d="100"/>
          <a:sy n="110" d="100"/>
        </p:scale>
        <p:origin x="-164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矩形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矩形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矩形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矩形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圆角矩形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圆角矩形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矩形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6" name="日期占位符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pPr/>
              <a:t>2018/1/24</a:t>
            </a:fld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矩形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矩形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矩形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矩形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圆角矩形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圆角矩形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矩形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矩形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矩形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矩形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矩形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矩形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2018/1/24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建设社会主义道路的探索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登上国际舞台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一、跨越大洋的握手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/>
              <a:t>中美关系出现转机</a:t>
            </a:r>
            <a:endParaRPr lang="en-US" altLang="zh-CN" b="1" dirty="0" smtClean="0"/>
          </a:p>
          <a:p>
            <a:r>
              <a:rPr lang="zh-CN" altLang="en-US" dirty="0" smtClean="0"/>
              <a:t>新中国成立后，美国对中国采取敌视政策长达</a:t>
            </a:r>
            <a:r>
              <a:rPr lang="en-US" altLang="zh-CN" dirty="0" smtClean="0"/>
              <a:t>20</a:t>
            </a:r>
            <a:r>
              <a:rPr lang="zh-CN" altLang="en-US" dirty="0" smtClean="0"/>
              <a:t>年之久。随着国际形势的变化和中国国际地位的提高，进入</a:t>
            </a:r>
            <a:r>
              <a:rPr lang="en-US" altLang="zh-CN" dirty="0" smtClean="0"/>
              <a:t>20</a:t>
            </a:r>
            <a:r>
              <a:rPr lang="zh-CN" altLang="en-US" dirty="0" smtClean="0"/>
              <a:t>世纪</a:t>
            </a:r>
            <a:r>
              <a:rPr lang="en-US" altLang="zh-CN" dirty="0" smtClean="0"/>
              <a:t>70</a:t>
            </a:r>
            <a:r>
              <a:rPr lang="zh-CN" altLang="en-US" dirty="0" smtClean="0"/>
              <a:t>年代，改善中美关系成为两国共同的要求。</a:t>
            </a:r>
            <a:endParaRPr lang="en-US" altLang="zh-CN" dirty="0" smtClean="0"/>
          </a:p>
          <a:p>
            <a:r>
              <a:rPr lang="zh-CN" altLang="en-US" b="1" dirty="0" smtClean="0"/>
              <a:t>乒乓外交</a:t>
            </a:r>
            <a:endParaRPr lang="en-US" altLang="zh-CN" b="1" dirty="0" smtClean="0"/>
          </a:p>
          <a:p>
            <a:r>
              <a:rPr lang="en-US" altLang="zh-CN" dirty="0" smtClean="0"/>
              <a:t>1971</a:t>
            </a:r>
            <a:r>
              <a:rPr lang="zh-CN" altLang="en-US" dirty="0" smtClean="0"/>
              <a:t>年初，在日本举行的第</a:t>
            </a:r>
            <a:r>
              <a:rPr lang="en-US" altLang="zh-CN" dirty="0" smtClean="0"/>
              <a:t>31</a:t>
            </a:r>
            <a:r>
              <a:rPr lang="zh-CN" altLang="en-US" dirty="0" smtClean="0"/>
              <a:t>届世界乒乓球锦标赛上，中国邀请美国乒乓球队访华。这在国际上引起巨大轰动，被称为“乒乓外交”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066800"/>
          </a:xfrm>
        </p:spPr>
        <p:txBody>
          <a:bodyPr/>
          <a:lstStyle/>
          <a:p>
            <a:r>
              <a:rPr lang="zh-CN" altLang="en-US" dirty="0" smtClean="0"/>
              <a:t>中美关系正常化历程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395536" y="1268760"/>
          <a:ext cx="8229600" cy="52833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114800"/>
                <a:gridCol w="4114800"/>
              </a:tblGrid>
              <a:tr h="840770">
                <a:tc>
                  <a:txBody>
                    <a:bodyPr/>
                    <a:lstStyle/>
                    <a:p>
                      <a:r>
                        <a:rPr lang="en-US" altLang="zh-CN" sz="2400" dirty="0" smtClean="0"/>
                        <a:t>1971</a:t>
                      </a:r>
                      <a:r>
                        <a:rPr lang="zh-CN" altLang="en-US" sz="2400" dirty="0" smtClean="0"/>
                        <a:t>年初</a:t>
                      </a:r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dirty="0" smtClean="0"/>
                        <a:t>“乒乓外交”打开了中美两国人民友好交往的大门</a:t>
                      </a:r>
                      <a:endParaRPr lang="zh-CN" altLang="en-US" sz="2400" dirty="0"/>
                    </a:p>
                  </a:txBody>
                  <a:tcPr/>
                </a:tc>
              </a:tr>
              <a:tr h="840770">
                <a:tc>
                  <a:txBody>
                    <a:bodyPr/>
                    <a:lstStyle/>
                    <a:p>
                      <a:r>
                        <a:rPr lang="en-US" altLang="zh-CN" sz="2400" dirty="0" smtClean="0"/>
                        <a:t>1971</a:t>
                      </a:r>
                      <a:r>
                        <a:rPr lang="zh-CN" altLang="en-US" sz="2400" dirty="0" smtClean="0"/>
                        <a:t>年</a:t>
                      </a:r>
                      <a:r>
                        <a:rPr lang="en-US" altLang="zh-CN" sz="2400" dirty="0" smtClean="0"/>
                        <a:t>7</a:t>
                      </a:r>
                      <a:r>
                        <a:rPr lang="zh-CN" altLang="en-US" sz="2400" dirty="0" smtClean="0"/>
                        <a:t>月</a:t>
                      </a:r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dirty="0" smtClean="0"/>
                        <a:t>基辛格访华</a:t>
                      </a:r>
                      <a:endParaRPr lang="zh-CN" altLang="en-US" sz="2400" dirty="0"/>
                    </a:p>
                  </a:txBody>
                  <a:tcPr/>
                </a:tc>
              </a:tr>
              <a:tr h="840770">
                <a:tc>
                  <a:txBody>
                    <a:bodyPr/>
                    <a:lstStyle/>
                    <a:p>
                      <a:r>
                        <a:rPr lang="en-US" altLang="zh-CN" sz="2400" dirty="0" smtClean="0"/>
                        <a:t>1972</a:t>
                      </a:r>
                      <a:r>
                        <a:rPr lang="zh-CN" altLang="en-US" sz="2400" dirty="0" smtClean="0"/>
                        <a:t>年</a:t>
                      </a:r>
                      <a:r>
                        <a:rPr lang="en-US" altLang="zh-CN" sz="2400" dirty="0" smtClean="0"/>
                        <a:t>2</a:t>
                      </a:r>
                      <a:r>
                        <a:rPr lang="zh-CN" altLang="en-US" sz="2400" dirty="0" smtClean="0"/>
                        <a:t>月</a:t>
                      </a:r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dirty="0" smtClean="0"/>
                        <a:t>尼克松访华，毛泽东、周恩来先后与之交谈。中美在上海签署</a:t>
                      </a:r>
                      <a:r>
                        <a:rPr lang="en-US" altLang="zh-CN" sz="2400" dirty="0" smtClean="0"/>
                        <a:t>《</a:t>
                      </a:r>
                      <a:r>
                        <a:rPr lang="zh-CN" altLang="en-US" sz="2400" dirty="0" smtClean="0"/>
                        <a:t>中美联合公报</a:t>
                      </a:r>
                      <a:r>
                        <a:rPr lang="en-US" altLang="zh-CN" sz="2400" dirty="0" smtClean="0"/>
                        <a:t>》</a:t>
                      </a:r>
                      <a:r>
                        <a:rPr lang="zh-CN" altLang="en-US" sz="2400" dirty="0" smtClean="0"/>
                        <a:t>，标志这中美关系正常化过程的开始</a:t>
                      </a:r>
                      <a:endParaRPr lang="zh-CN" altLang="en-US" sz="2400" dirty="0"/>
                    </a:p>
                  </a:txBody>
                  <a:tcPr/>
                </a:tc>
              </a:tr>
              <a:tr h="840770">
                <a:tc>
                  <a:txBody>
                    <a:bodyPr/>
                    <a:lstStyle/>
                    <a:p>
                      <a:r>
                        <a:rPr lang="en-US" altLang="zh-CN" sz="2400" dirty="0" smtClean="0"/>
                        <a:t>1978</a:t>
                      </a:r>
                      <a:r>
                        <a:rPr lang="zh-CN" altLang="en-US" sz="2400" dirty="0" smtClean="0"/>
                        <a:t>年</a:t>
                      </a:r>
                      <a:r>
                        <a:rPr lang="en-US" altLang="zh-CN" sz="2400" dirty="0" smtClean="0"/>
                        <a:t>12</a:t>
                      </a:r>
                      <a:r>
                        <a:rPr lang="zh-CN" altLang="en-US" sz="2400" dirty="0" smtClean="0"/>
                        <a:t>月</a:t>
                      </a:r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dirty="0" smtClean="0"/>
                        <a:t>发表</a:t>
                      </a:r>
                      <a:r>
                        <a:rPr lang="en-US" altLang="zh-CN" sz="2400" dirty="0" smtClean="0"/>
                        <a:t>《</a:t>
                      </a:r>
                      <a:r>
                        <a:rPr lang="zh-CN" altLang="en-US" sz="2400" dirty="0" smtClean="0"/>
                        <a:t>关于建立外交关系的联合公报</a:t>
                      </a:r>
                      <a:r>
                        <a:rPr lang="en-US" altLang="zh-CN" sz="2400" dirty="0" smtClean="0"/>
                        <a:t>》</a:t>
                      </a:r>
                      <a:endParaRPr lang="zh-CN" altLang="en-US" sz="2400" dirty="0"/>
                    </a:p>
                  </a:txBody>
                  <a:tcPr/>
                </a:tc>
              </a:tr>
              <a:tr h="840770">
                <a:tc>
                  <a:txBody>
                    <a:bodyPr/>
                    <a:lstStyle/>
                    <a:p>
                      <a:r>
                        <a:rPr lang="en-US" altLang="zh-CN" sz="2400" dirty="0" smtClean="0"/>
                        <a:t>1979</a:t>
                      </a:r>
                      <a:r>
                        <a:rPr lang="zh-CN" altLang="en-US" sz="2400" dirty="0" smtClean="0"/>
                        <a:t>年</a:t>
                      </a:r>
                      <a:r>
                        <a:rPr lang="en-US" altLang="zh-CN" sz="2400" dirty="0" smtClean="0"/>
                        <a:t>1</a:t>
                      </a:r>
                      <a:r>
                        <a:rPr lang="zh-CN" altLang="en-US" sz="2400" dirty="0" smtClean="0"/>
                        <a:t>月</a:t>
                      </a:r>
                      <a:r>
                        <a:rPr lang="en-US" altLang="zh-CN" sz="2400" dirty="0" smtClean="0"/>
                        <a:t>1</a:t>
                      </a:r>
                      <a:r>
                        <a:rPr lang="zh-CN" altLang="en-US" sz="2400" dirty="0" smtClean="0"/>
                        <a:t>日</a:t>
                      </a:r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dirty="0" smtClean="0"/>
                        <a:t>中美两国正式建立外交关系，实现了两国关系的正常化</a:t>
                      </a:r>
                      <a:endParaRPr lang="zh-CN" altLang="en-US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395536" y="1340768"/>
            <a:ext cx="8229600" cy="4324350"/>
          </a:xfrm>
        </p:spPr>
        <p:txBody>
          <a:bodyPr/>
          <a:lstStyle/>
          <a:p>
            <a:r>
              <a:rPr lang="en-US" altLang="zh-CN" b="1" dirty="0" smtClean="0"/>
              <a:t>《</a:t>
            </a:r>
            <a:r>
              <a:rPr lang="zh-CN" altLang="en-US" b="1" dirty="0" smtClean="0"/>
              <a:t>中美建交公报</a:t>
            </a:r>
            <a:r>
              <a:rPr lang="en-US" altLang="zh-CN" b="1" dirty="0" smtClean="0"/>
              <a:t>》</a:t>
            </a:r>
          </a:p>
          <a:p>
            <a:r>
              <a:rPr lang="zh-CN" altLang="en-US" dirty="0" smtClean="0"/>
              <a:t>美利坚合众国承认中华人民共和国政府是中国的唯一合法政府</a:t>
            </a:r>
            <a:endParaRPr lang="en-US" altLang="zh-CN" dirty="0" smtClean="0"/>
          </a:p>
          <a:p>
            <a:r>
              <a:rPr lang="zh-CN" altLang="en-US" dirty="0" smtClean="0"/>
              <a:t>“只有一个中国，台湾是中国的一部分”，“在此范围内，美国人民将同台湾人民保持文化、商务和其他非官方关系”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二、重返联合国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中国重返联合国</a:t>
            </a:r>
            <a:endParaRPr lang="en-US" altLang="zh-CN" dirty="0" smtClean="0"/>
          </a:p>
          <a:p>
            <a:r>
              <a:rPr lang="en-US" altLang="zh-CN" dirty="0" smtClean="0"/>
              <a:t>1971</a:t>
            </a:r>
            <a:r>
              <a:rPr lang="zh-CN" altLang="en-US" dirty="0" smtClean="0"/>
              <a:t>年</a:t>
            </a:r>
            <a:r>
              <a:rPr lang="en-US" altLang="zh-CN" dirty="0" smtClean="0"/>
              <a:t>10</a:t>
            </a:r>
            <a:r>
              <a:rPr lang="zh-CN" altLang="en-US" dirty="0" smtClean="0"/>
              <a:t>月，第</a:t>
            </a:r>
            <a:r>
              <a:rPr lang="en-US" altLang="zh-CN" dirty="0" smtClean="0"/>
              <a:t>26</a:t>
            </a:r>
            <a:r>
              <a:rPr lang="zh-CN" altLang="en-US" dirty="0" smtClean="0"/>
              <a:t>届联合国在纽约联合国总部举行。阿尔巴尼亚、阿尔及利亚等</a:t>
            </a:r>
            <a:r>
              <a:rPr lang="en-US" altLang="zh-CN" dirty="0" smtClean="0"/>
              <a:t>23</a:t>
            </a:r>
            <a:r>
              <a:rPr lang="zh-CN" altLang="en-US" dirty="0" smtClean="0"/>
              <a:t>国向大会提出“恢复中华人民共和国在联合国组织中的合法权利”的议案，简称“两阿提案”。</a:t>
            </a:r>
            <a:r>
              <a:rPr lang="en-US" altLang="zh-CN" dirty="0" smtClean="0"/>
              <a:t>10</a:t>
            </a:r>
            <a:r>
              <a:rPr lang="zh-CN" altLang="en-US" dirty="0" smtClean="0"/>
              <a:t>月</a:t>
            </a:r>
            <a:r>
              <a:rPr lang="en-US" altLang="zh-CN" dirty="0" smtClean="0"/>
              <a:t>25</a:t>
            </a:r>
            <a:r>
              <a:rPr lang="zh-CN" altLang="en-US" dirty="0" smtClean="0"/>
              <a:t>日，联合国大户通过了“两阿提案”。从此，五星红旗在联合国总部大厦前的旗杆上高高飘扬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历史意义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中国恢复在联合国的合法席位，是我国外交史上的一次伟大胜利。从此，中华人民共和国正式作为联合国安全理事会</a:t>
            </a:r>
            <a:r>
              <a:rPr lang="en-US" altLang="zh-CN" dirty="0" smtClean="0"/>
              <a:t>5</a:t>
            </a:r>
            <a:r>
              <a:rPr lang="zh-CN" altLang="en-US" dirty="0" smtClean="0"/>
              <a:t>个常任理事国之一，登上国际政治的大舞台，为实现联合国宪章的宗旨，维护世界和平，加强各国友好合作，促进人类进步事业，做出自己不懈的努力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三、走向建交高潮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/>
              <a:t>中日邦交正常化</a:t>
            </a:r>
            <a:endParaRPr lang="en-US" altLang="zh-CN" b="1" dirty="0" smtClean="0"/>
          </a:p>
          <a:p>
            <a:r>
              <a:rPr lang="en-US" altLang="zh-CN" dirty="0" smtClean="0"/>
              <a:t>1972</a:t>
            </a:r>
            <a:r>
              <a:rPr lang="zh-CN" altLang="en-US" dirty="0" smtClean="0"/>
              <a:t>年</a:t>
            </a:r>
            <a:r>
              <a:rPr lang="en-US" altLang="zh-CN" dirty="0" smtClean="0"/>
              <a:t>9</a:t>
            </a:r>
            <a:r>
              <a:rPr lang="zh-CN" altLang="en-US" dirty="0" smtClean="0"/>
              <a:t>月，日本首相田中角荣访问中国。毛泽东会见了田中首相等日本客人。中日两国政府签署了</a:t>
            </a:r>
            <a:r>
              <a:rPr lang="en-US" altLang="zh-CN" dirty="0" smtClean="0"/>
              <a:t>《</a:t>
            </a:r>
            <a:r>
              <a:rPr lang="zh-CN" altLang="en-US" dirty="0" smtClean="0"/>
              <a:t>中日联合声明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，日本政府承认了中华人民共和国政府是中国的唯一合法政府，台湾是中华人民共和国不可分割的一部分。随后，日本同台湾当局断绝“外交关系”。中日建交对于两国和世界的和平发展具有重要意义</a:t>
            </a:r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395536" y="1340768"/>
            <a:ext cx="8229600" cy="4324350"/>
          </a:xfrm>
        </p:spPr>
        <p:txBody>
          <a:bodyPr>
            <a:normAutofit/>
          </a:bodyPr>
          <a:lstStyle/>
          <a:p>
            <a:r>
              <a:rPr lang="zh-CN" altLang="en-US" sz="3200" b="1" dirty="0" smtClean="0"/>
              <a:t>新中国的建交高潮</a:t>
            </a:r>
            <a:endParaRPr lang="en-US" altLang="zh-CN" sz="3200" b="1" dirty="0" smtClean="0"/>
          </a:p>
          <a:p>
            <a:r>
              <a:rPr lang="zh-CN" altLang="en-US" sz="3200" dirty="0" smtClean="0"/>
              <a:t>中</a:t>
            </a:r>
            <a:r>
              <a:rPr lang="zh-CN" altLang="en-US" sz="3200" dirty="0" smtClean="0"/>
              <a:t>国同西方许多国家，如意大利、加拿大、德意志联邦共和国、澳大利亚等，先后建立了外交关系。与此同时，我国建立和发展了同亚非拉国家的友好合作关系。随着中国建交高潮的出现，中国同这些国家在经济、贸易、科技和文化等方面的合作也得到了良好的发展</a:t>
            </a:r>
            <a:endParaRPr lang="zh-CN" altLang="en-US" sz="32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都市">
  <a:themeElements>
    <a:clrScheme name="都市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都市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都市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195</TotalTime>
  <Words>932</Words>
  <Application>Microsoft Office PowerPoint</Application>
  <PresentationFormat>全屏显示(4:3)</PresentationFormat>
  <Paragraphs>31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都市</vt:lpstr>
      <vt:lpstr>建设社会主义道路的探索</vt:lpstr>
      <vt:lpstr>一、跨越大洋的握手</vt:lpstr>
      <vt:lpstr>中美关系正常化历程</vt:lpstr>
      <vt:lpstr>幻灯片 4</vt:lpstr>
      <vt:lpstr>二、重返联合国</vt:lpstr>
      <vt:lpstr>历史意义</vt:lpstr>
      <vt:lpstr>三、走向建交高潮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建设社会主义道路的探索</dc:title>
  <dc:creator>Administrator</dc:creator>
  <cp:lastModifiedBy>Administrator</cp:lastModifiedBy>
  <cp:revision>28</cp:revision>
  <dcterms:created xsi:type="dcterms:W3CDTF">2018-01-22T23:54:52Z</dcterms:created>
  <dcterms:modified xsi:type="dcterms:W3CDTF">2018-01-24T02:37:31Z</dcterms:modified>
</cp:coreProperties>
</file>