
<file path=[Content_Types].xml><?xml version="1.0" encoding="utf-8"?>
<Types xmlns="http://schemas.openxmlformats.org/package/2006/content-types">
  <Default Extension="jpeg" ContentType="image/jpeg"/>
  <Default Extension="wav" ContentType="audio/x-wav"/>
  <Default Extension="gif" ContentType="image/gi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handoutMasterIdLst>
    <p:handoutMasterId r:id="rId26"/>
  </p:handoutMasterIdLst>
  <p:sldIdLst>
    <p:sldId id="256" r:id="rId3"/>
    <p:sldId id="257" r:id="rId4"/>
    <p:sldId id="258" r:id="rId5"/>
    <p:sldId id="267" r:id="rId6"/>
    <p:sldId id="268" r:id="rId7"/>
    <p:sldId id="269" r:id="rId8"/>
    <p:sldId id="270" r:id="rId9"/>
    <p:sldId id="271" r:id="rId10"/>
    <p:sldId id="272" r:id="rId11"/>
    <p:sldId id="273" r:id="rId12"/>
    <p:sldId id="276" r:id="rId13"/>
    <p:sldId id="274" r:id="rId14"/>
    <p:sldId id="277" r:id="rId15"/>
    <p:sldId id="275" r:id="rId16"/>
    <p:sldId id="260" r:id="rId17"/>
    <p:sldId id="261" r:id="rId18"/>
    <p:sldId id="262" r:id="rId19"/>
    <p:sldId id="263" r:id="rId20"/>
    <p:sldId id="264" r:id="rId21"/>
    <p:sldId id="265" r:id="rId22"/>
    <p:sldId id="266" r:id="rId23"/>
    <p:sldId id="278" r:id="rId24"/>
    <p:sldId id="279" r:id="rId2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5" d="100"/>
          <a:sy n="65" d="100"/>
        </p:scale>
        <p:origin x="-1306" y="-67"/>
      </p:cViewPr>
      <p:guideLst>
        <p:guide orient="horz" pos="2160"/>
        <p:guide pos="2880"/>
      </p:guideLst>
    </p:cSldViewPr>
  </p:slideViewPr>
  <p:notesTextViewPr>
    <p:cViewPr>
      <p:scale>
        <a:sx n="100" d="100"/>
        <a:sy n="100" d="100"/>
      </p:scale>
      <p:origin x="0" y="0"/>
    </p:cViewPr>
  </p:notesTextViewPr>
  <p:notesViewPr>
    <p:cSldViewPr>
      <p:cViewPr varScale="1">
        <p:scale>
          <a:sx n="52" d="100"/>
          <a:sy n="52" d="100"/>
        </p:scale>
        <p:origin x="-2726" y="-8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handoutMaster" Target="handoutMasters/handoutMaster1.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A5AB566-2E66-4EA0-A7BB-49D7ED8188DA}"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ACD2A8A-5648-4A57-B930-E500FA8237C0}"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A922B41-0B57-40CA-B7BD-54B19AD9C09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3DA94C-E3E3-4404-93C2-74825C6152D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A922B41-0B57-40CA-B7BD-54B19AD9C09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3DA94C-E3E3-4404-93C2-74825C6152D8}"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A922B41-0B57-40CA-B7BD-54B19AD9C09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3DA94C-E3E3-4404-93C2-74825C6152D8}"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A922B41-0B57-40CA-B7BD-54B19AD9C09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3DA94C-E3E3-4404-93C2-74825C6152D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0A922B41-0B57-40CA-B7BD-54B19AD9C09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3DA94C-E3E3-4404-93C2-74825C6152D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A922B41-0B57-40CA-B7BD-54B19AD9C09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E3DA94C-E3E3-4404-93C2-74825C6152D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A922B41-0B57-40CA-B7BD-54B19AD9C09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E3DA94C-E3E3-4404-93C2-74825C6152D8}"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A922B41-0B57-40CA-B7BD-54B19AD9C09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E3DA94C-E3E3-4404-93C2-74825C6152D8}"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A922B41-0B57-40CA-B7BD-54B19AD9C09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3DA94C-E3E3-4404-93C2-74825C6152D8}"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A922B41-0B57-40CA-B7BD-54B19AD9C09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E3DA94C-E3E3-4404-93C2-74825C6152D8}"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A922B41-0B57-40CA-B7BD-54B19AD9C09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E3DA94C-E3E3-4404-93C2-74825C6152D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922B41-0B57-40CA-B7BD-54B19AD9C092}"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3DA94C-E3E3-4404-93C2-74825C6152D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GIF"/></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image" Target="../media/image3.GIF"/></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image" Target="../media/image12.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2.wav"/></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2.GIF"/></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image" Target="../media/image3.GIF"/></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2.wav"/><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2.wav"/><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audio" Target="../media/audio1.wav"/><Relationship Id="rId2" Type="http://schemas.openxmlformats.org/officeDocument/2006/relationships/image" Target="../media/image6.png"/><Relationship Id="rId1" Type="http://schemas.openxmlformats.org/officeDocument/2006/relationships/image" Target="../media/image3.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b="1" dirty="0" smtClean="0"/>
              <a:t>第</a:t>
            </a:r>
            <a:r>
              <a:rPr lang="en-US" altLang="zh-CN" b="1" dirty="0" smtClean="0"/>
              <a:t>9</a:t>
            </a:r>
            <a:r>
              <a:rPr lang="zh-CN" altLang="en-US" b="1" dirty="0" smtClean="0"/>
              <a:t>课   伟大的历史转折</a:t>
            </a:r>
            <a:endParaRPr lang="zh-CN" altLang="en-US"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ChangeArrowheads="1"/>
          </p:cNvSpPr>
          <p:nvPr/>
        </p:nvSpPr>
        <p:spPr bwMode="auto">
          <a:xfrm>
            <a:off x="223838" y="1643050"/>
            <a:ext cx="8420128" cy="4738710"/>
          </a:xfrm>
          <a:prstGeom prst="rect">
            <a:avLst/>
          </a:prstGeom>
          <a:noFill/>
          <a:ln w="9525">
            <a:noFill/>
            <a:miter lim="800000"/>
          </a:ln>
        </p:spPr>
        <p:txBody>
          <a:bodyPr/>
          <a:lstStyle/>
          <a:p>
            <a:pPr marL="342900" indent="-342900">
              <a:lnSpc>
                <a:spcPct val="120000"/>
              </a:lnSpc>
              <a:spcBef>
                <a:spcPct val="20000"/>
              </a:spcBef>
            </a:pPr>
            <a:r>
              <a:rPr lang="zh-CN" altLang="en-US" sz="3200" b="1" dirty="0">
                <a:ea typeface="华文新魏" panose="02010800040101010101" pitchFamily="2" charset="-122"/>
              </a:rPr>
              <a:t>结果：否定了“两个凡是”</a:t>
            </a:r>
            <a:endParaRPr lang="zh-CN" altLang="en-US" sz="3200" b="1" dirty="0">
              <a:ea typeface="华文新魏" panose="02010800040101010101" pitchFamily="2" charset="-122"/>
            </a:endParaRPr>
          </a:p>
          <a:p>
            <a:pPr marL="342900" indent="-342900">
              <a:lnSpc>
                <a:spcPct val="120000"/>
              </a:lnSpc>
              <a:spcBef>
                <a:spcPct val="20000"/>
              </a:spcBef>
            </a:pPr>
            <a:r>
              <a:rPr lang="zh-CN" altLang="en-US" sz="3200" b="1" dirty="0">
                <a:ea typeface="华文新魏" panose="02010800040101010101" pitchFamily="2" charset="-122"/>
              </a:rPr>
              <a:t>            肯定了“实践是检验真理的唯一标准”</a:t>
            </a:r>
            <a:endParaRPr lang="zh-CN" altLang="en-US" sz="3200" b="1" dirty="0">
              <a:ea typeface="华文新魏" panose="02010800040101010101" pitchFamily="2" charset="-122"/>
            </a:endParaRPr>
          </a:p>
          <a:p>
            <a:pPr marL="342900" indent="-342900">
              <a:lnSpc>
                <a:spcPct val="120000"/>
              </a:lnSpc>
              <a:spcBef>
                <a:spcPct val="20000"/>
              </a:spcBef>
            </a:pPr>
            <a:r>
              <a:rPr lang="zh-CN" altLang="en-US" sz="3200" b="1" dirty="0">
                <a:ea typeface="华文新魏" panose="02010800040101010101" pitchFamily="2" charset="-122"/>
              </a:rPr>
              <a:t>意义：打破了长期以来的个人崇拜和教条主</a:t>
            </a:r>
            <a:endParaRPr lang="zh-CN" altLang="en-US" sz="3200" b="1" dirty="0">
              <a:ea typeface="华文新魏" panose="02010800040101010101" pitchFamily="2" charset="-122"/>
            </a:endParaRPr>
          </a:p>
          <a:p>
            <a:pPr marL="342900" indent="-342900">
              <a:lnSpc>
                <a:spcPct val="120000"/>
              </a:lnSpc>
              <a:spcBef>
                <a:spcPct val="20000"/>
              </a:spcBef>
            </a:pPr>
            <a:r>
              <a:rPr lang="zh-CN" altLang="en-US" sz="3200" b="1" dirty="0">
                <a:ea typeface="华文新魏" panose="02010800040101010101" pitchFamily="2" charset="-122"/>
              </a:rPr>
              <a:t>            义的束缚，形成了一场广泛而深刻的</a:t>
            </a:r>
            <a:endParaRPr lang="zh-CN" altLang="en-US" sz="3200" b="1" dirty="0">
              <a:ea typeface="华文新魏" panose="02010800040101010101" pitchFamily="2" charset="-122"/>
            </a:endParaRPr>
          </a:p>
          <a:p>
            <a:pPr marL="342900" indent="-342900">
              <a:lnSpc>
                <a:spcPct val="120000"/>
              </a:lnSpc>
              <a:spcBef>
                <a:spcPct val="20000"/>
              </a:spcBef>
            </a:pPr>
            <a:r>
              <a:rPr lang="zh-CN" altLang="en-US" sz="3200" b="1" dirty="0">
                <a:ea typeface="华文新魏" panose="02010800040101010101" pitchFamily="2" charset="-122"/>
              </a:rPr>
              <a:t>            思想解放运动，为实现中国共产党的</a:t>
            </a:r>
            <a:endParaRPr lang="zh-CN" altLang="en-US" sz="3200" b="1" dirty="0">
              <a:ea typeface="华文新魏" panose="02010800040101010101" pitchFamily="2" charset="-122"/>
            </a:endParaRPr>
          </a:p>
          <a:p>
            <a:pPr marL="342900" indent="-342900">
              <a:lnSpc>
                <a:spcPct val="120000"/>
              </a:lnSpc>
              <a:spcBef>
                <a:spcPct val="20000"/>
              </a:spcBef>
            </a:pPr>
            <a:r>
              <a:rPr lang="zh-CN" altLang="en-US" sz="3200" b="1" dirty="0">
                <a:ea typeface="华文新魏" panose="02010800040101010101" pitchFamily="2" charset="-122"/>
              </a:rPr>
              <a:t>            历史性的伟大转折奠定了思想理论基</a:t>
            </a:r>
            <a:endParaRPr lang="zh-CN" altLang="en-US" sz="3200" b="1" dirty="0">
              <a:ea typeface="华文新魏" panose="02010800040101010101" pitchFamily="2" charset="-122"/>
            </a:endParaRPr>
          </a:p>
          <a:p>
            <a:pPr marL="342900" indent="-342900">
              <a:lnSpc>
                <a:spcPct val="120000"/>
              </a:lnSpc>
              <a:spcBef>
                <a:spcPct val="20000"/>
              </a:spcBef>
            </a:pPr>
            <a:r>
              <a:rPr lang="zh-CN" altLang="en-US" sz="3200" b="1" dirty="0">
                <a:ea typeface="华文新魏" panose="02010800040101010101" pitchFamily="2" charset="-122"/>
              </a:rPr>
              <a:t>            础。</a:t>
            </a:r>
            <a:endParaRPr lang="zh-CN" altLang="en-US" sz="3200" b="1" dirty="0">
              <a:ea typeface="华文新魏" panose="02010800040101010101" pitchFamily="2" charset="-122"/>
            </a:endParaRPr>
          </a:p>
        </p:txBody>
      </p:sp>
      <p:sp>
        <p:nvSpPr>
          <p:cNvPr id="15363" name="Rectangle 3"/>
          <p:cNvSpPr>
            <a:spLocks noChangeArrowheads="1"/>
          </p:cNvSpPr>
          <p:nvPr/>
        </p:nvSpPr>
        <p:spPr bwMode="auto">
          <a:xfrm>
            <a:off x="-228600" y="228600"/>
            <a:ext cx="8001000" cy="1143000"/>
          </a:xfrm>
          <a:prstGeom prst="rect">
            <a:avLst/>
          </a:prstGeom>
          <a:noFill/>
          <a:ln w="9525">
            <a:noFill/>
            <a:miter lim="800000"/>
          </a:ln>
        </p:spPr>
        <p:txBody>
          <a:bodyPr anchor="ctr"/>
          <a:lstStyle/>
          <a:p>
            <a:pPr algn="ctr"/>
            <a:r>
              <a:rPr lang="en-US" altLang="zh-CN" sz="4400" b="1">
                <a:solidFill>
                  <a:schemeClr val="bg1"/>
                </a:solidFill>
                <a:latin typeface="华文新魏" panose="02010800040101010101" pitchFamily="2" charset="-122"/>
                <a:ea typeface="华文新魏" panose="02010800040101010101" pitchFamily="2" charset="-122"/>
              </a:rPr>
              <a:t>2. </a:t>
            </a:r>
            <a:r>
              <a:rPr lang="zh-CN" altLang="en-US" sz="4400" b="1">
                <a:solidFill>
                  <a:schemeClr val="bg1"/>
                </a:solidFill>
                <a:latin typeface="华文新魏" panose="02010800040101010101" pitchFamily="2" charset="-122"/>
                <a:ea typeface="华文新魏" panose="02010800040101010101" pitchFamily="2" charset="-122"/>
              </a:rPr>
              <a:t>关于真理标准问题的讨论</a:t>
            </a:r>
            <a:endParaRPr lang="zh-CN" altLang="en-US" sz="4400" b="1">
              <a:solidFill>
                <a:schemeClr val="bg1"/>
              </a:solidFill>
              <a:latin typeface="华文新魏" panose="02010800040101010101" pitchFamily="2" charset="-122"/>
              <a:ea typeface="华文新魏" panose="02010800040101010101" pitchFamily="2" charset="-122"/>
            </a:endParaRPr>
          </a:p>
        </p:txBody>
      </p:sp>
      <p:sp>
        <p:nvSpPr>
          <p:cNvPr id="15365" name="Text Box 5"/>
          <p:cNvSpPr txBox="1">
            <a:spLocks noChangeArrowheads="1"/>
          </p:cNvSpPr>
          <p:nvPr/>
        </p:nvSpPr>
        <p:spPr bwMode="auto">
          <a:xfrm>
            <a:off x="152400" y="785794"/>
            <a:ext cx="8550275" cy="683200"/>
          </a:xfrm>
          <a:prstGeom prst="rect">
            <a:avLst/>
          </a:prstGeom>
          <a:noFill/>
          <a:ln w="9525">
            <a:noFill/>
            <a:miter lim="800000"/>
          </a:ln>
        </p:spPr>
        <p:txBody>
          <a:bodyPr>
            <a:spAutoFit/>
          </a:bodyPr>
          <a:lstStyle/>
          <a:p>
            <a:pPr>
              <a:lnSpc>
                <a:spcPct val="120000"/>
              </a:lnSpc>
              <a:spcBef>
                <a:spcPct val="20000"/>
              </a:spcBef>
            </a:pPr>
            <a:r>
              <a:rPr lang="zh-CN" altLang="en-US" sz="3400" b="1" dirty="0">
                <a:ea typeface="华文新魏" panose="02010800040101010101" pitchFamily="2" charset="-122"/>
              </a:rPr>
              <a:t>原因：华国锋坚持“两个凡是”的错误方针</a:t>
            </a:r>
            <a:endParaRPr lang="zh-CN" altLang="en-US" sz="3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9154">
                                            <p:txEl>
                                              <p:pRg st="0" end="0"/>
                                            </p:txEl>
                                          </p:spTgt>
                                        </p:tgtEl>
                                        <p:attrNameLst>
                                          <p:attrName>style.visibility</p:attrName>
                                        </p:attrNameLst>
                                      </p:cBhvr>
                                      <p:to>
                                        <p:strVal val="visible"/>
                                      </p:to>
                                    </p:set>
                                    <p:animEffect transition="in" filter="slide(fromBottom)">
                                      <p:cBhvr>
                                        <p:cTn id="7" dur="500"/>
                                        <p:tgtEl>
                                          <p:spTgt spid="4915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9154">
                                            <p:txEl>
                                              <p:pRg st="1" end="1"/>
                                            </p:txEl>
                                          </p:spTgt>
                                        </p:tgtEl>
                                        <p:attrNameLst>
                                          <p:attrName>style.visibility</p:attrName>
                                        </p:attrNameLst>
                                      </p:cBhvr>
                                      <p:to>
                                        <p:strVal val="visible"/>
                                      </p:to>
                                    </p:set>
                                    <p:animEffect transition="in" filter="slide(fromBottom)">
                                      <p:cBhvr>
                                        <p:cTn id="12" dur="500"/>
                                        <p:tgtEl>
                                          <p:spTgt spid="4915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49154">
                                            <p:txEl>
                                              <p:pRg st="2" end="2"/>
                                            </p:txEl>
                                          </p:spTgt>
                                        </p:tgtEl>
                                        <p:attrNameLst>
                                          <p:attrName>style.visibility</p:attrName>
                                        </p:attrNameLst>
                                      </p:cBhvr>
                                      <p:to>
                                        <p:strVal val="visible"/>
                                      </p:to>
                                    </p:set>
                                    <p:animEffect transition="in" filter="slide(fromBottom)">
                                      <p:cBhvr>
                                        <p:cTn id="17" dur="500"/>
                                        <p:tgtEl>
                                          <p:spTgt spid="4915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49154">
                                            <p:txEl>
                                              <p:pRg st="3" end="3"/>
                                            </p:txEl>
                                          </p:spTgt>
                                        </p:tgtEl>
                                        <p:attrNameLst>
                                          <p:attrName>style.visibility</p:attrName>
                                        </p:attrNameLst>
                                      </p:cBhvr>
                                      <p:to>
                                        <p:strVal val="visible"/>
                                      </p:to>
                                    </p:set>
                                    <p:animEffect transition="in" filter="slide(fromBottom)">
                                      <p:cBhvr>
                                        <p:cTn id="22" dur="500"/>
                                        <p:tgtEl>
                                          <p:spTgt spid="4915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49154">
                                            <p:txEl>
                                              <p:pRg st="4" end="4"/>
                                            </p:txEl>
                                          </p:spTgt>
                                        </p:tgtEl>
                                        <p:attrNameLst>
                                          <p:attrName>style.visibility</p:attrName>
                                        </p:attrNameLst>
                                      </p:cBhvr>
                                      <p:to>
                                        <p:strVal val="visible"/>
                                      </p:to>
                                    </p:set>
                                    <p:animEffect transition="in" filter="slide(fromBottom)">
                                      <p:cBhvr>
                                        <p:cTn id="27" dur="500"/>
                                        <p:tgtEl>
                                          <p:spTgt spid="4915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49154">
                                            <p:txEl>
                                              <p:pRg st="5" end="5"/>
                                            </p:txEl>
                                          </p:spTgt>
                                        </p:tgtEl>
                                        <p:attrNameLst>
                                          <p:attrName>style.visibility</p:attrName>
                                        </p:attrNameLst>
                                      </p:cBhvr>
                                      <p:to>
                                        <p:strVal val="visible"/>
                                      </p:to>
                                    </p:set>
                                    <p:animEffect transition="in" filter="slide(fromBottom)">
                                      <p:cBhvr>
                                        <p:cTn id="32" dur="500"/>
                                        <p:tgtEl>
                                          <p:spTgt spid="4915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49154">
                                            <p:txEl>
                                              <p:pRg st="6" end="6"/>
                                            </p:txEl>
                                          </p:spTgt>
                                        </p:tgtEl>
                                        <p:attrNameLst>
                                          <p:attrName>style.visibility</p:attrName>
                                        </p:attrNameLst>
                                      </p:cBhvr>
                                      <p:to>
                                        <p:strVal val="visible"/>
                                      </p:to>
                                    </p:set>
                                    <p:animEffect transition="in" filter="slide(fromBottom)">
                                      <p:cBhvr>
                                        <p:cTn id="37" dur="500"/>
                                        <p:tgtEl>
                                          <p:spTgt spid="4915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autoUpdateAnimBg="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029" descr="70%"/>
          <p:cNvSpPr>
            <a:spLocks noChangeArrowheads="1"/>
          </p:cNvSpPr>
          <p:nvPr/>
        </p:nvSpPr>
        <p:spPr bwMode="auto">
          <a:xfrm>
            <a:off x="2590800" y="457200"/>
            <a:ext cx="5943600" cy="3276600"/>
          </a:xfrm>
          <a:prstGeom prst="cloudCallout">
            <a:avLst>
              <a:gd name="adj1" fmla="val -51417"/>
              <a:gd name="adj2" fmla="val 62014"/>
            </a:avLst>
          </a:prstGeom>
          <a:pattFill prst="pct70">
            <a:fgClr>
              <a:srgbClr val="FFCC00"/>
            </a:fgClr>
            <a:bgClr>
              <a:schemeClr val="bg1"/>
            </a:bgClr>
          </a:pattFill>
          <a:ln w="9525">
            <a:solidFill>
              <a:schemeClr val="tx1"/>
            </a:solidFill>
            <a:round/>
          </a:ln>
        </p:spPr>
        <p:txBody>
          <a:bodyPr/>
          <a:lstStyle/>
          <a:p>
            <a:r>
              <a:rPr lang="en-US" altLang="zh-CN" sz="3200" b="1" dirty="0">
                <a:latin typeface="楷体_GB2312" panose="02010609030101010101" pitchFamily="49" charset="-122"/>
                <a:ea typeface="楷体_GB2312" panose="02010609030101010101" pitchFamily="49" charset="-122"/>
              </a:rPr>
              <a:t>    </a:t>
            </a:r>
            <a:r>
              <a:rPr lang="zh-CN" altLang="en-US" sz="3200" b="1" dirty="0">
                <a:latin typeface="楷体_GB2312" panose="02010609030101010101" pitchFamily="49" charset="-122"/>
                <a:ea typeface="楷体_GB2312" panose="02010609030101010101" pitchFamily="49" charset="-122"/>
              </a:rPr>
              <a:t>中共十一届三中全会的主要内容有哪些</a:t>
            </a:r>
            <a:r>
              <a:rPr lang="en-US" altLang="zh-CN" sz="3200" b="1" dirty="0">
                <a:latin typeface="楷体_GB2312" panose="02010609030101010101" pitchFamily="49" charset="-122"/>
                <a:ea typeface="楷体_GB2312" panose="02010609030101010101" pitchFamily="49" charset="-122"/>
              </a:rPr>
              <a:t>?</a:t>
            </a:r>
            <a:r>
              <a:rPr lang="zh-CN" altLang="en-US" sz="3200" b="1" dirty="0">
                <a:latin typeface="楷体_GB2312" panose="02010609030101010101" pitchFamily="49" charset="-122"/>
                <a:ea typeface="楷体_GB2312" panose="02010609030101010101" pitchFamily="49" charset="-122"/>
              </a:rPr>
              <a:t>它的召开，有何伟大的历史意义</a:t>
            </a:r>
            <a:r>
              <a:rPr lang="en-US" altLang="zh-CN" sz="3200" b="1" dirty="0">
                <a:latin typeface="楷体_GB2312" panose="02010609030101010101" pitchFamily="49" charset="-122"/>
                <a:ea typeface="楷体_GB2312" panose="02010609030101010101" pitchFamily="49" charset="-122"/>
              </a:rPr>
              <a:t>?</a:t>
            </a:r>
            <a:endParaRPr lang="en-US" altLang="zh-CN" sz="3200" b="1" dirty="0">
              <a:latin typeface="楷体_GB2312" panose="02010609030101010101" pitchFamily="49" charset="-122"/>
              <a:ea typeface="楷体_GB2312" panose="02010609030101010101" pitchFamily="49" charset="-122"/>
            </a:endParaRPr>
          </a:p>
          <a:p>
            <a:pPr algn="ctr"/>
            <a:endParaRPr lang="en-US" altLang="zh-CN" sz="3200" b="1" dirty="0">
              <a:latin typeface="楷体_GB2312" panose="02010609030101010101" pitchFamily="49" charset="-122"/>
              <a:ea typeface="楷体_GB2312" panose="02010609030101010101" pitchFamily="49" charset="-122"/>
            </a:endParaRPr>
          </a:p>
        </p:txBody>
      </p:sp>
      <p:pic>
        <p:nvPicPr>
          <p:cNvPr id="3" name="Picture 1030" descr="F:\资料素材\动态图\小博士\5.gif"/>
          <p:cNvPicPr>
            <a:picLocks noChangeAspect="1" noChangeArrowheads="1" noCrop="1"/>
          </p:cNvPicPr>
          <p:nvPr/>
        </p:nvPicPr>
        <p:blipFill>
          <a:blip r:embed="rId1"/>
          <a:srcRect/>
          <a:stretch>
            <a:fillRect/>
          </a:stretch>
        </p:blipFill>
        <p:spPr bwMode="auto">
          <a:xfrm>
            <a:off x="2514600" y="2743200"/>
            <a:ext cx="2865438" cy="35814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3"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1+#ppt_w/2"/>
                                          </p:val>
                                        </p:tav>
                                        <p:tav tm="100000">
                                          <p:val>
                                            <p:strVal val="#ppt_x"/>
                                          </p:val>
                                        </p:tav>
                                      </p:tavLst>
                                    </p:anim>
                                    <p:anim calcmode="lin" valueType="num">
                                      <p:cBhvr additive="base">
                                        <p:cTn id="13"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457200" y="152400"/>
            <a:ext cx="7620000" cy="762000"/>
          </a:xfrm>
          <a:prstGeom prst="rect">
            <a:avLst/>
          </a:prstGeom>
          <a:noFill/>
          <a:ln w="9525">
            <a:noFill/>
            <a:miter lim="800000"/>
          </a:ln>
        </p:spPr>
        <p:txBody>
          <a:bodyPr>
            <a:spAutoFit/>
          </a:bodyPr>
          <a:lstStyle/>
          <a:p>
            <a:r>
              <a:rPr lang="zh-CN" altLang="en-US" sz="4400" b="1" dirty="0">
                <a:latin typeface="华文新魏" panose="02010800040101010101" pitchFamily="2" charset="-122"/>
                <a:ea typeface="华文新魏" panose="02010800040101010101" pitchFamily="2" charset="-122"/>
              </a:rPr>
              <a:t>二、中共十一届三中全会</a:t>
            </a:r>
            <a:endParaRPr lang="zh-CN" altLang="en-US" sz="4400" b="1" dirty="0">
              <a:latin typeface="华文新魏" panose="02010800040101010101" pitchFamily="2" charset="-122"/>
              <a:ea typeface="华文新魏" panose="02010800040101010101" pitchFamily="2" charset="-122"/>
            </a:endParaRPr>
          </a:p>
        </p:txBody>
      </p:sp>
      <p:sp>
        <p:nvSpPr>
          <p:cNvPr id="22531" name="Text Box 3"/>
          <p:cNvSpPr txBox="1">
            <a:spLocks noChangeArrowheads="1"/>
          </p:cNvSpPr>
          <p:nvPr/>
        </p:nvSpPr>
        <p:spPr bwMode="auto">
          <a:xfrm>
            <a:off x="609600" y="990600"/>
            <a:ext cx="7940675" cy="1190625"/>
          </a:xfrm>
          <a:prstGeom prst="rect">
            <a:avLst/>
          </a:prstGeom>
          <a:noFill/>
          <a:ln w="9525">
            <a:noFill/>
            <a:miter lim="800000"/>
          </a:ln>
        </p:spPr>
        <p:txBody>
          <a:bodyPr>
            <a:spAutoFit/>
          </a:bodyPr>
          <a:lstStyle/>
          <a:p>
            <a:r>
              <a:rPr lang="en-US" altLang="zh-CN" sz="3600" b="1" dirty="0">
                <a:latin typeface="华文新魏" panose="02010800040101010101" pitchFamily="2" charset="-122"/>
                <a:ea typeface="华文新魏" panose="02010800040101010101" pitchFamily="2" charset="-122"/>
              </a:rPr>
              <a:t>1.</a:t>
            </a:r>
            <a:r>
              <a:rPr lang="zh-CN" altLang="en-US" sz="3600" b="1" dirty="0">
                <a:latin typeface="华文新魏" panose="02010800040101010101" pitchFamily="2" charset="-122"/>
                <a:ea typeface="华文新魏" panose="02010800040101010101" pitchFamily="2" charset="-122"/>
              </a:rPr>
              <a:t>邓小平</a:t>
            </a:r>
            <a:r>
              <a:rPr lang="en-US" altLang="zh-CN" sz="3600" b="1" dirty="0">
                <a:latin typeface="华文新魏" panose="02010800040101010101" pitchFamily="2" charset="-122"/>
                <a:ea typeface="华文新魏" panose="02010800040101010101" pitchFamily="2" charset="-122"/>
              </a:rPr>
              <a:t>《</a:t>
            </a:r>
            <a:r>
              <a:rPr lang="zh-CN" altLang="en-US" sz="3600" b="1" dirty="0">
                <a:latin typeface="华文新魏" panose="02010800040101010101" pitchFamily="2" charset="-122"/>
                <a:ea typeface="华文新魏" panose="02010800040101010101" pitchFamily="2" charset="-122"/>
              </a:rPr>
              <a:t>解放思想，实事求是，团结一致向前看</a:t>
            </a:r>
            <a:r>
              <a:rPr lang="en-US" altLang="zh-CN" sz="3600" b="1" dirty="0">
                <a:latin typeface="华文新魏" panose="02010800040101010101" pitchFamily="2" charset="-122"/>
                <a:ea typeface="华文新魏" panose="02010800040101010101" pitchFamily="2" charset="-122"/>
              </a:rPr>
              <a:t>》</a:t>
            </a:r>
            <a:r>
              <a:rPr lang="zh-CN" altLang="en-US" sz="3600" b="1" dirty="0">
                <a:latin typeface="华文新魏" panose="02010800040101010101" pitchFamily="2" charset="-122"/>
                <a:ea typeface="华文新魏" panose="02010800040101010101" pitchFamily="2" charset="-122"/>
              </a:rPr>
              <a:t>的讲话</a:t>
            </a:r>
            <a:endParaRPr lang="zh-CN" altLang="en-US" sz="3600" b="1" dirty="0">
              <a:latin typeface="华文新魏" panose="02010800040101010101" pitchFamily="2" charset="-122"/>
              <a:ea typeface="华文新魏" panose="02010800040101010101" pitchFamily="2" charset="-122"/>
            </a:endParaRPr>
          </a:p>
        </p:txBody>
      </p:sp>
      <p:sp>
        <p:nvSpPr>
          <p:cNvPr id="22532" name="Text Box 4"/>
          <p:cNvSpPr txBox="1">
            <a:spLocks noChangeArrowheads="1"/>
          </p:cNvSpPr>
          <p:nvPr/>
        </p:nvSpPr>
        <p:spPr bwMode="auto">
          <a:xfrm>
            <a:off x="625475" y="2286000"/>
            <a:ext cx="5546725" cy="641350"/>
          </a:xfrm>
          <a:prstGeom prst="rect">
            <a:avLst/>
          </a:prstGeom>
          <a:noFill/>
          <a:ln w="9525">
            <a:noFill/>
            <a:miter lim="800000"/>
          </a:ln>
        </p:spPr>
        <p:txBody>
          <a:bodyPr>
            <a:spAutoFit/>
          </a:bodyPr>
          <a:lstStyle/>
          <a:p>
            <a:r>
              <a:rPr lang="en-US" altLang="zh-CN" sz="3600" b="1" dirty="0">
                <a:latin typeface="华文新魏" panose="02010800040101010101" pitchFamily="2" charset="-122"/>
                <a:ea typeface="华文新魏" panose="02010800040101010101" pitchFamily="2" charset="-122"/>
              </a:rPr>
              <a:t>2. </a:t>
            </a:r>
            <a:r>
              <a:rPr lang="zh-CN" altLang="en-US" sz="3600" b="1" dirty="0">
                <a:latin typeface="华文新魏" panose="02010800040101010101" pitchFamily="2" charset="-122"/>
                <a:ea typeface="华文新魏" panose="02010800040101010101" pitchFamily="2" charset="-122"/>
              </a:rPr>
              <a:t>十一届三中全会</a:t>
            </a:r>
            <a:endParaRPr lang="zh-CN" altLang="en-US" sz="3600" b="1" dirty="0">
              <a:latin typeface="华文新魏" panose="02010800040101010101" pitchFamily="2" charset="-122"/>
              <a:ea typeface="华文新魏" panose="02010800040101010101" pitchFamily="2" charset="-122"/>
            </a:endParaRPr>
          </a:p>
        </p:txBody>
      </p:sp>
      <p:sp>
        <p:nvSpPr>
          <p:cNvPr id="22533" name="Text Box 5"/>
          <p:cNvSpPr txBox="1">
            <a:spLocks noChangeArrowheads="1"/>
          </p:cNvSpPr>
          <p:nvPr/>
        </p:nvSpPr>
        <p:spPr bwMode="auto">
          <a:xfrm>
            <a:off x="3733800" y="2863850"/>
            <a:ext cx="4800600" cy="641350"/>
          </a:xfrm>
          <a:prstGeom prst="rect">
            <a:avLst/>
          </a:prstGeom>
          <a:noFill/>
          <a:ln w="9525">
            <a:noFill/>
            <a:miter lim="800000"/>
          </a:ln>
        </p:spPr>
        <p:txBody>
          <a:bodyPr>
            <a:spAutoFit/>
          </a:bodyPr>
          <a:lstStyle/>
          <a:p>
            <a:r>
              <a:rPr lang="zh-CN" altLang="en-US" sz="3600" b="1" dirty="0">
                <a:latin typeface="华文新魏" panose="02010800040101010101" pitchFamily="2" charset="-122"/>
                <a:ea typeface="华文新魏" panose="02010800040101010101" pitchFamily="2" charset="-122"/>
              </a:rPr>
              <a:t>确定了思想路线</a:t>
            </a:r>
            <a:endParaRPr lang="zh-CN" altLang="en-US" sz="3600" b="1" dirty="0">
              <a:latin typeface="华文新魏" panose="02010800040101010101" pitchFamily="2" charset="-122"/>
              <a:ea typeface="华文新魏" panose="02010800040101010101" pitchFamily="2" charset="-122"/>
            </a:endParaRPr>
          </a:p>
        </p:txBody>
      </p:sp>
      <p:sp>
        <p:nvSpPr>
          <p:cNvPr id="22534" name="Text Box 6"/>
          <p:cNvSpPr txBox="1">
            <a:spLocks noChangeArrowheads="1"/>
          </p:cNvSpPr>
          <p:nvPr/>
        </p:nvSpPr>
        <p:spPr bwMode="auto">
          <a:xfrm>
            <a:off x="3733800" y="3397250"/>
            <a:ext cx="4953000" cy="641350"/>
          </a:xfrm>
          <a:prstGeom prst="rect">
            <a:avLst/>
          </a:prstGeom>
          <a:noFill/>
          <a:ln w="9525">
            <a:noFill/>
            <a:miter lim="800000"/>
          </a:ln>
        </p:spPr>
        <p:txBody>
          <a:bodyPr>
            <a:spAutoFit/>
          </a:bodyPr>
          <a:lstStyle/>
          <a:p>
            <a:r>
              <a:rPr lang="zh-CN" altLang="en-US" sz="3600" b="1" dirty="0">
                <a:latin typeface="华文新魏" panose="02010800040101010101" pitchFamily="2" charset="-122"/>
                <a:ea typeface="华文新魏" panose="02010800040101010101" pitchFamily="2" charset="-122"/>
              </a:rPr>
              <a:t>制定了工作重点</a:t>
            </a:r>
            <a:endParaRPr lang="zh-CN" altLang="en-US" sz="3600" b="1" dirty="0">
              <a:latin typeface="华文新魏" panose="02010800040101010101" pitchFamily="2" charset="-122"/>
              <a:ea typeface="华文新魏" panose="02010800040101010101" pitchFamily="2" charset="-122"/>
            </a:endParaRPr>
          </a:p>
        </p:txBody>
      </p:sp>
      <p:sp>
        <p:nvSpPr>
          <p:cNvPr id="22535" name="Text Box 7"/>
          <p:cNvSpPr txBox="1">
            <a:spLocks noChangeArrowheads="1"/>
          </p:cNvSpPr>
          <p:nvPr/>
        </p:nvSpPr>
        <p:spPr bwMode="auto">
          <a:xfrm>
            <a:off x="3733800" y="3854450"/>
            <a:ext cx="3733800" cy="641350"/>
          </a:xfrm>
          <a:prstGeom prst="rect">
            <a:avLst/>
          </a:prstGeom>
          <a:noFill/>
          <a:ln w="9525">
            <a:noFill/>
            <a:miter lim="800000"/>
          </a:ln>
        </p:spPr>
        <p:txBody>
          <a:bodyPr>
            <a:spAutoFit/>
          </a:bodyPr>
          <a:lstStyle/>
          <a:p>
            <a:r>
              <a:rPr lang="zh-CN" altLang="en-US" sz="3600" b="1" dirty="0">
                <a:latin typeface="华文新魏" panose="02010800040101010101" pitchFamily="2" charset="-122"/>
                <a:ea typeface="华文新魏" panose="02010800040101010101" pitchFamily="2" charset="-122"/>
              </a:rPr>
              <a:t>提出了总方针</a:t>
            </a:r>
            <a:endParaRPr lang="zh-CN" altLang="en-US" sz="3600" b="1" dirty="0">
              <a:latin typeface="华文新魏" panose="02010800040101010101" pitchFamily="2" charset="-122"/>
              <a:ea typeface="华文新魏" panose="02010800040101010101" pitchFamily="2" charset="-122"/>
            </a:endParaRPr>
          </a:p>
        </p:txBody>
      </p:sp>
      <p:sp>
        <p:nvSpPr>
          <p:cNvPr id="22536" name="Text Box 8"/>
          <p:cNvSpPr txBox="1">
            <a:spLocks noChangeArrowheads="1"/>
          </p:cNvSpPr>
          <p:nvPr/>
        </p:nvSpPr>
        <p:spPr bwMode="auto">
          <a:xfrm>
            <a:off x="3778250" y="4387850"/>
            <a:ext cx="3536950" cy="641350"/>
          </a:xfrm>
          <a:prstGeom prst="rect">
            <a:avLst/>
          </a:prstGeom>
          <a:noFill/>
          <a:ln w="9525">
            <a:noFill/>
            <a:miter lim="800000"/>
          </a:ln>
        </p:spPr>
        <p:txBody>
          <a:bodyPr>
            <a:spAutoFit/>
          </a:bodyPr>
          <a:lstStyle/>
          <a:p>
            <a:r>
              <a:rPr lang="zh-CN" altLang="en-US" sz="3600" b="1" dirty="0">
                <a:latin typeface="华文新魏" panose="02010800040101010101" pitchFamily="2" charset="-122"/>
                <a:ea typeface="华文新魏" panose="02010800040101010101" pitchFamily="2" charset="-122"/>
              </a:rPr>
              <a:t>形成了领导核心</a:t>
            </a:r>
            <a:endParaRPr lang="zh-CN" altLang="en-US" sz="3600" b="1" dirty="0">
              <a:latin typeface="华文新魏" panose="02010800040101010101" pitchFamily="2" charset="-122"/>
              <a:ea typeface="华文新魏" panose="02010800040101010101" pitchFamily="2" charset="-122"/>
            </a:endParaRPr>
          </a:p>
        </p:txBody>
      </p:sp>
      <p:sp>
        <p:nvSpPr>
          <p:cNvPr id="22537" name="Text Box 9"/>
          <p:cNvSpPr txBox="1">
            <a:spLocks noChangeArrowheads="1"/>
          </p:cNvSpPr>
          <p:nvPr/>
        </p:nvSpPr>
        <p:spPr bwMode="auto">
          <a:xfrm>
            <a:off x="808038" y="4845050"/>
            <a:ext cx="4221162" cy="641350"/>
          </a:xfrm>
          <a:prstGeom prst="rect">
            <a:avLst/>
          </a:prstGeom>
          <a:noFill/>
          <a:ln w="9525">
            <a:noFill/>
            <a:miter lim="800000"/>
          </a:ln>
        </p:spPr>
        <p:txBody>
          <a:bodyPr>
            <a:spAutoFit/>
          </a:bodyPr>
          <a:lstStyle/>
          <a:p>
            <a:r>
              <a:rPr lang="en-US" altLang="zh-CN" sz="3600" b="1" dirty="0">
                <a:latin typeface="华文新魏" panose="02010800040101010101" pitchFamily="2" charset="-122"/>
                <a:ea typeface="华文新魏" panose="02010800040101010101" pitchFamily="2" charset="-122"/>
              </a:rPr>
              <a:t>② </a:t>
            </a:r>
            <a:r>
              <a:rPr lang="zh-CN" altLang="en-US" sz="3600" b="1" dirty="0">
                <a:latin typeface="华文新魏" panose="02010800040101010101" pitchFamily="2" charset="-122"/>
                <a:ea typeface="华文新魏" panose="02010800040101010101" pitchFamily="2" charset="-122"/>
              </a:rPr>
              <a:t>历史意义：</a:t>
            </a:r>
            <a:r>
              <a:rPr lang="zh-CN" altLang="en-US" sz="3600" b="1" dirty="0">
                <a:ea typeface="华文新魏" panose="02010800040101010101" pitchFamily="2" charset="-122"/>
              </a:rPr>
              <a:t> </a:t>
            </a:r>
            <a:endParaRPr lang="zh-CN" altLang="en-US" sz="3600" b="1" dirty="0">
              <a:latin typeface="华文新魏" panose="02010800040101010101" pitchFamily="2" charset="-122"/>
              <a:ea typeface="华文新魏" panose="02010800040101010101" pitchFamily="2" charset="-122"/>
            </a:endParaRPr>
          </a:p>
        </p:txBody>
      </p:sp>
      <p:sp>
        <p:nvSpPr>
          <p:cNvPr id="22538" name="Text Box 10"/>
          <p:cNvSpPr txBox="1">
            <a:spLocks noChangeArrowheads="1"/>
          </p:cNvSpPr>
          <p:nvPr/>
        </p:nvSpPr>
        <p:spPr bwMode="auto">
          <a:xfrm>
            <a:off x="4878388" y="2330450"/>
            <a:ext cx="4265612" cy="641350"/>
          </a:xfrm>
          <a:prstGeom prst="rect">
            <a:avLst/>
          </a:prstGeom>
          <a:noFill/>
          <a:ln w="9525">
            <a:noFill/>
            <a:miter lim="800000"/>
          </a:ln>
        </p:spPr>
        <p:txBody>
          <a:bodyPr>
            <a:spAutoFit/>
          </a:bodyPr>
          <a:lstStyle/>
          <a:p>
            <a:r>
              <a:rPr lang="en-US" altLang="zh-CN" sz="3600" b="1" dirty="0">
                <a:latin typeface="华文新魏" panose="02010800040101010101" pitchFamily="2" charset="-122"/>
                <a:ea typeface="华文新魏" panose="02010800040101010101" pitchFamily="2" charset="-122"/>
              </a:rPr>
              <a:t>1978</a:t>
            </a:r>
            <a:r>
              <a:rPr lang="zh-CN" altLang="en-US" sz="3600" b="1" dirty="0">
                <a:latin typeface="华文新魏" panose="02010800040101010101" pitchFamily="2" charset="-122"/>
                <a:ea typeface="华文新魏" panose="02010800040101010101" pitchFamily="2" charset="-122"/>
              </a:rPr>
              <a:t>年底    北京</a:t>
            </a:r>
            <a:endParaRPr lang="zh-CN" altLang="en-US" sz="3600" b="1" dirty="0">
              <a:latin typeface="华文新魏" panose="02010800040101010101" pitchFamily="2" charset="-122"/>
              <a:ea typeface="华文新魏" panose="02010800040101010101" pitchFamily="2" charset="-122"/>
            </a:endParaRPr>
          </a:p>
        </p:txBody>
      </p:sp>
      <p:sp>
        <p:nvSpPr>
          <p:cNvPr id="22539" name="Text Box 11"/>
          <p:cNvSpPr txBox="1">
            <a:spLocks noChangeArrowheads="1"/>
          </p:cNvSpPr>
          <p:nvPr/>
        </p:nvSpPr>
        <p:spPr bwMode="auto">
          <a:xfrm>
            <a:off x="762000" y="3625850"/>
            <a:ext cx="2582863" cy="641350"/>
          </a:xfrm>
          <a:prstGeom prst="rect">
            <a:avLst/>
          </a:prstGeom>
          <a:noFill/>
          <a:ln w="9525">
            <a:noFill/>
            <a:miter lim="800000"/>
          </a:ln>
        </p:spPr>
        <p:txBody>
          <a:bodyPr wrap="none">
            <a:spAutoFit/>
          </a:bodyPr>
          <a:lstStyle/>
          <a:p>
            <a:r>
              <a:rPr lang="en-US" altLang="zh-CN" sz="3600" b="1" dirty="0">
                <a:latin typeface="华文新魏" panose="02010800040101010101" pitchFamily="2" charset="-122"/>
                <a:ea typeface="华文新魏" panose="02010800040101010101" pitchFamily="2" charset="-122"/>
              </a:rPr>
              <a:t>① </a:t>
            </a:r>
            <a:r>
              <a:rPr lang="zh-CN" altLang="en-US" sz="3600" b="1" dirty="0">
                <a:latin typeface="华文新魏" panose="02010800040101010101" pitchFamily="2" charset="-122"/>
                <a:ea typeface="华文新魏" panose="02010800040101010101" pitchFamily="2" charset="-122"/>
              </a:rPr>
              <a:t>主要内容</a:t>
            </a:r>
            <a:endParaRPr lang="zh-CN" altLang="en-US" sz="3600" b="1" dirty="0">
              <a:latin typeface="华文新魏" panose="02010800040101010101" pitchFamily="2" charset="-122"/>
              <a:ea typeface="华文新魏" panose="02010800040101010101" pitchFamily="2" charset="-122"/>
            </a:endParaRPr>
          </a:p>
        </p:txBody>
      </p:sp>
      <p:sp>
        <p:nvSpPr>
          <p:cNvPr id="22540" name="AutoShape 12"/>
          <p:cNvSpPr/>
          <p:nvPr/>
        </p:nvSpPr>
        <p:spPr bwMode="auto">
          <a:xfrm>
            <a:off x="3429000" y="3124200"/>
            <a:ext cx="228600" cy="1720850"/>
          </a:xfrm>
          <a:prstGeom prst="leftBrace">
            <a:avLst>
              <a:gd name="adj1" fmla="val 62731"/>
              <a:gd name="adj2" fmla="val 50000"/>
            </a:avLst>
          </a:prstGeom>
          <a:noFill/>
          <a:ln w="38100">
            <a:solidFill>
              <a:schemeClr val="bg1"/>
            </a:solidFill>
            <a:round/>
          </a:ln>
        </p:spPr>
        <p:txBody>
          <a:bodyPr wrap="none" anchor="ctr"/>
          <a:lstStyle/>
          <a:p>
            <a:endParaRPr lang="zh-CN" altLang="en-US"/>
          </a:p>
        </p:txBody>
      </p:sp>
      <p:sp>
        <p:nvSpPr>
          <p:cNvPr id="22541" name="Text Box 13"/>
          <p:cNvSpPr txBox="1">
            <a:spLocks noChangeArrowheads="1"/>
          </p:cNvSpPr>
          <p:nvPr/>
        </p:nvSpPr>
        <p:spPr bwMode="auto">
          <a:xfrm>
            <a:off x="1295400" y="5486400"/>
            <a:ext cx="7848600" cy="1066800"/>
          </a:xfrm>
          <a:prstGeom prst="rect">
            <a:avLst/>
          </a:prstGeom>
          <a:noFill/>
          <a:ln w="9525">
            <a:noFill/>
            <a:miter lim="800000"/>
          </a:ln>
        </p:spPr>
        <p:txBody>
          <a:bodyPr>
            <a:spAutoFit/>
          </a:bodyPr>
          <a:lstStyle/>
          <a:p>
            <a:r>
              <a:rPr lang="en-US" altLang="zh-CN" sz="3200" b="1" dirty="0">
                <a:ea typeface="华文新魏" panose="02010800040101010101" pitchFamily="2" charset="-122"/>
              </a:rPr>
              <a:t>——</a:t>
            </a:r>
            <a:r>
              <a:rPr lang="zh-CN" altLang="en-US" sz="3200" b="1" dirty="0">
                <a:latin typeface="华文新魏" panose="02010800040101010101" pitchFamily="2" charset="-122"/>
                <a:ea typeface="华文新魏" panose="02010800040101010101" pitchFamily="2" charset="-122"/>
              </a:rPr>
              <a:t>是建国以来党的历史上的伟大转折，</a:t>
            </a:r>
            <a:endParaRPr lang="zh-CN" altLang="en-US" sz="3200" b="1" dirty="0">
              <a:latin typeface="华文新魏" panose="02010800040101010101" pitchFamily="2" charset="-122"/>
              <a:ea typeface="华文新魏" panose="02010800040101010101" pitchFamily="2" charset="-122"/>
            </a:endParaRPr>
          </a:p>
          <a:p>
            <a:r>
              <a:rPr lang="zh-CN" altLang="en-US" sz="3200" b="1" dirty="0">
                <a:latin typeface="华文新魏" panose="02010800040101010101" pitchFamily="2" charset="-122"/>
                <a:ea typeface="华文新魏" panose="02010800040101010101" pitchFamily="2" charset="-122"/>
              </a:rPr>
              <a:t>标志着社会主义现代化建设新时期的到来。</a:t>
            </a:r>
            <a:endParaRPr lang="zh-CN" altLang="en-US" sz="3200" b="1" dirty="0">
              <a:latin typeface="华文新魏" panose="02010800040101010101" pitchFamily="2" charset="-122"/>
              <a:ea typeface="华文新魏"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slide(fromLeft)">
                                      <p:cBhvr>
                                        <p:cTn id="7" dur="500"/>
                                        <p:tgtEl>
                                          <p:spTgt spid="22530"/>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22531"/>
                                        </p:tgtEl>
                                        <p:attrNameLst>
                                          <p:attrName>style.visibility</p:attrName>
                                        </p:attrNameLst>
                                      </p:cBhvr>
                                      <p:to>
                                        <p:strVal val="visible"/>
                                      </p:to>
                                    </p:set>
                                    <p:animEffect transition="in" filter="slide(fromLeft)">
                                      <p:cBhvr>
                                        <p:cTn id="12" dur="500"/>
                                        <p:tgtEl>
                                          <p:spTgt spid="22531"/>
                                        </p:tgtEl>
                                      </p:cBhvr>
                                    </p:animEffect>
                                  </p:childTnLst>
                                  <p:subTnLst>
                                    <p:audio>
                                      <p:cMediaNode>
                                        <p:cTn display="0" masterRel="sameClick">
                                          <p:stCondLst>
                                            <p:cond evt="begin" delay="0">
                                              <p:tn val="10"/>
                                            </p:cond>
                                          </p:stCondLst>
                                          <p:endCondLst>
                                            <p:cond evt="onStopAudio" delay="0">
                                              <p:tgtEl>
                                                <p:sldTgt/>
                                              </p:tgtEl>
                                            </p:cond>
                                          </p:endCondLst>
                                        </p:cTn>
                                        <p:tgtEl>
                                          <p:sndTgt r:embed="rId1" name="chimes.wav"/>
                                        </p:tgtEl>
                                      </p:cMediaNode>
                                    </p:audio>
                                  </p:sub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22532"/>
                                        </p:tgtEl>
                                        <p:attrNameLst>
                                          <p:attrName>style.visibility</p:attrName>
                                        </p:attrNameLst>
                                      </p:cBhvr>
                                      <p:to>
                                        <p:strVal val="visible"/>
                                      </p:to>
                                    </p:set>
                                    <p:animEffect transition="in" filter="slide(fromLeft)">
                                      <p:cBhvr>
                                        <p:cTn id="17" dur="500"/>
                                        <p:tgtEl>
                                          <p:spTgt spid="22532"/>
                                        </p:tgtEl>
                                      </p:cBhvr>
                                    </p:animEffect>
                                  </p:childTnLst>
                                  <p:subTnLst>
                                    <p:audio>
                                      <p:cMediaNode>
                                        <p:cTn display="0" masterRel="sameClick">
                                          <p:stCondLst>
                                            <p:cond evt="begin" delay="0">
                                              <p:tn val="15"/>
                                            </p:cond>
                                          </p:stCondLst>
                                          <p:endCondLst>
                                            <p:cond evt="onStopAudio" delay="0">
                                              <p:tgtEl>
                                                <p:sldTgt/>
                                              </p:tgtEl>
                                            </p:cond>
                                          </p:endCondLst>
                                        </p:cTn>
                                        <p:tgtEl>
                                          <p:sndTgt r:embed="rId1" name="chimes.wav"/>
                                        </p:tgtEl>
                                      </p:cMediaNode>
                                    </p:audio>
                                  </p:sub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22538"/>
                                        </p:tgtEl>
                                        <p:attrNameLst>
                                          <p:attrName>style.visibility</p:attrName>
                                        </p:attrNameLst>
                                      </p:cBhvr>
                                      <p:to>
                                        <p:strVal val="visible"/>
                                      </p:to>
                                    </p:set>
                                    <p:animEffect transition="in" filter="slide(fromLeft)">
                                      <p:cBhvr>
                                        <p:cTn id="22" dur="500"/>
                                        <p:tgtEl>
                                          <p:spTgt spid="22538"/>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22539"/>
                                        </p:tgtEl>
                                        <p:attrNameLst>
                                          <p:attrName>style.visibility</p:attrName>
                                        </p:attrNameLst>
                                      </p:cBhvr>
                                      <p:to>
                                        <p:strVal val="visible"/>
                                      </p:to>
                                    </p:set>
                                    <p:animEffect transition="in" filter="slide(fromLeft)">
                                      <p:cBhvr>
                                        <p:cTn id="27" dur="500"/>
                                        <p:tgtEl>
                                          <p:spTgt spid="22539"/>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8" fill="hold" grpId="0" nodeType="clickEffect">
                                  <p:stCondLst>
                                    <p:cond delay="0"/>
                                  </p:stCondLst>
                                  <p:childTnLst>
                                    <p:set>
                                      <p:cBhvr>
                                        <p:cTn id="31" dur="1" fill="hold">
                                          <p:stCondLst>
                                            <p:cond delay="0"/>
                                          </p:stCondLst>
                                        </p:cTn>
                                        <p:tgtEl>
                                          <p:spTgt spid="22540"/>
                                        </p:tgtEl>
                                        <p:attrNameLst>
                                          <p:attrName>style.visibility</p:attrName>
                                        </p:attrNameLst>
                                      </p:cBhvr>
                                      <p:to>
                                        <p:strVal val="visible"/>
                                      </p:to>
                                    </p:set>
                                    <p:animEffect transition="in" filter="slide(fromLeft)">
                                      <p:cBhvr>
                                        <p:cTn id="32" dur="500"/>
                                        <p:tgtEl>
                                          <p:spTgt spid="22540"/>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8" fill="hold" grpId="0" nodeType="clickEffect">
                                  <p:stCondLst>
                                    <p:cond delay="0"/>
                                  </p:stCondLst>
                                  <p:childTnLst>
                                    <p:set>
                                      <p:cBhvr>
                                        <p:cTn id="36" dur="1" fill="hold">
                                          <p:stCondLst>
                                            <p:cond delay="0"/>
                                          </p:stCondLst>
                                        </p:cTn>
                                        <p:tgtEl>
                                          <p:spTgt spid="22533"/>
                                        </p:tgtEl>
                                        <p:attrNameLst>
                                          <p:attrName>style.visibility</p:attrName>
                                        </p:attrNameLst>
                                      </p:cBhvr>
                                      <p:to>
                                        <p:strVal val="visible"/>
                                      </p:to>
                                    </p:set>
                                    <p:animEffect transition="in" filter="slide(fromLeft)">
                                      <p:cBhvr>
                                        <p:cTn id="37" dur="500"/>
                                        <p:tgtEl>
                                          <p:spTgt spid="22533"/>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8" fill="hold" grpId="0" nodeType="clickEffect">
                                  <p:stCondLst>
                                    <p:cond delay="0"/>
                                  </p:stCondLst>
                                  <p:childTnLst>
                                    <p:set>
                                      <p:cBhvr>
                                        <p:cTn id="41" dur="1" fill="hold">
                                          <p:stCondLst>
                                            <p:cond delay="0"/>
                                          </p:stCondLst>
                                        </p:cTn>
                                        <p:tgtEl>
                                          <p:spTgt spid="22534"/>
                                        </p:tgtEl>
                                        <p:attrNameLst>
                                          <p:attrName>style.visibility</p:attrName>
                                        </p:attrNameLst>
                                      </p:cBhvr>
                                      <p:to>
                                        <p:strVal val="visible"/>
                                      </p:to>
                                    </p:set>
                                    <p:animEffect transition="in" filter="slide(fromLeft)">
                                      <p:cBhvr>
                                        <p:cTn id="42" dur="500"/>
                                        <p:tgtEl>
                                          <p:spTgt spid="22534"/>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8" fill="hold" grpId="0" nodeType="clickEffect">
                                  <p:stCondLst>
                                    <p:cond delay="0"/>
                                  </p:stCondLst>
                                  <p:childTnLst>
                                    <p:set>
                                      <p:cBhvr>
                                        <p:cTn id="46" dur="1" fill="hold">
                                          <p:stCondLst>
                                            <p:cond delay="0"/>
                                          </p:stCondLst>
                                        </p:cTn>
                                        <p:tgtEl>
                                          <p:spTgt spid="22535"/>
                                        </p:tgtEl>
                                        <p:attrNameLst>
                                          <p:attrName>style.visibility</p:attrName>
                                        </p:attrNameLst>
                                      </p:cBhvr>
                                      <p:to>
                                        <p:strVal val="visible"/>
                                      </p:to>
                                    </p:set>
                                    <p:animEffect transition="in" filter="slide(fromLeft)">
                                      <p:cBhvr>
                                        <p:cTn id="47" dur="500"/>
                                        <p:tgtEl>
                                          <p:spTgt spid="22535"/>
                                        </p:tgtEl>
                                      </p:cBhvr>
                                    </p:animEffect>
                                  </p:childTnLst>
                                </p:cTn>
                              </p:par>
                            </p:childTnLst>
                          </p:cTn>
                        </p:par>
                      </p:childTnLst>
                    </p:cTn>
                  </p:par>
                  <p:par>
                    <p:cTn id="48" fill="hold">
                      <p:stCondLst>
                        <p:cond delay="indefinite"/>
                      </p:stCondLst>
                      <p:childTnLst>
                        <p:par>
                          <p:cTn id="49" fill="hold">
                            <p:stCondLst>
                              <p:cond delay="0"/>
                            </p:stCondLst>
                            <p:childTnLst>
                              <p:par>
                                <p:cTn id="50" presetID="12" presetClass="entr" presetSubtype="8" fill="hold" grpId="0" nodeType="clickEffect">
                                  <p:stCondLst>
                                    <p:cond delay="0"/>
                                  </p:stCondLst>
                                  <p:childTnLst>
                                    <p:set>
                                      <p:cBhvr>
                                        <p:cTn id="51" dur="1" fill="hold">
                                          <p:stCondLst>
                                            <p:cond delay="0"/>
                                          </p:stCondLst>
                                        </p:cTn>
                                        <p:tgtEl>
                                          <p:spTgt spid="22536"/>
                                        </p:tgtEl>
                                        <p:attrNameLst>
                                          <p:attrName>style.visibility</p:attrName>
                                        </p:attrNameLst>
                                      </p:cBhvr>
                                      <p:to>
                                        <p:strVal val="visible"/>
                                      </p:to>
                                    </p:set>
                                    <p:animEffect transition="in" filter="slide(fromLeft)">
                                      <p:cBhvr>
                                        <p:cTn id="52" dur="500"/>
                                        <p:tgtEl>
                                          <p:spTgt spid="22536"/>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8" fill="hold" grpId="0" nodeType="clickEffect">
                                  <p:stCondLst>
                                    <p:cond delay="0"/>
                                  </p:stCondLst>
                                  <p:childTnLst>
                                    <p:set>
                                      <p:cBhvr>
                                        <p:cTn id="56" dur="1" fill="hold">
                                          <p:stCondLst>
                                            <p:cond delay="0"/>
                                          </p:stCondLst>
                                        </p:cTn>
                                        <p:tgtEl>
                                          <p:spTgt spid="22537"/>
                                        </p:tgtEl>
                                        <p:attrNameLst>
                                          <p:attrName>style.visibility</p:attrName>
                                        </p:attrNameLst>
                                      </p:cBhvr>
                                      <p:to>
                                        <p:strVal val="visible"/>
                                      </p:to>
                                    </p:set>
                                    <p:animEffect transition="in" filter="slide(fromLeft)">
                                      <p:cBhvr>
                                        <p:cTn id="57" dur="500"/>
                                        <p:tgtEl>
                                          <p:spTgt spid="22537"/>
                                        </p:tgtEl>
                                      </p:cBhvr>
                                    </p:animEffect>
                                  </p:childTnLst>
                                </p:cTn>
                              </p:par>
                            </p:childTnLst>
                          </p:cTn>
                        </p:par>
                      </p:childTnLst>
                    </p:cTn>
                  </p:par>
                  <p:par>
                    <p:cTn id="58" fill="hold">
                      <p:stCondLst>
                        <p:cond delay="indefinite"/>
                      </p:stCondLst>
                      <p:childTnLst>
                        <p:par>
                          <p:cTn id="59" fill="hold">
                            <p:stCondLst>
                              <p:cond delay="0"/>
                            </p:stCondLst>
                            <p:childTnLst>
                              <p:par>
                                <p:cTn id="60" presetID="12" presetClass="entr" presetSubtype="8" fill="hold" grpId="0" nodeType="clickEffect">
                                  <p:stCondLst>
                                    <p:cond delay="0"/>
                                  </p:stCondLst>
                                  <p:childTnLst>
                                    <p:set>
                                      <p:cBhvr>
                                        <p:cTn id="61" dur="1" fill="hold">
                                          <p:stCondLst>
                                            <p:cond delay="0"/>
                                          </p:stCondLst>
                                        </p:cTn>
                                        <p:tgtEl>
                                          <p:spTgt spid="22541"/>
                                        </p:tgtEl>
                                        <p:attrNameLst>
                                          <p:attrName>style.visibility</p:attrName>
                                        </p:attrNameLst>
                                      </p:cBhvr>
                                      <p:to>
                                        <p:strVal val="visible"/>
                                      </p:to>
                                    </p:set>
                                    <p:animEffect transition="in" filter="slide(fromLeft)">
                                      <p:cBhvr>
                                        <p:cTn id="62" dur="500"/>
                                        <p:tgtEl>
                                          <p:spTgt spid="225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utoUpdateAnimBg="0"/>
      <p:bldP spid="22531" grpId="0" autoUpdateAnimBg="0"/>
      <p:bldP spid="22532" grpId="0" autoUpdateAnimBg="0"/>
      <p:bldP spid="22533" grpId="0" autoUpdateAnimBg="0"/>
      <p:bldP spid="22534" grpId="0" autoUpdateAnimBg="0"/>
      <p:bldP spid="22535" grpId="0" autoUpdateAnimBg="0"/>
      <p:bldP spid="22536" grpId="0" autoUpdateAnimBg="0"/>
      <p:bldP spid="22537" grpId="0" autoUpdateAnimBg="0"/>
      <p:bldP spid="22538" grpId="0" autoUpdateAnimBg="0"/>
      <p:bldP spid="22539" grpId="0" autoUpdateAnimBg="0"/>
      <p:bldP spid="22540" grpId="0" animBg="1"/>
      <p:bldP spid="22541"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027" descr="70%"/>
          <p:cNvSpPr>
            <a:spLocks noChangeArrowheads="1"/>
          </p:cNvSpPr>
          <p:nvPr/>
        </p:nvSpPr>
        <p:spPr bwMode="auto">
          <a:xfrm>
            <a:off x="2743200" y="609600"/>
            <a:ext cx="5410200" cy="3352800"/>
          </a:xfrm>
          <a:prstGeom prst="cloudCallout">
            <a:avLst>
              <a:gd name="adj1" fmla="val -53903"/>
              <a:gd name="adj2" fmla="val 49481"/>
            </a:avLst>
          </a:prstGeom>
          <a:pattFill prst="pct70">
            <a:fgClr>
              <a:schemeClr val="hlink"/>
            </a:fgClr>
            <a:bgClr>
              <a:srgbClr val="FFFFFF"/>
            </a:bgClr>
          </a:pattFill>
          <a:ln w="9525">
            <a:solidFill>
              <a:schemeClr val="tx1"/>
            </a:solidFill>
            <a:round/>
          </a:ln>
        </p:spPr>
        <p:txBody>
          <a:bodyPr/>
          <a:lstStyle/>
          <a:p>
            <a:r>
              <a:rPr lang="en-US" altLang="zh-CN" sz="3600" b="1" dirty="0">
                <a:latin typeface="楷体_GB2312" panose="02010609030101010101" pitchFamily="49" charset="-122"/>
                <a:ea typeface="楷体_GB2312" panose="02010609030101010101" pitchFamily="49" charset="-122"/>
              </a:rPr>
              <a:t>    </a:t>
            </a:r>
            <a:r>
              <a:rPr lang="zh-CN" altLang="en-US" sz="3600" b="1" dirty="0">
                <a:latin typeface="楷体_GB2312" panose="02010609030101010101" pitchFamily="49" charset="-122"/>
                <a:ea typeface="楷体_GB2312" panose="02010609030101010101" pitchFamily="49" charset="-122"/>
              </a:rPr>
              <a:t>为什么说十一届三中全会是建国以来党的历史上的伟大转折？</a:t>
            </a:r>
            <a:endParaRPr lang="zh-CN" altLang="en-US" sz="3600" b="1" dirty="0">
              <a:latin typeface="楷体_GB2312" panose="02010609030101010101" pitchFamily="49" charset="-122"/>
              <a:ea typeface="楷体_GB2312" panose="02010609030101010101" pitchFamily="49" charset="-122"/>
            </a:endParaRPr>
          </a:p>
        </p:txBody>
      </p:sp>
      <p:pic>
        <p:nvPicPr>
          <p:cNvPr id="3" name="Picture 1028" descr="F:\资料素材\动态图\小博士\1.gif"/>
          <p:cNvPicPr>
            <a:picLocks noChangeAspect="1" noChangeArrowheads="1" noCrop="1"/>
          </p:cNvPicPr>
          <p:nvPr/>
        </p:nvPicPr>
        <p:blipFill>
          <a:blip r:embed="rId1"/>
          <a:srcRect/>
          <a:stretch>
            <a:fillRect/>
          </a:stretch>
        </p:blipFill>
        <p:spPr bwMode="auto">
          <a:xfrm>
            <a:off x="2514600" y="3657600"/>
            <a:ext cx="2895600" cy="2895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Top)">
                                      <p:cBhvr>
                                        <p:cTn id="7" dur="500"/>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课堂探究</a:t>
            </a:r>
            <a:endParaRPr lang="zh-CN" altLang="en-US" dirty="0"/>
          </a:p>
        </p:txBody>
      </p:sp>
      <p:sp>
        <p:nvSpPr>
          <p:cNvPr id="3" name="内容占位符 2"/>
          <p:cNvSpPr>
            <a:spLocks noGrp="1"/>
          </p:cNvSpPr>
          <p:nvPr>
            <p:ph idx="1"/>
          </p:nvPr>
        </p:nvSpPr>
        <p:spPr/>
        <p:txBody>
          <a:bodyPr/>
          <a:lstStyle/>
          <a:p>
            <a:r>
              <a:rPr lang="zh-CN" altLang="en-US" dirty="0" smtClean="0"/>
              <a:t>探究点  中共十一届三中全会</a:t>
            </a:r>
            <a:endParaRPr lang="en-US" altLang="zh-CN" dirty="0" smtClean="0"/>
          </a:p>
          <a:p>
            <a:r>
              <a:rPr lang="zh-CN" altLang="en-US" sz="2400" b="1" dirty="0" smtClean="0"/>
              <a:t>阅读下列材料</a:t>
            </a:r>
            <a:endParaRPr lang="en-US" altLang="zh-CN" sz="2400" b="1" dirty="0" smtClean="0"/>
          </a:p>
          <a:p>
            <a:r>
              <a:rPr lang="zh-CN" altLang="en-US" sz="2400" dirty="0"/>
              <a:t>材料</a:t>
            </a:r>
            <a:r>
              <a:rPr lang="zh-CN" altLang="en-US" sz="2400" dirty="0" smtClean="0"/>
              <a:t>一</a:t>
            </a:r>
            <a:endParaRPr lang="en-US" altLang="zh-CN" sz="2400" dirty="0" smtClean="0"/>
          </a:p>
          <a:p>
            <a:endParaRPr lang="zh-CN" altLang="en-US" sz="2400" dirty="0"/>
          </a:p>
        </p:txBody>
      </p:sp>
      <p:pic>
        <p:nvPicPr>
          <p:cNvPr id="4" name="图片 3" descr="t01a44a9c50277db8a2.jpg"/>
          <p:cNvPicPr>
            <a:picLocks noChangeAspect="1"/>
          </p:cNvPicPr>
          <p:nvPr/>
        </p:nvPicPr>
        <p:blipFill>
          <a:blip r:embed="rId1"/>
          <a:stretch>
            <a:fillRect/>
          </a:stretch>
        </p:blipFill>
        <p:spPr>
          <a:xfrm>
            <a:off x="1928794" y="2928934"/>
            <a:ext cx="5759688" cy="321471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089027"/>
            <a:ext cx="8229600" cy="4983179"/>
          </a:xfrm>
        </p:spPr>
        <p:txBody>
          <a:bodyPr>
            <a:normAutofit/>
          </a:bodyPr>
          <a:lstStyle/>
          <a:p>
            <a:r>
              <a:rPr lang="zh-CN" altLang="en-US" sz="2400" b="1" dirty="0" smtClean="0"/>
              <a:t>材料二  </a:t>
            </a:r>
            <a:r>
              <a:rPr lang="zh-CN" altLang="en-US" sz="1800" dirty="0" smtClean="0"/>
              <a:t>  </a:t>
            </a:r>
            <a:r>
              <a:rPr lang="en-US" altLang="zh-CN" sz="2400" dirty="0" smtClean="0"/>
              <a:t>2015</a:t>
            </a:r>
            <a:r>
              <a:rPr lang="zh-CN" altLang="en-US" sz="2400" dirty="0" smtClean="0"/>
              <a:t>年</a:t>
            </a:r>
            <a:r>
              <a:rPr lang="en-US" altLang="zh-CN" sz="2400" dirty="0" smtClean="0"/>
              <a:t>9</a:t>
            </a:r>
            <a:r>
              <a:rPr lang="zh-CN" altLang="en-US" sz="2400" dirty="0" smtClean="0"/>
              <a:t>月</a:t>
            </a:r>
            <a:r>
              <a:rPr lang="en-US" altLang="zh-CN" sz="2400" dirty="0" smtClean="0"/>
              <a:t>15</a:t>
            </a:r>
            <a:r>
              <a:rPr lang="zh-CN" altLang="en-US" sz="2400" dirty="0" smtClean="0"/>
              <a:t>日，中共中央总书记、国家主席、中央军委主席、中央全面深化改革领导小组组长习近平主持召开中央全面深化改革领导小组第十六次会议并发表重要讲话。他强调，以开放促改革、促发展，是我国改革发展的成果实践。改革和开放相辅相成、相互促进，改革必然要求开放，开放也必然要求改革。要坚定不移地实施对外开放的基本国策，实行更加积极主动的开放战略，建议不移地提高开放型经济水平，坚定不移地引进外资和外来技术，坚定不移地完善对外开放体制机制，以扩大开放促进深化改革，以深化改革促进扩大开放，为经济发展注入新动力、增添新活力、拓展新空间。</a:t>
            </a:r>
            <a:endParaRPr lang="en-US" altLang="zh-CN" sz="2400" dirty="0" smtClean="0"/>
          </a:p>
          <a:p>
            <a:r>
              <a:rPr lang="en-US" altLang="zh-CN" sz="2400" b="1" dirty="0"/>
              <a:t> </a:t>
            </a:r>
            <a:r>
              <a:rPr lang="en-US" altLang="zh-CN" sz="2400" b="1" dirty="0" smtClean="0"/>
              <a:t>                                                                  ——</a:t>
            </a:r>
            <a:r>
              <a:rPr lang="zh-CN" altLang="en-US" sz="2400" b="1" dirty="0" smtClean="0"/>
              <a:t>摘编自 人民网</a:t>
            </a:r>
            <a:endParaRPr lang="zh-CN" altLang="en-US" sz="2400" b="1"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60399"/>
            <a:ext cx="8229600" cy="5554683"/>
          </a:xfrm>
        </p:spPr>
        <p:txBody>
          <a:bodyPr/>
          <a:lstStyle/>
          <a:p>
            <a:r>
              <a:rPr lang="en-US" altLang="zh-CN" dirty="0" smtClean="0"/>
              <a:t>【</a:t>
            </a:r>
            <a:r>
              <a:rPr lang="zh-CN" altLang="en-US" dirty="0" smtClean="0"/>
              <a:t>探究导学</a:t>
            </a:r>
            <a:r>
              <a:rPr lang="en-US" altLang="zh-CN" dirty="0" smtClean="0"/>
              <a:t>】</a:t>
            </a:r>
            <a:endParaRPr lang="en-US" altLang="zh-CN" dirty="0" smtClean="0"/>
          </a:p>
          <a:p>
            <a:r>
              <a:rPr lang="zh-CN" altLang="en-US" sz="2000" b="1" dirty="0" smtClean="0"/>
              <a:t>（</a:t>
            </a:r>
            <a:r>
              <a:rPr lang="en-US" altLang="zh-CN" sz="2000" b="1" dirty="0" smtClean="0"/>
              <a:t>1</a:t>
            </a:r>
            <a:r>
              <a:rPr lang="zh-CN" altLang="en-US" sz="2000" b="1" dirty="0" smtClean="0"/>
              <a:t>）材料一所示的文章在思想理论界引发了一场什么大讨论？有何结论？</a:t>
            </a:r>
            <a:endParaRPr lang="en-US" altLang="zh-CN" sz="2000" b="1" dirty="0" smtClean="0"/>
          </a:p>
          <a:p>
            <a:r>
              <a:rPr lang="zh-CN" altLang="en-US" sz="2000" dirty="0" smtClean="0"/>
              <a:t>答：真理标准问题的大讨论。结论：实践是检验真理的唯一标准。</a:t>
            </a:r>
            <a:endParaRPr lang="en-US" altLang="zh-CN" sz="2000" dirty="0" smtClean="0"/>
          </a:p>
          <a:p>
            <a:r>
              <a:rPr lang="zh-CN" altLang="en-US" sz="2000" b="1" dirty="0" smtClean="0"/>
              <a:t>（</a:t>
            </a:r>
            <a:r>
              <a:rPr lang="en-US" altLang="zh-CN" sz="2000" b="1" dirty="0" smtClean="0"/>
              <a:t>2</a:t>
            </a:r>
            <a:r>
              <a:rPr lang="zh-CN" altLang="en-US" sz="2000" b="1" dirty="0" smtClean="0"/>
              <a:t>）材料二中说的我国的改革开放开始于哪一次会议？这次会议的主要内容是那些？</a:t>
            </a:r>
            <a:endParaRPr lang="en-US" altLang="zh-CN" sz="2000" b="1" dirty="0" smtClean="0"/>
          </a:p>
          <a:p>
            <a:r>
              <a:rPr lang="zh-CN" altLang="en-US" sz="2000" dirty="0" smtClean="0"/>
              <a:t>答：中共十一届三中全会。</a:t>
            </a:r>
            <a:endParaRPr lang="en-US" altLang="zh-CN" sz="2000" dirty="0" smtClean="0"/>
          </a:p>
          <a:p>
            <a:r>
              <a:rPr lang="zh-CN" altLang="en-US" sz="2000" b="1" dirty="0" smtClean="0"/>
              <a:t>内容</a:t>
            </a:r>
            <a:r>
              <a:rPr lang="zh-CN" altLang="en-US" sz="2000" b="1" dirty="0" smtClean="0">
                <a:sym typeface="Wingdings" panose="05000000000000000000" pitchFamily="2" charset="2"/>
              </a:rPr>
              <a:t>：</a:t>
            </a:r>
            <a:r>
              <a:rPr lang="zh-CN" altLang="en-US" sz="2000" dirty="0" smtClean="0">
                <a:sym typeface="Wingdings" panose="05000000000000000000" pitchFamily="2" charset="2"/>
              </a:rPr>
              <a:t>①重新确定了实事求是的马克思主义思想路线。</a:t>
            </a:r>
            <a:endParaRPr lang="en-US" altLang="zh-CN" sz="2000" dirty="0" smtClean="0">
              <a:sym typeface="Wingdings" panose="05000000000000000000" pitchFamily="2" charset="2"/>
            </a:endParaRPr>
          </a:p>
          <a:p>
            <a:r>
              <a:rPr lang="zh-CN" altLang="en-US" sz="2000" dirty="0" smtClean="0">
                <a:sym typeface="Wingdings" panose="05000000000000000000" pitchFamily="2" charset="2"/>
              </a:rPr>
              <a:t>②停止使用“以阶级斗争为纲”的口号，把工作重点转移到经济建设上来。</a:t>
            </a:r>
            <a:endParaRPr lang="en-US" altLang="zh-CN" sz="2000" dirty="0" smtClean="0">
              <a:sym typeface="Wingdings" panose="05000000000000000000" pitchFamily="2" charset="2"/>
            </a:endParaRPr>
          </a:p>
          <a:p>
            <a:r>
              <a:rPr lang="zh-CN" altLang="en-US" sz="2000" dirty="0" smtClean="0">
                <a:sym typeface="Wingdings" panose="05000000000000000000" pitchFamily="2" charset="2"/>
              </a:rPr>
              <a:t>③提出改革开放的总方针。</a:t>
            </a:r>
            <a:endParaRPr lang="en-US" altLang="zh-CN" sz="2000" dirty="0" smtClean="0">
              <a:sym typeface="Wingdings" panose="05000000000000000000" pitchFamily="2" charset="2"/>
            </a:endParaRPr>
          </a:p>
          <a:p>
            <a:r>
              <a:rPr lang="zh-CN" altLang="en-US" sz="2000" dirty="0" smtClean="0">
                <a:sym typeface="Wingdings" panose="05000000000000000000" pitchFamily="2" charset="2"/>
              </a:rPr>
              <a:t>④形成了以邓小平为核心的第二代领导集体。</a:t>
            </a:r>
            <a:endParaRPr lang="en-US" altLang="zh-CN" sz="2000" dirty="0" smtClean="0">
              <a:sym typeface="Wingdings" panose="05000000000000000000" pitchFamily="2" charset="2"/>
            </a:endParaRPr>
          </a:p>
          <a:p>
            <a:r>
              <a:rPr lang="zh-CN" altLang="en-US" sz="2000" b="1" dirty="0" smtClean="0">
                <a:sym typeface="Wingdings" panose="05000000000000000000" pitchFamily="2" charset="2"/>
              </a:rPr>
              <a:t>（</a:t>
            </a:r>
            <a:r>
              <a:rPr lang="en-US" altLang="zh-CN" sz="2000" b="1" dirty="0" smtClean="0">
                <a:sym typeface="Wingdings" panose="05000000000000000000" pitchFamily="2" charset="2"/>
              </a:rPr>
              <a:t>3</a:t>
            </a:r>
            <a:r>
              <a:rPr lang="zh-CN" altLang="en-US" sz="2000" b="1" dirty="0" smtClean="0">
                <a:sym typeface="Wingdings" panose="05000000000000000000" pitchFamily="2" charset="2"/>
              </a:rPr>
              <a:t>）</a:t>
            </a:r>
            <a:r>
              <a:rPr lang="zh-CN" altLang="en-US" sz="2000" dirty="0" smtClean="0">
                <a:sym typeface="Wingdings" panose="05000000000000000000" pitchFamily="2" charset="2"/>
              </a:rPr>
              <a:t>材料一与材料二有何关系？</a:t>
            </a:r>
            <a:endParaRPr lang="en-US" altLang="zh-CN" sz="2000" dirty="0" smtClean="0">
              <a:sym typeface="Wingdings" panose="05000000000000000000" pitchFamily="2" charset="2"/>
            </a:endParaRPr>
          </a:p>
          <a:p>
            <a:r>
              <a:rPr lang="zh-CN" altLang="en-US" sz="2000" dirty="0" smtClean="0">
                <a:sym typeface="Wingdings" panose="05000000000000000000" pitchFamily="2" charset="2"/>
              </a:rPr>
              <a:t>材料一的文章引发的真理标准问题的大讨论为中共十一届三中全会的召开奠定了思想理论基础。</a:t>
            </a:r>
            <a:endParaRPr lang="zh-CN" altLang="en-US" sz="20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6072230"/>
          </a:xfrm>
        </p:spPr>
        <p:txBody>
          <a:bodyPr>
            <a:normAutofit/>
          </a:bodyPr>
          <a:lstStyle/>
          <a:p>
            <a:pPr>
              <a:buNone/>
            </a:pPr>
            <a:r>
              <a:rPr lang="en-US" altLang="zh-CN" dirty="0" smtClean="0"/>
              <a:t>【</a:t>
            </a:r>
            <a:r>
              <a:rPr lang="zh-CN" altLang="en-US" dirty="0" smtClean="0"/>
              <a:t>小试身手</a:t>
            </a:r>
            <a:r>
              <a:rPr lang="en-US" altLang="zh-CN" dirty="0" smtClean="0"/>
              <a:t>】</a:t>
            </a:r>
            <a:endParaRPr lang="en-US" altLang="zh-CN" dirty="0"/>
          </a:p>
          <a:p>
            <a:pPr>
              <a:buNone/>
            </a:pPr>
            <a:r>
              <a:rPr lang="en-US" altLang="zh-CN" sz="2400" dirty="0" smtClean="0"/>
              <a:t>1</a:t>
            </a:r>
            <a:r>
              <a:rPr lang="zh-CN" altLang="en-US" sz="2400" dirty="0" smtClean="0"/>
              <a:t>、十一届三中全会是新中国成立以来党的历史上具有深远意义的伟大转折。这次会议上确立的党在新时期的思想路线是                                                                       （</a:t>
            </a:r>
            <a:r>
              <a:rPr lang="en-US" altLang="zh-CN" sz="2400" dirty="0" smtClean="0"/>
              <a:t>B</a:t>
            </a:r>
            <a:r>
              <a:rPr lang="zh-CN" altLang="en-US" sz="2400" dirty="0" smtClean="0"/>
              <a:t>）</a:t>
            </a:r>
            <a:endParaRPr lang="en-US" altLang="zh-CN" sz="2400" dirty="0" smtClean="0"/>
          </a:p>
          <a:p>
            <a:pPr>
              <a:buNone/>
            </a:pPr>
            <a:r>
              <a:rPr lang="en-US" altLang="zh-CN" sz="2400" dirty="0"/>
              <a:t> </a:t>
            </a:r>
            <a:r>
              <a:rPr lang="en-US" altLang="zh-CN" sz="2400" dirty="0" smtClean="0"/>
              <a:t> A</a:t>
            </a:r>
            <a:r>
              <a:rPr lang="zh-CN" altLang="en-US" sz="2400" dirty="0" smtClean="0"/>
              <a:t>、以经济建设为中心            </a:t>
            </a:r>
            <a:r>
              <a:rPr lang="en-US" altLang="zh-CN" sz="2400" dirty="0" smtClean="0"/>
              <a:t>B</a:t>
            </a:r>
            <a:r>
              <a:rPr lang="zh-CN" altLang="en-US" sz="2400" dirty="0" smtClean="0"/>
              <a:t>、解放思想，实事求是</a:t>
            </a:r>
            <a:endParaRPr lang="en-US" altLang="zh-CN" sz="2400" dirty="0" smtClean="0"/>
          </a:p>
          <a:p>
            <a:pPr>
              <a:buNone/>
            </a:pPr>
            <a:r>
              <a:rPr lang="en-US" altLang="zh-CN" sz="2400" dirty="0"/>
              <a:t> </a:t>
            </a:r>
            <a:r>
              <a:rPr lang="en-US" altLang="zh-CN" sz="2400" dirty="0" smtClean="0"/>
              <a:t> C</a:t>
            </a:r>
            <a:r>
              <a:rPr lang="zh-CN" altLang="en-US" sz="2400" dirty="0" smtClean="0"/>
              <a:t>、坚持思想基本原则            </a:t>
            </a:r>
            <a:r>
              <a:rPr lang="en-US" altLang="zh-CN" sz="2400" dirty="0" smtClean="0"/>
              <a:t>D</a:t>
            </a:r>
            <a:r>
              <a:rPr lang="zh-CN" altLang="en-US" sz="2400" dirty="0" smtClean="0"/>
              <a:t>、平反冤案，纠正错误</a:t>
            </a:r>
            <a:endParaRPr lang="en-US" altLang="zh-CN" sz="2400" dirty="0" smtClean="0"/>
          </a:p>
          <a:p>
            <a:pPr>
              <a:buNone/>
            </a:pPr>
            <a:r>
              <a:rPr lang="en-US" altLang="zh-CN" sz="2400" dirty="0" smtClean="0"/>
              <a:t>2</a:t>
            </a:r>
            <a:r>
              <a:rPr lang="zh-CN" altLang="en-US" sz="2400" dirty="0" smtClean="0"/>
              <a:t>、某同学在探究性学习中收集了下面的图片，该组图片信息所反映的历史主题是                                     （</a:t>
            </a:r>
            <a:r>
              <a:rPr lang="en-US" altLang="zh-CN" sz="2400" dirty="0" smtClean="0"/>
              <a:t>B</a:t>
            </a:r>
            <a:r>
              <a:rPr lang="zh-CN" altLang="en-US" sz="2400" dirty="0" smtClean="0"/>
              <a:t>）</a:t>
            </a:r>
            <a:endParaRPr lang="en-US" altLang="zh-CN" sz="2400" dirty="0" smtClean="0"/>
          </a:p>
          <a:p>
            <a:pPr>
              <a:buNone/>
            </a:pPr>
            <a:endParaRPr lang="en-US" altLang="zh-CN" sz="2400" dirty="0"/>
          </a:p>
          <a:p>
            <a:pPr>
              <a:buNone/>
            </a:pPr>
            <a:endParaRPr lang="en-US" altLang="zh-CN" sz="2400" dirty="0" smtClean="0"/>
          </a:p>
          <a:p>
            <a:pPr>
              <a:buNone/>
            </a:pPr>
            <a:endParaRPr lang="en-US" altLang="zh-CN" sz="2400" dirty="0"/>
          </a:p>
          <a:p>
            <a:pPr>
              <a:buNone/>
            </a:pPr>
            <a:r>
              <a:rPr lang="en-US" altLang="zh-CN" sz="2400" dirty="0" smtClean="0"/>
              <a:t>  </a:t>
            </a:r>
            <a:endParaRPr lang="en-US" altLang="zh-CN" sz="2400" dirty="0" smtClean="0"/>
          </a:p>
          <a:p>
            <a:pPr>
              <a:buNone/>
            </a:pPr>
            <a:r>
              <a:rPr lang="en-US" altLang="zh-CN" sz="2400" dirty="0" smtClean="0"/>
              <a:t>  A</a:t>
            </a:r>
            <a:r>
              <a:rPr lang="zh-CN" altLang="en-US" sz="2400" dirty="0" smtClean="0"/>
              <a:t>、民主革命之路                      </a:t>
            </a:r>
            <a:r>
              <a:rPr lang="en-US" altLang="zh-CN" sz="2400" dirty="0" smtClean="0"/>
              <a:t>B</a:t>
            </a:r>
            <a:r>
              <a:rPr lang="zh-CN" altLang="en-US" sz="2400" dirty="0" smtClean="0"/>
              <a:t>、民族复兴之路</a:t>
            </a:r>
            <a:endParaRPr lang="en-US" altLang="zh-CN" sz="2400" dirty="0" smtClean="0"/>
          </a:p>
          <a:p>
            <a:pPr>
              <a:buNone/>
            </a:pPr>
            <a:r>
              <a:rPr lang="en-US" altLang="zh-CN" sz="2400" dirty="0"/>
              <a:t> </a:t>
            </a:r>
            <a:r>
              <a:rPr lang="en-US" altLang="zh-CN" sz="2400" dirty="0" smtClean="0"/>
              <a:t> C</a:t>
            </a:r>
            <a:r>
              <a:rPr lang="zh-CN" altLang="en-US" sz="2400" dirty="0" smtClean="0"/>
              <a:t>、社会主义道路                      </a:t>
            </a:r>
            <a:r>
              <a:rPr lang="en-US" altLang="zh-CN" sz="2400" dirty="0" smtClean="0"/>
              <a:t>D</a:t>
            </a:r>
            <a:r>
              <a:rPr lang="zh-CN" altLang="en-US" sz="2400" dirty="0" smtClean="0"/>
              <a:t>、改革开放之路</a:t>
            </a:r>
            <a:endParaRPr lang="en-US" altLang="zh-CN" sz="2400" dirty="0" smtClean="0"/>
          </a:p>
          <a:p>
            <a:pPr>
              <a:buNone/>
            </a:pPr>
            <a:endParaRPr lang="zh-CN" altLang="en-US" sz="2400" dirty="0"/>
          </a:p>
        </p:txBody>
      </p:sp>
      <p:pic>
        <p:nvPicPr>
          <p:cNvPr id="4" name="图片 3" descr="开国大典.jpg"/>
          <p:cNvPicPr>
            <a:picLocks noChangeAspect="1"/>
          </p:cNvPicPr>
          <p:nvPr/>
        </p:nvPicPr>
        <p:blipFill>
          <a:blip r:embed="rId1" cstate="print"/>
          <a:stretch>
            <a:fillRect/>
          </a:stretch>
        </p:blipFill>
        <p:spPr>
          <a:xfrm>
            <a:off x="3428992" y="4071942"/>
            <a:ext cx="1800000" cy="1102549"/>
          </a:xfrm>
          <a:prstGeom prst="rect">
            <a:avLst/>
          </a:prstGeom>
        </p:spPr>
      </p:pic>
      <p:pic>
        <p:nvPicPr>
          <p:cNvPr id="5" name="图片 4" descr="十一届三中全会.jpg"/>
          <p:cNvPicPr>
            <a:picLocks noChangeAspect="1"/>
          </p:cNvPicPr>
          <p:nvPr/>
        </p:nvPicPr>
        <p:blipFill>
          <a:blip r:embed="rId2"/>
          <a:stretch>
            <a:fillRect/>
          </a:stretch>
        </p:blipFill>
        <p:spPr>
          <a:xfrm>
            <a:off x="5429256" y="4000504"/>
            <a:ext cx="2477065" cy="1080000"/>
          </a:xfrm>
          <a:prstGeom prst="rect">
            <a:avLst/>
          </a:prstGeom>
        </p:spPr>
      </p:pic>
      <p:pic>
        <p:nvPicPr>
          <p:cNvPr id="6" name="图片 5" descr="五四.jpg"/>
          <p:cNvPicPr>
            <a:picLocks noChangeAspect="1"/>
          </p:cNvPicPr>
          <p:nvPr/>
        </p:nvPicPr>
        <p:blipFill>
          <a:blip r:embed="rId3" cstate="print"/>
          <a:stretch>
            <a:fillRect/>
          </a:stretch>
        </p:blipFill>
        <p:spPr>
          <a:xfrm>
            <a:off x="1357290" y="4095912"/>
            <a:ext cx="1800000" cy="1047600"/>
          </a:xfrm>
          <a:prstGeom prst="rect">
            <a:avLst/>
          </a:prstGeom>
        </p:spPr>
      </p:pic>
      <p:sp>
        <p:nvSpPr>
          <p:cNvPr id="7" name="TextBox 6"/>
          <p:cNvSpPr txBox="1"/>
          <p:nvPr/>
        </p:nvSpPr>
        <p:spPr>
          <a:xfrm>
            <a:off x="1357290" y="5143512"/>
            <a:ext cx="6715172" cy="276999"/>
          </a:xfrm>
          <a:prstGeom prst="rect">
            <a:avLst/>
          </a:prstGeom>
          <a:noFill/>
        </p:spPr>
        <p:txBody>
          <a:bodyPr wrap="square" rtlCol="0">
            <a:spAutoFit/>
          </a:bodyPr>
          <a:lstStyle/>
          <a:p>
            <a:r>
              <a:rPr lang="zh-CN" altLang="en-US" sz="1200" b="1" dirty="0" smtClean="0"/>
              <a:t>五四运动学生示威游行                                开国大典                                           十一届三中全会会场</a:t>
            </a:r>
            <a:endParaRPr lang="zh-CN" altLang="en-US" sz="1200" b="1"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课后训练</a:t>
            </a:r>
            <a:endParaRPr lang="zh-CN" altLang="en-US" dirty="0"/>
          </a:p>
        </p:txBody>
      </p:sp>
      <p:sp>
        <p:nvSpPr>
          <p:cNvPr id="3" name="内容占位符 2"/>
          <p:cNvSpPr>
            <a:spLocks noGrp="1"/>
          </p:cNvSpPr>
          <p:nvPr>
            <p:ph idx="1"/>
          </p:nvPr>
        </p:nvSpPr>
        <p:spPr/>
        <p:txBody>
          <a:bodyPr/>
          <a:lstStyle/>
          <a:p>
            <a:r>
              <a:rPr lang="zh-CN" altLang="en-US" dirty="0" smtClean="0"/>
              <a:t>一、选择题</a:t>
            </a:r>
            <a:endParaRPr lang="en-US" altLang="zh-CN" dirty="0" smtClean="0"/>
          </a:p>
          <a:p>
            <a:r>
              <a:rPr lang="en-US" altLang="zh-CN" sz="2400" b="1" dirty="0" smtClean="0"/>
              <a:t>1</a:t>
            </a:r>
            <a:r>
              <a:rPr lang="zh-CN" altLang="en-US" sz="2400" b="1" dirty="0" smtClean="0"/>
              <a:t>、</a:t>
            </a:r>
            <a:r>
              <a:rPr lang="zh-CN" altLang="en-US" sz="2400" dirty="0" smtClean="0"/>
              <a:t>从</a:t>
            </a:r>
            <a:r>
              <a:rPr lang="en-US" altLang="zh-CN" sz="2400" dirty="0" smtClean="0"/>
              <a:t>1978</a:t>
            </a:r>
            <a:r>
              <a:rPr lang="zh-CN" altLang="en-US" sz="2400" dirty="0" smtClean="0"/>
              <a:t>年到</a:t>
            </a:r>
            <a:r>
              <a:rPr lang="en-US" altLang="zh-CN" sz="2400" dirty="0" smtClean="0"/>
              <a:t>2010</a:t>
            </a:r>
            <a:r>
              <a:rPr lang="zh-CN" altLang="en-US" sz="2400" dirty="0" smtClean="0"/>
              <a:t>年，中国国内生产总值由</a:t>
            </a:r>
            <a:r>
              <a:rPr lang="en-US" altLang="zh-CN" sz="2400" dirty="0" smtClean="0"/>
              <a:t>3645</a:t>
            </a:r>
            <a:r>
              <a:rPr lang="zh-CN" altLang="en-US" sz="2400" dirty="0" smtClean="0"/>
              <a:t>亿元人民币增加到</a:t>
            </a:r>
            <a:r>
              <a:rPr lang="en-US" altLang="zh-CN" sz="2400" dirty="0" smtClean="0"/>
              <a:t>39.7893</a:t>
            </a:r>
            <a:r>
              <a:rPr lang="zh-CN" altLang="en-US" sz="2400" dirty="0" smtClean="0"/>
              <a:t>万亿元人民币，超过日本，达到世界第二位；城镇居民家庭人均可支配收入和农村居民家庭人均纯收入实际增长</a:t>
            </a:r>
            <a:r>
              <a:rPr lang="en-US" altLang="zh-CN" sz="2400" dirty="0" smtClean="0"/>
              <a:t>6</a:t>
            </a:r>
            <a:r>
              <a:rPr lang="zh-CN" altLang="en-US" sz="2400" dirty="0" smtClean="0"/>
              <a:t>倍以上，农村绝对贫困人口从</a:t>
            </a:r>
            <a:r>
              <a:rPr lang="en-US" altLang="zh-CN" sz="2400" dirty="0" smtClean="0"/>
              <a:t>2.5</a:t>
            </a:r>
            <a:r>
              <a:rPr lang="zh-CN" altLang="en-US" sz="2400" dirty="0" smtClean="0"/>
              <a:t>亿人减少到</a:t>
            </a:r>
            <a:r>
              <a:rPr lang="en-US" altLang="zh-CN" sz="2400" dirty="0" smtClean="0"/>
              <a:t>1479</a:t>
            </a:r>
            <a:r>
              <a:rPr lang="zh-CN" altLang="en-US" sz="2400" dirty="0" smtClean="0"/>
              <a:t>万人。这些巨大成就取得的原因是（</a:t>
            </a:r>
            <a:r>
              <a:rPr lang="en-US" altLang="zh-CN" sz="2400" dirty="0" smtClean="0"/>
              <a:t>D</a:t>
            </a:r>
            <a:r>
              <a:rPr lang="zh-CN" altLang="en-US" sz="2400" dirty="0" smtClean="0"/>
              <a:t>）</a:t>
            </a:r>
            <a:endParaRPr lang="en-US" altLang="zh-CN" sz="2400" dirty="0" smtClean="0"/>
          </a:p>
          <a:p>
            <a:r>
              <a:rPr lang="en-US" altLang="zh-CN" sz="2400" b="1" dirty="0"/>
              <a:t> </a:t>
            </a:r>
            <a:r>
              <a:rPr lang="en-US" altLang="zh-CN" sz="2400" b="1" dirty="0" smtClean="0"/>
              <a:t> </a:t>
            </a:r>
            <a:r>
              <a:rPr lang="en-US" altLang="zh-CN" sz="2400" dirty="0" smtClean="0"/>
              <a:t>A.</a:t>
            </a:r>
            <a:r>
              <a:rPr lang="zh-CN" altLang="en-US" sz="2400" dirty="0" smtClean="0"/>
              <a:t>“一五”计划的开展                 </a:t>
            </a:r>
            <a:r>
              <a:rPr lang="en-US" altLang="zh-CN" sz="2400" dirty="0" smtClean="0"/>
              <a:t>B.</a:t>
            </a:r>
            <a:r>
              <a:rPr lang="zh-CN" altLang="en-US" sz="2400" dirty="0" smtClean="0"/>
              <a:t>三大改造的完成</a:t>
            </a:r>
            <a:endParaRPr lang="en-US" altLang="zh-CN" sz="2400" dirty="0" smtClean="0"/>
          </a:p>
          <a:p>
            <a:r>
              <a:rPr lang="en-US" altLang="zh-CN" sz="2400" b="1" dirty="0"/>
              <a:t> </a:t>
            </a:r>
            <a:r>
              <a:rPr lang="en-US" altLang="zh-CN" sz="2400" b="1" dirty="0" smtClean="0"/>
              <a:t> C.</a:t>
            </a:r>
            <a:r>
              <a:rPr lang="zh-CN" altLang="en-US" sz="2400" dirty="0" smtClean="0"/>
              <a:t>“一国两制”方针的实行        </a:t>
            </a:r>
            <a:r>
              <a:rPr lang="en-US" altLang="zh-CN" sz="2400" dirty="0" smtClean="0"/>
              <a:t>D.</a:t>
            </a:r>
            <a:r>
              <a:rPr lang="zh-CN" altLang="en-US" sz="2400" dirty="0" smtClean="0"/>
              <a:t>改革开放</a:t>
            </a:r>
            <a:endParaRPr lang="zh-CN" altLang="en-US" sz="24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14348" y="1071546"/>
            <a:ext cx="7758138" cy="4714908"/>
          </a:xfrm>
        </p:spPr>
        <p:txBody>
          <a:bodyPr>
            <a:normAutofit/>
          </a:bodyPr>
          <a:lstStyle/>
          <a:p>
            <a:r>
              <a:rPr lang="en-US" altLang="zh-CN" sz="2400" dirty="0" smtClean="0"/>
              <a:t>2</a:t>
            </a:r>
            <a:r>
              <a:rPr lang="zh-CN" altLang="en-US" sz="2400" dirty="0" smtClean="0"/>
              <a:t>、中共十一届三中全会是新中国成立以来党的历史上的伟大转折。这里的“转折”主要是指                   （ </a:t>
            </a:r>
            <a:r>
              <a:rPr lang="en-US" altLang="zh-CN" sz="2400" dirty="0" smtClean="0"/>
              <a:t>A</a:t>
            </a:r>
            <a:r>
              <a:rPr lang="zh-CN" altLang="en-US" sz="2400" dirty="0" smtClean="0"/>
              <a:t>）</a:t>
            </a:r>
            <a:endParaRPr lang="en-US" altLang="zh-CN" sz="2400" dirty="0" smtClean="0"/>
          </a:p>
          <a:p>
            <a:r>
              <a:rPr lang="en-US" altLang="zh-CN" sz="2400" dirty="0" smtClean="0"/>
              <a:t>A.</a:t>
            </a:r>
            <a:r>
              <a:rPr lang="zh-CN" altLang="en-US" sz="2400" dirty="0" smtClean="0"/>
              <a:t>党的工作重点由“以阶级斗争为纲”转移到经济建设上来</a:t>
            </a:r>
            <a:endParaRPr lang="en-US" altLang="zh-CN" sz="2400" dirty="0" smtClean="0"/>
          </a:p>
          <a:p>
            <a:r>
              <a:rPr lang="en-US" altLang="zh-CN" sz="2400" dirty="0" smtClean="0"/>
              <a:t>B.</a:t>
            </a:r>
            <a:r>
              <a:rPr lang="zh-CN" altLang="en-US" sz="2400" dirty="0" smtClean="0"/>
              <a:t>经济体制改革的内容由农村改革转移到城市改革上来。</a:t>
            </a:r>
            <a:endParaRPr lang="en-US" altLang="zh-CN" sz="2400" dirty="0" smtClean="0"/>
          </a:p>
          <a:p>
            <a:r>
              <a:rPr lang="en-US" altLang="zh-CN" sz="2400" dirty="0" smtClean="0"/>
              <a:t>C.</a:t>
            </a:r>
            <a:r>
              <a:rPr lang="zh-CN" altLang="en-US" sz="2400" dirty="0" smtClean="0"/>
              <a:t>经济改革的目标由建立计划经济体制转移到建立市场经济体制上来</a:t>
            </a:r>
            <a:endParaRPr lang="en-US" altLang="zh-CN" sz="2400" dirty="0" smtClean="0"/>
          </a:p>
          <a:p>
            <a:r>
              <a:rPr lang="en-US" altLang="zh-CN" sz="2400" dirty="0" smtClean="0"/>
              <a:t>D.</a:t>
            </a:r>
            <a:r>
              <a:rPr lang="zh-CN" altLang="en-US" sz="2400" dirty="0" smtClean="0"/>
              <a:t>国家的对外政策由奉行闭关锁国转移到实行对外开放上来。</a:t>
            </a:r>
            <a:endParaRPr lang="zh-CN" altLang="en-US"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课前预习</a:t>
            </a:r>
            <a:endParaRPr lang="zh-CN" altLang="en-US" b="1" dirty="0"/>
          </a:p>
        </p:txBody>
      </p:sp>
      <p:sp>
        <p:nvSpPr>
          <p:cNvPr id="3" name="内容占位符 2"/>
          <p:cNvSpPr>
            <a:spLocks noGrp="1"/>
          </p:cNvSpPr>
          <p:nvPr>
            <p:ph idx="1"/>
          </p:nvPr>
        </p:nvSpPr>
        <p:spPr/>
        <p:txBody>
          <a:bodyPr/>
          <a:lstStyle/>
          <a:p>
            <a:r>
              <a:rPr lang="zh-CN" altLang="en-US" b="1" dirty="0" smtClean="0"/>
              <a:t>一、真理标准讨论</a:t>
            </a:r>
            <a:endParaRPr lang="en-US" altLang="zh-CN" b="1" dirty="0" smtClean="0"/>
          </a:p>
          <a:p>
            <a:r>
              <a:rPr lang="en-US" altLang="zh-CN" sz="2400" b="1" dirty="0" smtClean="0"/>
              <a:t>1</a:t>
            </a:r>
            <a:r>
              <a:rPr lang="zh-CN" altLang="en-US" sz="2400" b="1" dirty="0" smtClean="0"/>
              <a:t>、原因</a:t>
            </a:r>
            <a:endParaRPr lang="en-US" altLang="zh-CN" sz="2400" b="1" dirty="0" smtClean="0"/>
          </a:p>
          <a:p>
            <a:r>
              <a:rPr lang="zh-CN" altLang="en-US" sz="2400" dirty="0" smtClean="0"/>
              <a:t>（</a:t>
            </a:r>
            <a:r>
              <a:rPr lang="en-US" altLang="zh-CN" sz="2400" dirty="0" smtClean="0"/>
              <a:t>1</a:t>
            </a:r>
            <a:r>
              <a:rPr lang="zh-CN" altLang="en-US" sz="2400" dirty="0" smtClean="0"/>
              <a:t>）粉碎“四人帮”后，人们要求平反冤假错案，纠正“文化大革命”的错误。</a:t>
            </a:r>
            <a:endParaRPr lang="en-US" altLang="zh-CN" sz="2400" dirty="0"/>
          </a:p>
          <a:p>
            <a:r>
              <a:rPr lang="zh-CN" altLang="en-US" sz="2400" dirty="0" smtClean="0"/>
              <a:t>（</a:t>
            </a:r>
            <a:r>
              <a:rPr lang="en-US" altLang="zh-CN" sz="2400" dirty="0" smtClean="0"/>
              <a:t>2</a:t>
            </a:r>
            <a:r>
              <a:rPr lang="zh-CN" altLang="en-US" sz="2400" dirty="0" smtClean="0"/>
              <a:t>）当时党中央的主要领导人提出“两个凡是”的方针，继续坚持“左”的错误。</a:t>
            </a:r>
            <a:endParaRPr lang="en-US" altLang="zh-CN" sz="2400" dirty="0" smtClean="0"/>
          </a:p>
          <a:p>
            <a:r>
              <a:rPr lang="en-US" altLang="zh-CN" sz="2400" b="1" dirty="0" smtClean="0"/>
              <a:t>2</a:t>
            </a:r>
            <a:r>
              <a:rPr lang="zh-CN" altLang="en-US" sz="2400" b="1" dirty="0" smtClean="0"/>
              <a:t>、主题结论：</a:t>
            </a:r>
            <a:r>
              <a:rPr lang="zh-CN" altLang="en-US" sz="2400" dirty="0" smtClean="0"/>
              <a:t>实践是检验真理的唯一标准。</a:t>
            </a:r>
            <a:endParaRPr lang="en-US" altLang="zh-CN" sz="2400" dirty="0" smtClean="0"/>
          </a:p>
          <a:p>
            <a:r>
              <a:rPr lang="en-US" altLang="zh-CN" sz="2400" b="1" dirty="0" smtClean="0"/>
              <a:t>3</a:t>
            </a:r>
            <a:r>
              <a:rPr lang="zh-CN" altLang="en-US" sz="2400" b="1" dirty="0" smtClean="0"/>
              <a:t>、领导人</a:t>
            </a:r>
            <a:r>
              <a:rPr lang="en-US" altLang="zh-CN" sz="2400" b="1" dirty="0" smtClean="0"/>
              <a:t>:</a:t>
            </a:r>
            <a:r>
              <a:rPr lang="zh-CN" altLang="en-US" sz="2400" dirty="0" smtClean="0"/>
              <a:t>邓小平。</a:t>
            </a:r>
            <a:endParaRPr lang="en-US" altLang="zh-CN" sz="2400" dirty="0" smtClean="0"/>
          </a:p>
          <a:p>
            <a:r>
              <a:rPr lang="en-US" altLang="zh-CN" sz="2400" b="1" dirty="0" smtClean="0"/>
              <a:t>4</a:t>
            </a:r>
            <a:r>
              <a:rPr lang="zh-CN" altLang="en-US" sz="2400" b="1" dirty="0" smtClean="0"/>
              <a:t>、意义：</a:t>
            </a:r>
            <a:r>
              <a:rPr lang="zh-CN" altLang="en-US" sz="2400" dirty="0" smtClean="0"/>
              <a:t>形成了一场广泛而深刻的思想解放运动，为实现中国共产党的历史性的伟大转折奠定了思想理论基础。</a:t>
            </a:r>
            <a:endParaRPr lang="en-US" altLang="zh-CN" sz="2400" b="1" dirty="0" smtClean="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6143668"/>
          </a:xfrm>
        </p:spPr>
        <p:txBody>
          <a:bodyPr>
            <a:normAutofit/>
          </a:bodyPr>
          <a:lstStyle/>
          <a:p>
            <a:pPr>
              <a:buNone/>
            </a:pPr>
            <a:r>
              <a:rPr lang="zh-CN" altLang="en-US" sz="2200" dirty="0" smtClean="0"/>
              <a:t>二、阅读下列材料，回答问题。</a:t>
            </a:r>
            <a:endParaRPr lang="en-US" altLang="zh-CN" sz="2200" dirty="0" smtClean="0"/>
          </a:p>
          <a:p>
            <a:pPr>
              <a:buNone/>
            </a:pPr>
            <a:r>
              <a:rPr lang="zh-CN" altLang="en-US" sz="2200" dirty="0" smtClean="0"/>
              <a:t>材料一：</a:t>
            </a:r>
            <a:endParaRPr lang="en-US" altLang="zh-CN" sz="2200" dirty="0" smtClean="0"/>
          </a:p>
          <a:p>
            <a:pPr>
              <a:buNone/>
            </a:pPr>
            <a:endParaRPr lang="en-US" altLang="zh-CN" sz="2200" dirty="0"/>
          </a:p>
          <a:p>
            <a:pPr>
              <a:buNone/>
            </a:pPr>
            <a:endParaRPr lang="en-US" altLang="zh-CN" sz="2200" dirty="0" smtClean="0"/>
          </a:p>
          <a:p>
            <a:pPr>
              <a:buNone/>
            </a:pPr>
            <a:endParaRPr lang="en-US" altLang="zh-CN" sz="2200" dirty="0"/>
          </a:p>
          <a:p>
            <a:pPr>
              <a:buNone/>
            </a:pPr>
            <a:endParaRPr lang="en-US" altLang="zh-CN" sz="2200" dirty="0" smtClean="0"/>
          </a:p>
          <a:p>
            <a:pPr>
              <a:buNone/>
            </a:pPr>
            <a:endParaRPr lang="en-US" altLang="zh-CN" sz="2200" dirty="0" smtClean="0"/>
          </a:p>
          <a:p>
            <a:pPr>
              <a:buNone/>
            </a:pPr>
            <a:r>
              <a:rPr lang="zh-CN" altLang="en-US" sz="2200" dirty="0" smtClean="0"/>
              <a:t>材料二、“一个党，一个国家，如果一切从本本出发，思想僵化，迷信盛行，那它就不能前进，它的生机就停止了，就要亡党王国。”不打破思想僵化，不大大解放干部和群众的思想，四个现代化就有希望。”</a:t>
            </a:r>
            <a:endParaRPr lang="en-US" altLang="zh-CN" sz="2200" dirty="0" smtClean="0"/>
          </a:p>
          <a:p>
            <a:pPr>
              <a:buNone/>
            </a:pPr>
            <a:r>
              <a:rPr lang="en-US" altLang="zh-CN" sz="2200" dirty="0"/>
              <a:t> </a:t>
            </a:r>
            <a:r>
              <a:rPr lang="en-US" altLang="zh-CN" sz="2200" dirty="0" smtClean="0"/>
              <a:t>                                                                                      ——</a:t>
            </a:r>
            <a:r>
              <a:rPr lang="zh-CN" altLang="en-US" sz="2200" dirty="0" smtClean="0"/>
              <a:t>邓小平</a:t>
            </a:r>
            <a:endParaRPr lang="en-US" altLang="zh-CN" sz="2200" dirty="0" smtClean="0"/>
          </a:p>
          <a:p>
            <a:pPr>
              <a:buNone/>
            </a:pPr>
            <a:r>
              <a:rPr lang="zh-CN" altLang="en-US" sz="2200" dirty="0" smtClean="0"/>
              <a:t>材料三    </a:t>
            </a:r>
            <a:endParaRPr lang="en-US" altLang="zh-CN" sz="2200" dirty="0" smtClean="0"/>
          </a:p>
          <a:p>
            <a:pPr>
              <a:buNone/>
            </a:pPr>
            <a:endParaRPr lang="zh-CN" altLang="en-US" sz="2200" dirty="0"/>
          </a:p>
        </p:txBody>
      </p:sp>
      <p:pic>
        <p:nvPicPr>
          <p:cNvPr id="4" name="图片 3" descr="F2004081019272600000.jpg"/>
          <p:cNvPicPr>
            <a:picLocks noChangeAspect="1"/>
          </p:cNvPicPr>
          <p:nvPr/>
        </p:nvPicPr>
        <p:blipFill>
          <a:blip r:embed="rId1"/>
          <a:stretch>
            <a:fillRect/>
          </a:stretch>
        </p:blipFill>
        <p:spPr>
          <a:xfrm>
            <a:off x="4714877" y="1071546"/>
            <a:ext cx="2095515" cy="1571636"/>
          </a:xfrm>
          <a:prstGeom prst="rect">
            <a:avLst/>
          </a:prstGeom>
        </p:spPr>
      </p:pic>
      <p:pic>
        <p:nvPicPr>
          <p:cNvPr id="5" name="图片 4" descr="t01a44a9c50277db8a2.jpg"/>
          <p:cNvPicPr>
            <a:picLocks noChangeAspect="1"/>
          </p:cNvPicPr>
          <p:nvPr/>
        </p:nvPicPr>
        <p:blipFill>
          <a:blip r:embed="rId2"/>
          <a:stretch>
            <a:fillRect/>
          </a:stretch>
        </p:blipFill>
        <p:spPr>
          <a:xfrm>
            <a:off x="1643042" y="1090636"/>
            <a:ext cx="2786082" cy="1555023"/>
          </a:xfrm>
          <a:prstGeom prst="rect">
            <a:avLst/>
          </a:prstGeom>
        </p:spPr>
      </p:pic>
      <p:sp>
        <p:nvSpPr>
          <p:cNvPr id="7" name="TextBox 6"/>
          <p:cNvSpPr txBox="1"/>
          <p:nvPr/>
        </p:nvSpPr>
        <p:spPr>
          <a:xfrm>
            <a:off x="1500166" y="2714620"/>
            <a:ext cx="5572164" cy="285752"/>
          </a:xfrm>
          <a:prstGeom prst="rect">
            <a:avLst/>
          </a:prstGeom>
          <a:noFill/>
        </p:spPr>
        <p:txBody>
          <a:bodyPr wrap="square" rtlCol="0">
            <a:spAutoFit/>
          </a:bodyPr>
          <a:lstStyle/>
          <a:p>
            <a:r>
              <a:rPr lang="zh-CN" altLang="en-US" sz="1200" dirty="0" smtClean="0"/>
              <a:t>                         图</a:t>
            </a:r>
            <a:r>
              <a:rPr lang="en-US" altLang="zh-CN" sz="1200" dirty="0" smtClean="0"/>
              <a:t>1                                                                                       </a:t>
            </a:r>
            <a:r>
              <a:rPr lang="zh-CN" altLang="en-US" sz="1200" dirty="0" smtClean="0"/>
              <a:t>图</a:t>
            </a:r>
            <a:r>
              <a:rPr lang="en-US" altLang="zh-CN" sz="1200" dirty="0" smtClean="0"/>
              <a:t>2     </a:t>
            </a:r>
            <a:endParaRPr lang="zh-CN" altLang="en-US" sz="1200" dirty="0"/>
          </a:p>
        </p:txBody>
      </p:sp>
      <p:pic>
        <p:nvPicPr>
          <p:cNvPr id="8" name="图片 7" descr="9566.jpg"/>
          <p:cNvPicPr>
            <a:picLocks noChangeAspect="1"/>
          </p:cNvPicPr>
          <p:nvPr/>
        </p:nvPicPr>
        <p:blipFill>
          <a:blip r:embed="rId3"/>
          <a:stretch>
            <a:fillRect/>
          </a:stretch>
        </p:blipFill>
        <p:spPr>
          <a:xfrm>
            <a:off x="2000232" y="4714884"/>
            <a:ext cx="2171700" cy="1562100"/>
          </a:xfrm>
          <a:prstGeom prst="rect">
            <a:avLst/>
          </a:prstGeom>
        </p:spPr>
      </p:pic>
      <p:sp>
        <p:nvSpPr>
          <p:cNvPr id="9" name="TextBox 8"/>
          <p:cNvSpPr txBox="1"/>
          <p:nvPr/>
        </p:nvSpPr>
        <p:spPr>
          <a:xfrm>
            <a:off x="2928926" y="6286520"/>
            <a:ext cx="428628" cy="285752"/>
          </a:xfrm>
          <a:prstGeom prst="rect">
            <a:avLst/>
          </a:prstGeom>
          <a:noFill/>
        </p:spPr>
        <p:txBody>
          <a:bodyPr wrap="square" rtlCol="0">
            <a:spAutoFit/>
          </a:bodyPr>
          <a:lstStyle/>
          <a:p>
            <a:r>
              <a:rPr lang="zh-CN" altLang="en-US" sz="1200" dirty="0" smtClean="0"/>
              <a:t>图</a:t>
            </a:r>
            <a:r>
              <a:rPr lang="en-US" altLang="zh-CN" sz="1200" dirty="0" smtClean="0"/>
              <a:t>3</a:t>
            </a:r>
            <a:endParaRPr lang="zh-CN" altLang="en-US" sz="12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8604"/>
            <a:ext cx="8229600" cy="5697559"/>
          </a:xfrm>
        </p:spPr>
        <p:txBody>
          <a:bodyPr>
            <a:normAutofit/>
          </a:bodyPr>
          <a:lstStyle/>
          <a:p>
            <a:r>
              <a:rPr lang="zh-CN" altLang="en-US" sz="2200" dirty="0" smtClean="0"/>
              <a:t>（</a:t>
            </a:r>
            <a:r>
              <a:rPr lang="en-US" altLang="zh-CN" sz="2200" dirty="0" smtClean="0"/>
              <a:t>1</a:t>
            </a:r>
            <a:r>
              <a:rPr lang="zh-CN" altLang="en-US" sz="2200" dirty="0" smtClean="0"/>
              <a:t>）材料一所示图</a:t>
            </a:r>
            <a:r>
              <a:rPr lang="en-US" altLang="zh-CN" sz="2200" dirty="0" smtClean="0"/>
              <a:t>1</a:t>
            </a:r>
            <a:r>
              <a:rPr lang="zh-CN" altLang="en-US" sz="2200" dirty="0" smtClean="0"/>
              <a:t>中的文章引发了关于什么问题的讨论？这次讨论与图</a:t>
            </a:r>
            <a:r>
              <a:rPr lang="en-US" altLang="zh-CN" sz="2200" dirty="0" smtClean="0"/>
              <a:t>2</a:t>
            </a:r>
            <a:r>
              <a:rPr lang="zh-CN" altLang="en-US" sz="2200" dirty="0" smtClean="0"/>
              <a:t>所示的会议有何关系？</a:t>
            </a:r>
            <a:endParaRPr lang="en-US" altLang="zh-CN" sz="2200" dirty="0" smtClean="0"/>
          </a:p>
          <a:p>
            <a:r>
              <a:rPr lang="zh-CN" altLang="en-US" sz="2200" dirty="0" smtClean="0"/>
              <a:t>答：关于真理标准问题的讨论。关系：为十一届三中全会的召开奠定了思想理论基础。</a:t>
            </a:r>
            <a:endParaRPr lang="en-US" altLang="zh-CN" sz="2200" dirty="0" smtClean="0"/>
          </a:p>
          <a:p>
            <a:r>
              <a:rPr lang="zh-CN" altLang="en-US" sz="2200" dirty="0" smtClean="0"/>
              <a:t>（</a:t>
            </a:r>
            <a:r>
              <a:rPr lang="en-US" altLang="zh-CN" sz="2200" dirty="0" smtClean="0"/>
              <a:t>2</a:t>
            </a:r>
            <a:r>
              <a:rPr lang="zh-CN" altLang="en-US" sz="2200" dirty="0" smtClean="0"/>
              <a:t>）材料二体现的是中共十一届三中全会的哪一内容？除此之外，中共十一届三中全会还有哪些内容？</a:t>
            </a:r>
            <a:endParaRPr lang="en-US" altLang="zh-CN" sz="2200" dirty="0" smtClean="0"/>
          </a:p>
          <a:p>
            <a:r>
              <a:rPr lang="zh-CN" altLang="en-US" sz="2200" dirty="0" smtClean="0"/>
              <a:t>答：重新确立解放思想，实事求是的思想路线。还有的内容： ①停止使用“以阶级斗争为纲”的口号，把工作重点转移到经济建设上来，提出改革开放的总方针； ②形成了以邓小平为核心的第二代领导集体。 </a:t>
            </a:r>
            <a:endParaRPr lang="en-US" altLang="zh-CN" sz="2200" dirty="0" smtClean="0"/>
          </a:p>
          <a:p>
            <a:r>
              <a:rPr lang="zh-CN" altLang="en-US" sz="2200" dirty="0" smtClean="0"/>
              <a:t>（</a:t>
            </a:r>
            <a:r>
              <a:rPr lang="en-US" altLang="zh-CN" sz="2200" dirty="0" smtClean="0"/>
              <a:t>3</a:t>
            </a:r>
            <a:r>
              <a:rPr lang="zh-CN" altLang="en-US" sz="2200" dirty="0" smtClean="0"/>
              <a:t>）结合所学知识回答，材料三所示的图</a:t>
            </a:r>
            <a:r>
              <a:rPr lang="en-US" altLang="zh-CN" sz="2200" dirty="0" smtClean="0"/>
              <a:t>3</a:t>
            </a:r>
            <a:r>
              <a:rPr lang="zh-CN" altLang="en-US" sz="2200" dirty="0" smtClean="0"/>
              <a:t>中为什么把“</a:t>
            </a:r>
            <a:r>
              <a:rPr lang="en-US" altLang="zh-CN" sz="2200" dirty="0" smtClean="0"/>
              <a:t>1978</a:t>
            </a:r>
            <a:r>
              <a:rPr lang="zh-CN" altLang="en-US" sz="2200" dirty="0" smtClean="0"/>
              <a:t>年”看作是起跑点？</a:t>
            </a:r>
            <a:endParaRPr lang="en-US" altLang="zh-CN" sz="2200" dirty="0" smtClean="0"/>
          </a:p>
          <a:p>
            <a:r>
              <a:rPr lang="zh-CN" altLang="en-US" sz="2200" dirty="0" smtClean="0"/>
              <a:t>答：因为</a:t>
            </a:r>
            <a:r>
              <a:rPr lang="en-US" altLang="zh-CN" sz="2200" dirty="0" smtClean="0"/>
              <a:t>1978</a:t>
            </a:r>
            <a:r>
              <a:rPr lang="zh-CN" altLang="en-US" sz="2200" dirty="0" smtClean="0"/>
              <a:t>年，中共中央召开了十一届三中全会，成为中国改革开放的开端。从此，中国的社会主义现代化建设进入新时期。</a:t>
            </a:r>
            <a:endParaRPr lang="zh-CN" altLang="en-US" sz="22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课后小结</a:t>
            </a:r>
            <a:endParaRPr lang="zh-CN" altLang="en-US" dirty="0"/>
          </a:p>
        </p:txBody>
      </p:sp>
      <p:sp>
        <p:nvSpPr>
          <p:cNvPr id="3" name="内容占位符 2"/>
          <p:cNvSpPr>
            <a:spLocks noGrp="1"/>
          </p:cNvSpPr>
          <p:nvPr>
            <p:ph idx="1"/>
          </p:nvPr>
        </p:nvSpPr>
        <p:spPr/>
        <p:txBody>
          <a:bodyPr/>
          <a:lstStyle/>
          <a:p>
            <a:r>
              <a:rPr lang="zh-CN" altLang="en-US" b="1" dirty="0" smtClean="0"/>
              <a:t>重点：</a:t>
            </a:r>
            <a:endParaRPr lang="en-US" altLang="zh-CN" dirty="0" smtClean="0"/>
          </a:p>
          <a:p>
            <a:r>
              <a:rPr lang="zh-CN" altLang="en-US" sz="2400" dirty="0" smtClean="0"/>
              <a:t>邓小平</a:t>
            </a:r>
            <a:r>
              <a:rPr lang="en-US" altLang="zh-CN" sz="2400" dirty="0" smtClean="0"/>
              <a:t>《</a:t>
            </a:r>
            <a:r>
              <a:rPr lang="zh-CN" altLang="en-US" sz="2400" dirty="0" smtClean="0"/>
              <a:t>解放思想，实事求是，团结一致向前看</a:t>
            </a:r>
            <a:r>
              <a:rPr lang="en-US" altLang="zh-CN" sz="2400" dirty="0" smtClean="0"/>
              <a:t>》</a:t>
            </a:r>
            <a:r>
              <a:rPr lang="zh-CN" altLang="en-US" sz="2400" dirty="0" smtClean="0"/>
              <a:t>的重要讲话</a:t>
            </a:r>
            <a:endParaRPr lang="en-US" altLang="zh-CN" sz="2400" dirty="0" smtClean="0"/>
          </a:p>
          <a:p>
            <a:r>
              <a:rPr lang="zh-CN" altLang="en-US" sz="2400" dirty="0"/>
              <a:t>十一届</a:t>
            </a:r>
            <a:r>
              <a:rPr lang="zh-CN" altLang="en-US" sz="2400" dirty="0" smtClean="0"/>
              <a:t>三中全会</a:t>
            </a:r>
            <a:endParaRPr lang="en-US" altLang="zh-CN" sz="2400" dirty="0" smtClean="0"/>
          </a:p>
          <a:p>
            <a:r>
              <a:rPr lang="zh-CN" altLang="en-US" b="1" dirty="0" smtClean="0"/>
              <a:t>难点：</a:t>
            </a:r>
            <a:endParaRPr lang="en-US" altLang="zh-CN" b="1" dirty="0" smtClean="0"/>
          </a:p>
          <a:p>
            <a:r>
              <a:rPr lang="zh-CN" altLang="en-US" sz="2400" dirty="0" smtClean="0"/>
              <a:t>关于真理标准问题的讨论</a:t>
            </a:r>
            <a:endParaRPr lang="zh-CN" altLang="en-US" sz="24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1000100" y="2327275"/>
            <a:ext cx="7073927" cy="2800767"/>
          </a:xfrm>
          <a:prstGeom prst="rect">
            <a:avLst/>
          </a:prstGeom>
          <a:noFill/>
          <a:ln w="9525">
            <a:noFill/>
            <a:miter lim="800000"/>
          </a:ln>
        </p:spPr>
        <p:txBody>
          <a:bodyPr wrap="square">
            <a:spAutoFit/>
          </a:bodyPr>
          <a:lstStyle/>
          <a:p>
            <a:r>
              <a:rPr lang="en-US" altLang="zh-CN" sz="4400" b="1" dirty="0">
                <a:latin typeface="华文新魏" panose="02010800040101010101" pitchFamily="2" charset="-122"/>
                <a:ea typeface="华文新魏" panose="02010800040101010101" pitchFamily="2" charset="-122"/>
              </a:rPr>
              <a:t>        </a:t>
            </a:r>
            <a:r>
              <a:rPr lang="zh-CN" altLang="en-US" sz="4400" b="1" dirty="0">
                <a:latin typeface="华文新魏" panose="02010800040101010101" pitchFamily="2" charset="-122"/>
                <a:ea typeface="华文新魏" panose="02010800040101010101" pitchFamily="2" charset="-122"/>
              </a:rPr>
              <a:t>走访前辈，请他们回忆十一届三中全会前后的情况，并谈一谈这次会议的历史作用。 </a:t>
            </a:r>
            <a:endParaRPr lang="zh-CN" altLang="en-US" sz="4400" b="1" dirty="0">
              <a:latin typeface="华文新魏" panose="02010800040101010101" pitchFamily="2" charset="-122"/>
              <a:ea typeface="华文新魏" panose="02010800040101010101" pitchFamily="2" charset="-122"/>
            </a:endParaRPr>
          </a:p>
        </p:txBody>
      </p:sp>
      <p:sp>
        <p:nvSpPr>
          <p:cNvPr id="7" name="TextBox 6"/>
          <p:cNvSpPr txBox="1"/>
          <p:nvPr/>
        </p:nvSpPr>
        <p:spPr>
          <a:xfrm>
            <a:off x="785786" y="873609"/>
            <a:ext cx="7500990" cy="769441"/>
          </a:xfrm>
          <a:prstGeom prst="rect">
            <a:avLst/>
          </a:prstGeom>
          <a:noFill/>
        </p:spPr>
        <p:txBody>
          <a:bodyPr wrap="square" rtlCol="0">
            <a:spAutoFit/>
          </a:bodyPr>
          <a:lstStyle/>
          <a:p>
            <a:pPr algn="ctr"/>
            <a:r>
              <a:rPr lang="zh-CN" altLang="en-US" sz="4400" b="1" dirty="0" smtClean="0"/>
              <a:t>课 后 活 动</a:t>
            </a:r>
            <a:endParaRPr lang="zh-CN" altLang="en-US" sz="4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1"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14356"/>
            <a:ext cx="8229600" cy="5697559"/>
          </a:xfrm>
        </p:spPr>
        <p:txBody>
          <a:bodyPr/>
          <a:lstStyle/>
          <a:p>
            <a:pPr>
              <a:buNone/>
            </a:pPr>
            <a:r>
              <a:rPr lang="zh-CN" altLang="en-US" b="1" dirty="0" smtClean="0"/>
              <a:t>二、中共十一届三中全会</a:t>
            </a:r>
            <a:endParaRPr lang="en-US" altLang="zh-CN" b="1" dirty="0" smtClean="0"/>
          </a:p>
          <a:p>
            <a:pPr>
              <a:buNone/>
            </a:pPr>
            <a:r>
              <a:rPr lang="en-US" altLang="zh-CN" sz="2400" b="1" dirty="0" smtClean="0"/>
              <a:t>1</a:t>
            </a:r>
            <a:r>
              <a:rPr lang="zh-CN" altLang="en-US" sz="2400" b="1" dirty="0" smtClean="0"/>
              <a:t>、时间：</a:t>
            </a:r>
            <a:r>
              <a:rPr lang="en-US" altLang="zh-CN" sz="2400" dirty="0" smtClean="0"/>
              <a:t>1978</a:t>
            </a:r>
            <a:r>
              <a:rPr lang="zh-CN" altLang="en-US" sz="2400" dirty="0" smtClean="0"/>
              <a:t>年底</a:t>
            </a:r>
            <a:endParaRPr lang="en-US" altLang="zh-CN" sz="2400" dirty="0" smtClean="0"/>
          </a:p>
          <a:p>
            <a:pPr>
              <a:buNone/>
            </a:pPr>
            <a:r>
              <a:rPr lang="en-US" altLang="zh-CN" sz="2400" b="1" dirty="0" smtClean="0"/>
              <a:t>2</a:t>
            </a:r>
            <a:r>
              <a:rPr lang="zh-CN" altLang="en-US" sz="2400" b="1" dirty="0" smtClean="0"/>
              <a:t>、地点：</a:t>
            </a:r>
            <a:r>
              <a:rPr lang="zh-CN" altLang="en-US" sz="2400" dirty="0" smtClean="0"/>
              <a:t>北京</a:t>
            </a:r>
            <a:endParaRPr lang="en-US" altLang="zh-CN" sz="2400" dirty="0" smtClean="0"/>
          </a:p>
          <a:p>
            <a:pPr>
              <a:buNone/>
            </a:pPr>
            <a:r>
              <a:rPr lang="en-US" altLang="zh-CN" sz="2400" b="1" dirty="0" smtClean="0"/>
              <a:t>3</a:t>
            </a:r>
            <a:r>
              <a:rPr lang="zh-CN" altLang="en-US" sz="2400" b="1" dirty="0" smtClean="0"/>
              <a:t>、领导人：</a:t>
            </a:r>
            <a:r>
              <a:rPr lang="zh-CN" altLang="en-US" sz="2400" dirty="0" smtClean="0"/>
              <a:t>邓小平</a:t>
            </a:r>
            <a:endParaRPr lang="en-US" altLang="zh-CN" sz="2400" dirty="0" smtClean="0"/>
          </a:p>
          <a:p>
            <a:pPr>
              <a:buNone/>
            </a:pPr>
            <a:r>
              <a:rPr lang="en-US" altLang="zh-CN" sz="2400" b="1" dirty="0" smtClean="0"/>
              <a:t>4</a:t>
            </a:r>
            <a:r>
              <a:rPr lang="zh-CN" altLang="en-US" sz="2400" b="1" dirty="0" smtClean="0"/>
              <a:t>、内容：</a:t>
            </a:r>
            <a:endParaRPr lang="en-US" altLang="zh-CN" sz="2400" dirty="0" smtClean="0"/>
          </a:p>
          <a:p>
            <a:pPr>
              <a:buNone/>
            </a:pPr>
            <a:r>
              <a:rPr lang="zh-CN" altLang="en-US" sz="2400" dirty="0" smtClean="0"/>
              <a:t>（</a:t>
            </a:r>
            <a:r>
              <a:rPr lang="en-US" altLang="zh-CN" sz="2400" dirty="0" smtClean="0"/>
              <a:t>1</a:t>
            </a:r>
            <a:r>
              <a:rPr lang="zh-CN" altLang="en-US" sz="2400" dirty="0" smtClean="0"/>
              <a:t>）重新确定了实事求是的马克思主义思想路线。</a:t>
            </a:r>
            <a:endParaRPr lang="en-US" altLang="zh-CN" sz="2400" dirty="0" smtClean="0"/>
          </a:p>
          <a:p>
            <a:pPr>
              <a:buNone/>
            </a:pPr>
            <a:r>
              <a:rPr lang="zh-CN" altLang="en-US" sz="2400" dirty="0" smtClean="0"/>
              <a:t>（</a:t>
            </a:r>
            <a:r>
              <a:rPr lang="en-US" altLang="zh-CN" sz="2400" dirty="0" smtClean="0"/>
              <a:t>2</a:t>
            </a:r>
            <a:r>
              <a:rPr lang="zh-CN" altLang="en-US" sz="2400" dirty="0" smtClean="0"/>
              <a:t>）停止使用“以阶级斗争为纲”的口号，决定把党和国家的工作重点转移到经济建设上来。</a:t>
            </a:r>
            <a:endParaRPr lang="en-US" altLang="zh-CN" sz="2400" dirty="0" smtClean="0"/>
          </a:p>
          <a:p>
            <a:pPr>
              <a:buNone/>
            </a:pPr>
            <a:r>
              <a:rPr lang="zh-CN" altLang="en-US" sz="2400" dirty="0" smtClean="0"/>
              <a:t>（</a:t>
            </a:r>
            <a:r>
              <a:rPr lang="en-US" altLang="zh-CN" sz="2400" dirty="0" smtClean="0"/>
              <a:t>3</a:t>
            </a:r>
            <a:r>
              <a:rPr lang="zh-CN" altLang="en-US" sz="2400" dirty="0" smtClean="0"/>
              <a:t>）提出改革开放的总方针。</a:t>
            </a:r>
            <a:endParaRPr lang="en-US" altLang="zh-CN" sz="2400" dirty="0" smtClean="0"/>
          </a:p>
          <a:p>
            <a:pPr>
              <a:buNone/>
            </a:pPr>
            <a:r>
              <a:rPr lang="zh-CN" altLang="en-US" sz="2400" dirty="0" smtClean="0"/>
              <a:t>（</a:t>
            </a:r>
            <a:r>
              <a:rPr lang="en-US" altLang="zh-CN" sz="2400" dirty="0" smtClean="0"/>
              <a:t>4</a:t>
            </a:r>
            <a:r>
              <a:rPr lang="zh-CN" altLang="en-US" sz="2400" dirty="0" smtClean="0"/>
              <a:t>）形成了以邓小平为核心的第二代领导集体。</a:t>
            </a:r>
            <a:endParaRPr lang="en-US" altLang="zh-CN" sz="2400" dirty="0" smtClean="0"/>
          </a:p>
          <a:p>
            <a:pPr>
              <a:buNone/>
            </a:pPr>
            <a:r>
              <a:rPr lang="en-US" altLang="zh-CN" sz="2400" b="1" dirty="0" smtClean="0"/>
              <a:t>5</a:t>
            </a:r>
            <a:r>
              <a:rPr lang="zh-CN" altLang="en-US" sz="2400" b="1" dirty="0" smtClean="0"/>
              <a:t>、意义：</a:t>
            </a:r>
            <a:r>
              <a:rPr lang="zh-CN" altLang="en-US" sz="2400" dirty="0" smtClean="0"/>
              <a:t>是新中国成立以来党的历史上的伟大转折，标志着我国进入社会主义现代化建设的新时期。</a:t>
            </a:r>
            <a:endParaRPr lang="zh-CN" altLang="en-US" sz="2400" b="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838200" y="1935296"/>
            <a:ext cx="7234262" cy="707886"/>
          </a:xfrm>
          <a:prstGeom prst="rect">
            <a:avLst/>
          </a:prstGeom>
          <a:noFill/>
          <a:ln w="9525">
            <a:noFill/>
            <a:miter lim="800000"/>
          </a:ln>
        </p:spPr>
        <p:txBody>
          <a:bodyPr wrap="square">
            <a:spAutoFit/>
          </a:bodyPr>
          <a:lstStyle/>
          <a:p>
            <a:r>
              <a:rPr lang="zh-CN" altLang="en-US" sz="4000" b="1" dirty="0" smtClean="0">
                <a:ea typeface="华文新魏" panose="02010800040101010101" pitchFamily="2" charset="-122"/>
              </a:rPr>
              <a:t>一、真理标准讨论</a:t>
            </a:r>
            <a:endParaRPr lang="zh-CN" altLang="en-US" sz="4000" b="1" dirty="0">
              <a:ea typeface="华文新魏" panose="02010800040101010101" pitchFamily="2" charset="-122"/>
            </a:endParaRPr>
          </a:p>
        </p:txBody>
      </p:sp>
      <p:sp>
        <p:nvSpPr>
          <p:cNvPr id="5" name="Text Box 3"/>
          <p:cNvSpPr txBox="1">
            <a:spLocks noChangeArrowheads="1"/>
          </p:cNvSpPr>
          <p:nvPr/>
        </p:nvSpPr>
        <p:spPr bwMode="auto">
          <a:xfrm>
            <a:off x="941388" y="2935428"/>
            <a:ext cx="7593012" cy="707886"/>
          </a:xfrm>
          <a:prstGeom prst="rect">
            <a:avLst/>
          </a:prstGeom>
          <a:noFill/>
          <a:ln w="9525">
            <a:noFill/>
            <a:miter lim="800000"/>
          </a:ln>
        </p:spPr>
        <p:txBody>
          <a:bodyPr>
            <a:spAutoFit/>
          </a:bodyPr>
          <a:lstStyle/>
          <a:p>
            <a:r>
              <a:rPr lang="en-US" altLang="zh-CN" sz="4000" b="1" dirty="0" smtClean="0">
                <a:latin typeface="华文新魏" panose="02010800040101010101" pitchFamily="2" charset="-122"/>
                <a:ea typeface="华文新魏" panose="02010800040101010101" pitchFamily="2" charset="-122"/>
              </a:rPr>
              <a:t>1.</a:t>
            </a:r>
            <a:r>
              <a:rPr lang="zh-CN" altLang="en-US" sz="4000" b="1" dirty="0" smtClean="0">
                <a:latin typeface="华文新魏" panose="02010800040101010101" pitchFamily="2" charset="-122"/>
                <a:ea typeface="华文新魏" panose="02010800040101010101" pitchFamily="2" charset="-122"/>
              </a:rPr>
              <a:t>“两个凡是”的“左”的错误</a:t>
            </a:r>
            <a:endParaRPr lang="zh-CN" altLang="en-US" sz="4000" b="1" dirty="0">
              <a:latin typeface="华文新魏" panose="02010800040101010101" pitchFamily="2" charset="-122"/>
              <a:ea typeface="华文新魏" panose="02010800040101010101" pitchFamily="2" charset="-122"/>
            </a:endParaRPr>
          </a:p>
        </p:txBody>
      </p:sp>
      <p:sp>
        <p:nvSpPr>
          <p:cNvPr id="6" name="Text Box 4"/>
          <p:cNvSpPr txBox="1">
            <a:spLocks noChangeArrowheads="1"/>
          </p:cNvSpPr>
          <p:nvPr/>
        </p:nvSpPr>
        <p:spPr bwMode="auto">
          <a:xfrm>
            <a:off x="914400" y="3857628"/>
            <a:ext cx="7864475" cy="707886"/>
          </a:xfrm>
          <a:prstGeom prst="rect">
            <a:avLst/>
          </a:prstGeom>
          <a:noFill/>
          <a:ln w="9525">
            <a:noFill/>
            <a:miter lim="800000"/>
          </a:ln>
        </p:spPr>
        <p:txBody>
          <a:bodyPr>
            <a:spAutoFit/>
          </a:bodyPr>
          <a:lstStyle/>
          <a:p>
            <a:r>
              <a:rPr lang="en-US" altLang="zh-CN" sz="4000" b="1" dirty="0">
                <a:latin typeface="华文新魏" panose="02010800040101010101" pitchFamily="2" charset="-122"/>
                <a:ea typeface="华文新魏" panose="02010800040101010101" pitchFamily="2" charset="-122"/>
              </a:rPr>
              <a:t>2. </a:t>
            </a:r>
            <a:r>
              <a:rPr lang="zh-CN" altLang="en-US" sz="4000" b="1" dirty="0" smtClean="0">
                <a:latin typeface="华文新魏" panose="02010800040101010101" pitchFamily="2" charset="-122"/>
                <a:ea typeface="华文新魏" panose="02010800040101010101" pitchFamily="2" charset="-122"/>
              </a:rPr>
              <a:t>关于真理标准问题的讨论</a:t>
            </a:r>
            <a:endParaRPr lang="zh-CN" altLang="en-US" sz="4000" b="1" dirty="0">
              <a:latin typeface="华文新魏" panose="02010800040101010101" pitchFamily="2" charset="-122"/>
              <a:ea typeface="华文新魏" panose="02010800040101010101" pitchFamily="2" charset="-122"/>
            </a:endParaRPr>
          </a:p>
        </p:txBody>
      </p:sp>
      <p:sp>
        <p:nvSpPr>
          <p:cNvPr id="9" name="TextBox 8"/>
          <p:cNvSpPr txBox="1"/>
          <p:nvPr/>
        </p:nvSpPr>
        <p:spPr>
          <a:xfrm>
            <a:off x="714348" y="857232"/>
            <a:ext cx="7572428" cy="769441"/>
          </a:xfrm>
          <a:prstGeom prst="rect">
            <a:avLst/>
          </a:prstGeom>
          <a:noFill/>
        </p:spPr>
        <p:txBody>
          <a:bodyPr wrap="square" rtlCol="0">
            <a:spAutoFit/>
          </a:bodyPr>
          <a:lstStyle/>
          <a:p>
            <a:pPr algn="ctr"/>
            <a:r>
              <a:rPr lang="zh-CN" altLang="en-US" sz="4400" b="1" dirty="0" smtClean="0"/>
              <a:t>知 识 梳 理</a:t>
            </a:r>
            <a:endParaRPr lang="zh-CN" altLang="en-US" sz="4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lide(fromLeft)">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6"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1027" descr="70%"/>
          <p:cNvSpPr>
            <a:spLocks noChangeArrowheads="1"/>
          </p:cNvSpPr>
          <p:nvPr/>
        </p:nvSpPr>
        <p:spPr bwMode="auto">
          <a:xfrm>
            <a:off x="1295400" y="533400"/>
            <a:ext cx="7696200" cy="3581400"/>
          </a:xfrm>
          <a:prstGeom prst="cloudCallout">
            <a:avLst>
              <a:gd name="adj1" fmla="val -20361"/>
              <a:gd name="adj2" fmla="val 60194"/>
            </a:avLst>
          </a:prstGeom>
          <a:pattFill prst="pct70">
            <a:fgClr>
              <a:srgbClr val="FFCC00"/>
            </a:fgClr>
            <a:bgClr>
              <a:srgbClr val="FFFFFF"/>
            </a:bgClr>
          </a:pattFill>
          <a:ln w="9525">
            <a:solidFill>
              <a:schemeClr val="tx1"/>
            </a:solidFill>
            <a:round/>
          </a:ln>
        </p:spPr>
        <p:txBody>
          <a:bodyPr/>
          <a:lstStyle/>
          <a:p>
            <a:r>
              <a:rPr lang="en-US" altLang="zh-CN" sz="3600" b="1">
                <a:latin typeface="楷体_GB2312" panose="02010609030101010101" pitchFamily="49" charset="-122"/>
                <a:ea typeface="楷体_GB2312" panose="02010609030101010101" pitchFamily="49" charset="-122"/>
              </a:rPr>
              <a:t>    </a:t>
            </a:r>
            <a:r>
              <a:rPr lang="zh-CN" altLang="en-US" sz="3600" b="1">
                <a:latin typeface="华文新魏" panose="02010800040101010101" pitchFamily="2" charset="-122"/>
                <a:ea typeface="华文新魏" panose="02010800040101010101" pitchFamily="2" charset="-122"/>
              </a:rPr>
              <a:t>粉碎</a:t>
            </a:r>
            <a:r>
              <a:rPr lang="zh-CN" altLang="en-US" sz="3600" b="1">
                <a:ea typeface="华文新魏" panose="02010800040101010101" pitchFamily="2" charset="-122"/>
              </a:rPr>
              <a:t>“</a:t>
            </a:r>
            <a:r>
              <a:rPr lang="zh-CN" altLang="en-US" sz="3600" b="1">
                <a:latin typeface="华文新魏" panose="02010800040101010101" pitchFamily="2" charset="-122"/>
                <a:ea typeface="华文新魏" panose="02010800040101010101" pitchFamily="2" charset="-122"/>
              </a:rPr>
              <a:t>四人帮</a:t>
            </a:r>
            <a:r>
              <a:rPr lang="zh-CN" altLang="en-US" sz="3600" b="1">
                <a:ea typeface="华文新魏" panose="02010800040101010101" pitchFamily="2" charset="-122"/>
              </a:rPr>
              <a:t>”</a:t>
            </a:r>
            <a:r>
              <a:rPr lang="zh-CN" altLang="en-US" sz="3600" b="1">
                <a:latin typeface="华文新魏" panose="02010800040101010101" pitchFamily="2" charset="-122"/>
                <a:ea typeface="华文新魏" panose="02010800040101010101" pitchFamily="2" charset="-122"/>
              </a:rPr>
              <a:t>后，人民群众的迫切要求是什么</a:t>
            </a:r>
            <a:r>
              <a:rPr lang="en-US" altLang="zh-CN" sz="3600" b="1">
                <a:latin typeface="华文新魏" panose="02010800040101010101" pitchFamily="2" charset="-122"/>
                <a:ea typeface="华文新魏" panose="02010800040101010101" pitchFamily="2" charset="-122"/>
              </a:rPr>
              <a:t>?</a:t>
            </a:r>
            <a:r>
              <a:rPr lang="zh-CN" altLang="en-US" sz="3600" b="1">
                <a:latin typeface="华文新魏" panose="02010800040101010101" pitchFamily="2" charset="-122"/>
                <a:ea typeface="华文新魏" panose="02010800040101010101" pitchFamily="2" charset="-122"/>
              </a:rPr>
              <a:t>当时中央主要领导人又采取了怎样的政策</a:t>
            </a:r>
            <a:r>
              <a:rPr lang="en-US" altLang="zh-CN" sz="3600" b="1">
                <a:latin typeface="华文新魏" panose="02010800040101010101" pitchFamily="2" charset="-122"/>
                <a:ea typeface="华文新魏" panose="02010800040101010101" pitchFamily="2" charset="-122"/>
              </a:rPr>
              <a:t>? </a:t>
            </a:r>
            <a:endParaRPr lang="en-US" altLang="zh-CN" sz="3600" b="1">
              <a:latin typeface="华文新魏" panose="02010800040101010101" pitchFamily="2" charset="-122"/>
              <a:ea typeface="华文新魏" panose="02010800040101010101" pitchFamily="2" charset="-122"/>
            </a:endParaRPr>
          </a:p>
        </p:txBody>
      </p:sp>
      <p:pic>
        <p:nvPicPr>
          <p:cNvPr id="5" name="Picture 1028" descr="F:\资料素材\动态图\小博士\3.gif"/>
          <p:cNvPicPr>
            <a:picLocks noChangeAspect="1" noChangeArrowheads="1" noCrop="1"/>
          </p:cNvPicPr>
          <p:nvPr/>
        </p:nvPicPr>
        <p:blipFill>
          <a:blip r:embed="rId1"/>
          <a:srcRect/>
          <a:stretch>
            <a:fillRect/>
          </a:stretch>
        </p:blipFill>
        <p:spPr bwMode="auto">
          <a:xfrm>
            <a:off x="2362200" y="4343400"/>
            <a:ext cx="2971800" cy="21653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lide(fromTop)">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3" descr="70%"/>
          <p:cNvSpPr>
            <a:spLocks noChangeArrowheads="1"/>
          </p:cNvSpPr>
          <p:nvPr/>
        </p:nvSpPr>
        <p:spPr bwMode="auto">
          <a:xfrm>
            <a:off x="2286000" y="381000"/>
            <a:ext cx="5486400" cy="2514600"/>
          </a:xfrm>
          <a:prstGeom prst="cloudCallout">
            <a:avLst>
              <a:gd name="adj1" fmla="val -42708"/>
              <a:gd name="adj2" fmla="val 80935"/>
            </a:avLst>
          </a:prstGeom>
          <a:pattFill prst="pct70">
            <a:fgClr>
              <a:srgbClr val="FFCC00"/>
            </a:fgClr>
            <a:bgClr>
              <a:srgbClr val="FFFFFF"/>
            </a:bgClr>
          </a:pattFill>
          <a:ln w="9525">
            <a:solidFill>
              <a:schemeClr val="tx1"/>
            </a:solidFill>
            <a:round/>
          </a:ln>
        </p:spPr>
        <p:txBody>
          <a:bodyPr/>
          <a:lstStyle/>
          <a:p>
            <a:r>
              <a:rPr lang="zh-CN" altLang="en-US" sz="4000" b="1">
                <a:ea typeface="楷体_GB2312" panose="02010609030101010101" pitchFamily="49" charset="-122"/>
              </a:rPr>
              <a:t>什么是“两个凡是”？你知道吗？</a:t>
            </a:r>
            <a:endParaRPr lang="zh-CN" altLang="en-US" sz="4000" b="1">
              <a:ea typeface="楷体_GB2312" panose="02010609030101010101" pitchFamily="49" charset="-122"/>
            </a:endParaRPr>
          </a:p>
        </p:txBody>
      </p:sp>
      <p:pic>
        <p:nvPicPr>
          <p:cNvPr id="5" name="Picture 4" descr="F:\资料素材\动态图\小博士\1.gif"/>
          <p:cNvPicPr>
            <a:picLocks noChangeAspect="1" noChangeArrowheads="1" noCrop="1"/>
          </p:cNvPicPr>
          <p:nvPr/>
        </p:nvPicPr>
        <p:blipFill>
          <a:blip r:embed="rId1"/>
          <a:srcRect/>
          <a:stretch>
            <a:fillRect/>
          </a:stretch>
        </p:blipFill>
        <p:spPr bwMode="auto">
          <a:xfrm>
            <a:off x="381000" y="3276600"/>
            <a:ext cx="2895600" cy="2895600"/>
          </a:xfrm>
          <a:prstGeom prst="rect">
            <a:avLst/>
          </a:prstGeom>
          <a:noFill/>
          <a:ln w="9525">
            <a:noFill/>
            <a:miter lim="800000"/>
            <a:headEnd/>
            <a:tailEnd/>
          </a:ln>
        </p:spPr>
      </p:pic>
      <p:sp>
        <p:nvSpPr>
          <p:cNvPr id="6" name="Text Box 5"/>
          <p:cNvSpPr txBox="1">
            <a:spLocks noChangeArrowheads="1"/>
          </p:cNvSpPr>
          <p:nvPr/>
        </p:nvSpPr>
        <p:spPr bwMode="auto">
          <a:xfrm>
            <a:off x="3429000" y="3657600"/>
            <a:ext cx="5537200" cy="2365375"/>
          </a:xfrm>
          <a:prstGeom prst="rect">
            <a:avLst/>
          </a:prstGeom>
          <a:noFill/>
          <a:ln w="76200" cmpd="tri">
            <a:solidFill>
              <a:srgbClr val="FFCC00"/>
            </a:solidFill>
            <a:miter lim="800000"/>
          </a:ln>
        </p:spPr>
        <p:txBody>
          <a:bodyPr wrap="none">
            <a:spAutoFit/>
          </a:bodyPr>
          <a:lstStyle/>
          <a:p>
            <a:r>
              <a:rPr lang="zh-CN" altLang="en-US" sz="3600" b="1" dirty="0">
                <a:latin typeface="仿宋_GB2312" panose="02010609030101010101" pitchFamily="49" charset="-122"/>
                <a:ea typeface="仿宋_GB2312" panose="02010609030101010101" pitchFamily="49" charset="-122"/>
              </a:rPr>
              <a:t>凡是毛主席作出的决策，</a:t>
            </a:r>
            <a:endParaRPr lang="zh-CN" altLang="en-US" sz="3600" b="1" dirty="0">
              <a:latin typeface="仿宋_GB2312" panose="02010609030101010101" pitchFamily="49" charset="-122"/>
              <a:ea typeface="仿宋_GB2312" panose="02010609030101010101" pitchFamily="49" charset="-122"/>
            </a:endParaRPr>
          </a:p>
          <a:p>
            <a:r>
              <a:rPr lang="zh-CN" altLang="en-US" sz="3600" b="1" dirty="0">
                <a:latin typeface="仿宋_GB2312" panose="02010609030101010101" pitchFamily="49" charset="-122"/>
                <a:ea typeface="仿宋_GB2312" panose="02010609030101010101" pitchFamily="49" charset="-122"/>
              </a:rPr>
              <a:t>我们都坚决拥护；</a:t>
            </a:r>
            <a:endParaRPr lang="zh-CN" altLang="en-US" sz="3600" b="1" dirty="0">
              <a:latin typeface="仿宋_GB2312" panose="02010609030101010101" pitchFamily="49" charset="-122"/>
              <a:ea typeface="仿宋_GB2312" panose="02010609030101010101" pitchFamily="49" charset="-122"/>
            </a:endParaRPr>
          </a:p>
          <a:p>
            <a:r>
              <a:rPr lang="zh-CN" altLang="en-US" sz="3600" b="1" dirty="0">
                <a:latin typeface="仿宋_GB2312" panose="02010609030101010101" pitchFamily="49" charset="-122"/>
                <a:ea typeface="仿宋_GB2312" panose="02010609030101010101" pitchFamily="49" charset="-122"/>
              </a:rPr>
              <a:t>凡是毛主席的指示，</a:t>
            </a:r>
            <a:endParaRPr lang="zh-CN" altLang="en-US" sz="3600" b="1" dirty="0">
              <a:latin typeface="仿宋_GB2312" panose="02010609030101010101" pitchFamily="49" charset="-122"/>
              <a:ea typeface="仿宋_GB2312" panose="02010609030101010101" pitchFamily="49" charset="-122"/>
            </a:endParaRPr>
          </a:p>
          <a:p>
            <a:r>
              <a:rPr lang="zh-CN" altLang="en-US" sz="3600" b="1" dirty="0">
                <a:latin typeface="仿宋_GB2312" panose="02010609030101010101" pitchFamily="49" charset="-122"/>
                <a:ea typeface="仿宋_GB2312" panose="02010609030101010101" pitchFamily="49" charset="-122"/>
              </a:rPr>
              <a:t>我们都始终不渝地遵循。 </a:t>
            </a:r>
            <a:endParaRPr lang="zh-CN" altLang="en-US" sz="3600" b="1" dirty="0">
              <a:latin typeface="仿宋_GB2312" panose="02010609030101010101" pitchFamily="49" charset="-122"/>
              <a:ea typeface="仿宋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lide(fromTop)">
                                      <p:cBhvr>
                                        <p:cTn id="12" dur="500"/>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P spid="6"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
          <p:cNvSpPr txBox="1">
            <a:spLocks noChangeArrowheads="1"/>
          </p:cNvSpPr>
          <p:nvPr/>
        </p:nvSpPr>
        <p:spPr bwMode="auto">
          <a:xfrm>
            <a:off x="381000" y="5057775"/>
            <a:ext cx="8763000" cy="1569660"/>
          </a:xfrm>
          <a:prstGeom prst="rect">
            <a:avLst/>
          </a:prstGeom>
          <a:noFill/>
          <a:ln w="9525">
            <a:noFill/>
            <a:miter lim="800000"/>
          </a:ln>
        </p:spPr>
        <p:txBody>
          <a:bodyPr>
            <a:spAutoFit/>
          </a:bodyPr>
          <a:lstStyle/>
          <a:p>
            <a:r>
              <a:rPr lang="zh-CN" altLang="en-US" sz="3200" b="1" dirty="0">
                <a:latin typeface="楷体_GB2312" panose="02010609030101010101" pitchFamily="49" charset="-122"/>
                <a:ea typeface="楷体_GB2312" panose="02010609030101010101" pitchFamily="49" charset="-122"/>
              </a:rPr>
              <a:t>　　</a:t>
            </a:r>
            <a:r>
              <a:rPr lang="en-US" altLang="zh-CN" sz="3200" b="1" dirty="0">
                <a:latin typeface="楷体_GB2312" panose="02010609030101010101" pitchFamily="49" charset="-122"/>
                <a:ea typeface="楷体_GB2312" panose="02010609030101010101" pitchFamily="49" charset="-122"/>
              </a:rPr>
              <a:t>1977</a:t>
            </a:r>
            <a:r>
              <a:rPr lang="zh-CN" altLang="en-US" sz="3200" b="1" dirty="0">
                <a:latin typeface="楷体_GB2312" panose="02010609030101010101" pitchFamily="49" charset="-122"/>
                <a:ea typeface="楷体_GB2312" panose="02010609030101010101" pitchFamily="49" charset="-122"/>
              </a:rPr>
              <a:t>年</a:t>
            </a:r>
            <a:r>
              <a:rPr lang="en-US" altLang="zh-CN" sz="3200" b="1" dirty="0">
                <a:latin typeface="楷体_GB2312" panose="02010609030101010101" pitchFamily="49" charset="-122"/>
                <a:ea typeface="楷体_GB2312" panose="02010609030101010101" pitchFamily="49" charset="-122"/>
              </a:rPr>
              <a:t>7</a:t>
            </a:r>
            <a:r>
              <a:rPr lang="zh-CN" altLang="en-US" sz="3200" b="1" dirty="0">
                <a:latin typeface="楷体_GB2312" panose="02010609030101010101" pitchFamily="49" charset="-122"/>
                <a:ea typeface="楷体_GB2312" panose="02010609030101010101" pitchFamily="49" charset="-122"/>
              </a:rPr>
              <a:t>月，邓小平在中共十届三中全会上讲话，针对</a:t>
            </a:r>
            <a:r>
              <a:rPr lang="zh-CN" altLang="en-US" sz="3200" b="1" dirty="0">
                <a:ea typeface="楷体_GB2312" panose="02010609030101010101" pitchFamily="49" charset="-122"/>
              </a:rPr>
              <a:t>“</a:t>
            </a:r>
            <a:r>
              <a:rPr lang="zh-CN" altLang="en-US" sz="3200" b="1" dirty="0">
                <a:latin typeface="楷体_GB2312" panose="02010609030101010101" pitchFamily="49" charset="-122"/>
                <a:ea typeface="楷体_GB2312" panose="02010609030101010101" pitchFamily="49" charset="-122"/>
              </a:rPr>
              <a:t>两个凡是</a:t>
            </a:r>
            <a:r>
              <a:rPr lang="zh-CN" altLang="en-US" sz="3200" b="1" dirty="0">
                <a:ea typeface="楷体_GB2312" panose="02010609030101010101" pitchFamily="49" charset="-122"/>
              </a:rPr>
              <a:t>”</a:t>
            </a:r>
            <a:r>
              <a:rPr lang="zh-CN" altLang="en-US" sz="3200" b="1" dirty="0">
                <a:latin typeface="楷体_GB2312" panose="02010609030101010101" pitchFamily="49" charset="-122"/>
                <a:ea typeface="楷体_GB2312" panose="02010609030101010101" pitchFamily="49" charset="-122"/>
              </a:rPr>
              <a:t>的错误观点，指出必须完整地准确地理解毛泽东思想。</a:t>
            </a:r>
            <a:endParaRPr lang="zh-CN" altLang="en-US" sz="3200" b="1" dirty="0">
              <a:latin typeface="楷体_GB2312" panose="02010609030101010101" pitchFamily="49" charset="-122"/>
              <a:ea typeface="楷体_GB2312" panose="02010609030101010101" pitchFamily="49" charset="-122"/>
            </a:endParaRPr>
          </a:p>
        </p:txBody>
      </p:sp>
      <p:pic>
        <p:nvPicPr>
          <p:cNvPr id="5" name="Picture 5" descr="C:\Documents and Settings\Administrator\桌面\图片\黄\10k\10-3.jpg"/>
          <p:cNvPicPr>
            <a:picLocks noChangeAspect="1" noChangeArrowheads="1"/>
          </p:cNvPicPr>
          <p:nvPr/>
        </p:nvPicPr>
        <p:blipFill>
          <a:blip r:embed="rId1"/>
          <a:srcRect t="3171"/>
          <a:stretch>
            <a:fillRect/>
          </a:stretch>
        </p:blipFill>
        <p:spPr bwMode="auto">
          <a:xfrm>
            <a:off x="1447800" y="304800"/>
            <a:ext cx="6516688" cy="4656138"/>
          </a:xfrm>
          <a:prstGeom prst="rect">
            <a:avLst/>
          </a:prstGeom>
          <a:noFill/>
          <a:ln w="38100">
            <a:solidFill>
              <a:srgbClr val="FFCC00"/>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par>
                          <p:cTn id="8" fill="hold">
                            <p:stCondLst>
                              <p:cond delay="500"/>
                            </p:stCondLst>
                            <p:childTnLst>
                              <p:par>
                                <p:cTn id="9" presetID="2" presetClass="entr" presetSubtype="9"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
          <p:cNvSpPr txBox="1">
            <a:spLocks noChangeArrowheads="1"/>
          </p:cNvSpPr>
          <p:nvPr/>
        </p:nvSpPr>
        <p:spPr bwMode="auto">
          <a:xfrm>
            <a:off x="762000" y="5334000"/>
            <a:ext cx="7804150" cy="1190625"/>
          </a:xfrm>
          <a:prstGeom prst="rect">
            <a:avLst/>
          </a:prstGeom>
          <a:noFill/>
          <a:ln w="9525">
            <a:noFill/>
            <a:miter lim="800000"/>
          </a:ln>
        </p:spPr>
        <p:txBody>
          <a:bodyPr>
            <a:spAutoFit/>
          </a:bodyPr>
          <a:lstStyle/>
          <a:p>
            <a:r>
              <a:rPr lang="en-US" altLang="zh-CN" sz="3600" b="1" dirty="0">
                <a:latin typeface="华文新魏" panose="02010800040101010101" pitchFamily="2" charset="-122"/>
                <a:ea typeface="华文新魏" panose="02010800040101010101" pitchFamily="2" charset="-122"/>
              </a:rPr>
              <a:t>1978</a:t>
            </a:r>
            <a:r>
              <a:rPr lang="zh-CN" altLang="en-US" sz="3600" b="1" dirty="0">
                <a:latin typeface="华文新魏" panose="02010800040101010101" pitchFamily="2" charset="-122"/>
                <a:ea typeface="华文新魏" panose="02010800040101010101" pitchFamily="2" charset="-122"/>
              </a:rPr>
              <a:t>年</a:t>
            </a:r>
            <a:r>
              <a:rPr lang="en-US" altLang="zh-CN" sz="3600" b="1" dirty="0">
                <a:latin typeface="华文新魏" panose="02010800040101010101" pitchFamily="2" charset="-122"/>
                <a:ea typeface="华文新魏" panose="02010800040101010101" pitchFamily="2" charset="-122"/>
              </a:rPr>
              <a:t>5</a:t>
            </a:r>
            <a:r>
              <a:rPr lang="zh-CN" altLang="en-US" sz="3600" b="1" dirty="0">
                <a:latin typeface="华文新魏" panose="02010800040101010101" pitchFamily="2" charset="-122"/>
                <a:ea typeface="华文新魏" panose="02010800040101010101" pitchFamily="2" charset="-122"/>
              </a:rPr>
              <a:t>月</a:t>
            </a:r>
            <a:r>
              <a:rPr lang="en-US" altLang="zh-CN" sz="3600" b="1" dirty="0">
                <a:latin typeface="华文新魏" panose="02010800040101010101" pitchFamily="2" charset="-122"/>
                <a:ea typeface="华文新魏" panose="02010800040101010101" pitchFamily="2" charset="-122"/>
              </a:rPr>
              <a:t>11</a:t>
            </a:r>
            <a:r>
              <a:rPr lang="zh-CN" altLang="en-US" sz="3600" b="1" dirty="0">
                <a:latin typeface="华文新魏" panose="02010800040101010101" pitchFamily="2" charset="-122"/>
                <a:ea typeface="华文新魏" panose="02010800040101010101" pitchFamily="2" charset="-122"/>
              </a:rPr>
              <a:t>日</a:t>
            </a:r>
            <a:r>
              <a:rPr lang="en-US" altLang="zh-CN" sz="3600" b="1" dirty="0">
                <a:latin typeface="华文新魏" panose="02010800040101010101" pitchFamily="2" charset="-122"/>
                <a:ea typeface="华文新魏" panose="02010800040101010101" pitchFamily="2" charset="-122"/>
              </a:rPr>
              <a:t>《</a:t>
            </a:r>
            <a:r>
              <a:rPr lang="zh-CN" altLang="en-US" sz="3600" b="1" dirty="0">
                <a:latin typeface="华文新魏" panose="02010800040101010101" pitchFamily="2" charset="-122"/>
                <a:ea typeface="华文新魏" panose="02010800040101010101" pitchFamily="2" charset="-122"/>
              </a:rPr>
              <a:t>光明日报</a:t>
            </a:r>
            <a:r>
              <a:rPr lang="en-US" altLang="zh-CN" sz="3600" b="1" dirty="0">
                <a:latin typeface="华文新魏" panose="02010800040101010101" pitchFamily="2" charset="-122"/>
                <a:ea typeface="华文新魏" panose="02010800040101010101" pitchFamily="2" charset="-122"/>
              </a:rPr>
              <a:t>》</a:t>
            </a:r>
            <a:r>
              <a:rPr lang="zh-CN" altLang="en-US" sz="3600" b="1" dirty="0">
                <a:latin typeface="华文新魏" panose="02010800040101010101" pitchFamily="2" charset="-122"/>
                <a:ea typeface="华文新魏" panose="02010800040101010101" pitchFamily="2" charset="-122"/>
              </a:rPr>
              <a:t>发表的</a:t>
            </a:r>
            <a:endParaRPr lang="zh-CN" altLang="en-US" sz="3600" b="1" dirty="0">
              <a:latin typeface="华文新魏" panose="02010800040101010101" pitchFamily="2" charset="-122"/>
              <a:ea typeface="华文新魏" panose="02010800040101010101" pitchFamily="2" charset="-122"/>
            </a:endParaRPr>
          </a:p>
          <a:p>
            <a:r>
              <a:rPr lang="en-US" altLang="zh-CN" sz="3600" b="1" dirty="0">
                <a:latin typeface="华文新魏" panose="02010800040101010101" pitchFamily="2" charset="-122"/>
                <a:ea typeface="华文新魏" panose="02010800040101010101" pitchFamily="2" charset="-122"/>
              </a:rPr>
              <a:t>《</a:t>
            </a:r>
            <a:r>
              <a:rPr lang="zh-CN" altLang="en-US" sz="3600" b="1" dirty="0">
                <a:latin typeface="华文新魏" panose="02010800040101010101" pitchFamily="2" charset="-122"/>
                <a:ea typeface="华文新魏" panose="02010800040101010101" pitchFamily="2" charset="-122"/>
              </a:rPr>
              <a:t>实践是检验真理的唯一标准</a:t>
            </a:r>
            <a:r>
              <a:rPr lang="en-US" altLang="zh-CN" sz="3600" b="1" dirty="0">
                <a:latin typeface="华文新魏" panose="02010800040101010101" pitchFamily="2" charset="-122"/>
                <a:ea typeface="华文新魏" panose="02010800040101010101" pitchFamily="2" charset="-122"/>
              </a:rPr>
              <a:t>》</a:t>
            </a:r>
            <a:r>
              <a:rPr lang="zh-CN" altLang="en-US" sz="3600" b="1" dirty="0">
                <a:latin typeface="华文新魏" panose="02010800040101010101" pitchFamily="2" charset="-122"/>
                <a:ea typeface="华文新魏" panose="02010800040101010101" pitchFamily="2" charset="-122"/>
              </a:rPr>
              <a:t>一文</a:t>
            </a:r>
            <a:endParaRPr lang="zh-CN" altLang="en-US" sz="3600" b="1" dirty="0">
              <a:latin typeface="华文新魏" panose="02010800040101010101" pitchFamily="2" charset="-122"/>
              <a:ea typeface="华文新魏" panose="02010800040101010101" pitchFamily="2" charset="-122"/>
            </a:endParaRPr>
          </a:p>
        </p:txBody>
      </p:sp>
      <p:pic>
        <p:nvPicPr>
          <p:cNvPr id="5" name="Picture 4" descr="C:\Documents and Settings\Administrator\桌面\8x图片\黑白\22-10.tif"/>
          <p:cNvPicPr>
            <a:picLocks noChangeAspect="1" noChangeArrowheads="1"/>
          </p:cNvPicPr>
          <p:nvPr/>
        </p:nvPicPr>
        <p:blipFill>
          <a:blip r:embed="rId1">
            <a:lum bright="12000"/>
          </a:blip>
          <a:srcRect/>
          <a:stretch>
            <a:fillRect/>
          </a:stretch>
        </p:blipFill>
        <p:spPr bwMode="auto">
          <a:xfrm>
            <a:off x="762000" y="717550"/>
            <a:ext cx="7848600" cy="4311650"/>
          </a:xfrm>
          <a:prstGeom prst="rect">
            <a:avLst/>
          </a:prstGeom>
          <a:noFill/>
          <a:ln w="76200" cmpd="tri">
            <a:solidFill>
              <a:srgbClr val="FFCC00"/>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par>
                          <p:cTn id="8" fill="hold">
                            <p:stCondLst>
                              <p:cond delay="500"/>
                            </p:stCondLst>
                            <p:childTnLst>
                              <p:par>
                                <p:cTn id="9" presetID="2" presetClass="entr" presetSubtype="3"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9" name="Picture 7" descr="F:\资料素材\动态图\小博士\1.gif"/>
          <p:cNvPicPr>
            <a:picLocks noChangeAspect="1" noChangeArrowheads="1" noCrop="1"/>
          </p:cNvPicPr>
          <p:nvPr/>
        </p:nvPicPr>
        <p:blipFill>
          <a:blip r:embed="rId1"/>
          <a:srcRect/>
          <a:stretch>
            <a:fillRect/>
          </a:stretch>
        </p:blipFill>
        <p:spPr bwMode="auto">
          <a:xfrm>
            <a:off x="381000" y="3733800"/>
            <a:ext cx="2895600" cy="2895600"/>
          </a:xfrm>
          <a:prstGeom prst="rect">
            <a:avLst/>
          </a:prstGeom>
          <a:noFill/>
          <a:ln w="9525">
            <a:noFill/>
            <a:miter lim="800000"/>
            <a:headEnd/>
            <a:tailEnd/>
          </a:ln>
        </p:spPr>
      </p:pic>
      <p:sp>
        <p:nvSpPr>
          <p:cNvPr id="8200" name="AutoShape 8" descr="70%"/>
          <p:cNvSpPr>
            <a:spLocks noChangeArrowheads="1"/>
          </p:cNvSpPr>
          <p:nvPr/>
        </p:nvSpPr>
        <p:spPr bwMode="auto">
          <a:xfrm>
            <a:off x="2514600" y="1066800"/>
            <a:ext cx="5867400" cy="2971800"/>
          </a:xfrm>
          <a:prstGeom prst="cloudCallout">
            <a:avLst>
              <a:gd name="adj1" fmla="val -44940"/>
              <a:gd name="adj2" fmla="val 60097"/>
            </a:avLst>
          </a:prstGeom>
          <a:pattFill prst="pct70">
            <a:fgClr>
              <a:srgbClr val="FFCC00"/>
            </a:fgClr>
            <a:bgClr>
              <a:srgbClr val="FFFFFF"/>
            </a:bgClr>
          </a:pattFill>
          <a:ln w="9525">
            <a:solidFill>
              <a:schemeClr val="tx1"/>
            </a:solidFill>
            <a:round/>
          </a:ln>
        </p:spPr>
        <p:txBody>
          <a:bodyPr/>
          <a:lstStyle/>
          <a:p>
            <a:r>
              <a:rPr lang="en-US" altLang="zh-CN" sz="3600" b="1">
                <a:latin typeface="楷体_GB2312" panose="02010609030101010101" pitchFamily="49" charset="-122"/>
                <a:ea typeface="楷体_GB2312" panose="02010609030101010101" pitchFamily="49" charset="-122"/>
              </a:rPr>
              <a:t>    </a:t>
            </a:r>
            <a:r>
              <a:rPr lang="zh-CN" altLang="en-US" sz="3600" b="1">
                <a:latin typeface="楷体_GB2312" panose="02010609030101010101" pitchFamily="49" charset="-122"/>
                <a:ea typeface="楷体_GB2312" panose="02010609030101010101" pitchFamily="49" charset="-122"/>
              </a:rPr>
              <a:t>为什么说</a:t>
            </a:r>
            <a:r>
              <a:rPr lang="zh-CN" altLang="en-US" sz="3600" b="1">
                <a:ea typeface="楷体_GB2312" panose="02010609030101010101" pitchFamily="49" charset="-122"/>
              </a:rPr>
              <a:t>“</a:t>
            </a:r>
            <a:r>
              <a:rPr lang="zh-CN" altLang="en-US" sz="3600" b="1">
                <a:latin typeface="楷体_GB2312" panose="02010609030101010101" pitchFamily="49" charset="-122"/>
                <a:ea typeface="楷体_GB2312" panose="02010609030101010101" pitchFamily="49" charset="-122"/>
              </a:rPr>
              <a:t>实践是检验真理的唯一标准</a:t>
            </a:r>
            <a:r>
              <a:rPr lang="zh-CN" altLang="en-US" sz="3600" b="1">
                <a:ea typeface="楷体_GB2312" panose="02010609030101010101" pitchFamily="49" charset="-122"/>
              </a:rPr>
              <a:t>”</a:t>
            </a:r>
            <a:r>
              <a:rPr lang="en-US" altLang="zh-CN" sz="3600" b="1">
                <a:latin typeface="楷体_GB2312" panose="02010609030101010101" pitchFamily="49" charset="-122"/>
                <a:ea typeface="楷体_GB2312" panose="02010609030101010101" pitchFamily="49" charset="-122"/>
              </a:rPr>
              <a:t>?  </a:t>
            </a:r>
            <a:endParaRPr lang="en-US" altLang="zh-CN" sz="3600" b="1">
              <a:latin typeface="楷体_GB2312" panose="02010609030101010101" pitchFamily="49" charset="-122"/>
              <a:ea typeface="楷体_GB2312" panose="02010609030101010101" pitchFamily="49" charset="-122"/>
            </a:endParaRPr>
          </a:p>
        </p:txBody>
      </p:sp>
      <p:sp>
        <p:nvSpPr>
          <p:cNvPr id="8202" name="AutoShape 10" descr="70%"/>
          <p:cNvSpPr>
            <a:spLocks noChangeArrowheads="1"/>
          </p:cNvSpPr>
          <p:nvPr/>
        </p:nvSpPr>
        <p:spPr bwMode="auto">
          <a:xfrm>
            <a:off x="2743200" y="1143000"/>
            <a:ext cx="5638800" cy="3200400"/>
          </a:xfrm>
          <a:prstGeom prst="cloudCallout">
            <a:avLst>
              <a:gd name="adj1" fmla="val -42032"/>
              <a:gd name="adj2" fmla="val 47472"/>
            </a:avLst>
          </a:prstGeom>
          <a:pattFill prst="pct70">
            <a:fgClr>
              <a:srgbClr val="FFCC00"/>
            </a:fgClr>
            <a:bgClr>
              <a:srgbClr val="FFFFFF"/>
            </a:bgClr>
          </a:pattFill>
          <a:ln w="9525">
            <a:solidFill>
              <a:schemeClr val="tx1"/>
            </a:solidFill>
            <a:round/>
          </a:ln>
        </p:spPr>
        <p:txBody>
          <a:bodyPr/>
          <a:lstStyle/>
          <a:p>
            <a:r>
              <a:rPr lang="en-US" altLang="zh-CN" sz="3600" b="1">
                <a:latin typeface="楷体_GB2312" panose="02010609030101010101" pitchFamily="49" charset="-122"/>
                <a:ea typeface="楷体_GB2312" panose="02010609030101010101" pitchFamily="49" charset="-122"/>
              </a:rPr>
              <a:t>    《</a:t>
            </a:r>
            <a:r>
              <a:rPr lang="zh-CN" altLang="en-US" sz="3600" b="1">
                <a:latin typeface="楷体_GB2312" panose="02010609030101010101" pitchFamily="49" charset="-122"/>
                <a:ea typeface="楷体_GB2312" panose="02010609030101010101" pitchFamily="49" charset="-122"/>
              </a:rPr>
              <a:t>实践是检验真理的唯一标准</a:t>
            </a:r>
            <a:r>
              <a:rPr lang="en-US" altLang="zh-CN" sz="3600" b="1">
                <a:latin typeface="楷体_GB2312" panose="02010609030101010101" pitchFamily="49" charset="-122"/>
                <a:ea typeface="楷体_GB2312" panose="02010609030101010101" pitchFamily="49" charset="-122"/>
              </a:rPr>
              <a:t>》</a:t>
            </a:r>
            <a:r>
              <a:rPr lang="zh-CN" altLang="en-US" sz="3600" b="1">
                <a:latin typeface="楷体_GB2312" panose="02010609030101010101" pitchFamily="49" charset="-122"/>
                <a:ea typeface="楷体_GB2312" panose="02010609030101010101" pitchFamily="49" charset="-122"/>
              </a:rPr>
              <a:t>一文的主要内容是什么</a:t>
            </a:r>
            <a:r>
              <a:rPr lang="en-US" altLang="zh-CN" sz="3600" b="1">
                <a:latin typeface="楷体_GB2312" panose="02010609030101010101" pitchFamily="49" charset="-122"/>
                <a:ea typeface="楷体_GB2312" panose="02010609030101010101" pitchFamily="49" charset="-122"/>
              </a:rPr>
              <a:t>? </a:t>
            </a:r>
            <a:endParaRPr lang="en-US" altLang="zh-CN" sz="3600" b="1">
              <a:latin typeface="楷体_GB2312" panose="02010609030101010101" pitchFamily="49" charset="-122"/>
              <a:ea typeface="楷体_GB2312" panose="02010609030101010101" pitchFamily="49" charset="-122"/>
            </a:endParaRPr>
          </a:p>
        </p:txBody>
      </p:sp>
      <p:sp>
        <p:nvSpPr>
          <p:cNvPr id="8203" name="AutoShape 11" descr="70%"/>
          <p:cNvSpPr>
            <a:spLocks noChangeArrowheads="1"/>
          </p:cNvSpPr>
          <p:nvPr/>
        </p:nvSpPr>
        <p:spPr bwMode="auto">
          <a:xfrm>
            <a:off x="2209800" y="1066800"/>
            <a:ext cx="6934200" cy="3124200"/>
          </a:xfrm>
          <a:prstGeom prst="cloudCallout">
            <a:avLst>
              <a:gd name="adj1" fmla="val -42560"/>
              <a:gd name="adj2" fmla="val 111736"/>
            </a:avLst>
          </a:prstGeom>
          <a:pattFill prst="pct70">
            <a:fgClr>
              <a:srgbClr val="FFCC00"/>
            </a:fgClr>
            <a:bgClr>
              <a:srgbClr val="FFFFFF"/>
            </a:bgClr>
          </a:pattFill>
          <a:ln w="9525">
            <a:solidFill>
              <a:schemeClr val="tx1"/>
            </a:solidFill>
            <a:round/>
          </a:ln>
        </p:spPr>
        <p:txBody>
          <a:bodyPr/>
          <a:lstStyle/>
          <a:p>
            <a:r>
              <a:rPr lang="en-US" altLang="zh-CN" sz="4000" b="1">
                <a:latin typeface="楷体_GB2312" panose="02010609030101010101" pitchFamily="49" charset="-122"/>
                <a:ea typeface="楷体_GB2312" panose="02010609030101010101" pitchFamily="49" charset="-122"/>
              </a:rPr>
              <a:t>    </a:t>
            </a:r>
            <a:r>
              <a:rPr lang="zh-CN" altLang="en-US" sz="4000" b="1">
                <a:latin typeface="楷体_GB2312" panose="02010609030101010101" pitchFamily="49" charset="-122"/>
                <a:ea typeface="楷体_GB2312" panose="02010609030101010101" pitchFamily="49" charset="-122"/>
              </a:rPr>
              <a:t>关于真理标准问题的讨论结果怎样？有何重大意义</a:t>
            </a:r>
            <a:r>
              <a:rPr lang="en-US" altLang="zh-CN" sz="4000" b="1">
                <a:latin typeface="楷体_GB2312" panose="02010609030101010101" pitchFamily="49" charset="-122"/>
                <a:ea typeface="楷体_GB2312" panose="02010609030101010101" pitchFamily="49" charset="-122"/>
              </a:rPr>
              <a:t>? </a:t>
            </a:r>
            <a:endParaRPr lang="en-US" altLang="zh-CN" sz="4000" b="1">
              <a:latin typeface="楷体_GB2312" panose="02010609030101010101" pitchFamily="49" charset="-122"/>
              <a:ea typeface="楷体_GB2312" panose="02010609030101010101" pitchFamily="49" charset="-122"/>
            </a:endParaRPr>
          </a:p>
        </p:txBody>
      </p:sp>
      <p:pic>
        <p:nvPicPr>
          <p:cNvPr id="14342" name="Picture 15" descr="G:\ppt文件\8年级上册界面设计\shuzi\2S.gif"/>
          <p:cNvPicPr>
            <a:picLocks noChangeAspect="1" noChangeArrowheads="1"/>
          </p:cNvPicPr>
          <p:nvPr/>
        </p:nvPicPr>
        <p:blipFill>
          <a:blip r:embed="rId2">
            <a:lum bright="-18000" contrast="54000"/>
          </a:blip>
          <a:srcRect/>
          <a:stretch>
            <a:fillRect/>
          </a:stretch>
        </p:blipFill>
        <p:spPr bwMode="auto">
          <a:xfrm>
            <a:off x="76200" y="5943600"/>
            <a:ext cx="838200" cy="838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nodeType="clickEffect">
                                  <p:stCondLst>
                                    <p:cond delay="0"/>
                                  </p:stCondLst>
                                  <p:childTnLst>
                                    <p:set>
                                      <p:cBhvr>
                                        <p:cTn id="6" dur="1" fill="hold">
                                          <p:stCondLst>
                                            <p:cond delay="0"/>
                                          </p:stCondLst>
                                        </p:cTn>
                                        <p:tgtEl>
                                          <p:spTgt spid="8199"/>
                                        </p:tgtEl>
                                        <p:attrNameLst>
                                          <p:attrName>style.visibility</p:attrName>
                                        </p:attrNameLst>
                                      </p:cBhvr>
                                      <p:to>
                                        <p:strVal val="visible"/>
                                      </p:to>
                                    </p:set>
                                    <p:animEffect transition="in" filter="slide(fromTop)">
                                      <p:cBhvr>
                                        <p:cTn id="7" dur="500"/>
                                        <p:tgtEl>
                                          <p:spTgt spid="8199"/>
                                        </p:tgtEl>
                                      </p:cBhvr>
                                    </p:animEffect>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par>
                          <p:cTn id="8" fill="hold">
                            <p:stCondLst>
                              <p:cond delay="500"/>
                            </p:stCondLst>
                            <p:childTnLst>
                              <p:par>
                                <p:cTn id="9" presetID="2" presetClass="entr" presetSubtype="3" fill="hold" grpId="0" nodeType="afterEffect">
                                  <p:stCondLst>
                                    <p:cond delay="0"/>
                                  </p:stCondLst>
                                  <p:childTnLst>
                                    <p:set>
                                      <p:cBhvr>
                                        <p:cTn id="10" dur="1" fill="hold">
                                          <p:stCondLst>
                                            <p:cond delay="0"/>
                                          </p:stCondLst>
                                        </p:cTn>
                                        <p:tgtEl>
                                          <p:spTgt spid="8200"/>
                                        </p:tgtEl>
                                        <p:attrNameLst>
                                          <p:attrName>style.visibility</p:attrName>
                                        </p:attrNameLst>
                                      </p:cBhvr>
                                      <p:to>
                                        <p:strVal val="visible"/>
                                      </p:to>
                                    </p:set>
                                    <p:anim calcmode="lin" valueType="num">
                                      <p:cBhvr additive="base">
                                        <p:cTn id="11" dur="500" fill="hold"/>
                                        <p:tgtEl>
                                          <p:spTgt spid="8200"/>
                                        </p:tgtEl>
                                        <p:attrNameLst>
                                          <p:attrName>ppt_x</p:attrName>
                                        </p:attrNameLst>
                                      </p:cBhvr>
                                      <p:tavLst>
                                        <p:tav tm="0">
                                          <p:val>
                                            <p:strVal val="1+#ppt_w/2"/>
                                          </p:val>
                                        </p:tav>
                                        <p:tav tm="100000">
                                          <p:val>
                                            <p:strVal val="#ppt_x"/>
                                          </p:val>
                                        </p:tav>
                                      </p:tavLst>
                                    </p:anim>
                                    <p:anim calcmode="lin" valueType="num">
                                      <p:cBhvr additive="base">
                                        <p:cTn id="12" dur="500" fill="hold"/>
                                        <p:tgtEl>
                                          <p:spTgt spid="8200"/>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3" fill="hold" grpId="0" nodeType="clickEffect">
                                  <p:stCondLst>
                                    <p:cond delay="0"/>
                                  </p:stCondLst>
                                  <p:childTnLst>
                                    <p:set>
                                      <p:cBhvr>
                                        <p:cTn id="16" dur="1" fill="hold">
                                          <p:stCondLst>
                                            <p:cond delay="0"/>
                                          </p:stCondLst>
                                        </p:cTn>
                                        <p:tgtEl>
                                          <p:spTgt spid="8202"/>
                                        </p:tgtEl>
                                        <p:attrNameLst>
                                          <p:attrName>style.visibility</p:attrName>
                                        </p:attrNameLst>
                                      </p:cBhvr>
                                      <p:to>
                                        <p:strVal val="visible"/>
                                      </p:to>
                                    </p:set>
                                    <p:anim calcmode="lin" valueType="num">
                                      <p:cBhvr additive="base">
                                        <p:cTn id="17" dur="500" fill="hold"/>
                                        <p:tgtEl>
                                          <p:spTgt spid="8202"/>
                                        </p:tgtEl>
                                        <p:attrNameLst>
                                          <p:attrName>ppt_x</p:attrName>
                                        </p:attrNameLst>
                                      </p:cBhvr>
                                      <p:tavLst>
                                        <p:tav tm="0">
                                          <p:val>
                                            <p:strVal val="1+#ppt_w/2"/>
                                          </p:val>
                                        </p:tav>
                                        <p:tav tm="100000">
                                          <p:val>
                                            <p:strVal val="#ppt_x"/>
                                          </p:val>
                                        </p:tav>
                                      </p:tavLst>
                                    </p:anim>
                                    <p:anim calcmode="lin" valueType="num">
                                      <p:cBhvr additive="base">
                                        <p:cTn id="18" dur="500" fill="hold"/>
                                        <p:tgtEl>
                                          <p:spTgt spid="8202"/>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3" fill="hold" grpId="0" nodeType="clickEffect">
                                  <p:stCondLst>
                                    <p:cond delay="0"/>
                                  </p:stCondLst>
                                  <p:childTnLst>
                                    <p:set>
                                      <p:cBhvr>
                                        <p:cTn id="22" dur="1" fill="hold">
                                          <p:stCondLst>
                                            <p:cond delay="0"/>
                                          </p:stCondLst>
                                        </p:cTn>
                                        <p:tgtEl>
                                          <p:spTgt spid="8203"/>
                                        </p:tgtEl>
                                        <p:attrNameLst>
                                          <p:attrName>style.visibility</p:attrName>
                                        </p:attrNameLst>
                                      </p:cBhvr>
                                      <p:to>
                                        <p:strVal val="visible"/>
                                      </p:to>
                                    </p:set>
                                    <p:anim calcmode="lin" valueType="num">
                                      <p:cBhvr additive="base">
                                        <p:cTn id="23" dur="500" fill="hold"/>
                                        <p:tgtEl>
                                          <p:spTgt spid="8203"/>
                                        </p:tgtEl>
                                        <p:attrNameLst>
                                          <p:attrName>ppt_x</p:attrName>
                                        </p:attrNameLst>
                                      </p:cBhvr>
                                      <p:tavLst>
                                        <p:tav tm="0">
                                          <p:val>
                                            <p:strVal val="1+#ppt_w/2"/>
                                          </p:val>
                                        </p:tav>
                                        <p:tav tm="100000">
                                          <p:val>
                                            <p:strVal val="#ppt_x"/>
                                          </p:val>
                                        </p:tav>
                                      </p:tavLst>
                                    </p:anim>
                                    <p:anim calcmode="lin" valueType="num">
                                      <p:cBhvr additive="base">
                                        <p:cTn id="24" dur="500" fill="hold"/>
                                        <p:tgtEl>
                                          <p:spTgt spid="820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0" grpId="0" animBg="1" autoUpdateAnimBg="0"/>
      <p:bldP spid="8202" grpId="0" animBg="1" autoUpdateAnimBg="0"/>
      <p:bldP spid="8203" grpId="0" animBg="1" autoUpdateAnimBg="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3335</Words>
  <Application>WPS 演示</Application>
  <PresentationFormat>全屏显示(4:3)</PresentationFormat>
  <Paragraphs>176</Paragraphs>
  <Slides>23</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23</vt:i4>
      </vt:variant>
    </vt:vector>
  </HeadingPairs>
  <TitlesOfParts>
    <vt:vector size="32" baseType="lpstr">
      <vt:lpstr>Arial</vt:lpstr>
      <vt:lpstr>宋体</vt:lpstr>
      <vt:lpstr>Wingdings</vt:lpstr>
      <vt:lpstr>华文新魏</vt:lpstr>
      <vt:lpstr>楷体_GB2312</vt:lpstr>
      <vt:lpstr>仿宋_GB2312</vt:lpstr>
      <vt:lpstr>Calibri</vt:lpstr>
      <vt:lpstr>微软雅黑</vt:lpstr>
      <vt:lpstr>Office 主题</vt:lpstr>
      <vt:lpstr>第9课   伟大的历史转折</vt:lpstr>
      <vt:lpstr>课前预习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课堂探究</vt:lpstr>
      <vt:lpstr>PowerPoint 演示文稿</vt:lpstr>
      <vt:lpstr>PowerPoint 演示文稿</vt:lpstr>
      <vt:lpstr>PowerPoint 演示文稿</vt:lpstr>
      <vt:lpstr>课后训练</vt:lpstr>
      <vt:lpstr>PowerPoint 演示文稿</vt:lpstr>
      <vt:lpstr>PowerPoint 演示文稿</vt:lpstr>
      <vt:lpstr>PowerPoint 演示文稿</vt:lpstr>
      <vt:lpstr>课后小结</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第9课   伟大的历史转折</dc:title>
  <dc:creator>user</dc:creator>
  <cp:lastModifiedBy>Administrator</cp:lastModifiedBy>
  <cp:revision>23</cp:revision>
  <dcterms:created xsi:type="dcterms:W3CDTF">2017-03-11T01:31:00Z</dcterms:created>
  <dcterms:modified xsi:type="dcterms:W3CDTF">2017-03-20T01:09:39Z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2052-10.1.0.6173</vt:lpwstr>
  </property>
</Properties>
</file>