
<file path=[Content_Types].xml><?xml version="1.0" encoding="utf-8"?>
<Types xmlns="http://schemas.openxmlformats.org/package/2006/content-types">
  <Default Extension="jpeg" ContentType="image/jpeg"/>
  <Default Extension="vml" ContentType="application/vnd.openxmlformats-officedocument.vmlDrawing"/>
  <Default Extension="gif" ContentType="image/gi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activeX/activeX2.bin" ContentType="application/vnd.ms-office.activeX"/>
  <Override PartName="/ppt/activeX/activeX2.xml" ContentType="application/vnd.ms-office.activeX+xml"/>
  <Override PartName="/ppt/activeX/activeX3.bin" ContentType="application/vnd.ms-office.activeX"/>
  <Override PartName="/ppt/activeX/activeX3.xml" ContentType="application/vnd.ms-office.activeX+xml"/>
  <Override PartName="/ppt/activeX/activeX4.bin" ContentType="application/vnd.ms-office.activeX"/>
  <Override PartName="/ppt/activeX/activeX4.xml" ContentType="application/vnd.ms-office.activeX+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3"/>
    <p:sldId id="288" r:id="rId4"/>
    <p:sldId id="257" r:id="rId5"/>
    <p:sldId id="284" r:id="rId6"/>
    <p:sldId id="295" r:id="rId7"/>
    <p:sldId id="258" r:id="rId8"/>
    <p:sldId id="285" r:id="rId9"/>
    <p:sldId id="302" r:id="rId10"/>
    <p:sldId id="296" r:id="rId11"/>
    <p:sldId id="297" r:id="rId12"/>
    <p:sldId id="298" r:id="rId13"/>
    <p:sldId id="299" r:id="rId14"/>
    <p:sldId id="300" r:id="rId15"/>
    <p:sldId id="301" r:id="rId16"/>
    <p:sldId id="260" r:id="rId17"/>
    <p:sldId id="261" r:id="rId18"/>
    <p:sldId id="267" r:id="rId19"/>
    <p:sldId id="293" r:id="rId20"/>
    <p:sldId id="262" r:id="rId21"/>
    <p:sldId id="294" r:id="rId22"/>
    <p:sldId id="264" r:id="rId23"/>
    <p:sldId id="263" r:id="rId24"/>
    <p:sldId id="265" r:id="rId25"/>
    <p:sldId id="266" r:id="rId26"/>
    <p:sldId id="272" r:id="rId27"/>
    <p:sldId id="269" r:id="rId28"/>
    <p:sldId id="273" r:id="rId29"/>
    <p:sldId id="274" r:id="rId30"/>
    <p:sldId id="278" r:id="rId31"/>
    <p:sldId id="281" r:id="rId32"/>
    <p:sldId id="279" r:id="rId33"/>
    <p:sldId id="280" r:id="rId34"/>
    <p:sldId id="286" r:id="rId35"/>
    <p:sldId id="282" r:id="rId36"/>
    <p:sldId id="283" r:id="rId37"/>
    <p:sldId id="287" r:id="rId3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99CC"/>
    <a:srgbClr val="009999"/>
    <a:srgbClr val="006699"/>
    <a:srgbClr val="006666"/>
    <a:srgbClr val="3333FF"/>
    <a:srgbClr val="FF00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290" y="-96"/>
      </p:cViewPr>
      <p:guideLst>
        <p:guide orient="horz" pos="3888"/>
        <p:guide pos="4896"/>
      </p:guideLst>
    </p:cSldViewPr>
  </p:slideViewPr>
  <p:notesTextViewPr>
    <p:cViewPr>
      <p:scale>
        <a:sx n="100" d="100"/>
        <a:sy n="100" d="100"/>
      </p:scale>
      <p:origin x="0" y="0"/>
    </p:cViewPr>
  </p:notesTextViewPr>
  <p:sorterViewPr showFormatting="0">
    <p:cViewPr>
      <p:scale>
        <a:sx n="66" d="100"/>
        <a:sy n="66" d="100"/>
      </p:scale>
      <p:origin x="0" y="2928"/>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837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r"/>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image" Target="../media/image2.w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GIF"/><Relationship Id="rId2" Type="http://schemas.openxmlformats.org/officeDocument/2006/relationships/image" Target="../media/image10.GIF"/><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4.wmf"/><Relationship Id="rId1" Type="http://schemas.openxmlformats.org/officeDocument/2006/relationships/control" Target="../activeX/activeX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0.GIF"/><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slide" Target="slide25.xml"/><Relationship Id="rId4" Type="http://schemas.openxmlformats.org/officeDocument/2006/relationships/slide" Target="slide26.xml"/><Relationship Id="rId3" Type="http://schemas.openxmlformats.org/officeDocument/2006/relationships/slide" Target="slide17.xml"/><Relationship Id="rId2" Type="http://schemas.openxmlformats.org/officeDocument/2006/relationships/slide" Target="slide23.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GIF"/><Relationship Id="rId4" Type="http://schemas.openxmlformats.org/officeDocument/2006/relationships/slide" Target="slide15.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hyperlink" Target="http://map.gogocn.com/map_657.htm" TargetMode="Externa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20.wmf"/><Relationship Id="rId1" Type="http://schemas.openxmlformats.org/officeDocument/2006/relationships/control" Target="../activeX/activeX2.xml"/></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21.wmf"/><Relationship Id="rId1" Type="http://schemas.openxmlformats.org/officeDocument/2006/relationships/control" Target="../activeX/activeX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23.wmf"/><Relationship Id="rId1" Type="http://schemas.openxmlformats.org/officeDocument/2006/relationships/control" Target="../activeX/activeX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hyperlink" Target="http://www.jledu.com.cn/jajb/tupian/yuwen.htm" TargetMode="External"/><Relationship Id="rId2" Type="http://schemas.openxmlformats.org/officeDocument/2006/relationships/image" Target="../media/image24.jpeg"/><Relationship Id="rId1" Type="http://schemas.openxmlformats.org/officeDocument/2006/relationships/hyperlink" Target="http://www.cnblogs.com/unruledboy/gallery/image/20426.html" TargetMode="Externa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GIF"/><Relationship Id="rId2" Type="http://schemas.openxmlformats.org/officeDocument/2006/relationships/slide" Target="slide15.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GIF"/><Relationship Id="rId1" Type="http://schemas.openxmlformats.org/officeDocument/2006/relationships/slide" Target="slide15.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0.wmf"/><Relationship Id="rId4" Type="http://schemas.openxmlformats.org/officeDocument/2006/relationships/image" Target="../media/image16.GIF"/><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 Target="slide27.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9.GIF"/><Relationship Id="rId5" Type="http://schemas.openxmlformats.org/officeDocument/2006/relationships/slide" Target="slide15.xml"/><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hyperlink" Target="http://www.dangjiancn.com/shls/djrw/pdh.htm" TargetMode="External"/><Relationship Id="rId1" Type="http://schemas.openxmlformats.org/officeDocument/2006/relationships/image" Target="../media/image31.wmf"/></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GIF"/><Relationship Id="rId3" Type="http://schemas.openxmlformats.org/officeDocument/2006/relationships/slide" Target="slide25.xml"/><Relationship Id="rId2" Type="http://schemas.openxmlformats.org/officeDocument/2006/relationships/image" Target="../media/image34.jpeg"/><Relationship Id="rId1" Type="http://schemas.openxmlformats.org/officeDocument/2006/relationships/hyperlink" Target="http://ls.nje.cn/baxia/WYK/new_page_4.htm" TargetMode="Externa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GIF"/><Relationship Id="rId3" Type="http://schemas.openxmlformats.org/officeDocument/2006/relationships/slide" Target="slide25.xml"/><Relationship Id="rId2" Type="http://schemas.openxmlformats.org/officeDocument/2006/relationships/image" Target="../media/image35.jpeg"/><Relationship Id="rId1" Type="http://schemas.openxmlformats.org/officeDocument/2006/relationships/hyperlink" Target="http://www.panpan.org/today/6/" TargetMode="Externa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GIF"/><Relationship Id="rId2" Type="http://schemas.openxmlformats.org/officeDocument/2006/relationships/image" Target="../media/image37.wmf"/><Relationship Id="rId1" Type="http://schemas.openxmlformats.org/officeDocument/2006/relationships/image" Target="../media/image36.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GIF"/><Relationship Id="rId2" Type="http://schemas.openxmlformats.org/officeDocument/2006/relationships/image" Target="../media/image37.wmf"/><Relationship Id="rId1" Type="http://schemas.openxmlformats.org/officeDocument/2006/relationships/image" Target="../media/image39.wm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GIF"/><Relationship Id="rId2" Type="http://schemas.openxmlformats.org/officeDocument/2006/relationships/image" Target="../media/image37.wmf"/><Relationship Id="rId1" Type="http://schemas.openxmlformats.org/officeDocument/2006/relationships/image" Target="../media/image4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hyperlink" Target="http://image.baidu.com/i?ct=503316480&amp;z=0&amp;tn=baiduimagedetail&amp;word=%B0%D7%C3%AB%C5%AE&amp;in=106&amp;cl=2&amp;cm=1&amp;sc=0&amp;lm=-1&amp;pn=105&amp;rn=1" TargetMode="Externa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wmf"/><Relationship Id="rId1" Type="http://schemas.openxmlformats.org/officeDocument/2006/relationships/image" Target="../media/image7.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slide" Target="slide15.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6" descr="1392"/>
          <p:cNvPicPr>
            <a:picLocks noChangeAspect="1"/>
          </p:cNvPicPr>
          <p:nvPr/>
        </p:nvPicPr>
        <p:blipFill>
          <a:blip r:embed="rId1"/>
          <a:stretch>
            <a:fillRect/>
          </a:stretch>
        </p:blipFill>
        <p:spPr>
          <a:xfrm>
            <a:off x="685800" y="2438400"/>
            <a:ext cx="7696200" cy="3732213"/>
          </a:xfrm>
          <a:prstGeom prst="rect">
            <a:avLst/>
          </a:prstGeom>
          <a:noFill/>
          <a:ln w="9525">
            <a:noFill/>
          </a:ln>
        </p:spPr>
      </p:pic>
      <p:sp>
        <p:nvSpPr>
          <p:cNvPr id="6147" name="WordArt 4"/>
          <p:cNvSpPr>
            <a:spLocks noTextEdit="1"/>
          </p:cNvSpPr>
          <p:nvPr/>
        </p:nvSpPr>
        <p:spPr>
          <a:xfrm>
            <a:off x="2743200" y="1752600"/>
            <a:ext cx="4114800" cy="457200"/>
          </a:xfrm>
          <a:prstGeom prst="rect">
            <a:avLst/>
          </a:prstGeom>
        </p:spPr>
        <p:txBody>
          <a:bodyPr wrap="none" fromWordArt="1">
            <a:prstTxWarp prst="textArchUp">
              <a:avLst>
                <a:gd name="adj" fmla="val 11454095"/>
              </a:avLst>
            </a:prstTxWarp>
            <a:normAutofit/>
          </a:bodyPr>
          <a:p>
            <a:pPr algn="ctr" eaLnBrk="0" hangingPunct="0"/>
            <a:r>
              <a:rPr lang="zh-CN" altLang="en-US" sz="3600">
                <a:ln w="9525" cap="flat" cmpd="sng">
                  <a:solidFill>
                    <a:srgbClr val="0000FF"/>
                  </a:solidFill>
                  <a:prstDash val="solid"/>
                  <a:headEnd type="none" w="med" len="med"/>
                  <a:tailEnd type="none" w="med" len="med"/>
                </a:ln>
                <a:solidFill>
                  <a:srgbClr val="00CCFF">
                    <a:alpha val="12941"/>
                  </a:srgbClr>
                </a:solidFill>
                <a:effectLst>
                  <a:outerShdw dist="35921" dir="2699999" algn="ctr" rotWithShape="0">
                    <a:schemeClr val="hlink">
                      <a:alpha val="50000"/>
                    </a:schemeClr>
                  </a:outerShdw>
                </a:effectLst>
                <a:latin typeface="宋体" panose="02010600030101010101" pitchFamily="2" charset="-122"/>
                <a:ea typeface="宋体" panose="02010600030101010101" pitchFamily="2" charset="-122"/>
              </a:rPr>
              <a:t>复习提问</a:t>
            </a:r>
            <a:endParaRPr lang="zh-CN" altLang="en-US" sz="3600">
              <a:ln w="9525" cap="flat" cmpd="sng">
                <a:solidFill>
                  <a:srgbClr val="0000FF"/>
                </a:solidFill>
                <a:prstDash val="solid"/>
                <a:headEnd type="none" w="med" len="med"/>
                <a:tailEnd type="none" w="med" len="med"/>
              </a:ln>
              <a:solidFill>
                <a:srgbClr val="00CCFF">
                  <a:alpha val="12941"/>
                </a:srgbClr>
              </a:solidFill>
              <a:effectLst>
                <a:outerShdw dist="35921" dir="2699999" algn="ctr" rotWithShape="0">
                  <a:schemeClr val="hlink">
                    <a:alpha val="50000"/>
                  </a:schemeClr>
                </a:outerShdw>
              </a:effectLst>
              <a:latin typeface="宋体" panose="02010600030101010101" pitchFamily="2" charset="-122"/>
              <a:ea typeface="宋体" panose="02010600030101010101" pitchFamily="2" charset="-122"/>
            </a:endParaRPr>
          </a:p>
        </p:txBody>
      </p:sp>
      <p:sp>
        <p:nvSpPr>
          <p:cNvPr id="7173" name="Text Box 5"/>
          <p:cNvSpPr txBox="1"/>
          <p:nvPr/>
        </p:nvSpPr>
        <p:spPr>
          <a:xfrm>
            <a:off x="1143000" y="2590800"/>
            <a:ext cx="6324600" cy="3113088"/>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rPr>
              <a:t>　　新中国成立有怎样的历史意义？</a:t>
            </a:r>
            <a:endParaRPr lang="zh-CN" altLang="en-US" sz="3600" b="1" dirty="0">
              <a:solidFill>
                <a:srgbClr val="FF0000"/>
              </a:solidFill>
              <a:latin typeface="Arial" panose="020B0604020202020204" pitchFamily="34" charset="0"/>
            </a:endParaRPr>
          </a:p>
          <a:p>
            <a:pPr>
              <a:spcBef>
                <a:spcPct val="50000"/>
              </a:spcBef>
            </a:pPr>
            <a:r>
              <a:rPr lang="zh-CN" altLang="en-US" sz="3600" b="1" dirty="0">
                <a:solidFill>
                  <a:srgbClr val="FF0000"/>
                </a:solidFill>
                <a:latin typeface="Arial" panose="020B0604020202020204" pitchFamily="34" charset="0"/>
              </a:rPr>
              <a:t>　　你认为新中国成立初期我们面临的最严峻的问题应该是什么问题？</a:t>
            </a:r>
            <a:endParaRPr lang="zh-CN" altLang="en-US" sz="3600" b="1" dirty="0">
              <a:solidFill>
                <a:srgbClr val="FF0000"/>
              </a:solidFill>
              <a:latin typeface="Arial" panose="020B0604020202020204" pitchFamily="34" charset="0"/>
            </a:endParaRPr>
          </a:p>
        </p:txBody>
      </p:sp>
      <p:sp>
        <p:nvSpPr>
          <p:cNvPr id="7175" name="Text Box 7"/>
          <p:cNvSpPr txBox="1"/>
          <p:nvPr/>
        </p:nvSpPr>
        <p:spPr>
          <a:xfrm>
            <a:off x="762000" y="762000"/>
            <a:ext cx="2133600" cy="641350"/>
          </a:xfrm>
          <a:prstGeom prst="rect">
            <a:avLst/>
          </a:prstGeom>
          <a:noFill/>
          <a:ln w="9525">
            <a:noFill/>
          </a:ln>
        </p:spPr>
        <p:txBody>
          <a:bodyPr>
            <a:spAutoFit/>
          </a:bodyPr>
          <a:p>
            <a:pPr>
              <a:spcBef>
                <a:spcPct val="50000"/>
              </a:spcBef>
            </a:pPr>
            <a:r>
              <a:rPr lang="zh-CN" altLang="en-US" sz="3600" b="1" dirty="0">
                <a:solidFill>
                  <a:srgbClr val="CC0099"/>
                </a:solidFill>
                <a:latin typeface="Arial" panose="020B0604020202020204" pitchFamily="34" charset="0"/>
              </a:rPr>
              <a:t>导入新课</a:t>
            </a:r>
            <a:endParaRPr lang="zh-CN" altLang="en-US" sz="3600" b="1" dirty="0">
              <a:solidFill>
                <a:srgbClr val="CC0099"/>
              </a:solidFill>
              <a:latin typeface="Arial" panose="020B0604020202020204" pitchFamily="34" charset="0"/>
            </a:endParaRPr>
          </a:p>
        </p:txBody>
      </p:sp>
      <p:pic>
        <p:nvPicPr>
          <p:cNvPr id="6150" name="Picture 8" descr="I(VPVAL@NE1AW9BK@7~ODPJ"/>
          <p:cNvPicPr>
            <a:picLocks noChangeAspect="1"/>
          </p:cNvPicPr>
          <p:nvPr/>
        </p:nvPicPr>
        <p:blipFill>
          <a:blip r:embed="rId2"/>
          <a:stretch>
            <a:fillRect/>
          </a:stretch>
        </p:blipFill>
        <p:spPr>
          <a:xfrm>
            <a:off x="1600200" y="1600200"/>
            <a:ext cx="685800" cy="685800"/>
          </a:xfrm>
          <a:prstGeom prst="rect">
            <a:avLst/>
          </a:prstGeom>
          <a:noFill/>
          <a:ln w="9525">
            <a:noFill/>
          </a:ln>
        </p:spPr>
      </p:pic>
      <p:pic>
        <p:nvPicPr>
          <p:cNvPr id="6151" name="Picture 9" descr="RMZHVQHUIZ7]]RC61(]TEI1"/>
          <p:cNvPicPr>
            <a:picLocks noChangeAspect="1"/>
          </p:cNvPicPr>
          <p:nvPr/>
        </p:nvPicPr>
        <p:blipFill>
          <a:blip r:embed="rId3"/>
          <a:stretch>
            <a:fillRect/>
          </a:stretch>
        </p:blipFill>
        <p:spPr>
          <a:xfrm>
            <a:off x="7086600" y="1066800"/>
            <a:ext cx="1238250" cy="123825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2000"/>
                                        <p:tgtEl>
                                          <p:spTgt spid="614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box(in)">
                                      <p:cBhvr>
                                        <p:cTn id="10" dur="500"/>
                                        <p:tgtEl>
                                          <p:spTgt spid="7173"/>
                                        </p:tgtEl>
                                      </p:cBhvr>
                                    </p:animEffect>
                                  </p:childTnLst>
                                </p:cTn>
                              </p:par>
                              <p:par>
                                <p:cTn id="11" presetID="54" presetClass="entr" presetSubtype="0" accel="100000" fill="hold" grpId="0" nodeType="withEffect">
                                  <p:stCondLst>
                                    <p:cond delay="0"/>
                                  </p:stCondLst>
                                  <p:childTnLst>
                                    <p:set>
                                      <p:cBhvr>
                                        <p:cTn id="12" dur="1" fill="hold">
                                          <p:stCondLst>
                                            <p:cond delay="0"/>
                                          </p:stCondLst>
                                        </p:cTn>
                                        <p:tgtEl>
                                          <p:spTgt spid="7175"/>
                                        </p:tgtEl>
                                        <p:attrNameLst>
                                          <p:attrName>style.visibility</p:attrName>
                                        </p:attrNameLst>
                                      </p:cBhvr>
                                      <p:to>
                                        <p:strVal val="visible"/>
                                      </p:to>
                                    </p:set>
                                    <p:anim calcmode="lin" valueType="num">
                                      <p:cBhvr>
                                        <p:cTn id="13" dur="500" fill="hold"/>
                                        <p:tgtEl>
                                          <p:spTgt spid="7175"/>
                                        </p:tgtEl>
                                        <p:attrNameLst>
                                          <p:attrName>ppt_w</p:attrName>
                                        </p:attrNameLst>
                                      </p:cBhvr>
                                      <p:tavLst>
                                        <p:tav tm="0">
                                          <p:val>
                                            <p:strVal val="#ppt_w*0.05"/>
                                          </p:val>
                                        </p:tav>
                                        <p:tav tm="100000">
                                          <p:val>
                                            <p:strVal val="#ppt_w"/>
                                          </p:val>
                                        </p:tav>
                                      </p:tavLst>
                                    </p:anim>
                                    <p:anim calcmode="lin" valueType="num">
                                      <p:cBhvr>
                                        <p:cTn id="14" dur="500" fill="hold"/>
                                        <p:tgtEl>
                                          <p:spTgt spid="7175"/>
                                        </p:tgtEl>
                                        <p:attrNameLst>
                                          <p:attrName>ppt_h</p:attrName>
                                        </p:attrNameLst>
                                      </p:cBhvr>
                                      <p:tavLst>
                                        <p:tav tm="0">
                                          <p:val>
                                            <p:strVal val="#ppt_h"/>
                                          </p:val>
                                        </p:tav>
                                        <p:tav tm="100000">
                                          <p:val>
                                            <p:strVal val="#ppt_h"/>
                                          </p:val>
                                        </p:tav>
                                      </p:tavLst>
                                    </p:anim>
                                    <p:anim calcmode="lin" valueType="num">
                                      <p:cBhvr>
                                        <p:cTn id="15" dur="500" fill="hold"/>
                                        <p:tgtEl>
                                          <p:spTgt spid="7175"/>
                                        </p:tgtEl>
                                        <p:attrNameLst>
                                          <p:attrName>ppt_x</p:attrName>
                                        </p:attrNameLst>
                                      </p:cBhvr>
                                      <p:tavLst>
                                        <p:tav tm="0">
                                          <p:val>
                                            <p:strVal val="#ppt_x-.2"/>
                                          </p:val>
                                        </p:tav>
                                        <p:tav tm="100000">
                                          <p:val>
                                            <p:strVal val="#ppt_x"/>
                                          </p:val>
                                        </p:tav>
                                      </p:tavLst>
                                    </p:anim>
                                    <p:anim calcmode="lin" valueType="num">
                                      <p:cBhvr>
                                        <p:cTn id="16" dur="500" fill="hold"/>
                                        <p:tgtEl>
                                          <p:spTgt spid="7175"/>
                                        </p:tgtEl>
                                        <p:attrNameLst>
                                          <p:attrName>ppt_y</p:attrName>
                                        </p:attrNameLst>
                                      </p:cBhvr>
                                      <p:tavLst>
                                        <p:tav tm="0">
                                          <p:val>
                                            <p:strVal val="#ppt_y"/>
                                          </p:val>
                                        </p:tav>
                                        <p:tav tm="100000">
                                          <p:val>
                                            <p:strVal val="#ppt_y"/>
                                          </p:val>
                                        </p:tav>
                                      </p:tavLst>
                                    </p:anim>
                                    <p:animEffect transition="in" filter="fade">
                                      <p:cBhvr>
                                        <p:cTn id="17"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P spid="71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Text Box 3"/>
          <p:cNvSpPr txBox="1">
            <a:spLocks noChangeArrowheads="1"/>
          </p:cNvSpPr>
          <p:nvPr/>
        </p:nvSpPr>
        <p:spPr bwMode="auto">
          <a:xfrm>
            <a:off x="762000" y="5272088"/>
            <a:ext cx="7924800" cy="519113"/>
          </a:xfrm>
          <a:prstGeom prst="rect">
            <a:avLst/>
          </a:prstGeom>
          <a:solidFill>
            <a:schemeClr val="bg1"/>
          </a:solidFill>
          <a:ln w="9525" algn="ctr">
            <a:noFill/>
            <a:miter lim="800000"/>
          </a:ln>
          <a:effectLst>
            <a:outerShdw dist="17961" dir="2700000" algn="ctr" rotWithShape="0">
              <a:schemeClr val="tx1">
                <a:alpha val="50000"/>
              </a:schemeClr>
            </a:outerShdw>
          </a:effectLst>
        </p:spPr>
        <p:txBody>
          <a:bodyPr>
            <a:spAutoFit/>
          </a:bodyPr>
          <a:lstStyle/>
          <a:p>
            <a:pPr marR="0" algn="ctr" defTabSz="914400">
              <a:spcBef>
                <a:spcPct val="50000"/>
              </a:spcBef>
              <a:buClrTx/>
              <a:buSzTx/>
              <a:buFontTx/>
              <a:buNone/>
              <a:defRPr/>
            </a:pP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rPr>
              <a:t>人民解放军通过怒山雪岭向西藏进军</a:t>
            </a:r>
            <a:endPar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endParaRPr>
          </a:p>
        </p:txBody>
      </p:sp>
      <p:pic>
        <p:nvPicPr>
          <p:cNvPr id="20484" name="Picture 4" descr="back5">
            <a:hlinkClick r:id="rId1" action="ppaction://hlinksldjump"/>
          </p:cNvPr>
          <p:cNvPicPr>
            <a:picLocks noChangeAspect="1"/>
          </p:cNvPicPr>
          <p:nvPr/>
        </p:nvPicPr>
        <p:blipFill>
          <a:blip r:embed="rId2"/>
          <a:stretch>
            <a:fillRect/>
          </a:stretch>
        </p:blipFill>
        <p:spPr>
          <a:xfrm>
            <a:off x="6934200" y="6324600"/>
            <a:ext cx="1905000" cy="393700"/>
          </a:xfrm>
          <a:prstGeom prst="rect">
            <a:avLst/>
          </a:prstGeom>
          <a:noFill/>
          <a:ln w="9525">
            <a:noFill/>
          </a:ln>
        </p:spPr>
      </p:pic>
      <p:pic>
        <p:nvPicPr>
          <p:cNvPr id="15364" name="Picture 5" descr="bsjpg0710071"/>
          <p:cNvPicPr>
            <a:picLocks noChangeAspect="1"/>
          </p:cNvPicPr>
          <p:nvPr/>
        </p:nvPicPr>
        <p:blipFill>
          <a:blip r:embed="rId3"/>
          <a:stretch>
            <a:fillRect/>
          </a:stretch>
        </p:blipFill>
        <p:spPr>
          <a:xfrm>
            <a:off x="228600" y="609600"/>
            <a:ext cx="8763000" cy="441325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WordArt 2"/>
          <p:cNvSpPr/>
          <p:nvPr/>
        </p:nvSpPr>
        <p:spPr>
          <a:xfrm>
            <a:off x="4267200" y="990600"/>
            <a:ext cx="4114800" cy="762000"/>
          </a:xfrm>
          <a:prstGeom prst="rect">
            <a:avLst/>
          </a:prstGeom>
        </p:spPr>
        <p:txBody>
          <a:bodyPr wrap="none" fromWordArt="1">
            <a:prstTxWarp prst="textArchUp">
              <a:avLst>
                <a:gd name="adj" fmla="val 12199187"/>
              </a:avLst>
            </a:prstTxWarp>
            <a:normAutofit/>
          </a:bodyPr>
          <a:p>
            <a:pPr algn="ctr" eaLnBrk="0" hangingPunct="0"/>
            <a:r>
              <a:rPr lang="zh-CN" altLang="en-US" sz="3600">
                <a:ln w="22225" cap="rnd" cmpd="sng">
                  <a:solidFill>
                    <a:srgbClr val="FF6600"/>
                  </a:solidFill>
                  <a:prstDash val="sysDot"/>
                  <a:headEnd type="none" w="med" len="med"/>
                  <a:tailEnd type="none" w="med" len="med"/>
                </a:ln>
                <a:solidFill>
                  <a:srgbClr val="99CC00"/>
                </a:solidFill>
                <a:latin typeface="宋体" panose="02010600030101010101" pitchFamily="2" charset="-122"/>
                <a:ea typeface="宋体" panose="02010600030101010101" pitchFamily="2" charset="-122"/>
              </a:rPr>
              <a:t>想一想</a:t>
            </a:r>
            <a:endParaRPr lang="zh-CN" altLang="en-US" sz="3600">
              <a:ln w="22225" cap="rnd" cmpd="sng">
                <a:solidFill>
                  <a:srgbClr val="FF6600"/>
                </a:solidFill>
                <a:prstDash val="sysDot"/>
                <a:headEnd type="none" w="med" len="med"/>
                <a:tailEnd type="none" w="med" len="med"/>
              </a:ln>
              <a:solidFill>
                <a:srgbClr val="99CC00"/>
              </a:solidFill>
              <a:latin typeface="宋体" panose="02010600030101010101" pitchFamily="2" charset="-122"/>
              <a:ea typeface="宋体" panose="02010600030101010101" pitchFamily="2" charset="-122"/>
            </a:endParaRPr>
          </a:p>
        </p:txBody>
      </p:sp>
      <p:sp>
        <p:nvSpPr>
          <p:cNvPr id="21507" name="Text Box 3"/>
          <p:cNvSpPr txBox="1">
            <a:spLocks noChangeArrowheads="1"/>
          </p:cNvSpPr>
          <p:nvPr/>
        </p:nvSpPr>
        <p:spPr bwMode="auto">
          <a:xfrm>
            <a:off x="1066800" y="1844675"/>
            <a:ext cx="7772400" cy="1431925"/>
          </a:xfrm>
          <a:prstGeom prst="rect">
            <a:avLst/>
          </a:prstGeom>
          <a:noFill/>
          <a:ln w="9525">
            <a:noFill/>
            <a:miter lim="800000"/>
          </a:ln>
          <a:effectLst>
            <a:outerShdw dist="17961" dir="2700000" algn="ctr" rotWithShape="0">
              <a:schemeClr val="tx1"/>
            </a:outerShdw>
          </a:effectLst>
        </p:spPr>
        <p:txBody>
          <a:bodyPr>
            <a:spAutoFit/>
          </a:bodyPr>
          <a:lstStyle/>
          <a:p>
            <a:pPr marR="0" defTabSz="914400">
              <a:spcBef>
                <a:spcPct val="50000"/>
              </a:spcBef>
              <a:buClrTx/>
              <a:buSzTx/>
              <a:buFontTx/>
              <a:buNone/>
              <a:defRPr/>
            </a:pPr>
            <a:r>
              <a:rPr kumimoji="0" lang="zh-CN" altLang="en-US" sz="4400" b="1" kern="1200" cap="none" spc="0" normalizeH="0" baseline="0" noProof="0">
                <a:solidFill>
                  <a:srgbClr val="FF0000"/>
                </a:solidFill>
                <a:latin typeface="Arial" panose="020B0604020202020204" pitchFamily="34" charset="0"/>
                <a:ea typeface="楷体_GB2312" pitchFamily="49" charset="-122"/>
                <a:cs typeface="+mn-cs"/>
              </a:rPr>
              <a:t>       我们为什么要争取用和平的方式解决西藏问题呢</a:t>
            </a:r>
            <a:r>
              <a:rPr kumimoji="0" lang="en-US" altLang="zh-CN" sz="4400" b="1" kern="1200" cap="none" spc="0" normalizeH="0" baseline="0" noProof="0">
                <a:solidFill>
                  <a:srgbClr val="FF0000"/>
                </a:solidFill>
                <a:latin typeface="Arial" panose="020B0604020202020204" pitchFamily="34" charset="0"/>
                <a:ea typeface="楷体_GB2312" pitchFamily="49" charset="-122"/>
                <a:cs typeface="+mn-cs"/>
              </a:rPr>
              <a:t>?</a:t>
            </a:r>
            <a:endParaRPr kumimoji="0" lang="en-US" altLang="zh-CN" sz="4400" b="1" kern="1200" cap="none" spc="0" normalizeH="0" baseline="0" noProof="0">
              <a:solidFill>
                <a:srgbClr val="FF0000"/>
              </a:solidFill>
              <a:latin typeface="Arial" panose="020B0604020202020204" pitchFamily="34" charset="0"/>
              <a:ea typeface="楷体_GB2312" pitchFamily="49" charset="-122"/>
              <a:cs typeface="+mn-cs"/>
            </a:endParaRPr>
          </a:p>
        </p:txBody>
      </p:sp>
      <p:sp>
        <p:nvSpPr>
          <p:cNvPr id="21508" name="Text Box 4"/>
          <p:cNvSpPr txBox="1"/>
          <p:nvPr/>
        </p:nvSpPr>
        <p:spPr>
          <a:xfrm>
            <a:off x="1143000" y="3352800"/>
            <a:ext cx="7620000" cy="2528888"/>
          </a:xfrm>
          <a:prstGeom prst="rect">
            <a:avLst/>
          </a:prstGeom>
          <a:noFill/>
          <a:ln w="9525">
            <a:noFill/>
          </a:ln>
        </p:spPr>
        <p:txBody>
          <a:bodyPr>
            <a:spAutoFit/>
          </a:bodyPr>
          <a:p>
            <a:pPr>
              <a:spcBef>
                <a:spcPct val="50000"/>
              </a:spcBef>
            </a:pPr>
            <a:r>
              <a:rPr lang="zh-CN" altLang="en-US" sz="3200" b="1" dirty="0">
                <a:solidFill>
                  <a:srgbClr val="0000CC"/>
                </a:solidFill>
                <a:latin typeface="Arial" panose="020B0604020202020204" pitchFamily="34" charset="0"/>
                <a:ea typeface="楷体_GB2312" pitchFamily="49" charset="-122"/>
              </a:rPr>
              <a:t>　　西藏是一个十分特殊的边疆民族地区，民族问题和宗教问题非常复杂，为了既有利于人民解放军进军，又符合西藏人民的利益和加强民族团结，中央提出力争和平解决的方针。</a:t>
            </a:r>
            <a:endParaRPr lang="zh-CN" altLang="en-US" sz="3200" b="1" dirty="0">
              <a:solidFill>
                <a:srgbClr val="0000CC"/>
              </a:solidFill>
              <a:latin typeface="Arial" panose="020B0604020202020204" pitchFamily="34" charset="0"/>
              <a:ea typeface="楷体_GB2312" pitchFamily="49" charset="-122"/>
            </a:endParaRPr>
          </a:p>
        </p:txBody>
      </p:sp>
      <p:pic>
        <p:nvPicPr>
          <p:cNvPr id="21509" name="Picture 5" descr="back5">
            <a:hlinkClick r:id="rId1" action="ppaction://hlinksldjump"/>
          </p:cNvPr>
          <p:cNvPicPr>
            <a:picLocks noChangeAspect="1"/>
          </p:cNvPicPr>
          <p:nvPr/>
        </p:nvPicPr>
        <p:blipFill>
          <a:blip r:embed="rId2"/>
          <a:stretch>
            <a:fillRect/>
          </a:stretch>
        </p:blipFill>
        <p:spPr>
          <a:xfrm>
            <a:off x="6705600" y="6019800"/>
            <a:ext cx="2057400" cy="425450"/>
          </a:xfrm>
          <a:prstGeom prst="rect">
            <a:avLst/>
          </a:prstGeom>
          <a:noFill/>
          <a:ln w="9525">
            <a:noFill/>
          </a:ln>
        </p:spPr>
      </p:pic>
      <p:pic>
        <p:nvPicPr>
          <p:cNvPr id="16390" name="Picture 7" descr="0007"/>
          <p:cNvPicPr>
            <a:picLocks noChangeAspect="1"/>
          </p:cNvPicPr>
          <p:nvPr/>
        </p:nvPicPr>
        <p:blipFill>
          <a:blip r:embed="rId3"/>
          <a:stretch>
            <a:fillRect/>
          </a:stretch>
        </p:blipFill>
        <p:spPr>
          <a:xfrm>
            <a:off x="1447800" y="527050"/>
            <a:ext cx="2819400" cy="122555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blinds(horizontal)">
                                      <p:cBhvr>
                                        <p:cTn id="11" dur="500"/>
                                        <p:tgtEl>
                                          <p:spTgt spid="2150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1508"/>
                                        </p:tgtEl>
                                        <p:attrNameLst>
                                          <p:attrName>style.visibility</p:attrName>
                                        </p:attrNameLst>
                                      </p:cBhvr>
                                      <p:to>
                                        <p:strVal val="visible"/>
                                      </p:to>
                                    </p:set>
                                    <p:animEffect transition="in" filter="blinds(horizontal)">
                                      <p:cBhvr>
                                        <p:cTn id="16" dur="500"/>
                                        <p:tgtEl>
                                          <p:spTgt spid="21508"/>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21509"/>
                                        </p:tgtEl>
                                        <p:attrNameLst>
                                          <p:attrName>style.visibility</p:attrName>
                                        </p:attrNameLst>
                                      </p:cBhvr>
                                      <p:to>
                                        <p:strVal val="visible"/>
                                      </p:to>
                                    </p:set>
                                    <p:anim calcmode="lin" valueType="num">
                                      <p:cBhvr additive="base">
                                        <p:cTn id="20" dur="500" fill="hold"/>
                                        <p:tgtEl>
                                          <p:spTgt spid="21509"/>
                                        </p:tgtEl>
                                        <p:attrNameLst>
                                          <p:attrName>ppt_x</p:attrName>
                                        </p:attrNameLst>
                                      </p:cBhvr>
                                      <p:tavLst>
                                        <p:tav tm="0">
                                          <p:val>
                                            <p:strVal val="#ppt_x"/>
                                          </p:val>
                                        </p:tav>
                                        <p:tav tm="100000">
                                          <p:val>
                                            <p:strVal val="#ppt_x"/>
                                          </p:val>
                                        </p:tav>
                                      </p:tavLst>
                                    </p:anim>
                                    <p:anim calcmode="lin" valueType="num">
                                      <p:cBhvr additive="base">
                                        <p:cTn id="21"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4" descr="btjpg0720072"/>
          <p:cNvPicPr>
            <a:picLocks noChangeAspect="1"/>
          </p:cNvPicPr>
          <p:nvPr/>
        </p:nvPicPr>
        <p:blipFill>
          <a:blip r:embed="rId1"/>
          <a:stretch>
            <a:fillRect/>
          </a:stretch>
        </p:blipFill>
        <p:spPr>
          <a:xfrm>
            <a:off x="1066800" y="176213"/>
            <a:ext cx="7391400" cy="5462587"/>
          </a:xfrm>
          <a:prstGeom prst="rect">
            <a:avLst/>
          </a:prstGeom>
          <a:noFill/>
          <a:ln w="9525">
            <a:noFill/>
          </a:ln>
        </p:spPr>
      </p:pic>
      <p:sp>
        <p:nvSpPr>
          <p:cNvPr id="22534" name="Text Box 6"/>
          <p:cNvSpPr txBox="1">
            <a:spLocks noChangeArrowheads="1"/>
          </p:cNvSpPr>
          <p:nvPr/>
        </p:nvSpPr>
        <p:spPr bwMode="auto">
          <a:xfrm>
            <a:off x="989013" y="5638800"/>
            <a:ext cx="7850188" cy="519113"/>
          </a:xfrm>
          <a:prstGeom prst="rect">
            <a:avLst/>
          </a:prstGeom>
          <a:solidFill>
            <a:schemeClr val="bg1"/>
          </a:solidFill>
          <a:ln w="9525" algn="ctr">
            <a:noFill/>
            <a:miter lim="800000"/>
          </a:ln>
          <a:effectLst>
            <a:outerShdw dist="17961" dir="2700000" algn="ctr" rotWithShape="0">
              <a:schemeClr val="tx1">
                <a:alpha val="50000"/>
              </a:schemeClr>
            </a:outerShdw>
          </a:effectLst>
        </p:spPr>
        <p:txBody>
          <a:bodyPr>
            <a:spAutoFit/>
          </a:bodyPr>
          <a:lstStyle/>
          <a:p>
            <a:pPr marR="0" algn="ctr" defTabSz="914400">
              <a:spcBef>
                <a:spcPct val="50000"/>
              </a:spcBef>
              <a:buClrTx/>
              <a:buSzTx/>
              <a:buFontTx/>
              <a:buNone/>
              <a:defRPr/>
            </a:pP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rPr>
              <a:t>毛泽东在庆祝和平解放西藏协议签订宴会上致辞</a:t>
            </a:r>
            <a:endPar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endParaRPr>
          </a:p>
        </p:txBody>
      </p:sp>
      <p:sp>
        <p:nvSpPr>
          <p:cNvPr id="22535" name="Text Box 7"/>
          <p:cNvSpPr txBox="1">
            <a:spLocks noChangeArrowheads="1"/>
          </p:cNvSpPr>
          <p:nvPr/>
        </p:nvSpPr>
        <p:spPr bwMode="auto">
          <a:xfrm>
            <a:off x="762000" y="6248400"/>
            <a:ext cx="8229600" cy="519113"/>
          </a:xfrm>
          <a:prstGeom prst="rect">
            <a:avLst/>
          </a:prstGeom>
          <a:solidFill>
            <a:schemeClr val="bg1"/>
          </a:solidFill>
          <a:ln w="9525" algn="ctr">
            <a:noFill/>
            <a:miter lim="800000"/>
          </a:ln>
          <a:effectLst>
            <a:outerShdw dist="17961" dir="2700000" algn="ctr" rotWithShape="0">
              <a:schemeClr val="tx1">
                <a:alpha val="50000"/>
              </a:schemeClr>
            </a:outerShdw>
          </a:effectLst>
        </p:spPr>
        <p:txBody>
          <a:bodyPr>
            <a:spAutoFit/>
          </a:bodyPr>
          <a:lstStyle/>
          <a:p>
            <a:pPr marR="0" algn="ctr" defTabSz="914400">
              <a:spcBef>
                <a:spcPct val="50000"/>
              </a:spcBef>
              <a:buClrTx/>
              <a:buSzTx/>
              <a:buFontTx/>
              <a:buNone/>
              <a:defRPr/>
            </a:pPr>
            <a:r>
              <a:rPr kumimoji="0" lang="en-US" altLang="zh-CN"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a:t>
            </a: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左为阿沛</a:t>
            </a:r>
            <a:r>
              <a:rPr kumimoji="0" lang="en-US" altLang="zh-CN"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a:t>
            </a: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阿旺晋美，右为班禅额尔德尼</a:t>
            </a:r>
            <a:r>
              <a:rPr kumimoji="0" lang="en-US" altLang="zh-CN"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a:t>
            </a: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确吉坚赞</a:t>
            </a:r>
            <a:r>
              <a:rPr kumimoji="0" lang="en-US" altLang="zh-CN" sz="2800" b="1" kern="1200" cap="none" spc="0" normalizeH="0" baseline="0" noProof="0" smtClean="0">
                <a:solidFill>
                  <a:srgbClr val="3333FF"/>
                </a:solidFill>
                <a:latin typeface="Arial" panose="020B0604020202020204" pitchFamily="34" charset="0"/>
                <a:ea typeface="黑体" panose="02010609060101010101" pitchFamily="49" charset="-122"/>
                <a:cs typeface="+mn-cs"/>
              </a:rPr>
              <a:t>)</a:t>
            </a:r>
            <a:endParaRPr kumimoji="0" lang="en-US" altLang="zh-CN" sz="2800" b="1" kern="1200" cap="none" spc="0" normalizeH="0" baseline="0" noProof="0" smtClean="0">
              <a:solidFill>
                <a:srgbClr val="3333FF"/>
              </a:solidFill>
              <a:latin typeface="Arial" panose="020B0604020202020204" pitchFamily="34" charset="0"/>
              <a:ea typeface="黑体" panose="02010609060101010101" pitchFamily="49" charset="-122"/>
              <a:cs typeface="+mn-cs"/>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7" name="Text Box 5"/>
          <p:cNvSpPr txBox="1">
            <a:spLocks noChangeArrowheads="1"/>
          </p:cNvSpPr>
          <p:nvPr/>
        </p:nvSpPr>
        <p:spPr bwMode="auto">
          <a:xfrm>
            <a:off x="3352800" y="5715000"/>
            <a:ext cx="2897188" cy="519113"/>
          </a:xfrm>
          <a:prstGeom prst="rect">
            <a:avLst/>
          </a:prstGeom>
          <a:solidFill>
            <a:schemeClr val="bg1"/>
          </a:solidFill>
          <a:ln w="9525" algn="ctr">
            <a:noFill/>
            <a:miter lim="800000"/>
          </a:ln>
          <a:effectLst>
            <a:outerShdw dist="17961" dir="2700000" algn="ctr" rotWithShape="0">
              <a:schemeClr val="tx1">
                <a:alpha val="50000"/>
              </a:schemeClr>
            </a:outerShdw>
          </a:effectLst>
        </p:spPr>
        <p:txBody>
          <a:bodyPr>
            <a:spAutoFit/>
          </a:bodyPr>
          <a:lstStyle/>
          <a:p>
            <a:pPr marR="0" algn="ctr" defTabSz="914400">
              <a:spcBef>
                <a:spcPct val="50000"/>
              </a:spcBef>
              <a:buClrTx/>
              <a:buSzTx/>
              <a:buFontTx/>
              <a:buNone/>
              <a:defRPr/>
            </a:pP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rPr>
              <a:t>和平解放西藏</a:t>
            </a:r>
            <a:endPar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endParaRPr>
          </a:p>
        </p:txBody>
      </p:sp>
    </p:spTree>
    <p:controls>
      <mc:AlternateContent xmlns:mc="http://schemas.openxmlformats.org/markup-compatibility/2006">
        <mc:Choice xmlns:v="urn:schemas-microsoft-com:vml" Requires="v">
          <p:control spid="1030" name="" r:id="rId1" imgW="5410200" imgH="3810000"/>
        </mc:Choice>
        <mc:Fallback>
          <p:control name="" r:id="rId1" imgW="5410200" imgH="3810000">
            <p:pic>
              <p:nvPicPr>
                <p:cNvPr id="0" name="ShockwaveFlash3"/>
                <p:cNvPicPr/>
                <p:nvPr/>
              </p:nvPicPr>
              <p:blipFill>
                <a:blip r:embed="rId2"/>
                <a:stretch>
                  <a:fillRect/>
                </a:stretch>
              </p:blipFill>
              <p:spPr>
                <a:xfrm>
                  <a:off x="1905000" y="1524000"/>
                  <a:ext cx="5410200" cy="3810000"/>
                </a:xfrm>
                <a:prstGeom prst="rect">
                  <a:avLst/>
                </a:prstGeom>
              </p:spPr>
            </p:pic>
          </p:control>
        </mc:Fallback>
      </mc:AlternateContent>
    </p:controls>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Text Box 3"/>
          <p:cNvSpPr txBox="1">
            <a:spLocks noChangeArrowheads="1"/>
          </p:cNvSpPr>
          <p:nvPr/>
        </p:nvSpPr>
        <p:spPr bwMode="auto">
          <a:xfrm>
            <a:off x="2667000" y="6172200"/>
            <a:ext cx="3657600" cy="519113"/>
          </a:xfrm>
          <a:prstGeom prst="rect">
            <a:avLst/>
          </a:prstGeom>
          <a:solidFill>
            <a:schemeClr val="bg1"/>
          </a:solidFill>
          <a:ln w="9525" algn="ctr">
            <a:noFill/>
            <a:miter lim="800000"/>
          </a:ln>
          <a:effectLst>
            <a:outerShdw dist="17961" dir="2700000" algn="ctr" rotWithShape="0">
              <a:schemeClr val="tx1">
                <a:alpha val="50000"/>
              </a:schemeClr>
            </a:outerShdw>
          </a:effectLst>
        </p:spPr>
        <p:txBody>
          <a:bodyPr>
            <a:spAutoFit/>
          </a:bodyPr>
          <a:lstStyle/>
          <a:p>
            <a:pPr marR="0" algn="ctr" defTabSz="914400">
              <a:spcBef>
                <a:spcPct val="50000"/>
              </a:spcBef>
              <a:buClrTx/>
              <a:buSzTx/>
              <a:buFontTx/>
              <a:buNone/>
              <a:defRPr/>
            </a:pPr>
            <a:r>
              <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rPr>
              <a:t>人民解放军进入拉萨</a:t>
            </a:r>
            <a:endParaRPr kumimoji="0" lang="zh-CN" altLang="en-US" sz="2800" b="1" kern="1200" cap="none" spc="0" normalizeH="0" baseline="0" noProof="0" smtClean="0">
              <a:solidFill>
                <a:srgbClr val="3333FF"/>
              </a:solidFill>
              <a:latin typeface="Arial" panose="020B0604020202020204" pitchFamily="34" charset="0"/>
              <a:ea typeface="黑体" panose="02010609060101010101" pitchFamily="49" charset="-122"/>
              <a:cs typeface="+mn-cs"/>
              <a:sym typeface="Arial" panose="020B0604020202020204" pitchFamily="34" charset="0"/>
            </a:endParaRPr>
          </a:p>
        </p:txBody>
      </p:sp>
      <p:pic>
        <p:nvPicPr>
          <p:cNvPr id="23556" name="Picture 4" descr="back5">
            <a:hlinkClick r:id="rId1" action="ppaction://hlinksldjump"/>
          </p:cNvPr>
          <p:cNvPicPr>
            <a:picLocks noChangeAspect="1"/>
          </p:cNvPicPr>
          <p:nvPr/>
        </p:nvPicPr>
        <p:blipFill>
          <a:blip r:embed="rId2"/>
          <a:stretch>
            <a:fillRect/>
          </a:stretch>
        </p:blipFill>
        <p:spPr>
          <a:xfrm>
            <a:off x="7315200" y="6248400"/>
            <a:ext cx="1676400" cy="449263"/>
          </a:xfrm>
          <a:prstGeom prst="rect">
            <a:avLst/>
          </a:prstGeom>
          <a:noFill/>
          <a:ln w="9525">
            <a:noFill/>
          </a:ln>
        </p:spPr>
      </p:pic>
      <p:pic>
        <p:nvPicPr>
          <p:cNvPr id="18436" name="Picture 5" descr="bujpg0730073"/>
          <p:cNvPicPr>
            <a:picLocks noChangeAspect="1"/>
          </p:cNvPicPr>
          <p:nvPr/>
        </p:nvPicPr>
        <p:blipFill>
          <a:blip r:embed="rId3"/>
          <a:stretch>
            <a:fillRect/>
          </a:stretch>
        </p:blipFill>
        <p:spPr>
          <a:xfrm>
            <a:off x="0" y="471488"/>
            <a:ext cx="9144000" cy="5395912"/>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7"/>
          <p:cNvSpPr/>
          <p:nvPr/>
        </p:nvSpPr>
        <p:spPr>
          <a:xfrm>
            <a:off x="2362200" y="1524000"/>
            <a:ext cx="6172200" cy="1828800"/>
          </a:xfrm>
          <a:prstGeom prst="rect">
            <a:avLst/>
          </a:prstGeom>
          <a:solidFill>
            <a:srgbClr val="FFFF99"/>
          </a:solidFill>
          <a:ln w="9525">
            <a:noFill/>
          </a:ln>
        </p:spPr>
        <p:txBody>
          <a:bodyPr wrap="none" anchor="ctr"/>
          <a:p>
            <a:endParaRPr lang="zh-CN" altLang="en-US" dirty="0">
              <a:latin typeface="Arial" panose="020B0604020202020204" pitchFamily="34" charset="0"/>
            </a:endParaRPr>
          </a:p>
        </p:txBody>
      </p:sp>
      <p:sp>
        <p:nvSpPr>
          <p:cNvPr id="19459" name="Rectangle 26"/>
          <p:cNvSpPr/>
          <p:nvPr/>
        </p:nvSpPr>
        <p:spPr>
          <a:xfrm>
            <a:off x="2362200" y="4343400"/>
            <a:ext cx="3733800" cy="457200"/>
          </a:xfrm>
          <a:prstGeom prst="rect">
            <a:avLst/>
          </a:prstGeom>
          <a:solidFill>
            <a:srgbClr val="CCFFCC"/>
          </a:solidFill>
          <a:ln w="9525">
            <a:noFill/>
          </a:ln>
        </p:spPr>
        <p:txBody>
          <a:bodyPr wrap="none" anchor="ctr"/>
          <a:p>
            <a:endParaRPr lang="zh-CN" altLang="en-US" dirty="0">
              <a:latin typeface="Arial" panose="020B0604020202020204" pitchFamily="34" charset="0"/>
            </a:endParaRPr>
          </a:p>
        </p:txBody>
      </p:sp>
      <p:sp>
        <p:nvSpPr>
          <p:cNvPr id="19460" name="Rectangle 25"/>
          <p:cNvSpPr/>
          <p:nvPr/>
        </p:nvSpPr>
        <p:spPr>
          <a:xfrm>
            <a:off x="2362200" y="4800600"/>
            <a:ext cx="6096000" cy="1447800"/>
          </a:xfrm>
          <a:prstGeom prst="rect">
            <a:avLst/>
          </a:prstGeom>
          <a:solidFill>
            <a:srgbClr val="CCFFFF"/>
          </a:solidFill>
          <a:ln w="9525">
            <a:noFill/>
          </a:ln>
        </p:spPr>
        <p:txBody>
          <a:bodyPr wrap="none" anchor="ctr"/>
          <a:p>
            <a:endParaRPr lang="zh-CN" altLang="en-US" dirty="0">
              <a:latin typeface="Arial" panose="020B0604020202020204" pitchFamily="34" charset="0"/>
            </a:endParaRPr>
          </a:p>
        </p:txBody>
      </p:sp>
      <p:sp>
        <p:nvSpPr>
          <p:cNvPr id="19461" name="Rectangle 19"/>
          <p:cNvSpPr/>
          <p:nvPr/>
        </p:nvSpPr>
        <p:spPr>
          <a:xfrm>
            <a:off x="990600" y="1295400"/>
            <a:ext cx="1371600" cy="4419600"/>
          </a:xfrm>
          <a:prstGeom prst="rect">
            <a:avLst/>
          </a:prstGeom>
          <a:solidFill>
            <a:schemeClr val="accent2"/>
          </a:solidFill>
          <a:ln w="19050"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19462" name="Rectangle 21"/>
          <p:cNvSpPr/>
          <p:nvPr/>
        </p:nvSpPr>
        <p:spPr>
          <a:xfrm>
            <a:off x="1143000" y="3276600"/>
            <a:ext cx="1143000" cy="533400"/>
          </a:xfrm>
          <a:prstGeom prst="rect">
            <a:avLst/>
          </a:prstGeom>
          <a:solidFill>
            <a:srgbClr val="FFFFFF"/>
          </a:solidFill>
          <a:ln w="9525"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19463" name="Rectangle 22"/>
          <p:cNvSpPr/>
          <p:nvPr/>
        </p:nvSpPr>
        <p:spPr>
          <a:xfrm>
            <a:off x="1143000" y="3810000"/>
            <a:ext cx="1143000" cy="533400"/>
          </a:xfrm>
          <a:prstGeom prst="rect">
            <a:avLst/>
          </a:prstGeom>
          <a:solidFill>
            <a:srgbClr val="FFFFFF"/>
          </a:solidFill>
          <a:ln w="9525"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19464" name="Rectangle 23"/>
          <p:cNvSpPr/>
          <p:nvPr/>
        </p:nvSpPr>
        <p:spPr>
          <a:xfrm>
            <a:off x="1143000" y="4343400"/>
            <a:ext cx="1143000" cy="457200"/>
          </a:xfrm>
          <a:prstGeom prst="rect">
            <a:avLst/>
          </a:prstGeom>
          <a:solidFill>
            <a:srgbClr val="FFFFFF"/>
          </a:solidFill>
          <a:ln w="9525"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19465" name="Rectangle 24"/>
          <p:cNvSpPr/>
          <p:nvPr/>
        </p:nvSpPr>
        <p:spPr>
          <a:xfrm>
            <a:off x="1143000" y="4800600"/>
            <a:ext cx="1143000" cy="457200"/>
          </a:xfrm>
          <a:prstGeom prst="rect">
            <a:avLst/>
          </a:prstGeom>
          <a:solidFill>
            <a:srgbClr val="FFFFFF"/>
          </a:solidFill>
          <a:ln w="9525"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19466" name="Rectangle 20"/>
          <p:cNvSpPr/>
          <p:nvPr/>
        </p:nvSpPr>
        <p:spPr>
          <a:xfrm>
            <a:off x="1143000" y="1524000"/>
            <a:ext cx="1143000" cy="533400"/>
          </a:xfrm>
          <a:prstGeom prst="rect">
            <a:avLst/>
          </a:prstGeom>
          <a:solidFill>
            <a:srgbClr val="FFFFFF"/>
          </a:solidFill>
          <a:ln w="9525" cap="flat" cmpd="sng">
            <a:solidFill>
              <a:schemeClr val="hlink"/>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8196" name="Text Box 4"/>
          <p:cNvSpPr txBox="1"/>
          <p:nvPr/>
        </p:nvSpPr>
        <p:spPr>
          <a:xfrm>
            <a:off x="914400" y="762000"/>
            <a:ext cx="5638800" cy="579438"/>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rPr>
              <a:t>二、抗美援朝</a:t>
            </a:r>
            <a:endParaRPr lang="zh-CN" altLang="en-US" sz="3200" b="1" dirty="0">
              <a:solidFill>
                <a:srgbClr val="CC0099"/>
              </a:solidFill>
              <a:latin typeface="Arial" panose="020B0604020202020204" pitchFamily="34" charset="0"/>
            </a:endParaRPr>
          </a:p>
        </p:txBody>
      </p:sp>
      <p:sp>
        <p:nvSpPr>
          <p:cNvPr id="8197" name="Text Box 5"/>
          <p:cNvSpPr txBox="1"/>
          <p:nvPr/>
        </p:nvSpPr>
        <p:spPr>
          <a:xfrm>
            <a:off x="1219200" y="1524000"/>
            <a:ext cx="16002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背景：</a:t>
            </a:r>
            <a:endParaRPr lang="zh-CN" altLang="en-US" sz="2800" b="1" dirty="0">
              <a:latin typeface="Arial" panose="020B0604020202020204" pitchFamily="34" charset="0"/>
            </a:endParaRPr>
          </a:p>
        </p:txBody>
      </p:sp>
      <p:sp>
        <p:nvSpPr>
          <p:cNvPr id="8198" name="Text Box 6"/>
          <p:cNvSpPr txBox="1"/>
          <p:nvPr/>
        </p:nvSpPr>
        <p:spPr>
          <a:xfrm>
            <a:off x="2362200" y="1524000"/>
            <a:ext cx="4800600" cy="519113"/>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1950</a:t>
            </a:r>
            <a:r>
              <a:rPr lang="zh-CN" altLang="en-US" sz="2800" b="1" dirty="0">
                <a:latin typeface="Arial" panose="020B0604020202020204" pitchFamily="34" charset="0"/>
              </a:rPr>
              <a:t>年</a:t>
            </a:r>
            <a:r>
              <a:rPr lang="zh-CN" altLang="en-US" sz="2800" b="1" dirty="0">
                <a:latin typeface="Arial" panose="020B0604020202020204" pitchFamily="34" charset="0"/>
                <a:hlinkClick r:id="rId1" action="ppaction://hlinksldjump"/>
              </a:rPr>
              <a:t>朝鲜内战</a:t>
            </a:r>
            <a:r>
              <a:rPr lang="zh-CN" altLang="en-US" sz="2800" b="1" dirty="0">
                <a:latin typeface="Arial" panose="020B0604020202020204" pitchFamily="34" charset="0"/>
              </a:rPr>
              <a:t>的爆发</a:t>
            </a:r>
            <a:endParaRPr lang="zh-CN" altLang="en-US" sz="2800" b="1" dirty="0">
              <a:latin typeface="Arial" panose="020B0604020202020204" pitchFamily="34" charset="0"/>
            </a:endParaRPr>
          </a:p>
        </p:txBody>
      </p:sp>
      <p:sp>
        <p:nvSpPr>
          <p:cNvPr id="8199" name="Text Box 7"/>
          <p:cNvSpPr txBox="1"/>
          <p:nvPr/>
        </p:nvSpPr>
        <p:spPr>
          <a:xfrm>
            <a:off x="2438400" y="1981200"/>
            <a:ext cx="25908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美国入侵朝鲜 </a:t>
            </a:r>
            <a:endParaRPr lang="zh-CN" altLang="en-US" sz="2800" b="1" dirty="0">
              <a:latin typeface="Arial" panose="020B0604020202020204" pitchFamily="34" charset="0"/>
            </a:endParaRPr>
          </a:p>
        </p:txBody>
      </p:sp>
      <p:sp>
        <p:nvSpPr>
          <p:cNvPr id="8200" name="Text Box 8"/>
          <p:cNvSpPr txBox="1"/>
          <p:nvPr/>
        </p:nvSpPr>
        <p:spPr>
          <a:xfrm>
            <a:off x="2438400" y="2362200"/>
            <a:ext cx="60960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美国干涉我国内政，并轰炸东北地区</a:t>
            </a:r>
            <a:endParaRPr lang="zh-CN" altLang="en-US" sz="2800" b="1" dirty="0">
              <a:latin typeface="Arial" panose="020B0604020202020204" pitchFamily="34" charset="0"/>
            </a:endParaRPr>
          </a:p>
        </p:txBody>
      </p:sp>
      <p:sp>
        <p:nvSpPr>
          <p:cNvPr id="8201" name="Text Box 9"/>
          <p:cNvSpPr txBox="1"/>
          <p:nvPr/>
        </p:nvSpPr>
        <p:spPr>
          <a:xfrm>
            <a:off x="2438400" y="2819400"/>
            <a:ext cx="38100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朝鲜请求中国政府援助</a:t>
            </a:r>
            <a:endParaRPr lang="zh-CN" altLang="en-US" sz="2800" b="1" dirty="0">
              <a:latin typeface="Arial" panose="020B0604020202020204" pitchFamily="34" charset="0"/>
            </a:endParaRPr>
          </a:p>
        </p:txBody>
      </p:sp>
      <p:sp>
        <p:nvSpPr>
          <p:cNvPr id="8202" name="Text Box 10"/>
          <p:cNvSpPr txBox="1"/>
          <p:nvPr/>
        </p:nvSpPr>
        <p:spPr>
          <a:xfrm>
            <a:off x="1219200" y="3276600"/>
            <a:ext cx="12954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hlinkClick r:id="rId2" action="ppaction://hlinksldjump"/>
              </a:rPr>
              <a:t>决策</a:t>
            </a:r>
            <a:r>
              <a:rPr lang="zh-CN" altLang="en-US" sz="2800" b="1" dirty="0">
                <a:latin typeface="Arial" panose="020B0604020202020204" pitchFamily="34" charset="0"/>
              </a:rPr>
              <a:t>：</a:t>
            </a:r>
            <a:endParaRPr lang="zh-CN" altLang="en-US" sz="2800" b="1" dirty="0">
              <a:latin typeface="Arial" panose="020B0604020202020204" pitchFamily="34" charset="0"/>
            </a:endParaRPr>
          </a:p>
        </p:txBody>
      </p:sp>
      <p:sp>
        <p:nvSpPr>
          <p:cNvPr id="8203" name="Text Box 11"/>
          <p:cNvSpPr txBox="1"/>
          <p:nvPr/>
        </p:nvSpPr>
        <p:spPr>
          <a:xfrm>
            <a:off x="2438400" y="3276600"/>
            <a:ext cx="23622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参战</a:t>
            </a:r>
            <a:endParaRPr lang="zh-CN" altLang="en-US" sz="2800" b="1" dirty="0">
              <a:latin typeface="Arial" panose="020B0604020202020204" pitchFamily="34" charset="0"/>
            </a:endParaRPr>
          </a:p>
        </p:txBody>
      </p:sp>
      <p:sp>
        <p:nvSpPr>
          <p:cNvPr id="8204" name="Text Box 12"/>
          <p:cNvSpPr txBox="1"/>
          <p:nvPr/>
        </p:nvSpPr>
        <p:spPr>
          <a:xfrm>
            <a:off x="1219200" y="3810000"/>
            <a:ext cx="23622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hlinkClick r:id="rId3" action="ppaction://hlinksldjump"/>
              </a:rPr>
              <a:t>经过</a:t>
            </a:r>
            <a:r>
              <a:rPr lang="zh-CN" altLang="en-US" sz="2800" b="1" dirty="0">
                <a:latin typeface="Arial" panose="020B0604020202020204" pitchFamily="34" charset="0"/>
              </a:rPr>
              <a:t>：</a:t>
            </a:r>
            <a:endParaRPr lang="zh-CN" altLang="en-US" sz="2800" b="1" dirty="0">
              <a:latin typeface="Arial" panose="020B0604020202020204" pitchFamily="34" charset="0"/>
            </a:endParaRPr>
          </a:p>
        </p:txBody>
      </p:sp>
      <p:sp>
        <p:nvSpPr>
          <p:cNvPr id="8206" name="Text Box 14"/>
          <p:cNvSpPr txBox="1"/>
          <p:nvPr/>
        </p:nvSpPr>
        <p:spPr>
          <a:xfrm>
            <a:off x="1219200" y="4267200"/>
            <a:ext cx="1066800" cy="519113"/>
          </a:xfrm>
          <a:prstGeom prst="rect">
            <a:avLst/>
          </a:prstGeom>
          <a:noFill/>
          <a:ln w="9525">
            <a:noFill/>
          </a:ln>
        </p:spPr>
        <p:txBody>
          <a:bodyPr>
            <a:spAutoFit/>
          </a:bodyPr>
          <a:p>
            <a:pPr>
              <a:spcBef>
                <a:spcPct val="50000"/>
              </a:spcBef>
            </a:pPr>
            <a:r>
              <a:rPr lang="zh-CN" altLang="en-US" sz="2800" b="1" dirty="0">
                <a:latin typeface="宋体" panose="02010600030101010101" pitchFamily="2" charset="-122"/>
              </a:rPr>
              <a:t>结果</a:t>
            </a:r>
            <a:r>
              <a:rPr lang="en-US" altLang="zh-CN" sz="2800" b="1" dirty="0">
                <a:latin typeface="宋体" panose="02010600030101010101" pitchFamily="2" charset="-122"/>
              </a:rPr>
              <a:t>:</a:t>
            </a:r>
            <a:endParaRPr lang="en-US" altLang="zh-CN" sz="2800" b="1" dirty="0">
              <a:latin typeface="宋体" panose="02010600030101010101" pitchFamily="2" charset="-122"/>
            </a:endParaRPr>
          </a:p>
        </p:txBody>
      </p:sp>
      <p:sp>
        <p:nvSpPr>
          <p:cNvPr id="8207" name="Text Box 15"/>
          <p:cNvSpPr txBox="1"/>
          <p:nvPr/>
        </p:nvSpPr>
        <p:spPr>
          <a:xfrm>
            <a:off x="2438400" y="4267200"/>
            <a:ext cx="518160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中朝人民取得了胜利</a:t>
            </a:r>
            <a:endParaRPr lang="zh-CN" altLang="en-US" sz="2800" b="1" dirty="0">
              <a:latin typeface="Arial" panose="020B0604020202020204" pitchFamily="34" charset="0"/>
            </a:endParaRPr>
          </a:p>
        </p:txBody>
      </p:sp>
      <p:sp>
        <p:nvSpPr>
          <p:cNvPr id="8208" name="Text Box 16"/>
          <p:cNvSpPr txBox="1"/>
          <p:nvPr/>
        </p:nvSpPr>
        <p:spPr>
          <a:xfrm>
            <a:off x="1219200" y="4724400"/>
            <a:ext cx="1295400" cy="519113"/>
          </a:xfrm>
          <a:prstGeom prst="rect">
            <a:avLst/>
          </a:prstGeom>
          <a:noFill/>
          <a:ln w="9525">
            <a:noFill/>
          </a:ln>
        </p:spPr>
        <p:txBody>
          <a:bodyPr>
            <a:spAutoFit/>
          </a:bodyPr>
          <a:p>
            <a:pPr>
              <a:spcBef>
                <a:spcPct val="50000"/>
              </a:spcBef>
            </a:pPr>
            <a:r>
              <a:rPr lang="zh-CN" altLang="en-US" sz="2800" b="1" dirty="0">
                <a:latin typeface="宋体" panose="02010600030101010101" pitchFamily="2" charset="-122"/>
                <a:hlinkClick r:id="rId4" action="ppaction://hlinksldjump"/>
              </a:rPr>
              <a:t>意义</a:t>
            </a:r>
            <a:r>
              <a:rPr lang="en-US" altLang="zh-CN" sz="2800" b="1" dirty="0">
                <a:latin typeface="宋体" panose="02010600030101010101" pitchFamily="2" charset="-122"/>
              </a:rPr>
              <a:t>:</a:t>
            </a:r>
            <a:endParaRPr lang="en-US" altLang="zh-CN" sz="2800" b="1" dirty="0">
              <a:latin typeface="宋体" panose="02010600030101010101" pitchFamily="2" charset="-122"/>
            </a:endParaRPr>
          </a:p>
        </p:txBody>
      </p:sp>
      <p:sp>
        <p:nvSpPr>
          <p:cNvPr id="8209" name="Text Box 17"/>
          <p:cNvSpPr txBox="1"/>
          <p:nvPr/>
        </p:nvSpPr>
        <p:spPr>
          <a:xfrm>
            <a:off x="2438400" y="4799013"/>
            <a:ext cx="5943600" cy="1373187"/>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维护了亚洲和世界和平，大大提高了新中国的国际威望，为新中国的经济建设赢得了一个相对稳定的和平环境</a:t>
            </a:r>
            <a:endParaRPr lang="zh-CN" altLang="en-US" sz="2800" b="1" dirty="0">
              <a:latin typeface="Arial" panose="020B0604020202020204" pitchFamily="34" charset="0"/>
            </a:endParaRPr>
          </a:p>
        </p:txBody>
      </p:sp>
      <p:pic>
        <p:nvPicPr>
          <p:cNvPr id="8221" name="Picture 29" descr="24arrow03246">
            <a:hlinkClick r:id="rId5" action="ppaction://hlinksldjump"/>
          </p:cNvPr>
          <p:cNvPicPr>
            <a:picLocks noChangeAspect="1"/>
          </p:cNvPicPr>
          <p:nvPr/>
        </p:nvPicPr>
        <p:blipFill>
          <a:blip r:embed="rId6"/>
          <a:stretch>
            <a:fillRect/>
          </a:stretch>
        </p:blipFill>
        <p:spPr>
          <a:xfrm>
            <a:off x="8077200" y="6172200"/>
            <a:ext cx="685800" cy="438150"/>
          </a:xfrm>
          <a:prstGeom prst="rect">
            <a:avLst/>
          </a:prstGeom>
          <a:noFill/>
          <a:ln w="9525">
            <a:noFill/>
          </a:ln>
        </p:spPr>
      </p:pic>
      <p:pic>
        <p:nvPicPr>
          <p:cNvPr id="8222" name="Picture 30" descr="24arrow03246">
            <a:hlinkClick r:id="rId1" action="ppaction://hlinksldjump"/>
          </p:cNvPr>
          <p:cNvPicPr>
            <a:picLocks noChangeAspect="1"/>
          </p:cNvPicPr>
          <p:nvPr/>
        </p:nvPicPr>
        <p:blipFill>
          <a:blip r:embed="rId6"/>
          <a:stretch>
            <a:fillRect/>
          </a:stretch>
        </p:blipFill>
        <p:spPr>
          <a:xfrm>
            <a:off x="6324600" y="1600200"/>
            <a:ext cx="533400" cy="341313"/>
          </a:xfrm>
          <a:prstGeom prst="rect">
            <a:avLst/>
          </a:prstGeom>
          <a:noFill/>
          <a:ln w="9525">
            <a:noFill/>
          </a:ln>
        </p:spPr>
      </p:pic>
      <p:pic>
        <p:nvPicPr>
          <p:cNvPr id="8223" name="Picture 31" descr="24arrow03246">
            <a:hlinkClick r:id="rId2" action="ppaction://hlinksldjump"/>
          </p:cNvPr>
          <p:cNvPicPr>
            <a:picLocks noChangeAspect="1"/>
          </p:cNvPicPr>
          <p:nvPr/>
        </p:nvPicPr>
        <p:blipFill>
          <a:blip r:embed="rId6"/>
          <a:stretch>
            <a:fillRect/>
          </a:stretch>
        </p:blipFill>
        <p:spPr>
          <a:xfrm>
            <a:off x="3581400" y="3352800"/>
            <a:ext cx="533400" cy="341313"/>
          </a:xfrm>
          <a:prstGeom prst="rect">
            <a:avLst/>
          </a:prstGeom>
          <a:noFill/>
          <a:ln w="9525">
            <a:noFill/>
          </a:ln>
        </p:spPr>
      </p:pic>
      <p:pic>
        <p:nvPicPr>
          <p:cNvPr id="8224" name="Picture 32" descr="24arrow03246">
            <a:hlinkClick r:id="rId3" action="ppaction://hlinksldjump"/>
          </p:cNvPr>
          <p:cNvPicPr>
            <a:picLocks noChangeAspect="1"/>
          </p:cNvPicPr>
          <p:nvPr/>
        </p:nvPicPr>
        <p:blipFill>
          <a:blip r:embed="rId6"/>
          <a:stretch>
            <a:fillRect/>
          </a:stretch>
        </p:blipFill>
        <p:spPr>
          <a:xfrm>
            <a:off x="2514600" y="3886200"/>
            <a:ext cx="533400" cy="341313"/>
          </a:xfrm>
          <a:prstGeom prst="rect">
            <a:avLst/>
          </a:prstGeom>
          <a:noFill/>
          <a:ln w="9525">
            <a:noFill/>
          </a:ln>
        </p:spPr>
      </p:pic>
      <p:pic>
        <p:nvPicPr>
          <p:cNvPr id="8226" name="Picture 34" descr="24arrow03246">
            <a:hlinkClick r:id="rId4" action="ppaction://hlinksldjump"/>
          </p:cNvPr>
          <p:cNvPicPr>
            <a:picLocks noChangeAspect="1"/>
          </p:cNvPicPr>
          <p:nvPr/>
        </p:nvPicPr>
        <p:blipFill>
          <a:blip r:embed="rId6"/>
          <a:stretch>
            <a:fillRect/>
          </a:stretch>
        </p:blipFill>
        <p:spPr>
          <a:xfrm>
            <a:off x="1447800" y="5334000"/>
            <a:ext cx="533400" cy="341313"/>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ppt_w</p:attrName>
                                        </p:attrNameLst>
                                      </p:cBhvr>
                                      <p:tavLst>
                                        <p:tav tm="0">
                                          <p:val>
                                            <p:strVal val="#ppt_w*0.05"/>
                                          </p:val>
                                        </p:tav>
                                        <p:tav tm="100000">
                                          <p:val>
                                            <p:strVal val="#ppt_w"/>
                                          </p:val>
                                        </p:tav>
                                      </p:tavLst>
                                    </p:anim>
                                    <p:anim calcmode="lin" valueType="num">
                                      <p:cBhvr>
                                        <p:cTn id="8" dur="500" fill="hold"/>
                                        <p:tgtEl>
                                          <p:spTgt spid="8196"/>
                                        </p:tgtEl>
                                        <p:attrNameLst>
                                          <p:attrName>ppt_h</p:attrName>
                                        </p:attrNameLst>
                                      </p:cBhvr>
                                      <p:tavLst>
                                        <p:tav tm="0">
                                          <p:val>
                                            <p:strVal val="#ppt_h"/>
                                          </p:val>
                                        </p:tav>
                                        <p:tav tm="100000">
                                          <p:val>
                                            <p:strVal val="#ppt_h"/>
                                          </p:val>
                                        </p:tav>
                                      </p:tavLst>
                                    </p:anim>
                                    <p:anim calcmode="lin" valueType="num">
                                      <p:cBhvr>
                                        <p:cTn id="9" dur="500" fill="hold"/>
                                        <p:tgtEl>
                                          <p:spTgt spid="8196"/>
                                        </p:tgtEl>
                                        <p:attrNameLst>
                                          <p:attrName>ppt_x</p:attrName>
                                        </p:attrNameLst>
                                      </p:cBhvr>
                                      <p:tavLst>
                                        <p:tav tm="0">
                                          <p:val>
                                            <p:strVal val="#ppt_x-.2"/>
                                          </p:val>
                                        </p:tav>
                                        <p:tav tm="100000">
                                          <p:val>
                                            <p:strVal val="#ppt_x"/>
                                          </p:val>
                                        </p:tav>
                                      </p:tavLst>
                                    </p:anim>
                                    <p:anim calcmode="lin" valueType="num">
                                      <p:cBhvr>
                                        <p:cTn id="10" dur="500" fill="hold"/>
                                        <p:tgtEl>
                                          <p:spTgt spid="8196"/>
                                        </p:tgtEl>
                                        <p:attrNameLst>
                                          <p:attrName>ppt_y</p:attrName>
                                        </p:attrNameLst>
                                      </p:cBhvr>
                                      <p:tavLst>
                                        <p:tav tm="0">
                                          <p:val>
                                            <p:strVal val="#ppt_y"/>
                                          </p:val>
                                        </p:tav>
                                        <p:tav tm="100000">
                                          <p:val>
                                            <p:strVal val="#ppt_y"/>
                                          </p:val>
                                        </p:tav>
                                      </p:tavLst>
                                    </p:anim>
                                    <p:animEffect transition="in" filter="fade">
                                      <p:cBhvr>
                                        <p:cTn id="11" dur="500"/>
                                        <p:tgtEl>
                                          <p:spTgt spid="8196"/>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8197"/>
                                        </p:tgtEl>
                                        <p:attrNameLst>
                                          <p:attrName>style.visibility</p:attrName>
                                        </p:attrNameLst>
                                      </p:cBhvr>
                                      <p:to>
                                        <p:strVal val="visible"/>
                                      </p:to>
                                    </p:set>
                                    <p:anim calcmode="lin" valueType="num">
                                      <p:cBhvr>
                                        <p:cTn id="16" dur="500" fill="hold"/>
                                        <p:tgtEl>
                                          <p:spTgt spid="8197"/>
                                        </p:tgtEl>
                                        <p:attrNameLst>
                                          <p:attrName>ppt_w</p:attrName>
                                        </p:attrNameLst>
                                      </p:cBhvr>
                                      <p:tavLst>
                                        <p:tav tm="0">
                                          <p:val>
                                            <p:fltVal val="0.000000"/>
                                          </p:val>
                                        </p:tav>
                                        <p:tav tm="100000">
                                          <p:val>
                                            <p:strVal val="#ppt_w"/>
                                          </p:val>
                                        </p:tav>
                                      </p:tavLst>
                                    </p:anim>
                                    <p:anim calcmode="lin" valueType="num">
                                      <p:cBhvr>
                                        <p:cTn id="17" dur="500" fill="hold"/>
                                        <p:tgtEl>
                                          <p:spTgt spid="8197"/>
                                        </p:tgtEl>
                                        <p:attrNameLst>
                                          <p:attrName>ppt_h</p:attrName>
                                        </p:attrNameLst>
                                      </p:cBhvr>
                                      <p:tavLst>
                                        <p:tav tm="0">
                                          <p:val>
                                            <p:fltVal val="0.00000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8202"/>
                                        </p:tgtEl>
                                        <p:attrNameLst>
                                          <p:attrName>style.visibility</p:attrName>
                                        </p:attrNameLst>
                                      </p:cBhvr>
                                      <p:to>
                                        <p:strVal val="visible"/>
                                      </p:to>
                                    </p:set>
                                    <p:anim calcmode="lin" valueType="num">
                                      <p:cBhvr>
                                        <p:cTn id="20" dur="500" fill="hold"/>
                                        <p:tgtEl>
                                          <p:spTgt spid="8202"/>
                                        </p:tgtEl>
                                        <p:attrNameLst>
                                          <p:attrName>ppt_w</p:attrName>
                                        </p:attrNameLst>
                                      </p:cBhvr>
                                      <p:tavLst>
                                        <p:tav tm="0">
                                          <p:val>
                                            <p:fltVal val="0.000000"/>
                                          </p:val>
                                        </p:tav>
                                        <p:tav tm="100000">
                                          <p:val>
                                            <p:strVal val="#ppt_w"/>
                                          </p:val>
                                        </p:tav>
                                      </p:tavLst>
                                    </p:anim>
                                    <p:anim calcmode="lin" valueType="num">
                                      <p:cBhvr>
                                        <p:cTn id="21" dur="500" fill="hold"/>
                                        <p:tgtEl>
                                          <p:spTgt spid="8202"/>
                                        </p:tgtEl>
                                        <p:attrNameLst>
                                          <p:attrName>ppt_h</p:attrName>
                                        </p:attrNameLst>
                                      </p:cBhvr>
                                      <p:tavLst>
                                        <p:tav tm="0">
                                          <p:val>
                                            <p:fltVal val="0.00000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204"/>
                                        </p:tgtEl>
                                        <p:attrNameLst>
                                          <p:attrName>style.visibility</p:attrName>
                                        </p:attrNameLst>
                                      </p:cBhvr>
                                      <p:to>
                                        <p:strVal val="visible"/>
                                      </p:to>
                                    </p:set>
                                    <p:anim calcmode="lin" valueType="num">
                                      <p:cBhvr>
                                        <p:cTn id="24" dur="500" fill="hold"/>
                                        <p:tgtEl>
                                          <p:spTgt spid="8204"/>
                                        </p:tgtEl>
                                        <p:attrNameLst>
                                          <p:attrName>ppt_w</p:attrName>
                                        </p:attrNameLst>
                                      </p:cBhvr>
                                      <p:tavLst>
                                        <p:tav tm="0">
                                          <p:val>
                                            <p:fltVal val="0.000000"/>
                                          </p:val>
                                        </p:tav>
                                        <p:tav tm="100000">
                                          <p:val>
                                            <p:strVal val="#ppt_w"/>
                                          </p:val>
                                        </p:tav>
                                      </p:tavLst>
                                    </p:anim>
                                    <p:anim calcmode="lin" valueType="num">
                                      <p:cBhvr>
                                        <p:cTn id="25" dur="500" fill="hold"/>
                                        <p:tgtEl>
                                          <p:spTgt spid="8204"/>
                                        </p:tgtEl>
                                        <p:attrNameLst>
                                          <p:attrName>ppt_h</p:attrName>
                                        </p:attrNameLst>
                                      </p:cBhvr>
                                      <p:tavLst>
                                        <p:tav tm="0">
                                          <p:val>
                                            <p:fltVal val="0.00000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8206"/>
                                        </p:tgtEl>
                                        <p:attrNameLst>
                                          <p:attrName>style.visibility</p:attrName>
                                        </p:attrNameLst>
                                      </p:cBhvr>
                                      <p:to>
                                        <p:strVal val="visible"/>
                                      </p:to>
                                    </p:set>
                                    <p:anim calcmode="lin" valueType="num">
                                      <p:cBhvr>
                                        <p:cTn id="28" dur="500" fill="hold"/>
                                        <p:tgtEl>
                                          <p:spTgt spid="8206"/>
                                        </p:tgtEl>
                                        <p:attrNameLst>
                                          <p:attrName>ppt_w</p:attrName>
                                        </p:attrNameLst>
                                      </p:cBhvr>
                                      <p:tavLst>
                                        <p:tav tm="0">
                                          <p:val>
                                            <p:fltVal val="0.000000"/>
                                          </p:val>
                                        </p:tav>
                                        <p:tav tm="100000">
                                          <p:val>
                                            <p:strVal val="#ppt_w"/>
                                          </p:val>
                                        </p:tav>
                                      </p:tavLst>
                                    </p:anim>
                                    <p:anim calcmode="lin" valueType="num">
                                      <p:cBhvr>
                                        <p:cTn id="29" dur="500" fill="hold"/>
                                        <p:tgtEl>
                                          <p:spTgt spid="8206"/>
                                        </p:tgtEl>
                                        <p:attrNameLst>
                                          <p:attrName>ppt_h</p:attrName>
                                        </p:attrNameLst>
                                      </p:cBhvr>
                                      <p:tavLst>
                                        <p:tav tm="0">
                                          <p:val>
                                            <p:fltVal val="0.00000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8208"/>
                                        </p:tgtEl>
                                        <p:attrNameLst>
                                          <p:attrName>style.visibility</p:attrName>
                                        </p:attrNameLst>
                                      </p:cBhvr>
                                      <p:to>
                                        <p:strVal val="visible"/>
                                      </p:to>
                                    </p:set>
                                    <p:anim calcmode="lin" valueType="num">
                                      <p:cBhvr>
                                        <p:cTn id="32" dur="500" fill="hold"/>
                                        <p:tgtEl>
                                          <p:spTgt spid="8208"/>
                                        </p:tgtEl>
                                        <p:attrNameLst>
                                          <p:attrName>ppt_w</p:attrName>
                                        </p:attrNameLst>
                                      </p:cBhvr>
                                      <p:tavLst>
                                        <p:tav tm="0">
                                          <p:val>
                                            <p:fltVal val="0.000000"/>
                                          </p:val>
                                        </p:tav>
                                        <p:tav tm="100000">
                                          <p:val>
                                            <p:strVal val="#ppt_w"/>
                                          </p:val>
                                        </p:tav>
                                      </p:tavLst>
                                    </p:anim>
                                    <p:anim calcmode="lin" valueType="num">
                                      <p:cBhvr>
                                        <p:cTn id="33" dur="500" fill="hold"/>
                                        <p:tgtEl>
                                          <p:spTgt spid="8208"/>
                                        </p:tgtEl>
                                        <p:attrNameLst>
                                          <p:attrName>ppt_h</p:attrName>
                                        </p:attrNameLst>
                                      </p:cBhvr>
                                      <p:tavLst>
                                        <p:tav tm="0">
                                          <p:val>
                                            <p:fltVal val="0.00000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8198"/>
                                        </p:tgtEl>
                                        <p:attrNameLst>
                                          <p:attrName>style.visibility</p:attrName>
                                        </p:attrNameLst>
                                      </p:cBhvr>
                                      <p:to>
                                        <p:strVal val="visible"/>
                                      </p:to>
                                    </p:set>
                                    <p:anim calcmode="lin" valueType="num">
                                      <p:cBhvr>
                                        <p:cTn id="38" dur="500" fill="hold"/>
                                        <p:tgtEl>
                                          <p:spTgt spid="8198"/>
                                        </p:tgtEl>
                                        <p:attrNameLst>
                                          <p:attrName>ppt_w</p:attrName>
                                        </p:attrNameLst>
                                      </p:cBhvr>
                                      <p:tavLst>
                                        <p:tav tm="0">
                                          <p:val>
                                            <p:fltVal val="0.000000"/>
                                          </p:val>
                                        </p:tav>
                                        <p:tav tm="100000">
                                          <p:val>
                                            <p:strVal val="#ppt_w"/>
                                          </p:val>
                                        </p:tav>
                                      </p:tavLst>
                                    </p:anim>
                                    <p:anim calcmode="lin" valueType="num">
                                      <p:cBhvr>
                                        <p:cTn id="39" dur="500" fill="hold"/>
                                        <p:tgtEl>
                                          <p:spTgt spid="8198"/>
                                        </p:tgtEl>
                                        <p:attrNameLst>
                                          <p:attrName>ppt_h</p:attrName>
                                        </p:attrNameLst>
                                      </p:cBhvr>
                                      <p:tavLst>
                                        <p:tav tm="0">
                                          <p:val>
                                            <p:fltVal val="0.000000"/>
                                          </p:val>
                                        </p:tav>
                                        <p:tav tm="100000">
                                          <p:val>
                                            <p:strVal val="#ppt_h"/>
                                          </p:val>
                                        </p:tav>
                                      </p:tavLst>
                                    </p:anim>
                                  </p:childTnLst>
                                </p:cTn>
                              </p:par>
                            </p:childTnLst>
                          </p:cTn>
                        </p:par>
                        <p:par>
                          <p:cTn id="40" fill="hold">
                            <p:stCondLst>
                              <p:cond delay="500"/>
                            </p:stCondLst>
                            <p:childTnLst>
                              <p:par>
                                <p:cTn id="41" presetID="2" presetClass="entr" presetSubtype="8" fill="hold" nodeType="afterEffect">
                                  <p:stCondLst>
                                    <p:cond delay="0"/>
                                  </p:stCondLst>
                                  <p:childTnLst>
                                    <p:set>
                                      <p:cBhvr>
                                        <p:cTn id="42" dur="1" fill="hold">
                                          <p:stCondLst>
                                            <p:cond delay="0"/>
                                          </p:stCondLst>
                                        </p:cTn>
                                        <p:tgtEl>
                                          <p:spTgt spid="8222"/>
                                        </p:tgtEl>
                                        <p:attrNameLst>
                                          <p:attrName>style.visibility</p:attrName>
                                        </p:attrNameLst>
                                      </p:cBhvr>
                                      <p:to>
                                        <p:strVal val="visible"/>
                                      </p:to>
                                    </p:set>
                                    <p:anim calcmode="lin" valueType="num">
                                      <p:cBhvr additive="base">
                                        <p:cTn id="43" dur="500" fill="hold"/>
                                        <p:tgtEl>
                                          <p:spTgt spid="8222"/>
                                        </p:tgtEl>
                                        <p:attrNameLst>
                                          <p:attrName>ppt_x</p:attrName>
                                        </p:attrNameLst>
                                      </p:cBhvr>
                                      <p:tavLst>
                                        <p:tav tm="0">
                                          <p:val>
                                            <p:strVal val="0-#ppt_w/2"/>
                                          </p:val>
                                        </p:tav>
                                        <p:tav tm="100000">
                                          <p:val>
                                            <p:strVal val="#ppt_x"/>
                                          </p:val>
                                        </p:tav>
                                      </p:tavLst>
                                    </p:anim>
                                    <p:anim calcmode="lin" valueType="num">
                                      <p:cBhvr additive="base">
                                        <p:cTn id="44" dur="500" fill="hold"/>
                                        <p:tgtEl>
                                          <p:spTgt spid="822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8199"/>
                                        </p:tgtEl>
                                        <p:attrNameLst>
                                          <p:attrName>style.visibility</p:attrName>
                                        </p:attrNameLst>
                                      </p:cBhvr>
                                      <p:to>
                                        <p:strVal val="visible"/>
                                      </p:to>
                                    </p:set>
                                    <p:anim calcmode="lin" valueType="num">
                                      <p:cBhvr>
                                        <p:cTn id="49" dur="500" fill="hold"/>
                                        <p:tgtEl>
                                          <p:spTgt spid="8199"/>
                                        </p:tgtEl>
                                        <p:attrNameLst>
                                          <p:attrName>ppt_w</p:attrName>
                                        </p:attrNameLst>
                                      </p:cBhvr>
                                      <p:tavLst>
                                        <p:tav tm="0">
                                          <p:val>
                                            <p:fltVal val="0.000000"/>
                                          </p:val>
                                        </p:tav>
                                        <p:tav tm="100000">
                                          <p:val>
                                            <p:strVal val="#ppt_w"/>
                                          </p:val>
                                        </p:tav>
                                      </p:tavLst>
                                    </p:anim>
                                    <p:anim calcmode="lin" valueType="num">
                                      <p:cBhvr>
                                        <p:cTn id="50" dur="500" fill="hold"/>
                                        <p:tgtEl>
                                          <p:spTgt spid="8199"/>
                                        </p:tgtEl>
                                        <p:attrNameLst>
                                          <p:attrName>ppt_h</p:attrName>
                                        </p:attrNameLst>
                                      </p:cBhvr>
                                      <p:tavLst>
                                        <p:tav tm="0">
                                          <p:val>
                                            <p:fltVal val="0.00000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8200"/>
                                        </p:tgtEl>
                                        <p:attrNameLst>
                                          <p:attrName>style.visibility</p:attrName>
                                        </p:attrNameLst>
                                      </p:cBhvr>
                                      <p:to>
                                        <p:strVal val="visible"/>
                                      </p:to>
                                    </p:set>
                                    <p:anim calcmode="lin" valueType="num">
                                      <p:cBhvr>
                                        <p:cTn id="55" dur="500" fill="hold"/>
                                        <p:tgtEl>
                                          <p:spTgt spid="8200"/>
                                        </p:tgtEl>
                                        <p:attrNameLst>
                                          <p:attrName>ppt_w</p:attrName>
                                        </p:attrNameLst>
                                      </p:cBhvr>
                                      <p:tavLst>
                                        <p:tav tm="0">
                                          <p:val>
                                            <p:fltVal val="0.000000"/>
                                          </p:val>
                                        </p:tav>
                                        <p:tav tm="100000">
                                          <p:val>
                                            <p:strVal val="#ppt_w"/>
                                          </p:val>
                                        </p:tav>
                                      </p:tavLst>
                                    </p:anim>
                                    <p:anim calcmode="lin" valueType="num">
                                      <p:cBhvr>
                                        <p:cTn id="56" dur="500" fill="hold"/>
                                        <p:tgtEl>
                                          <p:spTgt spid="8200"/>
                                        </p:tgtEl>
                                        <p:attrNameLst>
                                          <p:attrName>ppt_h</p:attrName>
                                        </p:attrNameLst>
                                      </p:cBhvr>
                                      <p:tavLst>
                                        <p:tav tm="0">
                                          <p:val>
                                            <p:fltVal val="0.00000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8201"/>
                                        </p:tgtEl>
                                        <p:attrNameLst>
                                          <p:attrName>style.visibility</p:attrName>
                                        </p:attrNameLst>
                                      </p:cBhvr>
                                      <p:to>
                                        <p:strVal val="visible"/>
                                      </p:to>
                                    </p:set>
                                    <p:anim calcmode="lin" valueType="num">
                                      <p:cBhvr>
                                        <p:cTn id="61" dur="500" fill="hold"/>
                                        <p:tgtEl>
                                          <p:spTgt spid="8201"/>
                                        </p:tgtEl>
                                        <p:attrNameLst>
                                          <p:attrName>ppt_w</p:attrName>
                                        </p:attrNameLst>
                                      </p:cBhvr>
                                      <p:tavLst>
                                        <p:tav tm="0">
                                          <p:val>
                                            <p:fltVal val="0.000000"/>
                                          </p:val>
                                        </p:tav>
                                        <p:tav tm="100000">
                                          <p:val>
                                            <p:strVal val="#ppt_w"/>
                                          </p:val>
                                        </p:tav>
                                      </p:tavLst>
                                    </p:anim>
                                    <p:anim calcmode="lin" valueType="num">
                                      <p:cBhvr>
                                        <p:cTn id="62" dur="500" fill="hold"/>
                                        <p:tgtEl>
                                          <p:spTgt spid="8201"/>
                                        </p:tgtEl>
                                        <p:attrNameLst>
                                          <p:attrName>ppt_h</p:attrName>
                                        </p:attrNameLst>
                                      </p:cBhvr>
                                      <p:tavLst>
                                        <p:tav tm="0">
                                          <p:val>
                                            <p:fltVal val="0.00000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8203"/>
                                        </p:tgtEl>
                                        <p:attrNameLst>
                                          <p:attrName>style.visibility</p:attrName>
                                        </p:attrNameLst>
                                      </p:cBhvr>
                                      <p:to>
                                        <p:strVal val="visible"/>
                                      </p:to>
                                    </p:set>
                                    <p:anim calcmode="lin" valueType="num">
                                      <p:cBhvr>
                                        <p:cTn id="67" dur="500" fill="hold"/>
                                        <p:tgtEl>
                                          <p:spTgt spid="8203"/>
                                        </p:tgtEl>
                                        <p:attrNameLst>
                                          <p:attrName>ppt_w</p:attrName>
                                        </p:attrNameLst>
                                      </p:cBhvr>
                                      <p:tavLst>
                                        <p:tav tm="0">
                                          <p:val>
                                            <p:fltVal val="0.000000"/>
                                          </p:val>
                                        </p:tav>
                                        <p:tav tm="100000">
                                          <p:val>
                                            <p:strVal val="#ppt_w"/>
                                          </p:val>
                                        </p:tav>
                                      </p:tavLst>
                                    </p:anim>
                                    <p:anim calcmode="lin" valueType="num">
                                      <p:cBhvr>
                                        <p:cTn id="68" dur="500" fill="hold"/>
                                        <p:tgtEl>
                                          <p:spTgt spid="8203"/>
                                        </p:tgtEl>
                                        <p:attrNameLst>
                                          <p:attrName>ppt_h</p:attrName>
                                        </p:attrNameLst>
                                      </p:cBhvr>
                                      <p:tavLst>
                                        <p:tav tm="0">
                                          <p:val>
                                            <p:fltVal val="0.000000"/>
                                          </p:val>
                                        </p:tav>
                                        <p:tav tm="100000">
                                          <p:val>
                                            <p:strVal val="#ppt_h"/>
                                          </p:val>
                                        </p:tav>
                                      </p:tavLst>
                                    </p:anim>
                                  </p:childTnLst>
                                </p:cTn>
                              </p:par>
                            </p:childTnLst>
                          </p:cTn>
                        </p:par>
                        <p:par>
                          <p:cTn id="69" fill="hold">
                            <p:stCondLst>
                              <p:cond delay="500"/>
                            </p:stCondLst>
                            <p:childTnLst>
                              <p:par>
                                <p:cTn id="70" presetID="2" presetClass="entr" presetSubtype="8" fill="hold" nodeType="afterEffect">
                                  <p:stCondLst>
                                    <p:cond delay="0"/>
                                  </p:stCondLst>
                                  <p:childTnLst>
                                    <p:set>
                                      <p:cBhvr>
                                        <p:cTn id="71" dur="1" fill="hold">
                                          <p:stCondLst>
                                            <p:cond delay="0"/>
                                          </p:stCondLst>
                                        </p:cTn>
                                        <p:tgtEl>
                                          <p:spTgt spid="8223"/>
                                        </p:tgtEl>
                                        <p:attrNameLst>
                                          <p:attrName>style.visibility</p:attrName>
                                        </p:attrNameLst>
                                      </p:cBhvr>
                                      <p:to>
                                        <p:strVal val="visible"/>
                                      </p:to>
                                    </p:set>
                                    <p:anim calcmode="lin" valueType="num">
                                      <p:cBhvr additive="base">
                                        <p:cTn id="72" dur="500" fill="hold"/>
                                        <p:tgtEl>
                                          <p:spTgt spid="8223"/>
                                        </p:tgtEl>
                                        <p:attrNameLst>
                                          <p:attrName>ppt_x</p:attrName>
                                        </p:attrNameLst>
                                      </p:cBhvr>
                                      <p:tavLst>
                                        <p:tav tm="0">
                                          <p:val>
                                            <p:strVal val="0-#ppt_w/2"/>
                                          </p:val>
                                        </p:tav>
                                        <p:tav tm="100000">
                                          <p:val>
                                            <p:strVal val="#ppt_x"/>
                                          </p:val>
                                        </p:tav>
                                      </p:tavLst>
                                    </p:anim>
                                    <p:anim calcmode="lin" valueType="num">
                                      <p:cBhvr additive="base">
                                        <p:cTn id="73" dur="500" fill="hold"/>
                                        <p:tgtEl>
                                          <p:spTgt spid="8223"/>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nodeType="clickEffect">
                                  <p:stCondLst>
                                    <p:cond delay="0"/>
                                  </p:stCondLst>
                                  <p:childTnLst>
                                    <p:set>
                                      <p:cBhvr>
                                        <p:cTn id="77" dur="1" fill="hold">
                                          <p:stCondLst>
                                            <p:cond delay="0"/>
                                          </p:stCondLst>
                                        </p:cTn>
                                        <p:tgtEl>
                                          <p:spTgt spid="8224"/>
                                        </p:tgtEl>
                                        <p:attrNameLst>
                                          <p:attrName>style.visibility</p:attrName>
                                        </p:attrNameLst>
                                      </p:cBhvr>
                                      <p:to>
                                        <p:strVal val="visible"/>
                                      </p:to>
                                    </p:set>
                                    <p:anim calcmode="lin" valueType="num">
                                      <p:cBhvr additive="base">
                                        <p:cTn id="78" dur="500" fill="hold"/>
                                        <p:tgtEl>
                                          <p:spTgt spid="8224"/>
                                        </p:tgtEl>
                                        <p:attrNameLst>
                                          <p:attrName>ppt_x</p:attrName>
                                        </p:attrNameLst>
                                      </p:cBhvr>
                                      <p:tavLst>
                                        <p:tav tm="0">
                                          <p:val>
                                            <p:strVal val="0-#ppt_w/2"/>
                                          </p:val>
                                        </p:tav>
                                        <p:tav tm="100000">
                                          <p:val>
                                            <p:strVal val="#ppt_x"/>
                                          </p:val>
                                        </p:tav>
                                      </p:tavLst>
                                    </p:anim>
                                    <p:anim calcmode="lin" valueType="num">
                                      <p:cBhvr additive="base">
                                        <p:cTn id="79" dur="500" fill="hold"/>
                                        <p:tgtEl>
                                          <p:spTgt spid="8224"/>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3" presetClass="entr" presetSubtype="16" fill="hold" grpId="0" nodeType="clickEffect">
                                  <p:stCondLst>
                                    <p:cond delay="0"/>
                                  </p:stCondLst>
                                  <p:childTnLst>
                                    <p:set>
                                      <p:cBhvr>
                                        <p:cTn id="83" dur="1" fill="hold">
                                          <p:stCondLst>
                                            <p:cond delay="0"/>
                                          </p:stCondLst>
                                        </p:cTn>
                                        <p:tgtEl>
                                          <p:spTgt spid="8207"/>
                                        </p:tgtEl>
                                        <p:attrNameLst>
                                          <p:attrName>style.visibility</p:attrName>
                                        </p:attrNameLst>
                                      </p:cBhvr>
                                      <p:to>
                                        <p:strVal val="visible"/>
                                      </p:to>
                                    </p:set>
                                    <p:anim calcmode="lin" valueType="num">
                                      <p:cBhvr>
                                        <p:cTn id="84" dur="500" fill="hold"/>
                                        <p:tgtEl>
                                          <p:spTgt spid="8207"/>
                                        </p:tgtEl>
                                        <p:attrNameLst>
                                          <p:attrName>ppt_w</p:attrName>
                                        </p:attrNameLst>
                                      </p:cBhvr>
                                      <p:tavLst>
                                        <p:tav tm="0">
                                          <p:val>
                                            <p:fltVal val="0.000000"/>
                                          </p:val>
                                        </p:tav>
                                        <p:tav tm="100000">
                                          <p:val>
                                            <p:strVal val="#ppt_w"/>
                                          </p:val>
                                        </p:tav>
                                      </p:tavLst>
                                    </p:anim>
                                    <p:anim calcmode="lin" valueType="num">
                                      <p:cBhvr>
                                        <p:cTn id="85" dur="500" fill="hold"/>
                                        <p:tgtEl>
                                          <p:spTgt spid="8207"/>
                                        </p:tgtEl>
                                        <p:attrNameLst>
                                          <p:attrName>ppt_h</p:attrName>
                                        </p:attrNameLst>
                                      </p:cBhvr>
                                      <p:tavLst>
                                        <p:tav tm="0">
                                          <p:val>
                                            <p:fltVal val="0.00000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8209"/>
                                        </p:tgtEl>
                                        <p:attrNameLst>
                                          <p:attrName>style.visibility</p:attrName>
                                        </p:attrNameLst>
                                      </p:cBhvr>
                                      <p:to>
                                        <p:strVal val="visible"/>
                                      </p:to>
                                    </p:set>
                                    <p:anim calcmode="lin" valueType="num">
                                      <p:cBhvr>
                                        <p:cTn id="90" dur="500" fill="hold"/>
                                        <p:tgtEl>
                                          <p:spTgt spid="8209"/>
                                        </p:tgtEl>
                                        <p:attrNameLst>
                                          <p:attrName>ppt_w</p:attrName>
                                        </p:attrNameLst>
                                      </p:cBhvr>
                                      <p:tavLst>
                                        <p:tav tm="0">
                                          <p:val>
                                            <p:fltVal val="0.000000"/>
                                          </p:val>
                                        </p:tav>
                                        <p:tav tm="100000">
                                          <p:val>
                                            <p:strVal val="#ppt_w"/>
                                          </p:val>
                                        </p:tav>
                                      </p:tavLst>
                                    </p:anim>
                                    <p:anim calcmode="lin" valueType="num">
                                      <p:cBhvr>
                                        <p:cTn id="91" dur="500" fill="hold"/>
                                        <p:tgtEl>
                                          <p:spTgt spid="8209"/>
                                        </p:tgtEl>
                                        <p:attrNameLst>
                                          <p:attrName>ppt_h</p:attrName>
                                        </p:attrNameLst>
                                      </p:cBhvr>
                                      <p:tavLst>
                                        <p:tav tm="0">
                                          <p:val>
                                            <p:fltVal val="0.000000"/>
                                          </p:val>
                                        </p:tav>
                                        <p:tav tm="100000">
                                          <p:val>
                                            <p:strVal val="#ppt_h"/>
                                          </p:val>
                                        </p:tav>
                                      </p:tavLst>
                                    </p:anim>
                                  </p:childTnLst>
                                </p:cTn>
                              </p:par>
                            </p:childTnLst>
                          </p:cTn>
                        </p:par>
                        <p:par>
                          <p:cTn id="92" fill="hold">
                            <p:stCondLst>
                              <p:cond delay="500"/>
                            </p:stCondLst>
                            <p:childTnLst>
                              <p:par>
                                <p:cTn id="93" presetID="2" presetClass="entr" presetSubtype="8" fill="hold" nodeType="afterEffect">
                                  <p:stCondLst>
                                    <p:cond delay="0"/>
                                  </p:stCondLst>
                                  <p:childTnLst>
                                    <p:set>
                                      <p:cBhvr>
                                        <p:cTn id="94" dur="1" fill="hold">
                                          <p:stCondLst>
                                            <p:cond delay="0"/>
                                          </p:stCondLst>
                                        </p:cTn>
                                        <p:tgtEl>
                                          <p:spTgt spid="8226"/>
                                        </p:tgtEl>
                                        <p:attrNameLst>
                                          <p:attrName>style.visibility</p:attrName>
                                        </p:attrNameLst>
                                      </p:cBhvr>
                                      <p:to>
                                        <p:strVal val="visible"/>
                                      </p:to>
                                    </p:set>
                                    <p:anim calcmode="lin" valueType="num">
                                      <p:cBhvr additive="base">
                                        <p:cTn id="95" dur="500" fill="hold"/>
                                        <p:tgtEl>
                                          <p:spTgt spid="8226"/>
                                        </p:tgtEl>
                                        <p:attrNameLst>
                                          <p:attrName>ppt_x</p:attrName>
                                        </p:attrNameLst>
                                      </p:cBhvr>
                                      <p:tavLst>
                                        <p:tav tm="0">
                                          <p:val>
                                            <p:strVal val="0-#ppt_w/2"/>
                                          </p:val>
                                        </p:tav>
                                        <p:tav tm="100000">
                                          <p:val>
                                            <p:strVal val="#ppt_x"/>
                                          </p:val>
                                        </p:tav>
                                      </p:tavLst>
                                    </p:anim>
                                    <p:anim calcmode="lin" valueType="num">
                                      <p:cBhvr additive="base">
                                        <p:cTn id="96" dur="500" fill="hold"/>
                                        <p:tgtEl>
                                          <p:spTgt spid="8226"/>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nodeType="clickEffect">
                                  <p:stCondLst>
                                    <p:cond delay="0"/>
                                  </p:stCondLst>
                                  <p:childTnLst>
                                    <p:set>
                                      <p:cBhvr>
                                        <p:cTn id="100" dur="1" fill="hold">
                                          <p:stCondLst>
                                            <p:cond delay="0"/>
                                          </p:stCondLst>
                                        </p:cTn>
                                        <p:tgtEl>
                                          <p:spTgt spid="8221"/>
                                        </p:tgtEl>
                                        <p:attrNameLst>
                                          <p:attrName>style.visibility</p:attrName>
                                        </p:attrNameLst>
                                      </p:cBhvr>
                                      <p:to>
                                        <p:strVal val="visible"/>
                                      </p:to>
                                    </p:set>
                                    <p:anim calcmode="lin" valueType="num">
                                      <p:cBhvr additive="base">
                                        <p:cTn id="101" dur="500" fill="hold"/>
                                        <p:tgtEl>
                                          <p:spTgt spid="8221"/>
                                        </p:tgtEl>
                                        <p:attrNameLst>
                                          <p:attrName>ppt_x</p:attrName>
                                        </p:attrNameLst>
                                      </p:cBhvr>
                                      <p:tavLst>
                                        <p:tav tm="0">
                                          <p:val>
                                            <p:strVal val="0-#ppt_w/2"/>
                                          </p:val>
                                        </p:tav>
                                        <p:tav tm="100000">
                                          <p:val>
                                            <p:strVal val="#ppt_x"/>
                                          </p:val>
                                        </p:tav>
                                      </p:tavLst>
                                    </p:anim>
                                    <p:anim calcmode="lin" valueType="num">
                                      <p:cBhvr additive="base">
                                        <p:cTn id="102" dur="500" fill="hold"/>
                                        <p:tgtEl>
                                          <p:spTgt spid="82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P spid="8198" grpId="0"/>
      <p:bldP spid="8199" grpId="0"/>
      <p:bldP spid="8200" grpId="0"/>
      <p:bldP spid="8201" grpId="0"/>
      <p:bldP spid="8202" grpId="0"/>
      <p:bldP spid="8203" grpId="0"/>
      <p:bldP spid="8204" grpId="0"/>
      <p:bldP spid="8206" grpId="0"/>
      <p:bldP spid="8207" grpId="0"/>
      <p:bldP spid="8208" grpId="0"/>
      <p:bldP spid="820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AutoShape 6" descr="map_korea">
            <a:hlinkClick r:id="rId1"/>
          </p:cNvPr>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20483" name="AutoShape 8" descr="map_korea">
            <a:hlinkClick r:id="rId1"/>
          </p:cNvPr>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grpSp>
        <p:nvGrpSpPr>
          <p:cNvPr id="20484" name="Group 14"/>
          <p:cNvGrpSpPr/>
          <p:nvPr/>
        </p:nvGrpSpPr>
        <p:grpSpPr>
          <a:xfrm>
            <a:off x="990600" y="152400"/>
            <a:ext cx="6894513" cy="6410325"/>
            <a:chOff x="624" y="96"/>
            <a:chExt cx="4343" cy="4038"/>
          </a:xfrm>
        </p:grpSpPr>
        <p:pic>
          <p:nvPicPr>
            <p:cNvPr id="20487" name="Picture 12" descr="未标题-11"/>
            <p:cNvPicPr>
              <a:picLocks noChangeAspect="1"/>
            </p:cNvPicPr>
            <p:nvPr/>
          </p:nvPicPr>
          <p:blipFill>
            <a:blip r:embed="rId2"/>
            <a:stretch>
              <a:fillRect/>
            </a:stretch>
          </p:blipFill>
          <p:spPr>
            <a:xfrm>
              <a:off x="624" y="96"/>
              <a:ext cx="2137" cy="4032"/>
            </a:xfrm>
            <a:prstGeom prst="rect">
              <a:avLst/>
            </a:prstGeom>
            <a:noFill/>
            <a:ln w="9525">
              <a:noFill/>
            </a:ln>
          </p:spPr>
        </p:pic>
        <p:pic>
          <p:nvPicPr>
            <p:cNvPr id="20488" name="Picture 13" descr="未标题-1"/>
            <p:cNvPicPr>
              <a:picLocks noChangeAspect="1"/>
            </p:cNvPicPr>
            <p:nvPr/>
          </p:nvPicPr>
          <p:blipFill>
            <a:blip r:embed="rId3"/>
            <a:stretch>
              <a:fillRect/>
            </a:stretch>
          </p:blipFill>
          <p:spPr>
            <a:xfrm>
              <a:off x="2784" y="1824"/>
              <a:ext cx="2183" cy="2310"/>
            </a:xfrm>
            <a:prstGeom prst="rect">
              <a:avLst/>
            </a:prstGeom>
            <a:noFill/>
            <a:ln w="9525">
              <a:noFill/>
            </a:ln>
          </p:spPr>
        </p:pic>
      </p:grpSp>
      <p:sp>
        <p:nvSpPr>
          <p:cNvPr id="20485" name="Text Box 15"/>
          <p:cNvSpPr txBox="1"/>
          <p:nvPr/>
        </p:nvSpPr>
        <p:spPr>
          <a:xfrm>
            <a:off x="4953000" y="990600"/>
            <a:ext cx="2971800" cy="519113"/>
          </a:xfrm>
          <a:prstGeom prst="rect">
            <a:avLst/>
          </a:prstGeom>
          <a:noFill/>
          <a:ln w="9525">
            <a:noFill/>
          </a:ln>
        </p:spPr>
        <p:txBody>
          <a:bodyPr>
            <a:spAutoFit/>
          </a:bodyPr>
          <a:p>
            <a:pPr algn="ctr">
              <a:spcBef>
                <a:spcPct val="50000"/>
              </a:spcBef>
            </a:pPr>
            <a:r>
              <a:rPr lang="zh-CN" altLang="en-US" sz="2800" b="1" dirty="0">
                <a:latin typeface="Arial" panose="020B0604020202020204" pitchFamily="34" charset="0"/>
              </a:rPr>
              <a:t>朝鲜战争形势图</a:t>
            </a:r>
            <a:endParaRPr lang="zh-CN" altLang="en-US" sz="2800" b="1" dirty="0">
              <a:latin typeface="Arial" panose="020B0604020202020204" pitchFamily="34" charset="0"/>
            </a:endParaRPr>
          </a:p>
        </p:txBody>
      </p:sp>
      <p:pic>
        <p:nvPicPr>
          <p:cNvPr id="9232" name="Picture 16" descr="24arrow03247">
            <a:hlinkClick r:id="rId4" action="ppaction://hlinksldjump"/>
          </p:cNvPr>
          <p:cNvPicPr>
            <a:picLocks noChangeAspect="1"/>
          </p:cNvPicPr>
          <p:nvPr/>
        </p:nvPicPr>
        <p:blipFill>
          <a:blip r:embed="rId5"/>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32"/>
                                        </p:tgtEl>
                                        <p:attrNameLst>
                                          <p:attrName>style.visibility</p:attrName>
                                        </p:attrNameLst>
                                      </p:cBhvr>
                                      <p:to>
                                        <p:strVal val="visible"/>
                                      </p:to>
                                    </p:set>
                                    <p:animEffect transition="in" filter="blinds(horizontal)">
                                      <p:cBhvr>
                                        <p:cTn id="7" dur="500"/>
                                        <p:tgtEl>
                                          <p:spTgt spid="9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3" name="Text Box 5"/>
          <p:cNvSpPr txBox="1"/>
          <p:nvPr/>
        </p:nvSpPr>
        <p:spPr>
          <a:xfrm>
            <a:off x="2286000" y="1371600"/>
            <a:ext cx="5791200" cy="4770438"/>
          </a:xfrm>
          <a:prstGeom prst="rect">
            <a:avLst/>
          </a:prstGeom>
          <a:noFill/>
          <a:ln w="9525">
            <a:noFill/>
          </a:ln>
        </p:spPr>
        <p:txBody>
          <a:bodyPr>
            <a:spAutoFit/>
          </a:bodyPr>
          <a:p>
            <a:pPr>
              <a:spcBef>
                <a:spcPct val="50000"/>
              </a:spcBef>
            </a:pPr>
            <a:r>
              <a:rPr lang="zh-CN" altLang="en-US" sz="3200" b="1" i="1" dirty="0">
                <a:solidFill>
                  <a:srgbClr val="006600"/>
                </a:solidFill>
                <a:latin typeface="Arial" panose="020B0604020202020204" pitchFamily="34" charset="0"/>
              </a:rPr>
              <a:t>雄纠纠气昂昂跨过鸭绿江</a:t>
            </a:r>
            <a:endParaRPr lang="en-US" altLang="zh-CN" sz="3200" b="1" i="1">
              <a:solidFill>
                <a:srgbClr val="006600"/>
              </a:solidFill>
              <a:latin typeface="Arial" panose="020B0604020202020204" pitchFamily="34" charset="0"/>
            </a:endParaRPr>
          </a:p>
          <a:p>
            <a:pPr>
              <a:spcBef>
                <a:spcPct val="50000"/>
              </a:spcBef>
            </a:pPr>
            <a:r>
              <a:rPr lang="zh-CN" altLang="en-US" sz="3200" b="1" i="1" dirty="0">
                <a:solidFill>
                  <a:srgbClr val="006600"/>
                </a:solidFill>
                <a:latin typeface="Arial" panose="020B0604020202020204" pitchFamily="34" charset="0"/>
              </a:rPr>
              <a:t> </a:t>
            </a:r>
            <a:br>
              <a:rPr lang="zh-CN" altLang="en-US" sz="3200" b="1" i="1" dirty="0">
                <a:solidFill>
                  <a:srgbClr val="006600"/>
                </a:solidFill>
                <a:latin typeface="Arial" panose="020B0604020202020204" pitchFamily="34" charset="0"/>
              </a:rPr>
            </a:br>
            <a:r>
              <a:rPr lang="zh-CN" altLang="en-US" sz="3200" b="1" i="1" dirty="0">
                <a:solidFill>
                  <a:srgbClr val="006600"/>
                </a:solidFill>
                <a:latin typeface="Arial" panose="020B0604020202020204" pitchFamily="34" charset="0"/>
              </a:rPr>
              <a:t>保和平卫祖国就是保家乡</a:t>
            </a:r>
            <a:endParaRPr lang="en-US" altLang="zh-CN" sz="3200" b="1" i="1">
              <a:solidFill>
                <a:srgbClr val="006600"/>
              </a:solidFill>
              <a:latin typeface="Arial" panose="020B0604020202020204" pitchFamily="34" charset="0"/>
            </a:endParaRPr>
          </a:p>
          <a:p>
            <a:pPr>
              <a:spcBef>
                <a:spcPct val="50000"/>
              </a:spcBef>
            </a:pPr>
            <a:r>
              <a:rPr lang="zh-CN" altLang="en-US" sz="3200" b="1" i="1" dirty="0">
                <a:solidFill>
                  <a:srgbClr val="006600"/>
                </a:solidFill>
                <a:latin typeface="Arial" panose="020B0604020202020204" pitchFamily="34" charset="0"/>
              </a:rPr>
              <a:t> </a:t>
            </a:r>
            <a:br>
              <a:rPr lang="zh-CN" altLang="en-US" sz="3200" b="1" i="1" dirty="0">
                <a:solidFill>
                  <a:srgbClr val="006600"/>
                </a:solidFill>
                <a:latin typeface="Arial" panose="020B0604020202020204" pitchFamily="34" charset="0"/>
              </a:rPr>
            </a:br>
            <a:r>
              <a:rPr lang="zh-CN" altLang="en-US" sz="3200" b="1" i="1" dirty="0">
                <a:solidFill>
                  <a:srgbClr val="006600"/>
                </a:solidFill>
                <a:latin typeface="Arial" panose="020B0604020202020204" pitchFamily="34" charset="0"/>
              </a:rPr>
              <a:t>中国好儿女齐心团结紧 </a:t>
            </a:r>
            <a:endParaRPr lang="en-US" altLang="zh-CN" sz="3200" b="1" i="1">
              <a:solidFill>
                <a:srgbClr val="006600"/>
              </a:solidFill>
              <a:latin typeface="Arial" panose="020B0604020202020204" pitchFamily="34" charset="0"/>
            </a:endParaRPr>
          </a:p>
          <a:p>
            <a:pPr>
              <a:spcBef>
                <a:spcPct val="50000"/>
              </a:spcBef>
            </a:pPr>
            <a:br>
              <a:rPr lang="zh-CN" altLang="en-US" sz="3200" b="1" i="1" dirty="0">
                <a:solidFill>
                  <a:srgbClr val="006600"/>
                </a:solidFill>
                <a:latin typeface="Arial" panose="020B0604020202020204" pitchFamily="34" charset="0"/>
              </a:rPr>
            </a:br>
            <a:r>
              <a:rPr lang="zh-CN" altLang="en-US" sz="3200" b="1" i="1" dirty="0">
                <a:solidFill>
                  <a:srgbClr val="006600"/>
                </a:solidFill>
                <a:latin typeface="Arial" panose="020B0604020202020204" pitchFamily="34" charset="0"/>
              </a:rPr>
              <a:t>抗美援朝打败美帝野心狼 </a:t>
            </a:r>
            <a:br>
              <a:rPr lang="zh-CN" altLang="en-US" sz="3200" b="1" i="1" dirty="0">
                <a:solidFill>
                  <a:srgbClr val="006600"/>
                </a:solidFill>
                <a:latin typeface="Arial" panose="020B0604020202020204" pitchFamily="34" charset="0"/>
              </a:rPr>
            </a:br>
            <a:endParaRPr lang="zh-CN" altLang="en-US" sz="3200" b="1" i="1" dirty="0">
              <a:solidFill>
                <a:srgbClr val="006600"/>
              </a:solidFill>
              <a:latin typeface="Arial" panose="020B0604020202020204" pitchFamily="34" charset="0"/>
            </a:endParaRPr>
          </a:p>
        </p:txBody>
      </p:sp>
      <p:sp>
        <p:nvSpPr>
          <p:cNvPr id="2054" name="Text Box 6"/>
          <p:cNvSpPr txBox="1"/>
          <p:nvPr/>
        </p:nvSpPr>
        <p:spPr>
          <a:xfrm>
            <a:off x="1447800" y="914400"/>
            <a:ext cx="914400" cy="5578475"/>
          </a:xfrm>
          <a:prstGeom prst="rect">
            <a:avLst/>
          </a:prstGeom>
          <a:noFill/>
          <a:ln w="9525">
            <a:noFill/>
          </a:ln>
        </p:spPr>
        <p:txBody>
          <a:bodyPr>
            <a:spAutoFit/>
          </a:bodyPr>
          <a:p>
            <a:pPr>
              <a:spcBef>
                <a:spcPct val="50000"/>
              </a:spcBef>
            </a:pPr>
            <a:r>
              <a:rPr lang="zh-CN" altLang="en-US" sz="4000" b="1" dirty="0">
                <a:solidFill>
                  <a:srgbClr val="FF0000"/>
                </a:solidFill>
                <a:latin typeface="Arial" panose="020B0604020202020204" pitchFamily="34" charset="0"/>
              </a:rPr>
              <a:t>中国人民志愿军军歌</a:t>
            </a:r>
            <a:endParaRPr lang="zh-CN" altLang="en-US" sz="4000" b="1" dirty="0">
              <a:solidFill>
                <a:srgbClr val="FF0000"/>
              </a:solidFill>
              <a:latin typeface="Arial" panose="020B0604020202020204" pitchFamily="34" charset="0"/>
            </a:endParaRPr>
          </a:p>
        </p:txBody>
      </p:sp>
    </p:spTree>
    <p:controls>
      <mc:AlternateContent xmlns:mc="http://schemas.openxmlformats.org/markup-compatibility/2006">
        <mc:Choice xmlns:v="urn:schemas-microsoft-com:vml" Requires="v">
          <p:control spid="2057" name="" r:id="rId1" imgW="1143000" imgH="1219200"/>
        </mc:Choice>
        <mc:Fallback>
          <p:control name="" r:id="rId1" imgW="1143000" imgH="1219200">
            <p:pic>
              <p:nvPicPr>
                <p:cNvPr id="0" name="ShockwaveFlash4"/>
                <p:cNvPicPr/>
                <p:nvPr/>
              </p:nvPicPr>
              <p:blipFill>
                <a:blip r:embed="rId2"/>
                <a:stretch>
                  <a:fillRect/>
                </a:stretch>
              </p:blipFill>
              <p:spPr>
                <a:xfrm>
                  <a:off x="7162800" y="1295400"/>
                  <a:ext cx="1143000" cy="1219200"/>
                </a:xfrm>
                <a:prstGeom prst="rect">
                  <a:avLst/>
                </a:prstGeom>
              </p:spPr>
            </p:pic>
          </p:control>
        </mc:Fallback>
      </mc:AlternateContent>
    </p:controls>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Text Box 6"/>
          <p:cNvSpPr txBox="1"/>
          <p:nvPr/>
        </p:nvSpPr>
        <p:spPr>
          <a:xfrm>
            <a:off x="1979613" y="2438400"/>
            <a:ext cx="611187" cy="3200400"/>
          </a:xfrm>
          <a:prstGeom prst="rect">
            <a:avLst/>
          </a:prstGeom>
          <a:noFill/>
          <a:ln w="9525">
            <a:noFill/>
          </a:ln>
        </p:spPr>
        <p:txBody>
          <a:bodyPr vert="eaVert">
            <a:spAutoFit/>
          </a:bodyPr>
          <a:p>
            <a:pPr algn="ctr">
              <a:spcBef>
                <a:spcPct val="50000"/>
              </a:spcBef>
            </a:pPr>
            <a:r>
              <a:rPr lang="zh-CN" altLang="en-US" sz="2800" b="1" dirty="0">
                <a:latin typeface="Arial" panose="020B0604020202020204" pitchFamily="34" charset="0"/>
              </a:rPr>
              <a:t>抗美援朝形势图</a:t>
            </a:r>
            <a:endParaRPr lang="zh-CN" altLang="en-US" sz="2800" b="1" dirty="0">
              <a:latin typeface="Arial" panose="020B0604020202020204" pitchFamily="34" charset="0"/>
            </a:endParaRPr>
          </a:p>
        </p:txBody>
      </p:sp>
    </p:spTree>
    <p:controls>
      <mc:AlternateContent xmlns:mc="http://schemas.openxmlformats.org/markup-compatibility/2006">
        <mc:Choice xmlns:v="urn:schemas-microsoft-com:vml" Requires="v">
          <p:control spid="3078" name="" r:id="rId1" imgW="3810000" imgH="5257800"/>
        </mc:Choice>
        <mc:Fallback>
          <p:control name="" r:id="rId1" imgW="3810000" imgH="5257800">
            <p:pic>
              <p:nvPicPr>
                <p:cNvPr id="0" name="ShockwaveFlash3"/>
                <p:cNvPicPr/>
                <p:nvPr/>
              </p:nvPicPr>
              <p:blipFill>
                <a:blip r:embed="rId2"/>
                <a:stretch>
                  <a:fillRect/>
                </a:stretch>
              </p:blipFill>
              <p:spPr>
                <a:xfrm>
                  <a:off x="3581400" y="1295400"/>
                  <a:ext cx="3810000" cy="5257800"/>
                </a:xfrm>
                <a:prstGeom prst="rect">
                  <a:avLst/>
                </a:prstGeom>
              </p:spPr>
            </p:pic>
          </p:control>
        </mc:Fallback>
      </mc:AlternateContent>
    </p:controls>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6" descr="F200706191647022349616643"/>
          <p:cNvPicPr>
            <a:picLocks noChangeAspect="1"/>
          </p:cNvPicPr>
          <p:nvPr/>
        </p:nvPicPr>
        <p:blipFill>
          <a:blip r:embed="rId1"/>
          <a:stretch>
            <a:fillRect/>
          </a:stretch>
        </p:blipFill>
        <p:spPr>
          <a:xfrm>
            <a:off x="685800" y="803275"/>
            <a:ext cx="8077200" cy="5216525"/>
          </a:xfrm>
          <a:prstGeom prst="rect">
            <a:avLst/>
          </a:prstGeom>
          <a:noFill/>
          <a:ln w="9525">
            <a:noFill/>
          </a:ln>
        </p:spPr>
      </p:pic>
      <p:sp>
        <p:nvSpPr>
          <p:cNvPr id="21507" name="Text Box 7"/>
          <p:cNvSpPr txBox="1"/>
          <p:nvPr/>
        </p:nvSpPr>
        <p:spPr>
          <a:xfrm>
            <a:off x="609600" y="6034088"/>
            <a:ext cx="7315200" cy="519112"/>
          </a:xfrm>
          <a:prstGeom prst="rect">
            <a:avLst/>
          </a:prstGeom>
          <a:noFill/>
          <a:ln w="9525">
            <a:noFill/>
          </a:ln>
        </p:spPr>
        <p:txBody>
          <a:bodyPr>
            <a:spAutoFit/>
          </a:bodyPr>
          <a:p>
            <a:pPr algn="ctr">
              <a:spcBef>
                <a:spcPct val="50000"/>
              </a:spcBef>
            </a:pPr>
            <a:r>
              <a:rPr lang="zh-CN" altLang="en-US" sz="2800" b="1" dirty="0">
                <a:latin typeface="Arial" panose="020B0604020202020204" pitchFamily="34" charset="0"/>
              </a:rPr>
              <a:t>中国人民志愿军跨过鸭绿江，开赴朝鲜战场</a:t>
            </a:r>
            <a:endParaRPr lang="zh-CN" altLang="en-US" sz="2800" b="1" dirty="0">
              <a:latin typeface="Arial" panose="020B0604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2" name="Group 2"/>
          <p:cNvGrpSpPr/>
          <p:nvPr/>
        </p:nvGrpSpPr>
        <p:grpSpPr>
          <a:xfrm>
            <a:off x="533400" y="2362200"/>
            <a:ext cx="4800600" cy="2833688"/>
            <a:chOff x="2199" y="2296"/>
            <a:chExt cx="1815" cy="1497"/>
          </a:xfrm>
        </p:grpSpPr>
        <p:sp>
          <p:nvSpPr>
            <p:cNvPr id="7175" name="AutoShape 3"/>
            <p:cNvSpPr/>
            <p:nvPr/>
          </p:nvSpPr>
          <p:spPr>
            <a:xfrm>
              <a:off x="2199" y="2296"/>
              <a:ext cx="1815" cy="1497"/>
            </a:xfrm>
            <a:prstGeom prst="roundRect">
              <a:avLst>
                <a:gd name="adj" fmla="val 16667"/>
              </a:avLst>
            </a:prstGeom>
            <a:solidFill>
              <a:srgbClr val="FFFFD5">
                <a:alpha val="12157"/>
              </a:srgbClr>
            </a:solidFill>
            <a:ln w="3175" cap="flat" cmpd="sng">
              <a:solidFill>
                <a:srgbClr val="969696"/>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sp>
          <p:nvSpPr>
            <p:cNvPr id="7176" name="AutoShape 4"/>
            <p:cNvSpPr/>
            <p:nvPr/>
          </p:nvSpPr>
          <p:spPr>
            <a:xfrm>
              <a:off x="2267" y="2365"/>
              <a:ext cx="1678" cy="1360"/>
            </a:xfrm>
            <a:prstGeom prst="roundRect">
              <a:avLst>
                <a:gd name="adj" fmla="val 16667"/>
              </a:avLst>
            </a:prstGeom>
            <a:solidFill>
              <a:srgbClr val="FFFFD5">
                <a:alpha val="12157"/>
              </a:srgbClr>
            </a:solidFill>
            <a:ln w="3175" cap="flat" cmpd="sng">
              <a:solidFill>
                <a:srgbClr val="969696"/>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grpSp>
      <p:sp>
        <p:nvSpPr>
          <p:cNvPr id="49157" name="Rectangle 5"/>
          <p:cNvSpPr/>
          <p:nvPr/>
        </p:nvSpPr>
        <p:spPr>
          <a:xfrm>
            <a:off x="685800" y="1524000"/>
            <a:ext cx="6934200" cy="701675"/>
          </a:xfrm>
          <a:prstGeom prst="rect">
            <a:avLst/>
          </a:prstGeom>
          <a:noFill/>
          <a:ln w="63500">
            <a:noFill/>
          </a:ln>
        </p:spPr>
        <p:txBody>
          <a:bodyPr>
            <a:spAutoFit/>
          </a:bodyPr>
          <a:p>
            <a:pPr>
              <a:spcBef>
                <a:spcPct val="50000"/>
              </a:spcBef>
            </a:pPr>
            <a:r>
              <a:rPr lang="zh-CN" altLang="en-US" sz="4000" b="1" dirty="0">
                <a:solidFill>
                  <a:schemeClr val="tx2"/>
                </a:solidFill>
                <a:latin typeface="黑体" panose="02010609060101010101" pitchFamily="49" charset="-122"/>
                <a:ea typeface="黑体" panose="02010609060101010101" pitchFamily="49" charset="-122"/>
              </a:rPr>
              <a:t>人民政权的巩固</a:t>
            </a:r>
            <a:endParaRPr lang="zh-CN" altLang="en-US" sz="4000" b="1" dirty="0">
              <a:solidFill>
                <a:schemeClr val="tx2"/>
              </a:solidFill>
              <a:latin typeface="黑体" panose="02010609060101010101" pitchFamily="49" charset="-122"/>
              <a:ea typeface="黑体" panose="02010609060101010101" pitchFamily="49" charset="-122"/>
            </a:endParaRPr>
          </a:p>
        </p:txBody>
      </p:sp>
      <p:sp>
        <p:nvSpPr>
          <p:cNvPr id="49158" name="Text Box 6"/>
          <p:cNvSpPr txBox="1"/>
          <p:nvPr/>
        </p:nvSpPr>
        <p:spPr>
          <a:xfrm>
            <a:off x="990600" y="2743200"/>
            <a:ext cx="4038600" cy="1816100"/>
          </a:xfrm>
          <a:prstGeom prst="rect">
            <a:avLst/>
          </a:prstGeom>
          <a:noFill/>
          <a:ln w="9525">
            <a:noFill/>
          </a:ln>
        </p:spPr>
        <p:txBody>
          <a:bodyPr>
            <a:spAutoFit/>
          </a:bodyPr>
          <a:p>
            <a:pPr>
              <a:spcBef>
                <a:spcPct val="50000"/>
              </a:spcBef>
              <a:buFont typeface="Wingdings" panose="05000000000000000000" pitchFamily="2" charset="2"/>
              <a:buChar char="n"/>
            </a:pPr>
            <a:r>
              <a:rPr lang="zh-CN" altLang="en-US" sz="2800" b="1" dirty="0">
                <a:solidFill>
                  <a:srgbClr val="0000CC"/>
                </a:solidFill>
                <a:latin typeface="Arial" panose="020B0604020202020204" pitchFamily="34" charset="0"/>
              </a:rPr>
              <a:t>向全国进军</a:t>
            </a:r>
            <a:endParaRPr lang="en-US" altLang="zh-CN" sz="2800" b="1" dirty="0">
              <a:solidFill>
                <a:srgbClr val="0000CC"/>
              </a:solidFill>
              <a:latin typeface="Arial" panose="020B0604020202020204" pitchFamily="34" charset="0"/>
            </a:endParaRPr>
          </a:p>
          <a:p>
            <a:pPr>
              <a:spcBef>
                <a:spcPct val="50000"/>
              </a:spcBef>
              <a:buFont typeface="Wingdings" panose="05000000000000000000" pitchFamily="2" charset="2"/>
              <a:buChar char="n"/>
            </a:pPr>
            <a:r>
              <a:rPr lang="zh-CN" altLang="en-US" sz="2800" b="1" dirty="0">
                <a:solidFill>
                  <a:srgbClr val="0000CC"/>
                </a:solidFill>
                <a:latin typeface="Arial" panose="020B0604020202020204" pitchFamily="34" charset="0"/>
              </a:rPr>
              <a:t>抗美援朝</a:t>
            </a:r>
            <a:endParaRPr lang="zh-CN" altLang="en-US" sz="2800" b="1" dirty="0">
              <a:solidFill>
                <a:srgbClr val="0000CC"/>
              </a:solidFill>
              <a:latin typeface="Arial" panose="020B0604020202020204" pitchFamily="34" charset="0"/>
            </a:endParaRPr>
          </a:p>
          <a:p>
            <a:pPr>
              <a:spcBef>
                <a:spcPct val="50000"/>
              </a:spcBef>
              <a:buFont typeface="Wingdings" panose="05000000000000000000" pitchFamily="2" charset="2"/>
              <a:buChar char="n"/>
            </a:pPr>
            <a:r>
              <a:rPr lang="zh-CN" altLang="en-US" sz="2800" b="1" dirty="0">
                <a:solidFill>
                  <a:srgbClr val="0000CC"/>
                </a:solidFill>
                <a:latin typeface="Arial" panose="020B0604020202020204" pitchFamily="34" charset="0"/>
              </a:rPr>
              <a:t>新中国的土地改革</a:t>
            </a:r>
            <a:endParaRPr lang="en-US" altLang="zh-CN" sz="2800" b="1" dirty="0">
              <a:solidFill>
                <a:srgbClr val="0000CC"/>
              </a:solidFill>
              <a:latin typeface="Arial" panose="020B0604020202020204" pitchFamily="34" charset="0"/>
            </a:endParaRPr>
          </a:p>
        </p:txBody>
      </p:sp>
      <p:sp>
        <p:nvSpPr>
          <p:cNvPr id="7173" name="Rectangle 7"/>
          <p:cNvSpPr/>
          <p:nvPr/>
        </p:nvSpPr>
        <p:spPr>
          <a:xfrm>
            <a:off x="685800" y="914400"/>
            <a:ext cx="1600200" cy="519113"/>
          </a:xfrm>
          <a:prstGeom prst="rect">
            <a:avLst/>
          </a:prstGeom>
          <a:noFill/>
          <a:ln w="9525">
            <a:noFill/>
          </a:ln>
        </p:spPr>
        <p:txBody>
          <a:bodyPr>
            <a:spAutoFit/>
          </a:bodyPr>
          <a:p>
            <a:pPr>
              <a:spcBef>
                <a:spcPct val="50000"/>
              </a:spcBef>
              <a:buSzPct val="150000"/>
              <a:buBlip>
                <a:blip r:embed="rId2"/>
              </a:buBlip>
            </a:pPr>
            <a:r>
              <a:rPr lang="zh-CN" altLang="en-US" sz="2800" dirty="0">
                <a:solidFill>
                  <a:srgbClr val="FF0000"/>
                </a:solidFill>
                <a:latin typeface="黑体" panose="02010609060101010101" pitchFamily="49" charset="-122"/>
                <a:ea typeface="黑体" panose="02010609060101010101" pitchFamily="49" charset="-122"/>
              </a:rPr>
              <a:t>第</a:t>
            </a:r>
            <a:r>
              <a:rPr lang="en-US" altLang="zh-CN" sz="2800" dirty="0">
                <a:solidFill>
                  <a:srgbClr val="FF0000"/>
                </a:solidFill>
                <a:latin typeface="黑体" panose="02010609060101010101" pitchFamily="49" charset="-122"/>
                <a:ea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rPr>
              <a:t>课</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7174" name="TextBox 8"/>
          <p:cNvSpPr txBox="1"/>
          <p:nvPr/>
        </p:nvSpPr>
        <p:spPr>
          <a:xfrm>
            <a:off x="381000" y="152400"/>
            <a:ext cx="4572000" cy="307975"/>
          </a:xfrm>
          <a:prstGeom prst="rect">
            <a:avLst/>
          </a:prstGeom>
          <a:solidFill>
            <a:schemeClr val="bg1"/>
          </a:solidFill>
          <a:ln w="9525">
            <a:noFill/>
          </a:ln>
        </p:spPr>
        <p:txBody>
          <a:bodyPr>
            <a:spAutoFit/>
          </a:bodyPr>
          <a:p>
            <a:r>
              <a:rPr lang="zh-CN" altLang="en-US" sz="1400" i="1" dirty="0">
                <a:solidFill>
                  <a:srgbClr val="00B050"/>
                </a:solidFill>
                <a:latin typeface="Arial" panose="020B0604020202020204" pitchFamily="34" charset="0"/>
              </a:rPr>
              <a:t>第一单元   新中国的诞生和社会主义制度的建立</a:t>
            </a:r>
            <a:endParaRPr lang="zh-CN" altLang="en-US" sz="1400" i="1" dirty="0">
              <a:solidFill>
                <a:srgbClr val="00B050"/>
              </a:solidFill>
              <a:latin typeface="Arial" panose="020B060402020202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ppt_x"/>
                                          </p:val>
                                        </p:tav>
                                        <p:tav tm="100000">
                                          <p:val>
                                            <p:strVal val="#ppt_x"/>
                                          </p:val>
                                        </p:tav>
                                      </p:tavLst>
                                    </p:anim>
                                    <p:anim calcmode="lin" valueType="num">
                                      <p:cBhvr additive="base">
                                        <p:cTn id="8"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49158"/>
                                        </p:tgtEl>
                                        <p:attrNameLst>
                                          <p:attrName>style.visibility</p:attrName>
                                        </p:attrNameLst>
                                      </p:cBhvr>
                                      <p:to>
                                        <p:strVal val="visible"/>
                                      </p:to>
                                    </p:set>
                                    <p:anim calcmode="lin" valueType="num">
                                      <p:cBhvr>
                                        <p:cTn id="17" dur="500" fill="hold"/>
                                        <p:tgtEl>
                                          <p:spTgt spid="49158"/>
                                        </p:tgtEl>
                                        <p:attrNameLst>
                                          <p:attrName>ppt_w</p:attrName>
                                        </p:attrNameLst>
                                      </p:cBhvr>
                                      <p:tavLst>
                                        <p:tav tm="0">
                                          <p:val>
                                            <p:fltVal val="0.000000"/>
                                          </p:val>
                                        </p:tav>
                                        <p:tav tm="100000">
                                          <p:val>
                                            <p:strVal val="#ppt_w"/>
                                          </p:val>
                                        </p:tav>
                                      </p:tavLst>
                                    </p:anim>
                                    <p:anim calcmode="lin" valueType="num">
                                      <p:cBhvr>
                                        <p:cTn id="18" dur="500" fill="hold"/>
                                        <p:tgtEl>
                                          <p:spTgt spid="49158"/>
                                        </p:tgtEl>
                                        <p:attrNameLst>
                                          <p:attrName>ppt_h</p:attrName>
                                        </p:attrNameLst>
                                      </p:cBhvr>
                                      <p:tavLst>
                                        <p:tav tm="0">
                                          <p:val>
                                            <p:fltVal val="0.000000"/>
                                          </p:val>
                                        </p:tav>
                                        <p:tav tm="100000">
                                          <p:val>
                                            <p:strVal val="#ppt_h"/>
                                          </p:val>
                                        </p:tav>
                                      </p:tavLst>
                                    </p:anim>
                                    <p:animEffect transition="in" filter="fade">
                                      <p:cBhvr>
                                        <p:cTn id="19" dur="500"/>
                                        <p:tgtEl>
                                          <p:spTgt spid="49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P spid="491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Text Box 5"/>
          <p:cNvSpPr txBox="1"/>
          <p:nvPr/>
        </p:nvSpPr>
        <p:spPr>
          <a:xfrm>
            <a:off x="3048000" y="5729288"/>
            <a:ext cx="3200400" cy="519112"/>
          </a:xfrm>
          <a:prstGeom prst="rect">
            <a:avLst/>
          </a:prstGeom>
          <a:solidFill>
            <a:schemeClr val="bg1"/>
          </a:solidFill>
          <a:ln w="9525">
            <a:noFill/>
          </a:ln>
        </p:spPr>
        <p:txBody>
          <a:bodyPr>
            <a:spAutoFit/>
          </a:bodyPr>
          <a:p>
            <a:pPr algn="ctr">
              <a:spcBef>
                <a:spcPct val="50000"/>
              </a:spcBef>
            </a:pPr>
            <a:r>
              <a:rPr lang="zh-CN" altLang="en-US" sz="2800" b="1" dirty="0">
                <a:latin typeface="Arial" panose="020B0604020202020204" pitchFamily="34" charset="0"/>
              </a:rPr>
              <a:t>抗美援朝战争</a:t>
            </a:r>
            <a:endParaRPr lang="zh-CN" altLang="en-US" sz="2800" b="1" dirty="0">
              <a:latin typeface="Arial" panose="020B0604020202020204" pitchFamily="34" charset="0"/>
            </a:endParaRPr>
          </a:p>
        </p:txBody>
      </p:sp>
    </p:spTree>
    <p:controls>
      <mc:AlternateContent xmlns:mc="http://schemas.openxmlformats.org/markup-compatibility/2006">
        <mc:Choice xmlns:v="urn:schemas-microsoft-com:vml" Requires="v">
          <p:control spid="4102" name="" r:id="rId1" imgW="5943600" imgH="3657600"/>
        </mc:Choice>
        <mc:Fallback>
          <p:control name="" r:id="rId1" imgW="5943600" imgH="3657600">
            <p:pic>
              <p:nvPicPr>
                <p:cNvPr id="0" name="ShockwaveFlash3"/>
                <p:cNvPicPr/>
                <p:nvPr/>
              </p:nvPicPr>
              <p:blipFill>
                <a:blip r:embed="rId2"/>
                <a:stretch>
                  <a:fillRect/>
                </a:stretch>
              </p:blipFill>
              <p:spPr>
                <a:xfrm>
                  <a:off x="1905000" y="1447800"/>
                  <a:ext cx="5943600" cy="3657600"/>
                </a:xfrm>
                <a:prstGeom prst="rect">
                  <a:avLst/>
                </a:prstGeom>
              </p:spPr>
            </p:pic>
          </p:control>
        </mc:Fallback>
      </mc:AlternateContent>
    </p:controls>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AutoShape 3" descr="r_%e6%97%a0%e6%a0%87%e9%a2%9838">
            <a:hlinkClick r:id="rId1"/>
          </p:cNvPr>
          <p:cNvSpPr>
            <a:spLocks noChangeAspect="1"/>
          </p:cNvSpPr>
          <p:nvPr/>
        </p:nvSpPr>
        <p:spPr>
          <a:xfrm>
            <a:off x="4419600" y="3352800"/>
            <a:ext cx="304800" cy="304800"/>
          </a:xfrm>
          <a:prstGeom prst="rect">
            <a:avLst/>
          </a:prstGeom>
          <a:noFill/>
          <a:ln w="9525">
            <a:noFill/>
          </a:ln>
        </p:spPr>
        <p:txBody>
          <a:bodyPr/>
          <a:p>
            <a:endParaRPr lang="zh-CN" altLang="en-US" dirty="0">
              <a:latin typeface="Arial" panose="020B0604020202020204" pitchFamily="34" charset="0"/>
            </a:endParaRPr>
          </a:p>
        </p:txBody>
      </p:sp>
      <p:pic>
        <p:nvPicPr>
          <p:cNvPr id="22531" name="Picture 5" descr="200641917329104"/>
          <p:cNvPicPr>
            <a:picLocks noChangeAspect="1"/>
          </p:cNvPicPr>
          <p:nvPr/>
        </p:nvPicPr>
        <p:blipFill>
          <a:blip r:embed="rId2"/>
          <a:stretch>
            <a:fillRect/>
          </a:stretch>
        </p:blipFill>
        <p:spPr>
          <a:xfrm>
            <a:off x="228600" y="228600"/>
            <a:ext cx="4114800" cy="4191000"/>
          </a:xfrm>
          <a:prstGeom prst="rect">
            <a:avLst/>
          </a:prstGeom>
          <a:noFill/>
          <a:ln w="9525">
            <a:noFill/>
          </a:ln>
        </p:spPr>
      </p:pic>
      <p:pic>
        <p:nvPicPr>
          <p:cNvPr id="22532" name="Picture 6" descr="YW00082">
            <a:hlinkClick r:id="rId3"/>
          </p:cNvPr>
          <p:cNvPicPr>
            <a:picLocks noChangeAspect="1"/>
          </p:cNvPicPr>
          <p:nvPr/>
        </p:nvPicPr>
        <p:blipFill>
          <a:blip r:embed="rId4"/>
          <a:stretch>
            <a:fillRect/>
          </a:stretch>
        </p:blipFill>
        <p:spPr>
          <a:xfrm>
            <a:off x="4495800" y="228600"/>
            <a:ext cx="4495800" cy="4191000"/>
          </a:xfrm>
          <a:prstGeom prst="rect">
            <a:avLst/>
          </a:prstGeom>
          <a:noFill/>
          <a:ln w="9525">
            <a:noFill/>
          </a:ln>
        </p:spPr>
      </p:pic>
      <p:sp>
        <p:nvSpPr>
          <p:cNvPr id="22533" name="Text Box 7"/>
          <p:cNvSpPr txBox="1"/>
          <p:nvPr/>
        </p:nvSpPr>
        <p:spPr>
          <a:xfrm>
            <a:off x="838200" y="4999038"/>
            <a:ext cx="8077200" cy="1570037"/>
          </a:xfrm>
          <a:prstGeom prst="rect">
            <a:avLst/>
          </a:prstGeom>
          <a:noFill/>
          <a:ln w="9525">
            <a:noFill/>
          </a:ln>
        </p:spPr>
        <p:txBody>
          <a:bodyPr>
            <a:spAutoFit/>
          </a:bodyPr>
          <a:p>
            <a:pPr>
              <a:spcBef>
                <a:spcPct val="50000"/>
              </a:spcBef>
            </a:pPr>
            <a:r>
              <a:rPr lang="zh-CN" altLang="en-US" sz="3200" b="1" dirty="0">
                <a:solidFill>
                  <a:srgbClr val="3333FF"/>
                </a:solidFill>
                <a:latin typeface="宋体" panose="02010600030101010101" pitchFamily="2" charset="-122"/>
              </a:rPr>
              <a:t>　　你能讲述图片中英雄人物的故事吗</a:t>
            </a:r>
            <a:r>
              <a:rPr lang="en-US" altLang="zh-CN" sz="3200" b="1" dirty="0">
                <a:solidFill>
                  <a:srgbClr val="3333FF"/>
                </a:solidFill>
                <a:latin typeface="宋体" panose="02010600030101010101" pitchFamily="2" charset="-122"/>
              </a:rPr>
              <a:t>? </a:t>
            </a:r>
            <a:r>
              <a:rPr lang="zh-CN" altLang="en-US" sz="3200" b="1" dirty="0">
                <a:solidFill>
                  <a:srgbClr val="3333FF"/>
                </a:solidFill>
                <a:latin typeface="宋体" panose="02010600030101010101" pitchFamily="2" charset="-122"/>
              </a:rPr>
              <a:t>为什么中国人民志愿军会被祖国人民称为</a:t>
            </a:r>
            <a:r>
              <a:rPr lang="zh-CN" altLang="zh-CN" sz="3200" b="1" dirty="0">
                <a:solidFill>
                  <a:srgbClr val="3333FF"/>
                </a:solidFill>
                <a:latin typeface="宋体" panose="02010600030101010101" pitchFamily="2" charset="-122"/>
              </a:rPr>
              <a:t>“</a:t>
            </a:r>
            <a:r>
              <a:rPr lang="zh-CN" altLang="en-US" sz="3200" b="1" dirty="0">
                <a:solidFill>
                  <a:srgbClr val="3333FF"/>
                </a:solidFill>
                <a:latin typeface="宋体" panose="02010600030101010101" pitchFamily="2" charset="-122"/>
              </a:rPr>
              <a:t>最可爱的人</a:t>
            </a:r>
            <a:r>
              <a:rPr lang="zh-CN" altLang="zh-CN" sz="3200" b="1" dirty="0">
                <a:solidFill>
                  <a:srgbClr val="3333FF"/>
                </a:solidFill>
                <a:latin typeface="宋体" panose="02010600030101010101" pitchFamily="2" charset="-122"/>
              </a:rPr>
              <a:t>”</a:t>
            </a:r>
            <a:r>
              <a:rPr lang="en-US" altLang="zh-CN" sz="3200" b="1" dirty="0">
                <a:solidFill>
                  <a:srgbClr val="3333FF"/>
                </a:solidFill>
                <a:latin typeface="宋体" panose="02010600030101010101" pitchFamily="2" charset="-122"/>
              </a:rPr>
              <a:t>?</a:t>
            </a:r>
            <a:endParaRPr lang="en-US" altLang="zh-CN" sz="3200" b="1" dirty="0">
              <a:solidFill>
                <a:srgbClr val="3333FF"/>
              </a:solidFill>
              <a:latin typeface="宋体" panose="02010600030101010101" pitchFamily="2" charset="-122"/>
            </a:endParaRPr>
          </a:p>
        </p:txBody>
      </p:sp>
      <p:sp>
        <p:nvSpPr>
          <p:cNvPr id="22534" name="Text Box 8"/>
          <p:cNvSpPr txBox="1"/>
          <p:nvPr/>
        </p:nvSpPr>
        <p:spPr>
          <a:xfrm>
            <a:off x="5105400" y="4433888"/>
            <a:ext cx="3276600" cy="519112"/>
          </a:xfrm>
          <a:prstGeom prst="rect">
            <a:avLst/>
          </a:prstGeom>
          <a:solidFill>
            <a:schemeClr val="bg1"/>
          </a:solidFill>
          <a:ln w="9525">
            <a:noFill/>
          </a:ln>
        </p:spPr>
        <p:txBody>
          <a:bodyPr>
            <a:spAutoFit/>
          </a:bodyPr>
          <a:p>
            <a:pPr algn="ctr">
              <a:spcBef>
                <a:spcPct val="50000"/>
              </a:spcBef>
            </a:pPr>
            <a:r>
              <a:rPr lang="zh-CN" altLang="en-US" sz="2800" b="1" dirty="0">
                <a:latin typeface="Arial" panose="020B0604020202020204" pitchFamily="34" charset="0"/>
              </a:rPr>
              <a:t>邱少云</a:t>
            </a:r>
            <a:endParaRPr lang="zh-CN" altLang="en-US" sz="2800" b="1" dirty="0">
              <a:latin typeface="Arial" panose="020B0604020202020204" pitchFamily="34" charset="0"/>
            </a:endParaRPr>
          </a:p>
        </p:txBody>
      </p:sp>
      <p:sp>
        <p:nvSpPr>
          <p:cNvPr id="22535" name="Text Box 9"/>
          <p:cNvSpPr txBox="1"/>
          <p:nvPr/>
        </p:nvSpPr>
        <p:spPr>
          <a:xfrm>
            <a:off x="1066800" y="4419600"/>
            <a:ext cx="2362200" cy="519113"/>
          </a:xfrm>
          <a:prstGeom prst="rect">
            <a:avLst/>
          </a:prstGeom>
          <a:solidFill>
            <a:schemeClr val="bg1"/>
          </a:solidFill>
          <a:ln w="9525">
            <a:noFill/>
          </a:ln>
        </p:spPr>
        <p:txBody>
          <a:bodyPr>
            <a:spAutoFit/>
          </a:bodyPr>
          <a:p>
            <a:pPr algn="ctr">
              <a:spcBef>
                <a:spcPct val="50000"/>
              </a:spcBef>
            </a:pPr>
            <a:r>
              <a:rPr lang="zh-CN" altLang="en-US" sz="2800" b="1" dirty="0">
                <a:latin typeface="Arial" panose="020B0604020202020204" pitchFamily="34" charset="0"/>
              </a:rPr>
              <a:t>黄继光</a:t>
            </a:r>
            <a:endParaRPr lang="zh-CN" altLang="en-US" sz="2800" b="1" dirty="0">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AutoShape 7" descr="YW00082"/>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pic>
        <p:nvPicPr>
          <p:cNvPr id="23555" name="Picture 12" descr="61314"/>
          <p:cNvPicPr>
            <a:picLocks noChangeAspect="1"/>
          </p:cNvPicPr>
          <p:nvPr/>
        </p:nvPicPr>
        <p:blipFill>
          <a:blip r:embed="rId1"/>
          <a:stretch>
            <a:fillRect/>
          </a:stretch>
        </p:blipFill>
        <p:spPr>
          <a:xfrm>
            <a:off x="762000" y="990600"/>
            <a:ext cx="8001000" cy="4495800"/>
          </a:xfrm>
          <a:prstGeom prst="rect">
            <a:avLst/>
          </a:prstGeom>
          <a:noFill/>
          <a:ln w="9525">
            <a:noFill/>
          </a:ln>
        </p:spPr>
      </p:pic>
      <p:sp>
        <p:nvSpPr>
          <p:cNvPr id="23556" name="Text Box 13"/>
          <p:cNvSpPr txBox="1"/>
          <p:nvPr/>
        </p:nvSpPr>
        <p:spPr>
          <a:xfrm>
            <a:off x="762000" y="5486400"/>
            <a:ext cx="8001000" cy="946150"/>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中朝方面和</a:t>
            </a:r>
            <a:r>
              <a:rPr lang="zh-CN" altLang="en-US" sz="2800" b="1" dirty="0">
                <a:latin typeface="宋体" panose="02010600030101010101" pitchFamily="2" charset="-122"/>
              </a:rPr>
              <a:t>“</a:t>
            </a:r>
            <a:r>
              <a:rPr lang="zh-CN" altLang="en-US" sz="2800" b="1" dirty="0">
                <a:latin typeface="Arial" panose="020B0604020202020204" pitchFamily="34" charset="0"/>
              </a:rPr>
              <a:t>联合国军</a:t>
            </a:r>
            <a:r>
              <a:rPr lang="zh-CN" altLang="en-US" sz="2800" b="1" dirty="0">
                <a:latin typeface="宋体" panose="02010600030101010101" pitchFamily="2" charset="-122"/>
              </a:rPr>
              <a:t>”</a:t>
            </a:r>
            <a:r>
              <a:rPr lang="zh-CN" altLang="en-US" sz="2800" b="1" dirty="0">
                <a:latin typeface="Arial" panose="020B0604020202020204" pitchFamily="34" charset="0"/>
              </a:rPr>
              <a:t>代表正式签署朝鲜停战协定</a:t>
            </a:r>
            <a:endParaRPr lang="zh-CN" altLang="en-US" sz="2800" b="1" dirty="0">
              <a:latin typeface="Arial" panose="020B0604020202020204" pitchFamily="34" charset="0"/>
            </a:endParaRPr>
          </a:p>
        </p:txBody>
      </p:sp>
      <p:pic>
        <p:nvPicPr>
          <p:cNvPr id="11280" name="Picture 16" descr="24arrow03247">
            <a:hlinkClick r:id="rId2" action="ppaction://hlinksldjump"/>
          </p:cNvPr>
          <p:cNvPicPr>
            <a:picLocks noChangeAspect="1"/>
          </p:cNvPicPr>
          <p:nvPr/>
        </p:nvPicPr>
        <p:blipFill>
          <a:blip r:embed="rId3"/>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80"/>
                                        </p:tgtEl>
                                        <p:attrNameLst>
                                          <p:attrName>style.visibility</p:attrName>
                                        </p:attrNameLst>
                                      </p:cBhvr>
                                      <p:to>
                                        <p:strVal val="visible"/>
                                      </p:to>
                                    </p:set>
                                    <p:animEffect transition="in" filter="blinds(horizontal)">
                                      <p:cBhvr>
                                        <p:cTn id="7" dur="500"/>
                                        <p:tgtEl>
                                          <p:spTgt spid="1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7" descr="1385"/>
          <p:cNvPicPr>
            <a:picLocks noChangeAspect="1"/>
          </p:cNvPicPr>
          <p:nvPr/>
        </p:nvPicPr>
        <p:blipFill>
          <a:blip r:embed="rId1"/>
          <a:stretch>
            <a:fillRect/>
          </a:stretch>
        </p:blipFill>
        <p:spPr>
          <a:xfrm>
            <a:off x="914400" y="914400"/>
            <a:ext cx="4876800" cy="1728788"/>
          </a:xfrm>
          <a:prstGeom prst="rect">
            <a:avLst/>
          </a:prstGeom>
          <a:noFill/>
          <a:ln w="9525">
            <a:noFill/>
          </a:ln>
        </p:spPr>
      </p:pic>
      <p:pic>
        <p:nvPicPr>
          <p:cNvPr id="24579" name="Picture 6" descr="0637"/>
          <p:cNvPicPr>
            <a:picLocks noChangeAspect="1"/>
          </p:cNvPicPr>
          <p:nvPr/>
        </p:nvPicPr>
        <p:blipFill>
          <a:blip r:embed="rId2"/>
          <a:stretch>
            <a:fillRect/>
          </a:stretch>
        </p:blipFill>
        <p:spPr>
          <a:xfrm>
            <a:off x="685800" y="3124200"/>
            <a:ext cx="7924800" cy="3276600"/>
          </a:xfrm>
          <a:prstGeom prst="rect">
            <a:avLst/>
          </a:prstGeom>
          <a:noFill/>
          <a:ln w="9525">
            <a:noFill/>
          </a:ln>
        </p:spPr>
      </p:pic>
      <p:sp>
        <p:nvSpPr>
          <p:cNvPr id="24580" name="WordArt 4"/>
          <p:cNvSpPr>
            <a:spLocks noTextEdit="1"/>
          </p:cNvSpPr>
          <p:nvPr/>
        </p:nvSpPr>
        <p:spPr>
          <a:xfrm>
            <a:off x="2133600" y="1295400"/>
            <a:ext cx="2286000" cy="1295400"/>
          </a:xfrm>
          <a:prstGeom prst="rect">
            <a:avLst/>
          </a:prstGeom>
        </p:spPr>
        <p:txBody>
          <a:bodyPr wrap="none" fromWordArt="1">
            <a:prstTxWarp prst="textDeflate">
              <a:avLst>
                <a:gd name="adj" fmla="val 26227"/>
              </a:avLst>
            </a:prstTxWarp>
            <a:normAutofit/>
          </a:bodyPr>
          <a:p>
            <a:pPr algn="ctr" eaLnBrk="0" hangingPunct="0"/>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探究与讨论</a:t>
            </a:r>
            <a:endPar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13317" name="Text Box 5"/>
          <p:cNvSpPr txBox="1"/>
          <p:nvPr/>
        </p:nvSpPr>
        <p:spPr>
          <a:xfrm>
            <a:off x="1371600" y="3581400"/>
            <a:ext cx="6934200" cy="173990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9060101010101" pitchFamily="49" charset="-122"/>
                <a:ea typeface="黑体" panose="02010609060101010101" pitchFamily="49" charset="-122"/>
              </a:rPr>
              <a:t>　　你认为百业待兴的中国到底应不应该出兵与头号帝国主义国家</a:t>
            </a:r>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美国直接冲突呢</a:t>
            </a:r>
            <a:r>
              <a:rPr lang="en-US" altLang="zh-CN" sz="3600" b="1" dirty="0">
                <a:solidFill>
                  <a:srgbClr val="FF0000"/>
                </a:solidFill>
                <a:latin typeface="黑体" panose="02010609060101010101" pitchFamily="49" charset="-122"/>
                <a:ea typeface="黑体" panose="02010609060101010101" pitchFamily="49" charset="-122"/>
              </a:rPr>
              <a:t>?</a:t>
            </a:r>
            <a:endParaRPr lang="en-US" altLang="zh-CN" sz="3600" b="1" dirty="0">
              <a:solidFill>
                <a:srgbClr val="FF0000"/>
              </a:solidFill>
              <a:latin typeface="黑体" panose="02010609060101010101" pitchFamily="49" charset="-122"/>
              <a:ea typeface="黑体" panose="02010609060101010101" pitchFamily="49" charset="-122"/>
            </a:endParaRPr>
          </a:p>
        </p:txBody>
      </p:sp>
      <p:pic>
        <p:nvPicPr>
          <p:cNvPr id="24582" name="Picture 8" descr="pe02745_"/>
          <p:cNvPicPr>
            <a:picLocks noChangeAspect="1"/>
          </p:cNvPicPr>
          <p:nvPr/>
        </p:nvPicPr>
        <p:blipFill>
          <a:blip r:embed="rId3"/>
          <a:stretch>
            <a:fillRect/>
          </a:stretch>
        </p:blipFill>
        <p:spPr>
          <a:xfrm>
            <a:off x="5486400" y="2057400"/>
            <a:ext cx="2971800" cy="1350963"/>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4"/>
          <p:cNvSpPr txBox="1"/>
          <p:nvPr/>
        </p:nvSpPr>
        <p:spPr>
          <a:xfrm>
            <a:off x="1143000" y="1295400"/>
            <a:ext cx="7239000" cy="374808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　　我们不出兵，让敌人压至鸭绿江边，国内国际反动气焰增高，则对各方都不利，首先是对东北更不利，整个东北边防军将被吸住，南满电力将被控制。</a:t>
            </a:r>
            <a:endParaRPr lang="zh-CN" altLang="en-US" sz="3200" b="1" dirty="0">
              <a:latin typeface="Arial" panose="020B0604020202020204" pitchFamily="34" charset="0"/>
            </a:endParaRPr>
          </a:p>
          <a:p>
            <a:pPr>
              <a:spcBef>
                <a:spcPct val="50000"/>
              </a:spcBef>
            </a:pPr>
            <a:r>
              <a:rPr lang="zh-CN" altLang="en-US" sz="3200" b="1" dirty="0">
                <a:latin typeface="Arial" panose="020B0604020202020204" pitchFamily="34" charset="0"/>
              </a:rPr>
              <a:t>        总之，我们认为应当参战，必须参战，参战利益极大，不参战损害极大。</a:t>
            </a:r>
            <a:endParaRPr lang="zh-CN" altLang="en-US" sz="3200" b="1" dirty="0">
              <a:latin typeface="Arial" panose="020B0604020202020204" pitchFamily="34" charset="0"/>
            </a:endParaRPr>
          </a:p>
        </p:txBody>
      </p:sp>
      <p:grpSp>
        <p:nvGrpSpPr>
          <p:cNvPr id="25603" name="Group 8"/>
          <p:cNvGrpSpPr/>
          <p:nvPr/>
        </p:nvGrpSpPr>
        <p:grpSpPr>
          <a:xfrm>
            <a:off x="5486400" y="5410200"/>
            <a:ext cx="3657600" cy="579438"/>
            <a:chOff x="2784" y="2880"/>
            <a:chExt cx="2304" cy="365"/>
          </a:xfrm>
        </p:grpSpPr>
        <p:sp>
          <p:nvSpPr>
            <p:cNvPr id="25605" name="Line 5"/>
            <p:cNvSpPr/>
            <p:nvPr/>
          </p:nvSpPr>
          <p:spPr>
            <a:xfrm>
              <a:off x="2784" y="3120"/>
              <a:ext cx="768" cy="0"/>
            </a:xfrm>
            <a:prstGeom prst="line">
              <a:avLst/>
            </a:prstGeom>
            <a:ln w="28575" cap="flat" cmpd="sng">
              <a:solidFill>
                <a:schemeClr val="tx1"/>
              </a:solidFill>
              <a:prstDash val="solid"/>
              <a:headEnd type="none" w="med" len="med"/>
              <a:tailEnd type="none" w="med" len="med"/>
            </a:ln>
          </p:spPr>
        </p:sp>
        <p:sp>
          <p:nvSpPr>
            <p:cNvPr id="25606" name="Text Box 6"/>
            <p:cNvSpPr txBox="1"/>
            <p:nvPr/>
          </p:nvSpPr>
          <p:spPr>
            <a:xfrm>
              <a:off x="3648" y="2880"/>
              <a:ext cx="1440" cy="365"/>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毛泽东</a:t>
              </a:r>
              <a:endParaRPr lang="zh-CN" altLang="en-US" sz="3200" b="1" dirty="0">
                <a:latin typeface="Arial" panose="020B0604020202020204" pitchFamily="34" charset="0"/>
              </a:endParaRPr>
            </a:p>
          </p:txBody>
        </p:sp>
      </p:grpSp>
      <p:pic>
        <p:nvPicPr>
          <p:cNvPr id="15371" name="Picture 11" descr="24arrow03247">
            <a:hlinkClick r:id="rId1" action="ppaction://hlinksldjump"/>
          </p:cNvPr>
          <p:cNvPicPr>
            <a:picLocks noChangeAspect="1"/>
          </p:cNvPicPr>
          <p:nvPr/>
        </p:nvPicPr>
        <p:blipFill>
          <a:blip r:embed="rId2"/>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71"/>
                                        </p:tgtEl>
                                        <p:attrNameLst>
                                          <p:attrName>style.visibility</p:attrName>
                                        </p:attrNameLst>
                                      </p:cBhvr>
                                      <p:to>
                                        <p:strVal val="visible"/>
                                      </p:to>
                                    </p:set>
                                    <p:animEffect transition="in" filter="blinds(horizontal)">
                                      <p:cBhvr>
                                        <p:cTn id="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12"/>
          <p:cNvSpPr/>
          <p:nvPr/>
        </p:nvSpPr>
        <p:spPr>
          <a:xfrm>
            <a:off x="990600" y="1371600"/>
            <a:ext cx="914400" cy="3962400"/>
          </a:xfrm>
          <a:prstGeom prst="rect">
            <a:avLst/>
          </a:prstGeom>
          <a:solidFill>
            <a:srgbClr val="FFFFFF"/>
          </a:solidFill>
          <a:ln w="19050" cap="flat" cmpd="sng">
            <a:solidFill>
              <a:srgbClr val="0000FF"/>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21506" name="Rectangle 2"/>
          <p:cNvSpPr>
            <a:spLocks noGrp="1"/>
          </p:cNvSpPr>
          <p:nvPr>
            <p:ph type="title"/>
          </p:nvPr>
        </p:nvSpPr>
        <p:spPr>
          <a:xfrm>
            <a:off x="909638" y="727075"/>
            <a:ext cx="7929562" cy="579438"/>
          </a:xfrm>
          <a:ln/>
        </p:spPr>
        <p:txBody>
          <a:bodyPr vert="horz" wrap="square" lIns="91440" tIns="45720" rIns="91440" bIns="45720" anchor="t">
            <a:spAutoFit/>
          </a:bodyPr>
          <a:p>
            <a:pPr algn="l" eaLnBrk="1" hangingPunct="1">
              <a:spcBef>
                <a:spcPct val="50000"/>
              </a:spcBef>
            </a:pPr>
            <a:r>
              <a:rPr lang="zh-CN" altLang="en-US" sz="3200" b="1" dirty="0">
                <a:solidFill>
                  <a:srgbClr val="CC0099"/>
                </a:solidFill>
              </a:rPr>
              <a:t>三、新中国的土地改革</a:t>
            </a:r>
            <a:endParaRPr lang="zh-CN" altLang="en-US" sz="3200" b="1" dirty="0">
              <a:solidFill>
                <a:srgbClr val="CC0099"/>
              </a:solidFill>
            </a:endParaRPr>
          </a:p>
        </p:txBody>
      </p:sp>
      <p:sp>
        <p:nvSpPr>
          <p:cNvPr id="21508" name="Text Box 4"/>
          <p:cNvSpPr txBox="1"/>
          <p:nvPr/>
        </p:nvSpPr>
        <p:spPr>
          <a:xfrm>
            <a:off x="990600" y="1495425"/>
            <a:ext cx="1600200" cy="3743325"/>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原因：</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核心：</a:t>
            </a:r>
            <a:endParaRPr lang="zh-CN" altLang="en-US" sz="2400" b="1" dirty="0">
              <a:latin typeface="Arial" panose="020B0604020202020204" pitchFamily="34" charset="0"/>
            </a:endParaRPr>
          </a:p>
          <a:p>
            <a:pPr>
              <a:spcBef>
                <a:spcPct val="50000"/>
              </a:spcBef>
            </a:pP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文件：</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政策：</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成果：</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意义：</a:t>
            </a:r>
            <a:endParaRPr lang="zh-CN" altLang="en-US" sz="2400" b="1" dirty="0">
              <a:latin typeface="Arial" panose="020B0604020202020204" pitchFamily="34" charset="0"/>
            </a:endParaRPr>
          </a:p>
        </p:txBody>
      </p:sp>
      <p:sp>
        <p:nvSpPr>
          <p:cNvPr id="21509" name="Text Box 5"/>
          <p:cNvSpPr txBox="1"/>
          <p:nvPr/>
        </p:nvSpPr>
        <p:spPr>
          <a:xfrm>
            <a:off x="1905000" y="1495425"/>
            <a:ext cx="4495800" cy="457200"/>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原有的土地制度极不合理</a:t>
            </a:r>
            <a:endParaRPr lang="zh-CN" altLang="en-US" sz="2400" b="1" dirty="0">
              <a:latin typeface="Arial" panose="020B0604020202020204" pitchFamily="34" charset="0"/>
            </a:endParaRPr>
          </a:p>
        </p:txBody>
      </p:sp>
      <p:sp>
        <p:nvSpPr>
          <p:cNvPr id="21510" name="Text Box 6"/>
          <p:cNvSpPr txBox="1"/>
          <p:nvPr/>
        </p:nvSpPr>
        <p:spPr>
          <a:xfrm>
            <a:off x="1981200" y="2028825"/>
            <a:ext cx="5105400" cy="822325"/>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废除地主阶级封建剥削的土地制度，实行农民的土地所有制</a:t>
            </a:r>
            <a:endParaRPr lang="zh-CN" altLang="en-US" sz="2400" b="1" dirty="0">
              <a:latin typeface="Arial" panose="020B0604020202020204" pitchFamily="34" charset="0"/>
            </a:endParaRPr>
          </a:p>
        </p:txBody>
      </p:sp>
      <p:sp>
        <p:nvSpPr>
          <p:cNvPr id="21511" name="Text Box 7"/>
          <p:cNvSpPr txBox="1"/>
          <p:nvPr/>
        </p:nvSpPr>
        <p:spPr>
          <a:xfrm>
            <a:off x="1905000" y="3705225"/>
            <a:ext cx="3276600" cy="457200"/>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分批推进</a:t>
            </a:r>
            <a:endParaRPr lang="zh-CN" altLang="en-US" sz="2400" b="1" dirty="0">
              <a:latin typeface="Arial" panose="020B0604020202020204" pitchFamily="34" charset="0"/>
            </a:endParaRPr>
          </a:p>
        </p:txBody>
      </p:sp>
      <p:sp>
        <p:nvSpPr>
          <p:cNvPr id="21512" name="Text Box 8"/>
          <p:cNvSpPr txBox="1"/>
          <p:nvPr/>
        </p:nvSpPr>
        <p:spPr>
          <a:xfrm>
            <a:off x="1905000" y="4238625"/>
            <a:ext cx="7162800" cy="457200"/>
          </a:xfrm>
          <a:prstGeom prst="rect">
            <a:avLst/>
          </a:prstGeom>
          <a:noFill/>
          <a:ln w="9525">
            <a:noFill/>
          </a:ln>
        </p:spPr>
        <p:txBody>
          <a:bodyPr>
            <a:spAutoFit/>
          </a:bodyPr>
          <a:p>
            <a:pPr>
              <a:spcBef>
                <a:spcPct val="50000"/>
              </a:spcBef>
            </a:pPr>
            <a:r>
              <a:rPr lang="en-US" altLang="zh-CN" sz="2400" b="1" dirty="0">
                <a:latin typeface="Arial" panose="020B0604020202020204" pitchFamily="34" charset="0"/>
              </a:rPr>
              <a:t>1952</a:t>
            </a:r>
            <a:r>
              <a:rPr lang="zh-CN" altLang="en-US" sz="2400" b="1" dirty="0">
                <a:latin typeface="Arial" panose="020B0604020202020204" pitchFamily="34" charset="0"/>
              </a:rPr>
              <a:t>年基本完成，</a:t>
            </a:r>
            <a:r>
              <a:rPr lang="en-US" altLang="zh-CN" sz="2400" b="1" dirty="0">
                <a:latin typeface="Arial" panose="020B0604020202020204" pitchFamily="34" charset="0"/>
              </a:rPr>
              <a:t>3</a:t>
            </a:r>
            <a:r>
              <a:rPr lang="zh-CN" altLang="en-US" sz="2400" b="1" dirty="0">
                <a:latin typeface="Arial" panose="020B0604020202020204" pitchFamily="34" charset="0"/>
              </a:rPr>
              <a:t>亿多</a:t>
            </a:r>
            <a:r>
              <a:rPr lang="zh-CN" altLang="en-US" sz="2400" b="1" dirty="0">
                <a:latin typeface="Arial" panose="020B0604020202020204" pitchFamily="34" charset="0"/>
                <a:hlinkClick r:id="rId1" action="ppaction://hlinksldjump"/>
              </a:rPr>
              <a:t>农民分到了土地</a:t>
            </a:r>
            <a:endParaRPr lang="zh-CN" altLang="en-US" sz="2400" b="1" dirty="0">
              <a:latin typeface="Arial" panose="020B0604020202020204" pitchFamily="34" charset="0"/>
            </a:endParaRPr>
          </a:p>
        </p:txBody>
      </p:sp>
      <p:sp>
        <p:nvSpPr>
          <p:cNvPr id="21513" name="Text Box 9"/>
          <p:cNvSpPr txBox="1"/>
          <p:nvPr/>
        </p:nvSpPr>
        <p:spPr>
          <a:xfrm>
            <a:off x="1905000" y="4772025"/>
            <a:ext cx="6781800" cy="1552575"/>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摧毁了在我国延续了两千多年的封建剥削土地制度。农民成为了土地的主人，在政治和经济上翻了身；解放了农村生产力，促进了农村经济的迅速恢复和发展。</a:t>
            </a:r>
            <a:endParaRPr lang="zh-CN" altLang="en-US" sz="2400" b="1" dirty="0">
              <a:latin typeface="Arial" panose="020B0604020202020204" pitchFamily="34" charset="0"/>
            </a:endParaRPr>
          </a:p>
        </p:txBody>
      </p:sp>
      <p:sp>
        <p:nvSpPr>
          <p:cNvPr id="21514" name="Text Box 10"/>
          <p:cNvSpPr txBox="1"/>
          <p:nvPr/>
        </p:nvSpPr>
        <p:spPr>
          <a:xfrm>
            <a:off x="1828800" y="3124200"/>
            <a:ext cx="5638800" cy="457200"/>
          </a:xfrm>
          <a:prstGeom prst="rect">
            <a:avLst/>
          </a:prstGeom>
          <a:noFill/>
          <a:ln w="9525">
            <a:noFill/>
          </a:ln>
        </p:spPr>
        <p:txBody>
          <a:bodyPr>
            <a:spAutoFit/>
          </a:bodyPr>
          <a:p>
            <a:pPr>
              <a:spcBef>
                <a:spcPct val="50000"/>
              </a:spcBef>
            </a:pPr>
            <a:r>
              <a:rPr lang="en-US" altLang="zh-CN" sz="2400" b="1" dirty="0">
                <a:latin typeface="Arial" panose="020B0604020202020204" pitchFamily="34" charset="0"/>
                <a:hlinkClick r:id="rId2" action="ppaction://hlinksldjump"/>
              </a:rPr>
              <a:t>《</a:t>
            </a:r>
            <a:r>
              <a:rPr lang="zh-CN" altLang="en-US" sz="2400" b="1" dirty="0">
                <a:latin typeface="Arial" panose="020B0604020202020204" pitchFamily="34" charset="0"/>
                <a:hlinkClick r:id="rId2" action="ppaction://hlinksldjump"/>
              </a:rPr>
              <a:t>中华人民共和国土地改革法</a:t>
            </a:r>
            <a:r>
              <a:rPr lang="en-US" altLang="zh-CN" sz="2400" b="1" dirty="0">
                <a:latin typeface="Arial" panose="020B0604020202020204" pitchFamily="34" charset="0"/>
                <a:hlinkClick r:id="rId2" action="ppaction://hlinksldjump"/>
              </a:rPr>
              <a:t>》</a:t>
            </a:r>
            <a:endParaRPr lang="en-US" altLang="zh-CN" sz="2400" b="1" dirty="0">
              <a:latin typeface="Arial" panose="020B0604020202020204" pitchFamily="34" charset="0"/>
            </a:endParaRPr>
          </a:p>
        </p:txBody>
      </p:sp>
      <p:sp>
        <p:nvSpPr>
          <p:cNvPr id="26635" name="Rectangle 13"/>
          <p:cNvSpPr/>
          <p:nvPr/>
        </p:nvSpPr>
        <p:spPr>
          <a:xfrm>
            <a:off x="990600" y="19050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sp>
        <p:nvSpPr>
          <p:cNvPr id="26636" name="Rectangle 14"/>
          <p:cNvSpPr/>
          <p:nvPr/>
        </p:nvSpPr>
        <p:spPr>
          <a:xfrm>
            <a:off x="990600" y="24384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sp>
        <p:nvSpPr>
          <p:cNvPr id="26637" name="Rectangle 15"/>
          <p:cNvSpPr/>
          <p:nvPr/>
        </p:nvSpPr>
        <p:spPr>
          <a:xfrm>
            <a:off x="990600" y="35814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sp>
        <p:nvSpPr>
          <p:cNvPr id="26638" name="Rectangle 16"/>
          <p:cNvSpPr/>
          <p:nvPr/>
        </p:nvSpPr>
        <p:spPr>
          <a:xfrm>
            <a:off x="990600" y="41148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sp>
        <p:nvSpPr>
          <p:cNvPr id="26639" name="Rectangle 17"/>
          <p:cNvSpPr/>
          <p:nvPr/>
        </p:nvSpPr>
        <p:spPr>
          <a:xfrm>
            <a:off x="990600" y="46482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sp>
        <p:nvSpPr>
          <p:cNvPr id="26640" name="Rectangle 18"/>
          <p:cNvSpPr/>
          <p:nvPr/>
        </p:nvSpPr>
        <p:spPr>
          <a:xfrm>
            <a:off x="990600" y="5181600"/>
            <a:ext cx="914400" cy="76200"/>
          </a:xfrm>
          <a:prstGeom prst="rect">
            <a:avLst/>
          </a:prstGeom>
          <a:solidFill>
            <a:schemeClr val="hlink"/>
          </a:solidFill>
          <a:ln w="9525">
            <a:noFill/>
          </a:ln>
        </p:spPr>
        <p:txBody>
          <a:bodyPr wrap="none" anchor="ctr"/>
          <a:p>
            <a:endParaRPr lang="zh-CN" altLang="en-US" dirty="0">
              <a:latin typeface="Arial" panose="020B0604020202020204" pitchFamily="34" charset="0"/>
            </a:endParaRPr>
          </a:p>
        </p:txBody>
      </p:sp>
      <p:pic>
        <p:nvPicPr>
          <p:cNvPr id="21532" name="Picture 28" descr="24arrow03246">
            <a:hlinkClick r:id="rId3" action="ppaction://hlinksldjump"/>
          </p:cNvPr>
          <p:cNvPicPr>
            <a:picLocks noChangeAspect="1"/>
          </p:cNvPicPr>
          <p:nvPr/>
        </p:nvPicPr>
        <p:blipFill>
          <a:blip r:embed="rId4"/>
          <a:stretch>
            <a:fillRect/>
          </a:stretch>
        </p:blipFill>
        <p:spPr>
          <a:xfrm>
            <a:off x="8077200" y="6172200"/>
            <a:ext cx="685800" cy="438150"/>
          </a:xfrm>
          <a:prstGeom prst="rect">
            <a:avLst/>
          </a:prstGeom>
          <a:noFill/>
          <a:ln w="9525">
            <a:noFill/>
          </a:ln>
        </p:spPr>
      </p:pic>
      <p:pic>
        <p:nvPicPr>
          <p:cNvPr id="21533" name="Picture 29" descr="24arrow03246">
            <a:hlinkClick r:id="rId2" action="ppaction://hlinksldjump"/>
          </p:cNvPr>
          <p:cNvPicPr>
            <a:picLocks noChangeAspect="1"/>
          </p:cNvPicPr>
          <p:nvPr/>
        </p:nvPicPr>
        <p:blipFill>
          <a:blip r:embed="rId4"/>
          <a:stretch>
            <a:fillRect/>
          </a:stretch>
        </p:blipFill>
        <p:spPr>
          <a:xfrm>
            <a:off x="6553200" y="3200400"/>
            <a:ext cx="533400" cy="341313"/>
          </a:xfrm>
          <a:prstGeom prst="rect">
            <a:avLst/>
          </a:prstGeom>
          <a:noFill/>
          <a:ln w="9525">
            <a:noFill/>
          </a:ln>
        </p:spPr>
      </p:pic>
      <p:pic>
        <p:nvPicPr>
          <p:cNvPr id="21534" name="Picture 30" descr="24arrow03246">
            <a:hlinkClick r:id="rId1" action="ppaction://hlinksldjump"/>
          </p:cNvPr>
          <p:cNvPicPr>
            <a:picLocks noChangeAspect="1"/>
          </p:cNvPicPr>
          <p:nvPr/>
        </p:nvPicPr>
        <p:blipFill>
          <a:blip r:embed="rId4"/>
          <a:stretch>
            <a:fillRect/>
          </a:stretch>
        </p:blipFill>
        <p:spPr>
          <a:xfrm>
            <a:off x="7772400" y="4343400"/>
            <a:ext cx="533400" cy="341313"/>
          </a:xfrm>
          <a:prstGeom prst="rect">
            <a:avLst/>
          </a:prstGeom>
          <a:noFill/>
          <a:ln w="9525">
            <a:noFill/>
          </a:ln>
        </p:spPr>
      </p:pic>
      <p:pic>
        <p:nvPicPr>
          <p:cNvPr id="26644" name="Picture 32" descr="MCj02309500000[1]"/>
          <p:cNvPicPr>
            <a:picLocks noChangeAspect="1"/>
          </p:cNvPicPr>
          <p:nvPr/>
        </p:nvPicPr>
        <p:blipFill>
          <a:blip r:embed="rId5"/>
          <a:stretch>
            <a:fillRect/>
          </a:stretch>
        </p:blipFill>
        <p:spPr>
          <a:xfrm>
            <a:off x="6477000" y="228600"/>
            <a:ext cx="2339975" cy="168910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ppt_w</p:attrName>
                                        </p:attrNameLst>
                                      </p:cBhvr>
                                      <p:tavLst>
                                        <p:tav tm="0">
                                          <p:val>
                                            <p:strVal val="#ppt_w*0.05"/>
                                          </p:val>
                                        </p:tav>
                                        <p:tav tm="100000">
                                          <p:val>
                                            <p:strVal val="#ppt_w"/>
                                          </p:val>
                                        </p:tav>
                                      </p:tavLst>
                                    </p:anim>
                                    <p:anim calcmode="lin" valueType="num">
                                      <p:cBhvr>
                                        <p:cTn id="8" dur="500" fill="hold"/>
                                        <p:tgtEl>
                                          <p:spTgt spid="21506"/>
                                        </p:tgtEl>
                                        <p:attrNameLst>
                                          <p:attrName>ppt_h</p:attrName>
                                        </p:attrNameLst>
                                      </p:cBhvr>
                                      <p:tavLst>
                                        <p:tav tm="0">
                                          <p:val>
                                            <p:strVal val="#ppt_h"/>
                                          </p:val>
                                        </p:tav>
                                        <p:tav tm="100000">
                                          <p:val>
                                            <p:strVal val="#ppt_h"/>
                                          </p:val>
                                        </p:tav>
                                      </p:tavLst>
                                    </p:anim>
                                    <p:anim calcmode="lin" valueType="num">
                                      <p:cBhvr>
                                        <p:cTn id="9" dur="500" fill="hold"/>
                                        <p:tgtEl>
                                          <p:spTgt spid="21506"/>
                                        </p:tgtEl>
                                        <p:attrNameLst>
                                          <p:attrName>ppt_x</p:attrName>
                                        </p:attrNameLst>
                                      </p:cBhvr>
                                      <p:tavLst>
                                        <p:tav tm="0">
                                          <p:val>
                                            <p:strVal val="#ppt_x-.2"/>
                                          </p:val>
                                        </p:tav>
                                        <p:tav tm="100000">
                                          <p:val>
                                            <p:strVal val="#ppt_x"/>
                                          </p:val>
                                        </p:tav>
                                      </p:tavLst>
                                    </p:anim>
                                    <p:anim calcmode="lin" valueType="num">
                                      <p:cBhvr>
                                        <p:cTn id="10" dur="500" fill="hold"/>
                                        <p:tgtEl>
                                          <p:spTgt spid="21506"/>
                                        </p:tgtEl>
                                        <p:attrNameLst>
                                          <p:attrName>ppt_y</p:attrName>
                                        </p:attrNameLst>
                                      </p:cBhvr>
                                      <p:tavLst>
                                        <p:tav tm="0">
                                          <p:val>
                                            <p:strVal val="#ppt_y"/>
                                          </p:val>
                                        </p:tav>
                                        <p:tav tm="100000">
                                          <p:val>
                                            <p:strVal val="#ppt_y"/>
                                          </p:val>
                                        </p:tav>
                                      </p:tavLst>
                                    </p:anim>
                                    <p:animEffect transition="in" filter="fade">
                                      <p:cBhvr>
                                        <p:cTn id="11" dur="500"/>
                                        <p:tgtEl>
                                          <p:spTgt spid="21506"/>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grpId="0" nodeType="clickEffect">
                                  <p:stCondLst>
                                    <p:cond delay="0"/>
                                  </p:stCondLst>
                                  <p:childTnLst>
                                    <p:set>
                                      <p:cBhvr>
                                        <p:cTn id="15" dur="1" fill="hold">
                                          <p:stCondLst>
                                            <p:cond delay="0"/>
                                          </p:stCondLst>
                                        </p:cTn>
                                        <p:tgtEl>
                                          <p:spTgt spid="21508"/>
                                        </p:tgtEl>
                                        <p:attrNameLst>
                                          <p:attrName>style.visibility</p:attrName>
                                        </p:attrNameLst>
                                      </p:cBhvr>
                                      <p:to>
                                        <p:strVal val="visible"/>
                                      </p:to>
                                    </p:set>
                                    <p:anim calcmode="lin" valueType="num">
                                      <p:cBhvr>
                                        <p:cTn id="16" dur="500" decel="50000" fill="hold">
                                          <p:stCondLst>
                                            <p:cond delay="0"/>
                                          </p:stCondLst>
                                        </p:cTn>
                                        <p:tgtEl>
                                          <p:spTgt spid="21508"/>
                                        </p:tgtEl>
                                        <p:attrNameLst>
                                          <p:attrName>style.rotation</p:attrName>
                                        </p:attrNameLst>
                                      </p:cBhvr>
                                      <p:tavLst>
                                        <p:tav tm="0">
                                          <p:val>
                                            <p:fltVal val="-90.000000"/>
                                          </p:val>
                                        </p:tav>
                                        <p:tav tm="100000">
                                          <p:val>
                                            <p:fltVal val="0.000000"/>
                                          </p:val>
                                        </p:tav>
                                      </p:tavLst>
                                    </p:anim>
                                    <p:anim calcmode="lin" valueType="num">
                                      <p:cBhvr>
                                        <p:cTn id="17" dur="500" decel="50000" fill="hold">
                                          <p:stCondLst>
                                            <p:cond delay="0"/>
                                          </p:stCondLst>
                                        </p:cTn>
                                        <p:tgtEl>
                                          <p:spTgt spid="21508"/>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21508"/>
                                        </p:tgtEl>
                                        <p:attrNameLst>
                                          <p:attrName>ppt_w</p:attrName>
                                        </p:attrNameLst>
                                      </p:cBhvr>
                                      <p:tavLst>
                                        <p:tav tm="0">
                                          <p:val>
                                            <p:strVal val="#ppt_w*.05"/>
                                          </p:val>
                                        </p:tav>
                                        <p:tav tm="100000">
                                          <p:val>
                                            <p:strVal val="#ppt_w"/>
                                          </p:val>
                                        </p:tav>
                                      </p:tavLst>
                                    </p:anim>
                                    <p:anim calcmode="lin" valueType="num">
                                      <p:cBhvr>
                                        <p:cTn id="19" dur="1000" fill="hold"/>
                                        <p:tgtEl>
                                          <p:spTgt spid="21508"/>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21508"/>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21508"/>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21508"/>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21508"/>
                                        </p:tgtEl>
                                      </p:cBhvr>
                                    </p:animEffect>
                                  </p:childTnLst>
                                </p:cTn>
                              </p:par>
                            </p:childTnLst>
                          </p:cTn>
                        </p:par>
                      </p:childTnLst>
                    </p:cTn>
                  </p:par>
                  <p:par>
                    <p:cTn id="24" fill="hold">
                      <p:stCondLst>
                        <p:cond delay="indefinite"/>
                      </p:stCondLst>
                      <p:childTnLst>
                        <p:par>
                          <p:cTn id="25" fill="hold">
                            <p:stCondLst>
                              <p:cond delay="0"/>
                            </p:stCondLst>
                            <p:childTnLst>
                              <p:par>
                                <p:cTn id="26" presetID="54" presetClass="entr" presetSubtype="0" accel="100000" fill="hold" grpId="0" nodeType="clickEffect">
                                  <p:stCondLst>
                                    <p:cond delay="0"/>
                                  </p:stCondLst>
                                  <p:childTnLst>
                                    <p:set>
                                      <p:cBhvr>
                                        <p:cTn id="27" dur="1" fill="hold">
                                          <p:stCondLst>
                                            <p:cond delay="0"/>
                                          </p:stCondLst>
                                        </p:cTn>
                                        <p:tgtEl>
                                          <p:spTgt spid="21509"/>
                                        </p:tgtEl>
                                        <p:attrNameLst>
                                          <p:attrName>style.visibility</p:attrName>
                                        </p:attrNameLst>
                                      </p:cBhvr>
                                      <p:to>
                                        <p:strVal val="visible"/>
                                      </p:to>
                                    </p:set>
                                    <p:anim calcmode="lin" valueType="num">
                                      <p:cBhvr>
                                        <p:cTn id="28" dur="500" fill="hold"/>
                                        <p:tgtEl>
                                          <p:spTgt spid="21509"/>
                                        </p:tgtEl>
                                        <p:attrNameLst>
                                          <p:attrName>ppt_w</p:attrName>
                                        </p:attrNameLst>
                                      </p:cBhvr>
                                      <p:tavLst>
                                        <p:tav tm="0">
                                          <p:val>
                                            <p:strVal val="#ppt_w*0.05"/>
                                          </p:val>
                                        </p:tav>
                                        <p:tav tm="100000">
                                          <p:val>
                                            <p:strVal val="#ppt_w"/>
                                          </p:val>
                                        </p:tav>
                                      </p:tavLst>
                                    </p:anim>
                                    <p:anim calcmode="lin" valueType="num">
                                      <p:cBhvr>
                                        <p:cTn id="29" dur="500" fill="hold"/>
                                        <p:tgtEl>
                                          <p:spTgt spid="21509"/>
                                        </p:tgtEl>
                                        <p:attrNameLst>
                                          <p:attrName>ppt_h</p:attrName>
                                        </p:attrNameLst>
                                      </p:cBhvr>
                                      <p:tavLst>
                                        <p:tav tm="0">
                                          <p:val>
                                            <p:strVal val="#ppt_h"/>
                                          </p:val>
                                        </p:tav>
                                        <p:tav tm="100000">
                                          <p:val>
                                            <p:strVal val="#ppt_h"/>
                                          </p:val>
                                        </p:tav>
                                      </p:tavLst>
                                    </p:anim>
                                    <p:anim calcmode="lin" valueType="num">
                                      <p:cBhvr>
                                        <p:cTn id="30" dur="500" fill="hold"/>
                                        <p:tgtEl>
                                          <p:spTgt spid="21509"/>
                                        </p:tgtEl>
                                        <p:attrNameLst>
                                          <p:attrName>ppt_x</p:attrName>
                                        </p:attrNameLst>
                                      </p:cBhvr>
                                      <p:tavLst>
                                        <p:tav tm="0">
                                          <p:val>
                                            <p:strVal val="#ppt_x-.2"/>
                                          </p:val>
                                        </p:tav>
                                        <p:tav tm="100000">
                                          <p:val>
                                            <p:strVal val="#ppt_x"/>
                                          </p:val>
                                        </p:tav>
                                      </p:tavLst>
                                    </p:anim>
                                    <p:anim calcmode="lin" valueType="num">
                                      <p:cBhvr>
                                        <p:cTn id="31" dur="500" fill="hold"/>
                                        <p:tgtEl>
                                          <p:spTgt spid="21509"/>
                                        </p:tgtEl>
                                        <p:attrNameLst>
                                          <p:attrName>ppt_y</p:attrName>
                                        </p:attrNameLst>
                                      </p:cBhvr>
                                      <p:tavLst>
                                        <p:tav tm="0">
                                          <p:val>
                                            <p:strVal val="#ppt_y"/>
                                          </p:val>
                                        </p:tav>
                                        <p:tav tm="100000">
                                          <p:val>
                                            <p:strVal val="#ppt_y"/>
                                          </p:val>
                                        </p:tav>
                                      </p:tavLst>
                                    </p:anim>
                                    <p:animEffect transition="in" filter="fade">
                                      <p:cBhvr>
                                        <p:cTn id="32" dur="500"/>
                                        <p:tgtEl>
                                          <p:spTgt spid="21509"/>
                                        </p:tgtEl>
                                      </p:cBhvr>
                                    </p:animEffect>
                                  </p:childTnLst>
                                </p:cTn>
                              </p:par>
                            </p:childTnLst>
                          </p:cTn>
                        </p:par>
                      </p:childTnLst>
                    </p:cTn>
                  </p:par>
                  <p:par>
                    <p:cTn id="33" fill="hold">
                      <p:stCondLst>
                        <p:cond delay="indefinite"/>
                      </p:stCondLst>
                      <p:childTnLst>
                        <p:par>
                          <p:cTn id="34" fill="hold">
                            <p:stCondLst>
                              <p:cond delay="0"/>
                            </p:stCondLst>
                            <p:childTnLst>
                              <p:par>
                                <p:cTn id="35" presetID="54" presetClass="entr" presetSubtype="0" accel="100000" fill="hold" grpId="0" nodeType="clickEffect">
                                  <p:stCondLst>
                                    <p:cond delay="0"/>
                                  </p:stCondLst>
                                  <p:childTnLst>
                                    <p:set>
                                      <p:cBhvr>
                                        <p:cTn id="36" dur="1" fill="hold">
                                          <p:stCondLst>
                                            <p:cond delay="0"/>
                                          </p:stCondLst>
                                        </p:cTn>
                                        <p:tgtEl>
                                          <p:spTgt spid="21510"/>
                                        </p:tgtEl>
                                        <p:attrNameLst>
                                          <p:attrName>style.visibility</p:attrName>
                                        </p:attrNameLst>
                                      </p:cBhvr>
                                      <p:to>
                                        <p:strVal val="visible"/>
                                      </p:to>
                                    </p:set>
                                    <p:anim calcmode="lin" valueType="num">
                                      <p:cBhvr>
                                        <p:cTn id="37" dur="500" fill="hold"/>
                                        <p:tgtEl>
                                          <p:spTgt spid="21510"/>
                                        </p:tgtEl>
                                        <p:attrNameLst>
                                          <p:attrName>ppt_w</p:attrName>
                                        </p:attrNameLst>
                                      </p:cBhvr>
                                      <p:tavLst>
                                        <p:tav tm="0">
                                          <p:val>
                                            <p:strVal val="#ppt_w*0.05"/>
                                          </p:val>
                                        </p:tav>
                                        <p:tav tm="100000">
                                          <p:val>
                                            <p:strVal val="#ppt_w"/>
                                          </p:val>
                                        </p:tav>
                                      </p:tavLst>
                                    </p:anim>
                                    <p:anim calcmode="lin" valueType="num">
                                      <p:cBhvr>
                                        <p:cTn id="38" dur="500" fill="hold"/>
                                        <p:tgtEl>
                                          <p:spTgt spid="21510"/>
                                        </p:tgtEl>
                                        <p:attrNameLst>
                                          <p:attrName>ppt_h</p:attrName>
                                        </p:attrNameLst>
                                      </p:cBhvr>
                                      <p:tavLst>
                                        <p:tav tm="0">
                                          <p:val>
                                            <p:strVal val="#ppt_h"/>
                                          </p:val>
                                        </p:tav>
                                        <p:tav tm="100000">
                                          <p:val>
                                            <p:strVal val="#ppt_h"/>
                                          </p:val>
                                        </p:tav>
                                      </p:tavLst>
                                    </p:anim>
                                    <p:anim calcmode="lin" valueType="num">
                                      <p:cBhvr>
                                        <p:cTn id="39" dur="500" fill="hold"/>
                                        <p:tgtEl>
                                          <p:spTgt spid="21510"/>
                                        </p:tgtEl>
                                        <p:attrNameLst>
                                          <p:attrName>ppt_x</p:attrName>
                                        </p:attrNameLst>
                                      </p:cBhvr>
                                      <p:tavLst>
                                        <p:tav tm="0">
                                          <p:val>
                                            <p:strVal val="#ppt_x-.2"/>
                                          </p:val>
                                        </p:tav>
                                        <p:tav tm="100000">
                                          <p:val>
                                            <p:strVal val="#ppt_x"/>
                                          </p:val>
                                        </p:tav>
                                      </p:tavLst>
                                    </p:anim>
                                    <p:anim calcmode="lin" valueType="num">
                                      <p:cBhvr>
                                        <p:cTn id="40" dur="500" fill="hold"/>
                                        <p:tgtEl>
                                          <p:spTgt spid="21510"/>
                                        </p:tgtEl>
                                        <p:attrNameLst>
                                          <p:attrName>ppt_y</p:attrName>
                                        </p:attrNameLst>
                                      </p:cBhvr>
                                      <p:tavLst>
                                        <p:tav tm="0">
                                          <p:val>
                                            <p:strVal val="#ppt_y"/>
                                          </p:val>
                                        </p:tav>
                                        <p:tav tm="100000">
                                          <p:val>
                                            <p:strVal val="#ppt_y"/>
                                          </p:val>
                                        </p:tav>
                                      </p:tavLst>
                                    </p:anim>
                                    <p:animEffect transition="in" filter="fade">
                                      <p:cBhvr>
                                        <p:cTn id="41" dur="500"/>
                                        <p:tgtEl>
                                          <p:spTgt spid="21510"/>
                                        </p:tgtEl>
                                      </p:cBhvr>
                                    </p:animEffect>
                                  </p:childTnLst>
                                </p:cTn>
                              </p:par>
                            </p:childTnLst>
                          </p:cTn>
                        </p:par>
                      </p:childTnLst>
                    </p:cTn>
                  </p:par>
                  <p:par>
                    <p:cTn id="42" fill="hold">
                      <p:stCondLst>
                        <p:cond delay="indefinite"/>
                      </p:stCondLst>
                      <p:childTnLst>
                        <p:par>
                          <p:cTn id="43" fill="hold">
                            <p:stCondLst>
                              <p:cond delay="0"/>
                            </p:stCondLst>
                            <p:childTnLst>
                              <p:par>
                                <p:cTn id="44" presetID="54" presetClass="entr" presetSubtype="0" accel="100000" fill="hold" grpId="0" nodeType="clickEffect">
                                  <p:stCondLst>
                                    <p:cond delay="0"/>
                                  </p:stCondLst>
                                  <p:childTnLst>
                                    <p:set>
                                      <p:cBhvr>
                                        <p:cTn id="45" dur="1" fill="hold">
                                          <p:stCondLst>
                                            <p:cond delay="0"/>
                                          </p:stCondLst>
                                        </p:cTn>
                                        <p:tgtEl>
                                          <p:spTgt spid="21514"/>
                                        </p:tgtEl>
                                        <p:attrNameLst>
                                          <p:attrName>style.visibility</p:attrName>
                                        </p:attrNameLst>
                                      </p:cBhvr>
                                      <p:to>
                                        <p:strVal val="visible"/>
                                      </p:to>
                                    </p:set>
                                    <p:anim calcmode="lin" valueType="num">
                                      <p:cBhvr>
                                        <p:cTn id="46" dur="500" fill="hold"/>
                                        <p:tgtEl>
                                          <p:spTgt spid="21514"/>
                                        </p:tgtEl>
                                        <p:attrNameLst>
                                          <p:attrName>ppt_w</p:attrName>
                                        </p:attrNameLst>
                                      </p:cBhvr>
                                      <p:tavLst>
                                        <p:tav tm="0">
                                          <p:val>
                                            <p:strVal val="#ppt_w*0.05"/>
                                          </p:val>
                                        </p:tav>
                                        <p:tav tm="100000">
                                          <p:val>
                                            <p:strVal val="#ppt_w"/>
                                          </p:val>
                                        </p:tav>
                                      </p:tavLst>
                                    </p:anim>
                                    <p:anim calcmode="lin" valueType="num">
                                      <p:cBhvr>
                                        <p:cTn id="47" dur="500" fill="hold"/>
                                        <p:tgtEl>
                                          <p:spTgt spid="21514"/>
                                        </p:tgtEl>
                                        <p:attrNameLst>
                                          <p:attrName>ppt_h</p:attrName>
                                        </p:attrNameLst>
                                      </p:cBhvr>
                                      <p:tavLst>
                                        <p:tav tm="0">
                                          <p:val>
                                            <p:strVal val="#ppt_h"/>
                                          </p:val>
                                        </p:tav>
                                        <p:tav tm="100000">
                                          <p:val>
                                            <p:strVal val="#ppt_h"/>
                                          </p:val>
                                        </p:tav>
                                      </p:tavLst>
                                    </p:anim>
                                    <p:anim calcmode="lin" valueType="num">
                                      <p:cBhvr>
                                        <p:cTn id="48" dur="500" fill="hold"/>
                                        <p:tgtEl>
                                          <p:spTgt spid="21514"/>
                                        </p:tgtEl>
                                        <p:attrNameLst>
                                          <p:attrName>ppt_x</p:attrName>
                                        </p:attrNameLst>
                                      </p:cBhvr>
                                      <p:tavLst>
                                        <p:tav tm="0">
                                          <p:val>
                                            <p:strVal val="#ppt_x-.2"/>
                                          </p:val>
                                        </p:tav>
                                        <p:tav tm="100000">
                                          <p:val>
                                            <p:strVal val="#ppt_x"/>
                                          </p:val>
                                        </p:tav>
                                      </p:tavLst>
                                    </p:anim>
                                    <p:anim calcmode="lin" valueType="num">
                                      <p:cBhvr>
                                        <p:cTn id="49" dur="500" fill="hold"/>
                                        <p:tgtEl>
                                          <p:spTgt spid="21514"/>
                                        </p:tgtEl>
                                        <p:attrNameLst>
                                          <p:attrName>ppt_y</p:attrName>
                                        </p:attrNameLst>
                                      </p:cBhvr>
                                      <p:tavLst>
                                        <p:tav tm="0">
                                          <p:val>
                                            <p:strVal val="#ppt_y"/>
                                          </p:val>
                                        </p:tav>
                                        <p:tav tm="100000">
                                          <p:val>
                                            <p:strVal val="#ppt_y"/>
                                          </p:val>
                                        </p:tav>
                                      </p:tavLst>
                                    </p:anim>
                                    <p:animEffect transition="in" filter="fade">
                                      <p:cBhvr>
                                        <p:cTn id="50" dur="500"/>
                                        <p:tgtEl>
                                          <p:spTgt spid="21514"/>
                                        </p:tgtEl>
                                      </p:cBhvr>
                                    </p:animEffect>
                                  </p:childTnLst>
                                </p:cTn>
                              </p:par>
                            </p:childTnLst>
                          </p:cTn>
                        </p:par>
                        <p:par>
                          <p:cTn id="51" fill="hold">
                            <p:stCondLst>
                              <p:cond delay="500"/>
                            </p:stCondLst>
                            <p:childTnLst>
                              <p:par>
                                <p:cTn id="52" presetID="2" presetClass="entr" presetSubtype="8" fill="hold" nodeType="afterEffect">
                                  <p:stCondLst>
                                    <p:cond delay="0"/>
                                  </p:stCondLst>
                                  <p:childTnLst>
                                    <p:set>
                                      <p:cBhvr>
                                        <p:cTn id="53" dur="1" fill="hold">
                                          <p:stCondLst>
                                            <p:cond delay="0"/>
                                          </p:stCondLst>
                                        </p:cTn>
                                        <p:tgtEl>
                                          <p:spTgt spid="21533"/>
                                        </p:tgtEl>
                                        <p:attrNameLst>
                                          <p:attrName>style.visibility</p:attrName>
                                        </p:attrNameLst>
                                      </p:cBhvr>
                                      <p:to>
                                        <p:strVal val="visible"/>
                                      </p:to>
                                    </p:set>
                                    <p:anim calcmode="lin" valueType="num">
                                      <p:cBhvr additive="base">
                                        <p:cTn id="54" dur="500" fill="hold"/>
                                        <p:tgtEl>
                                          <p:spTgt spid="21533"/>
                                        </p:tgtEl>
                                        <p:attrNameLst>
                                          <p:attrName>ppt_x</p:attrName>
                                        </p:attrNameLst>
                                      </p:cBhvr>
                                      <p:tavLst>
                                        <p:tav tm="0">
                                          <p:val>
                                            <p:strVal val="0-#ppt_w/2"/>
                                          </p:val>
                                        </p:tav>
                                        <p:tav tm="100000">
                                          <p:val>
                                            <p:strVal val="#ppt_x"/>
                                          </p:val>
                                        </p:tav>
                                      </p:tavLst>
                                    </p:anim>
                                    <p:anim calcmode="lin" valueType="num">
                                      <p:cBhvr additive="base">
                                        <p:cTn id="55" dur="500" fill="hold"/>
                                        <p:tgtEl>
                                          <p:spTgt spid="2153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4" presetClass="entr" presetSubtype="0" accel="100000" fill="hold" grpId="0" nodeType="clickEffect">
                                  <p:stCondLst>
                                    <p:cond delay="0"/>
                                  </p:stCondLst>
                                  <p:childTnLst>
                                    <p:set>
                                      <p:cBhvr>
                                        <p:cTn id="59" dur="1" fill="hold">
                                          <p:stCondLst>
                                            <p:cond delay="0"/>
                                          </p:stCondLst>
                                        </p:cTn>
                                        <p:tgtEl>
                                          <p:spTgt spid="21511"/>
                                        </p:tgtEl>
                                        <p:attrNameLst>
                                          <p:attrName>style.visibility</p:attrName>
                                        </p:attrNameLst>
                                      </p:cBhvr>
                                      <p:to>
                                        <p:strVal val="visible"/>
                                      </p:to>
                                    </p:set>
                                    <p:anim calcmode="lin" valueType="num">
                                      <p:cBhvr>
                                        <p:cTn id="60" dur="500" fill="hold"/>
                                        <p:tgtEl>
                                          <p:spTgt spid="21511"/>
                                        </p:tgtEl>
                                        <p:attrNameLst>
                                          <p:attrName>ppt_w</p:attrName>
                                        </p:attrNameLst>
                                      </p:cBhvr>
                                      <p:tavLst>
                                        <p:tav tm="0">
                                          <p:val>
                                            <p:strVal val="#ppt_w*0.05"/>
                                          </p:val>
                                        </p:tav>
                                        <p:tav tm="100000">
                                          <p:val>
                                            <p:strVal val="#ppt_w"/>
                                          </p:val>
                                        </p:tav>
                                      </p:tavLst>
                                    </p:anim>
                                    <p:anim calcmode="lin" valueType="num">
                                      <p:cBhvr>
                                        <p:cTn id="61" dur="500" fill="hold"/>
                                        <p:tgtEl>
                                          <p:spTgt spid="21511"/>
                                        </p:tgtEl>
                                        <p:attrNameLst>
                                          <p:attrName>ppt_h</p:attrName>
                                        </p:attrNameLst>
                                      </p:cBhvr>
                                      <p:tavLst>
                                        <p:tav tm="0">
                                          <p:val>
                                            <p:strVal val="#ppt_h"/>
                                          </p:val>
                                        </p:tav>
                                        <p:tav tm="100000">
                                          <p:val>
                                            <p:strVal val="#ppt_h"/>
                                          </p:val>
                                        </p:tav>
                                      </p:tavLst>
                                    </p:anim>
                                    <p:anim calcmode="lin" valueType="num">
                                      <p:cBhvr>
                                        <p:cTn id="62" dur="500" fill="hold"/>
                                        <p:tgtEl>
                                          <p:spTgt spid="21511"/>
                                        </p:tgtEl>
                                        <p:attrNameLst>
                                          <p:attrName>ppt_x</p:attrName>
                                        </p:attrNameLst>
                                      </p:cBhvr>
                                      <p:tavLst>
                                        <p:tav tm="0">
                                          <p:val>
                                            <p:strVal val="#ppt_x-.2"/>
                                          </p:val>
                                        </p:tav>
                                        <p:tav tm="100000">
                                          <p:val>
                                            <p:strVal val="#ppt_x"/>
                                          </p:val>
                                        </p:tav>
                                      </p:tavLst>
                                    </p:anim>
                                    <p:anim calcmode="lin" valueType="num">
                                      <p:cBhvr>
                                        <p:cTn id="63" dur="500" fill="hold"/>
                                        <p:tgtEl>
                                          <p:spTgt spid="21511"/>
                                        </p:tgtEl>
                                        <p:attrNameLst>
                                          <p:attrName>ppt_y</p:attrName>
                                        </p:attrNameLst>
                                      </p:cBhvr>
                                      <p:tavLst>
                                        <p:tav tm="0">
                                          <p:val>
                                            <p:strVal val="#ppt_y"/>
                                          </p:val>
                                        </p:tav>
                                        <p:tav tm="100000">
                                          <p:val>
                                            <p:strVal val="#ppt_y"/>
                                          </p:val>
                                        </p:tav>
                                      </p:tavLst>
                                    </p:anim>
                                    <p:animEffect transition="in" filter="fade">
                                      <p:cBhvr>
                                        <p:cTn id="64" dur="500"/>
                                        <p:tgtEl>
                                          <p:spTgt spid="21511"/>
                                        </p:tgtEl>
                                      </p:cBhvr>
                                    </p:animEffect>
                                  </p:childTnLst>
                                </p:cTn>
                              </p:par>
                            </p:childTnLst>
                          </p:cTn>
                        </p:par>
                      </p:childTnLst>
                    </p:cTn>
                  </p:par>
                  <p:par>
                    <p:cTn id="65" fill="hold">
                      <p:stCondLst>
                        <p:cond delay="indefinite"/>
                      </p:stCondLst>
                      <p:childTnLst>
                        <p:par>
                          <p:cTn id="66" fill="hold">
                            <p:stCondLst>
                              <p:cond delay="0"/>
                            </p:stCondLst>
                            <p:childTnLst>
                              <p:par>
                                <p:cTn id="67" presetID="54" presetClass="entr" presetSubtype="0" accel="100000" fill="hold" grpId="0" nodeType="clickEffect">
                                  <p:stCondLst>
                                    <p:cond delay="0"/>
                                  </p:stCondLst>
                                  <p:childTnLst>
                                    <p:set>
                                      <p:cBhvr>
                                        <p:cTn id="68" dur="1" fill="hold">
                                          <p:stCondLst>
                                            <p:cond delay="0"/>
                                          </p:stCondLst>
                                        </p:cTn>
                                        <p:tgtEl>
                                          <p:spTgt spid="21512"/>
                                        </p:tgtEl>
                                        <p:attrNameLst>
                                          <p:attrName>style.visibility</p:attrName>
                                        </p:attrNameLst>
                                      </p:cBhvr>
                                      <p:to>
                                        <p:strVal val="visible"/>
                                      </p:to>
                                    </p:set>
                                    <p:anim calcmode="lin" valueType="num">
                                      <p:cBhvr>
                                        <p:cTn id="69" dur="500" fill="hold"/>
                                        <p:tgtEl>
                                          <p:spTgt spid="21512"/>
                                        </p:tgtEl>
                                        <p:attrNameLst>
                                          <p:attrName>ppt_w</p:attrName>
                                        </p:attrNameLst>
                                      </p:cBhvr>
                                      <p:tavLst>
                                        <p:tav tm="0">
                                          <p:val>
                                            <p:strVal val="#ppt_w*0.05"/>
                                          </p:val>
                                        </p:tav>
                                        <p:tav tm="100000">
                                          <p:val>
                                            <p:strVal val="#ppt_w"/>
                                          </p:val>
                                        </p:tav>
                                      </p:tavLst>
                                    </p:anim>
                                    <p:anim calcmode="lin" valueType="num">
                                      <p:cBhvr>
                                        <p:cTn id="70" dur="500" fill="hold"/>
                                        <p:tgtEl>
                                          <p:spTgt spid="21512"/>
                                        </p:tgtEl>
                                        <p:attrNameLst>
                                          <p:attrName>ppt_h</p:attrName>
                                        </p:attrNameLst>
                                      </p:cBhvr>
                                      <p:tavLst>
                                        <p:tav tm="0">
                                          <p:val>
                                            <p:strVal val="#ppt_h"/>
                                          </p:val>
                                        </p:tav>
                                        <p:tav tm="100000">
                                          <p:val>
                                            <p:strVal val="#ppt_h"/>
                                          </p:val>
                                        </p:tav>
                                      </p:tavLst>
                                    </p:anim>
                                    <p:anim calcmode="lin" valueType="num">
                                      <p:cBhvr>
                                        <p:cTn id="71" dur="500" fill="hold"/>
                                        <p:tgtEl>
                                          <p:spTgt spid="21512"/>
                                        </p:tgtEl>
                                        <p:attrNameLst>
                                          <p:attrName>ppt_x</p:attrName>
                                        </p:attrNameLst>
                                      </p:cBhvr>
                                      <p:tavLst>
                                        <p:tav tm="0">
                                          <p:val>
                                            <p:strVal val="#ppt_x-.2"/>
                                          </p:val>
                                        </p:tav>
                                        <p:tav tm="100000">
                                          <p:val>
                                            <p:strVal val="#ppt_x"/>
                                          </p:val>
                                        </p:tav>
                                      </p:tavLst>
                                    </p:anim>
                                    <p:anim calcmode="lin" valueType="num">
                                      <p:cBhvr>
                                        <p:cTn id="72" dur="500" fill="hold"/>
                                        <p:tgtEl>
                                          <p:spTgt spid="21512"/>
                                        </p:tgtEl>
                                        <p:attrNameLst>
                                          <p:attrName>ppt_y</p:attrName>
                                        </p:attrNameLst>
                                      </p:cBhvr>
                                      <p:tavLst>
                                        <p:tav tm="0">
                                          <p:val>
                                            <p:strVal val="#ppt_y"/>
                                          </p:val>
                                        </p:tav>
                                        <p:tav tm="100000">
                                          <p:val>
                                            <p:strVal val="#ppt_y"/>
                                          </p:val>
                                        </p:tav>
                                      </p:tavLst>
                                    </p:anim>
                                    <p:animEffect transition="in" filter="fade">
                                      <p:cBhvr>
                                        <p:cTn id="73" dur="500"/>
                                        <p:tgtEl>
                                          <p:spTgt spid="21512"/>
                                        </p:tgtEl>
                                      </p:cBhvr>
                                    </p:animEffect>
                                  </p:childTnLst>
                                </p:cTn>
                              </p:par>
                            </p:childTnLst>
                          </p:cTn>
                        </p:par>
                        <p:par>
                          <p:cTn id="74" fill="hold">
                            <p:stCondLst>
                              <p:cond delay="500"/>
                            </p:stCondLst>
                            <p:childTnLst>
                              <p:par>
                                <p:cTn id="75" presetID="2" presetClass="entr" presetSubtype="8" fill="hold" nodeType="afterEffect">
                                  <p:stCondLst>
                                    <p:cond delay="0"/>
                                  </p:stCondLst>
                                  <p:childTnLst>
                                    <p:set>
                                      <p:cBhvr>
                                        <p:cTn id="76" dur="1" fill="hold">
                                          <p:stCondLst>
                                            <p:cond delay="0"/>
                                          </p:stCondLst>
                                        </p:cTn>
                                        <p:tgtEl>
                                          <p:spTgt spid="21534"/>
                                        </p:tgtEl>
                                        <p:attrNameLst>
                                          <p:attrName>style.visibility</p:attrName>
                                        </p:attrNameLst>
                                      </p:cBhvr>
                                      <p:to>
                                        <p:strVal val="visible"/>
                                      </p:to>
                                    </p:set>
                                    <p:anim calcmode="lin" valueType="num">
                                      <p:cBhvr additive="base">
                                        <p:cTn id="77" dur="500" fill="hold"/>
                                        <p:tgtEl>
                                          <p:spTgt spid="21534"/>
                                        </p:tgtEl>
                                        <p:attrNameLst>
                                          <p:attrName>ppt_x</p:attrName>
                                        </p:attrNameLst>
                                      </p:cBhvr>
                                      <p:tavLst>
                                        <p:tav tm="0">
                                          <p:val>
                                            <p:strVal val="0-#ppt_w/2"/>
                                          </p:val>
                                        </p:tav>
                                        <p:tav tm="100000">
                                          <p:val>
                                            <p:strVal val="#ppt_x"/>
                                          </p:val>
                                        </p:tav>
                                      </p:tavLst>
                                    </p:anim>
                                    <p:anim calcmode="lin" valueType="num">
                                      <p:cBhvr additive="base">
                                        <p:cTn id="78" dur="500" fill="hold"/>
                                        <p:tgtEl>
                                          <p:spTgt spid="21534"/>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54" presetClass="entr" presetSubtype="0" accel="100000" fill="hold" grpId="0" nodeType="clickEffect">
                                  <p:stCondLst>
                                    <p:cond delay="0"/>
                                  </p:stCondLst>
                                  <p:childTnLst>
                                    <p:set>
                                      <p:cBhvr>
                                        <p:cTn id="82" dur="1" fill="hold">
                                          <p:stCondLst>
                                            <p:cond delay="0"/>
                                          </p:stCondLst>
                                        </p:cTn>
                                        <p:tgtEl>
                                          <p:spTgt spid="21513"/>
                                        </p:tgtEl>
                                        <p:attrNameLst>
                                          <p:attrName>style.visibility</p:attrName>
                                        </p:attrNameLst>
                                      </p:cBhvr>
                                      <p:to>
                                        <p:strVal val="visible"/>
                                      </p:to>
                                    </p:set>
                                    <p:anim calcmode="lin" valueType="num">
                                      <p:cBhvr>
                                        <p:cTn id="83" dur="500" fill="hold"/>
                                        <p:tgtEl>
                                          <p:spTgt spid="21513"/>
                                        </p:tgtEl>
                                        <p:attrNameLst>
                                          <p:attrName>ppt_w</p:attrName>
                                        </p:attrNameLst>
                                      </p:cBhvr>
                                      <p:tavLst>
                                        <p:tav tm="0">
                                          <p:val>
                                            <p:strVal val="#ppt_w*0.05"/>
                                          </p:val>
                                        </p:tav>
                                        <p:tav tm="100000">
                                          <p:val>
                                            <p:strVal val="#ppt_w"/>
                                          </p:val>
                                        </p:tav>
                                      </p:tavLst>
                                    </p:anim>
                                    <p:anim calcmode="lin" valueType="num">
                                      <p:cBhvr>
                                        <p:cTn id="84" dur="500" fill="hold"/>
                                        <p:tgtEl>
                                          <p:spTgt spid="21513"/>
                                        </p:tgtEl>
                                        <p:attrNameLst>
                                          <p:attrName>ppt_h</p:attrName>
                                        </p:attrNameLst>
                                      </p:cBhvr>
                                      <p:tavLst>
                                        <p:tav tm="0">
                                          <p:val>
                                            <p:strVal val="#ppt_h"/>
                                          </p:val>
                                        </p:tav>
                                        <p:tav tm="100000">
                                          <p:val>
                                            <p:strVal val="#ppt_h"/>
                                          </p:val>
                                        </p:tav>
                                      </p:tavLst>
                                    </p:anim>
                                    <p:anim calcmode="lin" valueType="num">
                                      <p:cBhvr>
                                        <p:cTn id="85" dur="500" fill="hold"/>
                                        <p:tgtEl>
                                          <p:spTgt spid="21513"/>
                                        </p:tgtEl>
                                        <p:attrNameLst>
                                          <p:attrName>ppt_x</p:attrName>
                                        </p:attrNameLst>
                                      </p:cBhvr>
                                      <p:tavLst>
                                        <p:tav tm="0">
                                          <p:val>
                                            <p:strVal val="#ppt_x-.2"/>
                                          </p:val>
                                        </p:tav>
                                        <p:tav tm="100000">
                                          <p:val>
                                            <p:strVal val="#ppt_x"/>
                                          </p:val>
                                        </p:tav>
                                      </p:tavLst>
                                    </p:anim>
                                    <p:anim calcmode="lin" valueType="num">
                                      <p:cBhvr>
                                        <p:cTn id="86" dur="500" fill="hold"/>
                                        <p:tgtEl>
                                          <p:spTgt spid="21513"/>
                                        </p:tgtEl>
                                        <p:attrNameLst>
                                          <p:attrName>ppt_y</p:attrName>
                                        </p:attrNameLst>
                                      </p:cBhvr>
                                      <p:tavLst>
                                        <p:tav tm="0">
                                          <p:val>
                                            <p:strVal val="#ppt_y"/>
                                          </p:val>
                                        </p:tav>
                                        <p:tav tm="100000">
                                          <p:val>
                                            <p:strVal val="#ppt_y"/>
                                          </p:val>
                                        </p:tav>
                                      </p:tavLst>
                                    </p:anim>
                                    <p:animEffect transition="in" filter="fade">
                                      <p:cBhvr>
                                        <p:cTn id="87" dur="500"/>
                                        <p:tgtEl>
                                          <p:spTgt spid="21513"/>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nodeType="clickEffect">
                                  <p:stCondLst>
                                    <p:cond delay="0"/>
                                  </p:stCondLst>
                                  <p:childTnLst>
                                    <p:set>
                                      <p:cBhvr>
                                        <p:cTn id="91" dur="1" fill="hold">
                                          <p:stCondLst>
                                            <p:cond delay="0"/>
                                          </p:stCondLst>
                                        </p:cTn>
                                        <p:tgtEl>
                                          <p:spTgt spid="21532"/>
                                        </p:tgtEl>
                                        <p:attrNameLst>
                                          <p:attrName>style.visibility</p:attrName>
                                        </p:attrNameLst>
                                      </p:cBhvr>
                                      <p:to>
                                        <p:strVal val="visible"/>
                                      </p:to>
                                    </p:set>
                                    <p:anim calcmode="lin" valueType="num">
                                      <p:cBhvr additive="base">
                                        <p:cTn id="92" dur="500" fill="hold"/>
                                        <p:tgtEl>
                                          <p:spTgt spid="21532"/>
                                        </p:tgtEl>
                                        <p:attrNameLst>
                                          <p:attrName>ppt_x</p:attrName>
                                        </p:attrNameLst>
                                      </p:cBhvr>
                                      <p:tavLst>
                                        <p:tav tm="0">
                                          <p:val>
                                            <p:strVal val="0-#ppt_w/2"/>
                                          </p:val>
                                        </p:tav>
                                        <p:tav tm="100000">
                                          <p:val>
                                            <p:strVal val="#ppt_x"/>
                                          </p:val>
                                        </p:tav>
                                      </p:tavLst>
                                    </p:anim>
                                    <p:anim calcmode="lin" valueType="num">
                                      <p:cBhvr additive="base">
                                        <p:cTn id="93" dur="500" fill="hold"/>
                                        <p:tgtEl>
                                          <p:spTgt spid="215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p:bldP spid="21509" grpId="0"/>
      <p:bldP spid="21510" grpId="0"/>
      <p:bldP spid="21511" grpId="0"/>
      <p:bldP spid="21512" grpId="0"/>
      <p:bldP spid="21513" grpId="0"/>
      <p:bldP spid="215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21" descr="1349"/>
          <p:cNvPicPr>
            <a:picLocks noChangeAspect="1"/>
          </p:cNvPicPr>
          <p:nvPr/>
        </p:nvPicPr>
        <p:blipFill>
          <a:blip r:embed="rId1"/>
          <a:srcRect l="13762" t="7446" r="9174" b="9575"/>
          <a:stretch>
            <a:fillRect/>
          </a:stretch>
        </p:blipFill>
        <p:spPr>
          <a:xfrm>
            <a:off x="2743200" y="304800"/>
            <a:ext cx="6400800" cy="5943600"/>
          </a:xfrm>
          <a:prstGeom prst="rect">
            <a:avLst/>
          </a:prstGeom>
          <a:noFill/>
          <a:ln w="9525">
            <a:noFill/>
          </a:ln>
        </p:spPr>
      </p:pic>
      <p:sp>
        <p:nvSpPr>
          <p:cNvPr id="18436" name="Text Box 4"/>
          <p:cNvSpPr txBox="1"/>
          <p:nvPr/>
        </p:nvSpPr>
        <p:spPr>
          <a:xfrm>
            <a:off x="3124200" y="3352800"/>
            <a:ext cx="5029200" cy="2246313"/>
          </a:xfrm>
          <a:prstGeom prst="rect">
            <a:avLst/>
          </a:prstGeom>
          <a:noFill/>
          <a:ln w="9525">
            <a:noFill/>
          </a:ln>
        </p:spPr>
        <p:txBody>
          <a:bodyPr>
            <a:spAutoFit/>
          </a:bodyPr>
          <a:p>
            <a:pPr>
              <a:spcBef>
                <a:spcPct val="50000"/>
              </a:spcBef>
            </a:pPr>
            <a:r>
              <a:rPr lang="zh-CN" altLang="en-US" sz="2800" b="1" dirty="0">
                <a:solidFill>
                  <a:srgbClr val="3333FF"/>
                </a:solidFill>
                <a:latin typeface="Arial" panose="020B0604020202020204" pitchFamily="34" charset="0"/>
              </a:rPr>
              <a:t>　　（抗美援朝战争的胜利）它雄辩地证明：西方侵略者几百年来只要在东方一个海岸线上架起几尊大炮就可霸占一个国家的时代是一去不复返了。</a:t>
            </a:r>
            <a:endParaRPr lang="zh-CN" altLang="en-US" sz="2800" b="1" dirty="0">
              <a:solidFill>
                <a:srgbClr val="3333FF"/>
              </a:solidFill>
              <a:latin typeface="Arial" panose="020B0604020202020204" pitchFamily="34" charset="0"/>
            </a:endParaRPr>
          </a:p>
        </p:txBody>
      </p:sp>
      <p:sp>
        <p:nvSpPr>
          <p:cNvPr id="27652" name="AutoShape 6" descr="xinsrc_c0ef310a943f43cca7b2ffa0ba307146">
            <a:hlinkClick r:id="rId2"/>
          </p:cNvPr>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27653" name="AutoShape 8" descr="xinsrc_c0ef310a943f43cca7b2ffa0ba307146">
            <a:hlinkClick r:id="rId2"/>
          </p:cNvPr>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pic>
        <p:nvPicPr>
          <p:cNvPr id="27654" name="Picture 12" descr="F2003101710255100000"/>
          <p:cNvPicPr>
            <a:picLocks noChangeAspect="1"/>
          </p:cNvPicPr>
          <p:nvPr/>
        </p:nvPicPr>
        <p:blipFill>
          <a:blip r:embed="rId3"/>
          <a:stretch>
            <a:fillRect/>
          </a:stretch>
        </p:blipFill>
        <p:spPr>
          <a:xfrm>
            <a:off x="762000" y="3230563"/>
            <a:ext cx="2057400" cy="2360612"/>
          </a:xfrm>
          <a:prstGeom prst="rect">
            <a:avLst/>
          </a:prstGeom>
          <a:noFill/>
          <a:ln w="9525">
            <a:noFill/>
          </a:ln>
        </p:spPr>
      </p:pic>
      <p:sp>
        <p:nvSpPr>
          <p:cNvPr id="27655" name="Text Box 13"/>
          <p:cNvSpPr txBox="1"/>
          <p:nvPr/>
        </p:nvSpPr>
        <p:spPr>
          <a:xfrm>
            <a:off x="1362075" y="5638800"/>
            <a:ext cx="1457325"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彭德怀</a:t>
            </a:r>
            <a:endParaRPr lang="zh-CN" altLang="en-US" sz="2800" b="1" dirty="0">
              <a:latin typeface="Arial" panose="020B0604020202020204" pitchFamily="34" charset="0"/>
            </a:endParaRPr>
          </a:p>
        </p:txBody>
      </p:sp>
      <p:sp>
        <p:nvSpPr>
          <p:cNvPr id="18451" name="Text Box 19"/>
          <p:cNvSpPr txBox="1"/>
          <p:nvPr/>
        </p:nvSpPr>
        <p:spPr>
          <a:xfrm>
            <a:off x="3124200" y="609600"/>
            <a:ext cx="5257800" cy="2678113"/>
          </a:xfrm>
          <a:prstGeom prst="rect">
            <a:avLst/>
          </a:prstGeom>
          <a:noFill/>
          <a:ln w="9525">
            <a:noFill/>
          </a:ln>
        </p:spPr>
        <p:txBody>
          <a:bodyPr>
            <a:spAutoFit/>
          </a:bodyPr>
          <a:p>
            <a:pPr>
              <a:spcBef>
                <a:spcPct val="50000"/>
              </a:spcBef>
            </a:pPr>
            <a:r>
              <a:rPr lang="zh-CN" altLang="en-US" sz="2800" b="1" dirty="0">
                <a:solidFill>
                  <a:srgbClr val="3333FF"/>
                </a:solidFill>
                <a:latin typeface="Arial" panose="020B0604020202020204" pitchFamily="34" charset="0"/>
              </a:rPr>
              <a:t>　　在执行我政府的训令中，我获得了一项不值得羡慕的荣誉：那就是我成了美国历史上第一个在没有胜利的停战协定上签字的司令官。我感到了一种失望的痛苦。</a:t>
            </a:r>
            <a:endParaRPr lang="zh-CN" altLang="en-US" sz="2800" b="1" dirty="0">
              <a:solidFill>
                <a:srgbClr val="3333FF"/>
              </a:solidFill>
              <a:latin typeface="Arial" panose="020B0604020202020204" pitchFamily="34" charset="0"/>
            </a:endParaRPr>
          </a:p>
        </p:txBody>
      </p:sp>
      <p:grpSp>
        <p:nvGrpSpPr>
          <p:cNvPr id="27657" name="Group 23"/>
          <p:cNvGrpSpPr/>
          <p:nvPr/>
        </p:nvGrpSpPr>
        <p:grpSpPr>
          <a:xfrm>
            <a:off x="762000" y="381000"/>
            <a:ext cx="2070100" cy="2805113"/>
            <a:chOff x="480" y="240"/>
            <a:chExt cx="1304" cy="1767"/>
          </a:xfrm>
        </p:grpSpPr>
        <p:sp>
          <p:nvSpPr>
            <p:cNvPr id="27659" name="Text Box 18"/>
            <p:cNvSpPr txBox="1"/>
            <p:nvPr/>
          </p:nvSpPr>
          <p:spPr>
            <a:xfrm>
              <a:off x="864" y="1680"/>
              <a:ext cx="864" cy="327"/>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克拉克</a:t>
              </a:r>
              <a:endParaRPr lang="zh-CN" altLang="en-US" sz="2800" b="1" dirty="0">
                <a:latin typeface="Arial" panose="020B0604020202020204" pitchFamily="34" charset="0"/>
              </a:endParaRPr>
            </a:p>
          </p:txBody>
        </p:sp>
        <p:pic>
          <p:nvPicPr>
            <p:cNvPr id="27660" name="Picture 22" descr="未标题-1"/>
            <p:cNvPicPr>
              <a:picLocks noChangeAspect="1"/>
            </p:cNvPicPr>
            <p:nvPr/>
          </p:nvPicPr>
          <p:blipFill>
            <a:blip r:embed="rId4"/>
            <a:stretch>
              <a:fillRect/>
            </a:stretch>
          </p:blipFill>
          <p:spPr>
            <a:xfrm>
              <a:off x="480" y="240"/>
              <a:ext cx="1304" cy="1440"/>
            </a:xfrm>
            <a:prstGeom prst="rect">
              <a:avLst/>
            </a:prstGeom>
            <a:noFill/>
            <a:ln w="9525">
              <a:noFill/>
            </a:ln>
          </p:spPr>
        </p:pic>
      </p:grpSp>
      <p:pic>
        <p:nvPicPr>
          <p:cNvPr id="18456" name="Picture 24" descr="24arrow03247">
            <a:hlinkClick r:id="rId5" action="ppaction://hlinksldjump"/>
          </p:cNvPr>
          <p:cNvPicPr>
            <a:picLocks noChangeAspect="1"/>
          </p:cNvPicPr>
          <p:nvPr/>
        </p:nvPicPr>
        <p:blipFill>
          <a:blip r:embed="rId6"/>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451">
                                            <p:txEl>
                                              <p:charRg st="0" end="73"/>
                                            </p:txEl>
                                          </p:spTgt>
                                        </p:tgtEl>
                                        <p:attrNameLst>
                                          <p:attrName>style.visibility</p:attrName>
                                        </p:attrNameLst>
                                      </p:cBhvr>
                                      <p:to>
                                        <p:strVal val="visible"/>
                                      </p:to>
                                    </p:set>
                                    <p:anim calcmode="lin" valueType="num">
                                      <p:cBhvr additive="base">
                                        <p:cTn id="7" dur="500" fill="hold"/>
                                        <p:tgtEl>
                                          <p:spTgt spid="18451">
                                            <p:txEl>
                                              <p:charRg st="0" end="7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51">
                                            <p:txEl>
                                              <p:charRg st="0" end="73"/>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18451">
                                            <p:txEl>
                                              <p:charRg st="0" end="73"/>
                                            </p:txEl>
                                          </p:spTgt>
                                        </p:tgtEl>
                                        <p:attrNameLst>
                                          <p:attrName>style.visibility</p:attrName>
                                        </p:attrNameLst>
                                      </p:cBhvr>
                                      <p:to>
                                        <p:strVal val="visible"/>
                                      </p:to>
                                    </p:set>
                                  </p:childTnLst>
                                </p:cTn>
                              </p:par>
                              <p:par>
                                <p:cTn id="11" presetID="2" presetClass="entr" presetSubtype="4" fill="hold" grpId="0" nodeType="with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ppt_x"/>
                                          </p:val>
                                        </p:tav>
                                        <p:tav tm="100000">
                                          <p:val>
                                            <p:strVal val="#ppt_x"/>
                                          </p:val>
                                        </p:tav>
                                      </p:tavLst>
                                    </p:anim>
                                    <p:anim calcmode="lin" valueType="num">
                                      <p:cBhvr additive="base">
                                        <p:cTn id="1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8456"/>
                                        </p:tgtEl>
                                        <p:attrNameLst>
                                          <p:attrName>style.visibility</p:attrName>
                                        </p:attrNameLst>
                                      </p:cBhvr>
                                      <p:to>
                                        <p:strVal val="visible"/>
                                      </p:to>
                                    </p:set>
                                    <p:animEffect transition="in" filter="blinds(horizontal)">
                                      <p:cBhvr>
                                        <p:cTn id="19" dur="500"/>
                                        <p:tgtEl>
                                          <p:spTgt spid="18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51"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Group 10"/>
          <p:cNvGrpSpPr/>
          <p:nvPr/>
        </p:nvGrpSpPr>
        <p:grpSpPr>
          <a:xfrm>
            <a:off x="1219200" y="1066800"/>
            <a:ext cx="7010400" cy="4938713"/>
            <a:chOff x="672" y="336"/>
            <a:chExt cx="4416" cy="3111"/>
          </a:xfrm>
        </p:grpSpPr>
        <p:pic>
          <p:nvPicPr>
            <p:cNvPr id="28676" name="Picture 7" descr="D030104">
              <a:hlinkClick r:id="rId1"/>
            </p:cNvPr>
            <p:cNvPicPr>
              <a:picLocks noChangeAspect="1"/>
            </p:cNvPicPr>
            <p:nvPr/>
          </p:nvPicPr>
          <p:blipFill>
            <a:blip r:embed="rId2"/>
            <a:stretch>
              <a:fillRect/>
            </a:stretch>
          </p:blipFill>
          <p:spPr>
            <a:xfrm>
              <a:off x="672" y="336"/>
              <a:ext cx="4416" cy="2640"/>
            </a:xfrm>
            <a:prstGeom prst="rect">
              <a:avLst/>
            </a:prstGeom>
            <a:noFill/>
            <a:ln w="9525">
              <a:noFill/>
            </a:ln>
          </p:spPr>
        </p:pic>
        <p:sp>
          <p:nvSpPr>
            <p:cNvPr id="28677" name="Text Box 8"/>
            <p:cNvSpPr txBox="1"/>
            <p:nvPr/>
          </p:nvSpPr>
          <p:spPr>
            <a:xfrm>
              <a:off x="1440" y="3120"/>
              <a:ext cx="3648" cy="327"/>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土改中农民拔除地主立的界碑</a:t>
              </a:r>
              <a:endParaRPr lang="zh-CN" altLang="en-US" sz="2800" b="1" dirty="0">
                <a:latin typeface="Arial" panose="020B0604020202020204" pitchFamily="34" charset="0"/>
              </a:endParaRPr>
            </a:p>
          </p:txBody>
        </p:sp>
      </p:grpSp>
      <p:pic>
        <p:nvPicPr>
          <p:cNvPr id="22539" name="Picture 11" descr="24arrow03247">
            <a:hlinkClick r:id="rId3" action="ppaction://hlinksldjump"/>
          </p:cNvPr>
          <p:cNvPicPr>
            <a:picLocks noChangeAspect="1"/>
          </p:cNvPicPr>
          <p:nvPr/>
        </p:nvPicPr>
        <p:blipFill>
          <a:blip r:embed="rId4"/>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9"/>
                                        </p:tgtEl>
                                        <p:attrNameLst>
                                          <p:attrName>style.visibility</p:attrName>
                                        </p:attrNameLst>
                                      </p:cBhvr>
                                      <p:to>
                                        <p:strVal val="visible"/>
                                      </p:to>
                                    </p:set>
                                    <p:animEffect transition="in" filter="blinds(horizontal)">
                                      <p:cBhvr>
                                        <p:cTn id="7" dur="500"/>
                                        <p:tgtEl>
                                          <p:spTgt spid="22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5" descr="0610620541373339">
            <a:hlinkClick r:id="rId1"/>
          </p:cNvPr>
          <p:cNvPicPr>
            <a:picLocks noChangeAspect="1"/>
          </p:cNvPicPr>
          <p:nvPr/>
        </p:nvPicPr>
        <p:blipFill>
          <a:blip r:embed="rId2"/>
          <a:stretch>
            <a:fillRect/>
          </a:stretch>
        </p:blipFill>
        <p:spPr>
          <a:xfrm>
            <a:off x="990600" y="685800"/>
            <a:ext cx="7467600" cy="4724400"/>
          </a:xfrm>
          <a:prstGeom prst="rect">
            <a:avLst/>
          </a:prstGeom>
          <a:noFill/>
          <a:ln w="9525">
            <a:noFill/>
          </a:ln>
        </p:spPr>
      </p:pic>
      <p:sp>
        <p:nvSpPr>
          <p:cNvPr id="29699" name="Text Box 6"/>
          <p:cNvSpPr txBox="1"/>
          <p:nvPr/>
        </p:nvSpPr>
        <p:spPr>
          <a:xfrm>
            <a:off x="1828800" y="5486400"/>
            <a:ext cx="5562600" cy="946150"/>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a:t>
            </a:r>
            <a:r>
              <a:rPr lang="zh-CN" altLang="en-US" sz="2800" b="1" dirty="0">
                <a:latin typeface="Arial" panose="020B0604020202020204" pitchFamily="34" charset="0"/>
              </a:rPr>
              <a:t>中华人民共和国土地改革法</a:t>
            </a:r>
            <a:r>
              <a:rPr lang="en-US" altLang="zh-CN" sz="2800" b="1" dirty="0">
                <a:latin typeface="Arial" panose="020B0604020202020204" pitchFamily="34" charset="0"/>
              </a:rPr>
              <a:t>》</a:t>
            </a:r>
            <a:r>
              <a:rPr lang="zh-CN" altLang="en-US" sz="2800" b="1" dirty="0">
                <a:latin typeface="Arial" panose="020B0604020202020204" pitchFamily="34" charset="0"/>
              </a:rPr>
              <a:t>受到农民的欢迎</a:t>
            </a:r>
            <a:endParaRPr lang="zh-CN" altLang="en-US" sz="2800" b="1" dirty="0">
              <a:latin typeface="Arial" panose="020B0604020202020204" pitchFamily="34" charset="0"/>
            </a:endParaRPr>
          </a:p>
        </p:txBody>
      </p:sp>
      <p:pic>
        <p:nvPicPr>
          <p:cNvPr id="23563" name="Picture 11" descr="24arrow03247">
            <a:hlinkClick r:id="rId3" action="ppaction://hlinksldjump"/>
          </p:cNvPr>
          <p:cNvPicPr>
            <a:picLocks noChangeAspect="1"/>
          </p:cNvPicPr>
          <p:nvPr/>
        </p:nvPicPr>
        <p:blipFill>
          <a:blip r:embed="rId4"/>
          <a:stretch>
            <a:fillRect/>
          </a:stretch>
        </p:blipFill>
        <p:spPr>
          <a:xfrm>
            <a:off x="8001000" y="6264275"/>
            <a:ext cx="685800" cy="365125"/>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3"/>
                                        </p:tgtEl>
                                        <p:attrNameLst>
                                          <p:attrName>style.visibility</p:attrName>
                                        </p:attrNameLst>
                                      </p:cBhvr>
                                      <p:to>
                                        <p:strVal val="visible"/>
                                      </p:to>
                                    </p:set>
                                    <p:animEffect transition="in" filter="blinds(horizontal)">
                                      <p:cBhvr>
                                        <p:cTn id="7" dur="500"/>
                                        <p:tgtEl>
                                          <p:spTgt spid="2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xfrm>
            <a:off x="1676400" y="762000"/>
            <a:ext cx="2971800" cy="990600"/>
          </a:xfrm>
          <a:ln/>
        </p:spPr>
        <p:txBody>
          <a:bodyPr vert="horz" wrap="square" lIns="91440" tIns="45720" rIns="91440" bIns="45720" anchor="ctr"/>
          <a:p>
            <a:pPr eaLnBrk="1" hangingPunct="1"/>
            <a:r>
              <a:rPr lang="zh-CN" altLang="en-US" sz="5400" b="1" dirty="0">
                <a:solidFill>
                  <a:srgbClr val="CC00CC"/>
                </a:solidFill>
              </a:rPr>
              <a:t>练兵营</a:t>
            </a:r>
            <a:endParaRPr lang="zh-CN" altLang="en-US" sz="5400" b="1" dirty="0">
              <a:solidFill>
                <a:srgbClr val="CC00CC"/>
              </a:solidFill>
            </a:endParaRPr>
          </a:p>
        </p:txBody>
      </p:sp>
      <p:sp>
        <p:nvSpPr>
          <p:cNvPr id="30723" name="Rectangle 3"/>
          <p:cNvSpPr>
            <a:spLocks noGrp="1"/>
          </p:cNvSpPr>
          <p:nvPr>
            <p:ph idx="1"/>
          </p:nvPr>
        </p:nvSpPr>
        <p:spPr>
          <a:xfrm>
            <a:off x="762000" y="1874838"/>
            <a:ext cx="8229600" cy="4525962"/>
          </a:xfrm>
          <a:ln/>
        </p:spPr>
        <p:txBody>
          <a:bodyPr vert="horz" wrap="square" lIns="91440" tIns="45720" rIns="91440" bIns="45720" anchor="t"/>
          <a:p>
            <a:pPr eaLnBrk="1" hangingPunct="1">
              <a:buNone/>
            </a:pPr>
            <a:r>
              <a:rPr lang="en-US" altLang="zh-CN" b="1" dirty="0">
                <a:latin typeface="宋体" panose="02010600030101010101" pitchFamily="2" charset="-122"/>
              </a:rPr>
              <a:t>1.“</a:t>
            </a:r>
            <a:r>
              <a:rPr lang="zh-CN" altLang="en-US" b="1" dirty="0">
                <a:latin typeface="宋体" panose="02010600030101010101" pitchFamily="2" charset="-122"/>
              </a:rPr>
              <a:t>它雄辩地证明：西方侵略者几百年来只要在东方一个海岸上架起几尊大炮就可霸占一个国家的时代是一去不复返了</a:t>
            </a:r>
            <a:r>
              <a:rPr lang="en-US" altLang="zh-CN" b="1" dirty="0">
                <a:latin typeface="宋体" panose="02010600030101010101" pitchFamily="2" charset="-122"/>
              </a:rPr>
              <a:t>……”</a:t>
            </a:r>
            <a:r>
              <a:rPr lang="zh-CN" altLang="en-US" b="1" dirty="0">
                <a:latin typeface="宋体" panose="02010600030101010101" pitchFamily="2" charset="-122"/>
              </a:rPr>
              <a:t>彭德怀这句话中的“它”指的是（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A</a:t>
            </a:r>
            <a:r>
              <a:rPr lang="zh-CN" altLang="en-US" b="1" dirty="0">
                <a:latin typeface="宋体" panose="02010600030101010101" pitchFamily="2" charset="-122"/>
              </a:rPr>
              <a:t>．百团大战的胜利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B</a:t>
            </a:r>
            <a:r>
              <a:rPr lang="zh-CN" altLang="en-US" b="1" dirty="0">
                <a:latin typeface="宋体" panose="02010600030101010101" pitchFamily="2" charset="-122"/>
              </a:rPr>
              <a:t>．中华人民共和国的成立</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C</a:t>
            </a:r>
            <a:r>
              <a:rPr lang="zh-CN" altLang="en-US" b="1" dirty="0">
                <a:latin typeface="宋体" panose="02010600030101010101" pitchFamily="2" charset="-122"/>
              </a:rPr>
              <a:t>．抗美援朝战争的胜利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D</a:t>
            </a:r>
            <a:r>
              <a:rPr lang="zh-CN" altLang="en-US" b="1" dirty="0">
                <a:latin typeface="宋体" panose="02010600030101010101" pitchFamily="2" charset="-122"/>
              </a:rPr>
              <a:t>．亚非会议的圆满成功</a:t>
            </a:r>
            <a:endParaRPr lang="zh-CN" altLang="en-US" b="1" dirty="0">
              <a:latin typeface="宋体" panose="02010600030101010101" pitchFamily="2" charset="-122"/>
            </a:endParaRPr>
          </a:p>
        </p:txBody>
      </p:sp>
      <p:sp>
        <p:nvSpPr>
          <p:cNvPr id="27652" name="Text Box 4"/>
          <p:cNvSpPr txBox="1"/>
          <p:nvPr/>
        </p:nvSpPr>
        <p:spPr>
          <a:xfrm>
            <a:off x="7467600" y="3352800"/>
            <a:ext cx="762000" cy="519113"/>
          </a:xfrm>
          <a:prstGeom prst="rect">
            <a:avLst/>
          </a:prstGeom>
          <a:noFill/>
          <a:ln w="9525">
            <a:noFill/>
          </a:ln>
        </p:spPr>
        <p:txBody>
          <a:bodyPr>
            <a:spAutoFit/>
          </a:bodyPr>
          <a:p>
            <a:pPr>
              <a:spcBef>
                <a:spcPct val="50000"/>
              </a:spcBef>
            </a:pPr>
            <a:r>
              <a:rPr lang="en-US" altLang="zh-CN" sz="2800" b="1" dirty="0">
                <a:solidFill>
                  <a:srgbClr val="FF0000"/>
                </a:solidFill>
                <a:latin typeface="Arial" panose="020B0604020202020204" pitchFamily="34" charset="0"/>
              </a:rPr>
              <a:t>C</a:t>
            </a:r>
            <a:endParaRPr lang="en-US" altLang="zh-CN" sz="2800" b="1" dirty="0">
              <a:solidFill>
                <a:srgbClr val="FF0000"/>
              </a:solidFill>
              <a:latin typeface="Arial" panose="020B0604020202020204" pitchFamily="34" charset="0"/>
            </a:endParaRPr>
          </a:p>
        </p:txBody>
      </p:sp>
      <p:pic>
        <p:nvPicPr>
          <p:cNvPr id="30725" name="Picture 5" descr="TP0165"/>
          <p:cNvPicPr>
            <a:picLocks noChangeAspect="1"/>
          </p:cNvPicPr>
          <p:nvPr/>
        </p:nvPicPr>
        <p:blipFill>
          <a:blip r:embed="rId1"/>
          <a:stretch>
            <a:fillRect/>
          </a:stretch>
        </p:blipFill>
        <p:spPr>
          <a:xfrm>
            <a:off x="5867400" y="4114800"/>
            <a:ext cx="2819400" cy="2252663"/>
          </a:xfrm>
          <a:prstGeom prst="rect">
            <a:avLst/>
          </a:prstGeom>
          <a:noFill/>
          <a:ln w="9525">
            <a:noFill/>
          </a:ln>
        </p:spPr>
      </p:pic>
      <p:pic>
        <p:nvPicPr>
          <p:cNvPr id="30726" name="Picture 6" descr="TP0209"/>
          <p:cNvPicPr>
            <a:picLocks noChangeAspect="1"/>
          </p:cNvPicPr>
          <p:nvPr/>
        </p:nvPicPr>
        <p:blipFill>
          <a:blip r:embed="rId2"/>
          <a:stretch>
            <a:fillRect/>
          </a:stretch>
        </p:blipFill>
        <p:spPr>
          <a:xfrm>
            <a:off x="4864100" y="914400"/>
            <a:ext cx="2755900" cy="736600"/>
          </a:xfrm>
          <a:prstGeom prst="rect">
            <a:avLst/>
          </a:prstGeom>
          <a:noFill/>
          <a:ln w="9525">
            <a:noFill/>
          </a:ln>
        </p:spPr>
      </p:pic>
      <p:pic>
        <p:nvPicPr>
          <p:cNvPr id="30727" name="Picture 7" descr="`1AK66OBG4$5IN8YS}@Y%T5"/>
          <p:cNvPicPr>
            <a:picLocks noChangeAspect="1"/>
          </p:cNvPicPr>
          <p:nvPr/>
        </p:nvPicPr>
        <p:blipFill>
          <a:blip r:embed="rId3"/>
          <a:stretch>
            <a:fillRect/>
          </a:stretch>
        </p:blipFill>
        <p:spPr>
          <a:xfrm>
            <a:off x="1066800" y="838200"/>
            <a:ext cx="838200" cy="83820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Text Box 4"/>
          <p:cNvSpPr txBox="1"/>
          <p:nvPr/>
        </p:nvSpPr>
        <p:spPr>
          <a:xfrm>
            <a:off x="914400" y="1905000"/>
            <a:ext cx="7696200" cy="954088"/>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　　  </a:t>
            </a:r>
            <a:r>
              <a:rPr lang="zh-CN" altLang="en-US" sz="2800" b="1" dirty="0">
                <a:latin typeface="Arial" panose="020B0604020202020204" pitchFamily="34" charset="0"/>
              </a:rPr>
              <a:t>认识抗美援朝、保家卫国的正义性；了解土地改革运动。</a:t>
            </a:r>
            <a:endParaRPr lang="zh-CN" altLang="en-US" sz="2800" b="1" dirty="0">
              <a:latin typeface="Arial" panose="020B0604020202020204" pitchFamily="34" charset="0"/>
            </a:endParaRPr>
          </a:p>
        </p:txBody>
      </p:sp>
      <p:sp>
        <p:nvSpPr>
          <p:cNvPr id="5126" name="Text Box 6"/>
          <p:cNvSpPr txBox="1"/>
          <p:nvPr/>
        </p:nvSpPr>
        <p:spPr>
          <a:xfrm>
            <a:off x="914400" y="990600"/>
            <a:ext cx="2743200" cy="701675"/>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课程标准</a:t>
            </a:r>
            <a:endParaRPr lang="zh-CN" altLang="en-US" sz="3200" b="1" dirty="0">
              <a:solidFill>
                <a:srgbClr val="CC0000"/>
              </a:solidFill>
              <a:latin typeface="Arial" panose="020B060402020202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slide(fromBottom)">
                                      <p:cBhvr>
                                        <p:cTn id="7" dur="500"/>
                                        <p:tgtEl>
                                          <p:spTgt spid="5126"/>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5124"/>
                                        </p:tgtEl>
                                        <p:attrNameLst>
                                          <p:attrName>style.visibility</p:attrName>
                                        </p:attrNameLst>
                                      </p:cBhvr>
                                      <p:to>
                                        <p:strVal val="visible"/>
                                      </p:to>
                                    </p:set>
                                    <p:anim calcmode="lin" valueType="num">
                                      <p:cBhvr>
                                        <p:cTn id="10" dur="1000" fill="hold"/>
                                        <p:tgtEl>
                                          <p:spTgt spid="5124"/>
                                        </p:tgtEl>
                                        <p:attrNameLst>
                                          <p:attrName>ppt_w</p:attrName>
                                        </p:attrNameLst>
                                      </p:cBhvr>
                                      <p:tavLst>
                                        <p:tav tm="0">
                                          <p:val>
                                            <p:strVal val="#ppt_w*0.70"/>
                                          </p:val>
                                        </p:tav>
                                        <p:tav tm="100000">
                                          <p:val>
                                            <p:strVal val="#ppt_w"/>
                                          </p:val>
                                        </p:tav>
                                      </p:tavLst>
                                    </p:anim>
                                    <p:anim calcmode="lin" valueType="num">
                                      <p:cBhvr>
                                        <p:cTn id="11" dur="1000" fill="hold"/>
                                        <p:tgtEl>
                                          <p:spTgt spid="5124"/>
                                        </p:tgtEl>
                                        <p:attrNameLst>
                                          <p:attrName>ppt_h</p:attrName>
                                        </p:attrNameLst>
                                      </p:cBhvr>
                                      <p:tavLst>
                                        <p:tav tm="0">
                                          <p:val>
                                            <p:strVal val="#ppt_h"/>
                                          </p:val>
                                        </p:tav>
                                        <p:tav tm="100000">
                                          <p:val>
                                            <p:strVal val="#ppt_h"/>
                                          </p:val>
                                        </p:tav>
                                      </p:tavLst>
                                    </p:anim>
                                    <p:animEffect transition="in" filter="fade">
                                      <p:cBhvr>
                                        <p:cTn id="12"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3"/>
          <p:cNvSpPr>
            <a:spLocks noGrp="1"/>
          </p:cNvSpPr>
          <p:nvPr>
            <p:ph idx="1"/>
          </p:nvPr>
        </p:nvSpPr>
        <p:spPr>
          <a:xfrm>
            <a:off x="914400" y="1828800"/>
            <a:ext cx="7696200" cy="4724400"/>
          </a:xfrm>
          <a:ln/>
        </p:spPr>
        <p:txBody>
          <a:bodyPr vert="horz" wrap="square" lIns="91440" tIns="45720" rIns="91440" bIns="45720" anchor="t"/>
          <a:p>
            <a:pPr eaLnBrk="1" hangingPunct="1">
              <a:buNone/>
            </a:pPr>
            <a:r>
              <a:rPr lang="en-US" altLang="zh-CN" b="1" dirty="0">
                <a:latin typeface="宋体" panose="02010600030101010101" pitchFamily="2" charset="-122"/>
              </a:rPr>
              <a:t>2.</a:t>
            </a:r>
            <a:r>
              <a:rPr lang="zh-CN" altLang="en-US" b="1" dirty="0">
                <a:latin typeface="宋体" panose="02010600030101010101" pitchFamily="2" charset="-122"/>
              </a:rPr>
              <a:t>历史兴趣小组开设了一个有关抗美援朝时期英雄人物的专题网站，收录的历史人物包括（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①彭德怀 ②黄继光 ③邱少云 ④叶挺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A</a:t>
            </a:r>
            <a:r>
              <a:rPr lang="zh-CN" altLang="en-US" b="1" dirty="0">
                <a:latin typeface="宋体" panose="02010600030101010101" pitchFamily="2" charset="-122"/>
              </a:rPr>
              <a:t>．①②④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B</a:t>
            </a:r>
            <a:r>
              <a:rPr lang="zh-CN" altLang="en-US" b="1" dirty="0">
                <a:latin typeface="宋体" panose="02010600030101010101" pitchFamily="2" charset="-122"/>
              </a:rPr>
              <a:t>．①②③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C</a:t>
            </a:r>
            <a:r>
              <a:rPr lang="zh-CN" altLang="en-US" b="1" dirty="0">
                <a:latin typeface="宋体" panose="02010600030101010101" pitchFamily="2" charset="-122"/>
              </a:rPr>
              <a:t>．②③④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D</a:t>
            </a:r>
            <a:r>
              <a:rPr lang="zh-CN" altLang="en-US" b="1" dirty="0">
                <a:latin typeface="宋体" panose="02010600030101010101" pitchFamily="2" charset="-122"/>
              </a:rPr>
              <a:t>．①②③④</a:t>
            </a:r>
            <a:endParaRPr lang="zh-CN" altLang="en-US" b="1" dirty="0">
              <a:latin typeface="宋体" panose="02010600030101010101" pitchFamily="2" charset="-122"/>
            </a:endParaRPr>
          </a:p>
        </p:txBody>
      </p:sp>
      <p:sp>
        <p:nvSpPr>
          <p:cNvPr id="30724" name="Text Box 4"/>
          <p:cNvSpPr txBox="1"/>
          <p:nvPr/>
        </p:nvSpPr>
        <p:spPr>
          <a:xfrm>
            <a:off x="3581400" y="2833688"/>
            <a:ext cx="838200" cy="519112"/>
          </a:xfrm>
          <a:prstGeom prst="rect">
            <a:avLst/>
          </a:prstGeom>
          <a:noFill/>
          <a:ln w="9525">
            <a:noFill/>
          </a:ln>
        </p:spPr>
        <p:txBody>
          <a:bodyPr>
            <a:spAutoFit/>
          </a:bodyPr>
          <a:p>
            <a:pPr>
              <a:spcBef>
                <a:spcPct val="50000"/>
              </a:spcBef>
            </a:pPr>
            <a:r>
              <a:rPr lang="en-US" altLang="zh-CN" sz="2800" b="1" dirty="0">
                <a:solidFill>
                  <a:srgbClr val="FF0000"/>
                </a:solidFill>
                <a:latin typeface="Arial" panose="020B0604020202020204" pitchFamily="34" charset="0"/>
              </a:rPr>
              <a:t>B</a:t>
            </a:r>
            <a:endParaRPr lang="en-US" altLang="zh-CN" sz="2800" b="1" dirty="0">
              <a:solidFill>
                <a:srgbClr val="FF0000"/>
              </a:solidFill>
              <a:latin typeface="Arial" panose="020B0604020202020204" pitchFamily="34" charset="0"/>
            </a:endParaRPr>
          </a:p>
        </p:txBody>
      </p:sp>
      <p:pic>
        <p:nvPicPr>
          <p:cNvPr id="31748" name="Picture 7" descr="TP0231"/>
          <p:cNvPicPr>
            <a:picLocks noChangeAspect="1"/>
          </p:cNvPicPr>
          <p:nvPr/>
        </p:nvPicPr>
        <p:blipFill>
          <a:blip r:embed="rId1"/>
          <a:stretch>
            <a:fillRect/>
          </a:stretch>
        </p:blipFill>
        <p:spPr>
          <a:xfrm>
            <a:off x="4572000" y="4800600"/>
            <a:ext cx="4038600" cy="1265238"/>
          </a:xfrm>
          <a:prstGeom prst="rect">
            <a:avLst/>
          </a:prstGeom>
          <a:noFill/>
          <a:ln w="9525">
            <a:noFill/>
          </a:ln>
        </p:spPr>
      </p:pic>
      <p:sp>
        <p:nvSpPr>
          <p:cNvPr id="31749" name="Rectangle 9"/>
          <p:cNvSpPr>
            <a:spLocks noGrp="1"/>
          </p:cNvSpPr>
          <p:nvPr>
            <p:ph type="title"/>
          </p:nvPr>
        </p:nvSpPr>
        <p:spPr>
          <a:xfrm>
            <a:off x="1676400" y="762000"/>
            <a:ext cx="2971800" cy="990600"/>
          </a:xfrm>
          <a:ln/>
        </p:spPr>
        <p:txBody>
          <a:bodyPr vert="horz" wrap="square" lIns="91440" tIns="45720" rIns="91440" bIns="45720" anchor="ctr"/>
          <a:p>
            <a:pPr eaLnBrk="1" hangingPunct="1"/>
            <a:r>
              <a:rPr lang="zh-CN" altLang="en-US" sz="5400" b="1" dirty="0">
                <a:solidFill>
                  <a:srgbClr val="CC00CC"/>
                </a:solidFill>
              </a:rPr>
              <a:t>练兵营</a:t>
            </a:r>
            <a:endParaRPr lang="zh-CN" altLang="en-US" sz="5400" b="1" dirty="0">
              <a:solidFill>
                <a:srgbClr val="CC00CC"/>
              </a:solidFill>
            </a:endParaRPr>
          </a:p>
        </p:txBody>
      </p:sp>
      <p:pic>
        <p:nvPicPr>
          <p:cNvPr id="31750" name="Picture 10" descr="TP0209"/>
          <p:cNvPicPr>
            <a:picLocks noChangeAspect="1"/>
          </p:cNvPicPr>
          <p:nvPr/>
        </p:nvPicPr>
        <p:blipFill>
          <a:blip r:embed="rId2"/>
          <a:stretch>
            <a:fillRect/>
          </a:stretch>
        </p:blipFill>
        <p:spPr>
          <a:xfrm>
            <a:off x="4864100" y="914400"/>
            <a:ext cx="2755900" cy="736600"/>
          </a:xfrm>
          <a:prstGeom prst="rect">
            <a:avLst/>
          </a:prstGeom>
          <a:noFill/>
          <a:ln w="9525">
            <a:noFill/>
          </a:ln>
        </p:spPr>
      </p:pic>
      <p:pic>
        <p:nvPicPr>
          <p:cNvPr id="31751" name="Picture 11" descr="`1AK66OBG4$5IN8YS}@Y%T5"/>
          <p:cNvPicPr>
            <a:picLocks noChangeAspect="1"/>
          </p:cNvPicPr>
          <p:nvPr/>
        </p:nvPicPr>
        <p:blipFill>
          <a:blip r:embed="rId3"/>
          <a:stretch>
            <a:fillRect/>
          </a:stretch>
        </p:blipFill>
        <p:spPr>
          <a:xfrm>
            <a:off x="1066800" y="838200"/>
            <a:ext cx="838200" cy="83820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a:spLocks noGrp="1"/>
          </p:cNvSpPr>
          <p:nvPr>
            <p:ph idx="1"/>
          </p:nvPr>
        </p:nvSpPr>
        <p:spPr>
          <a:xfrm>
            <a:off x="838200" y="1828800"/>
            <a:ext cx="8153400" cy="4495800"/>
          </a:xfrm>
          <a:ln/>
        </p:spPr>
        <p:txBody>
          <a:bodyPr vert="horz" wrap="square" lIns="91440" tIns="45720" rIns="91440" bIns="45720" anchor="t"/>
          <a:p>
            <a:pPr eaLnBrk="1" hangingPunct="1">
              <a:buNone/>
            </a:pPr>
            <a:r>
              <a:rPr lang="en-US" altLang="zh-CN" b="1" dirty="0">
                <a:latin typeface="宋体" panose="02010600030101010101" pitchFamily="2" charset="-122"/>
              </a:rPr>
              <a:t>3.</a:t>
            </a:r>
            <a:r>
              <a:rPr lang="zh-CN" altLang="en-US" b="1" dirty="0">
                <a:latin typeface="宋体" panose="02010600030101010101" pitchFamily="2" charset="-122"/>
              </a:rPr>
              <a:t>下图这个面带喜悦的农民，肩膀上扛着一个地界牌，上面写着：贫民王贵元分到十一亩土地。这个情景说明当时中国实行的是（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A</a:t>
            </a:r>
            <a:r>
              <a:rPr lang="zh-CN" altLang="en-US" b="1" dirty="0">
                <a:latin typeface="宋体" panose="02010600030101010101" pitchFamily="2" charset="-122"/>
              </a:rPr>
              <a:t>．封建地主土地所有制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B</a:t>
            </a:r>
            <a:r>
              <a:rPr lang="zh-CN" altLang="en-US" b="1" dirty="0">
                <a:latin typeface="宋体" panose="02010600030101010101" pitchFamily="2" charset="-122"/>
              </a:rPr>
              <a:t>．农民土地所有制</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C</a:t>
            </a:r>
            <a:r>
              <a:rPr lang="zh-CN" altLang="en-US" b="1" dirty="0">
                <a:latin typeface="宋体" panose="02010600030101010101" pitchFamily="2" charset="-122"/>
              </a:rPr>
              <a:t>．集体土地所有制　　　　　</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  </a:t>
            </a:r>
            <a:r>
              <a:rPr lang="en-US" altLang="zh-CN" b="1" dirty="0">
                <a:latin typeface="宋体" panose="02010600030101010101" pitchFamily="2" charset="-122"/>
              </a:rPr>
              <a:t>D</a:t>
            </a:r>
            <a:r>
              <a:rPr lang="zh-CN" altLang="en-US" b="1" dirty="0">
                <a:latin typeface="宋体" panose="02010600030101010101" pitchFamily="2" charset="-122"/>
              </a:rPr>
              <a:t>．国家土地所有制 </a:t>
            </a:r>
            <a:endParaRPr lang="zh-CN" altLang="en-US" b="1" dirty="0">
              <a:latin typeface="宋体" panose="02010600030101010101" pitchFamily="2" charset="-122"/>
            </a:endParaRPr>
          </a:p>
        </p:txBody>
      </p:sp>
      <p:pic>
        <p:nvPicPr>
          <p:cNvPr id="32771" name="Picture 4" descr="u=1635540332,4128177724&amp;gp=2"/>
          <p:cNvPicPr>
            <a:picLocks noChangeAspect="1"/>
          </p:cNvPicPr>
          <p:nvPr/>
        </p:nvPicPr>
        <p:blipFill>
          <a:blip r:embed="rId1"/>
          <a:stretch>
            <a:fillRect/>
          </a:stretch>
        </p:blipFill>
        <p:spPr>
          <a:xfrm>
            <a:off x="5867400" y="3810000"/>
            <a:ext cx="2133600" cy="2133600"/>
          </a:xfrm>
          <a:prstGeom prst="rect">
            <a:avLst/>
          </a:prstGeom>
          <a:noFill/>
          <a:ln w="9525">
            <a:noFill/>
          </a:ln>
        </p:spPr>
      </p:pic>
      <p:sp>
        <p:nvSpPr>
          <p:cNvPr id="28677" name="Text Box 5"/>
          <p:cNvSpPr txBox="1"/>
          <p:nvPr/>
        </p:nvSpPr>
        <p:spPr>
          <a:xfrm>
            <a:off x="2209800" y="3352800"/>
            <a:ext cx="533400" cy="519113"/>
          </a:xfrm>
          <a:prstGeom prst="rect">
            <a:avLst/>
          </a:prstGeom>
          <a:noFill/>
          <a:ln w="9525">
            <a:noFill/>
          </a:ln>
        </p:spPr>
        <p:txBody>
          <a:bodyPr>
            <a:spAutoFit/>
          </a:bodyPr>
          <a:p>
            <a:pPr>
              <a:spcBef>
                <a:spcPct val="50000"/>
              </a:spcBef>
            </a:pPr>
            <a:r>
              <a:rPr lang="en-US" altLang="zh-CN" sz="2800" b="1" dirty="0">
                <a:solidFill>
                  <a:srgbClr val="FF0000"/>
                </a:solidFill>
                <a:latin typeface="Arial" panose="020B0604020202020204" pitchFamily="34" charset="0"/>
              </a:rPr>
              <a:t>B</a:t>
            </a:r>
            <a:endParaRPr lang="en-US" altLang="zh-CN" sz="2800" b="1" dirty="0">
              <a:solidFill>
                <a:srgbClr val="FF0000"/>
              </a:solidFill>
              <a:latin typeface="Arial" panose="020B0604020202020204" pitchFamily="34" charset="0"/>
            </a:endParaRPr>
          </a:p>
        </p:txBody>
      </p:sp>
      <p:sp>
        <p:nvSpPr>
          <p:cNvPr id="32773" name="Rectangle 9"/>
          <p:cNvSpPr>
            <a:spLocks noGrp="1"/>
          </p:cNvSpPr>
          <p:nvPr>
            <p:ph type="title"/>
          </p:nvPr>
        </p:nvSpPr>
        <p:spPr>
          <a:xfrm>
            <a:off x="1676400" y="762000"/>
            <a:ext cx="2971800" cy="990600"/>
          </a:xfrm>
          <a:ln/>
        </p:spPr>
        <p:txBody>
          <a:bodyPr vert="horz" wrap="square" lIns="91440" tIns="45720" rIns="91440" bIns="45720" anchor="ctr"/>
          <a:p>
            <a:pPr eaLnBrk="1" hangingPunct="1"/>
            <a:r>
              <a:rPr lang="zh-CN" altLang="en-US" sz="5400" b="1" dirty="0">
                <a:solidFill>
                  <a:srgbClr val="CC00CC"/>
                </a:solidFill>
              </a:rPr>
              <a:t>练兵营</a:t>
            </a:r>
            <a:endParaRPr lang="zh-CN" altLang="en-US" sz="5400" b="1" dirty="0">
              <a:solidFill>
                <a:srgbClr val="CC00CC"/>
              </a:solidFill>
            </a:endParaRPr>
          </a:p>
        </p:txBody>
      </p:sp>
      <p:pic>
        <p:nvPicPr>
          <p:cNvPr id="32774" name="Picture 10" descr="TP0209"/>
          <p:cNvPicPr>
            <a:picLocks noChangeAspect="1"/>
          </p:cNvPicPr>
          <p:nvPr/>
        </p:nvPicPr>
        <p:blipFill>
          <a:blip r:embed="rId2"/>
          <a:stretch>
            <a:fillRect/>
          </a:stretch>
        </p:blipFill>
        <p:spPr>
          <a:xfrm>
            <a:off x="4864100" y="914400"/>
            <a:ext cx="2755900" cy="736600"/>
          </a:xfrm>
          <a:prstGeom prst="rect">
            <a:avLst/>
          </a:prstGeom>
          <a:noFill/>
          <a:ln w="9525">
            <a:noFill/>
          </a:ln>
        </p:spPr>
      </p:pic>
      <p:pic>
        <p:nvPicPr>
          <p:cNvPr id="32775" name="Picture 11" descr="`1AK66OBG4$5IN8YS}@Y%T5"/>
          <p:cNvPicPr>
            <a:picLocks noChangeAspect="1"/>
          </p:cNvPicPr>
          <p:nvPr/>
        </p:nvPicPr>
        <p:blipFill>
          <a:blip r:embed="rId3"/>
          <a:stretch>
            <a:fillRect/>
          </a:stretch>
        </p:blipFill>
        <p:spPr>
          <a:xfrm>
            <a:off x="1066800" y="838200"/>
            <a:ext cx="838200" cy="83820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AutoShape 10"/>
          <p:cNvSpPr/>
          <p:nvPr/>
        </p:nvSpPr>
        <p:spPr>
          <a:xfrm>
            <a:off x="685800" y="4876800"/>
            <a:ext cx="8001000" cy="1447800"/>
          </a:xfrm>
          <a:prstGeom prst="roundRect">
            <a:avLst>
              <a:gd name="adj" fmla="val 16667"/>
            </a:avLst>
          </a:prstGeom>
          <a:solidFill>
            <a:srgbClr val="CCFFFF"/>
          </a:solidFill>
          <a:ln w="9525" cap="flat" cmpd="sng">
            <a:solidFill>
              <a:srgbClr val="0000FF"/>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3795" name="AutoShape 9"/>
          <p:cNvSpPr/>
          <p:nvPr/>
        </p:nvSpPr>
        <p:spPr>
          <a:xfrm>
            <a:off x="685800" y="2286000"/>
            <a:ext cx="8001000" cy="2590800"/>
          </a:xfrm>
          <a:prstGeom prst="roundRect">
            <a:avLst>
              <a:gd name="adj" fmla="val 16667"/>
            </a:avLst>
          </a:prstGeom>
          <a:solidFill>
            <a:srgbClr val="CCFFCC"/>
          </a:solidFill>
          <a:ln w="9525" cap="flat" cmpd="sng">
            <a:solidFill>
              <a:srgbClr val="0000FF"/>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3796" name="AutoShape 8"/>
          <p:cNvSpPr/>
          <p:nvPr/>
        </p:nvSpPr>
        <p:spPr>
          <a:xfrm>
            <a:off x="685800" y="1295400"/>
            <a:ext cx="8001000" cy="914400"/>
          </a:xfrm>
          <a:prstGeom prst="roundRect">
            <a:avLst>
              <a:gd name="adj" fmla="val 16667"/>
            </a:avLst>
          </a:prstGeom>
          <a:solidFill>
            <a:srgbClr val="CCFFFF"/>
          </a:solidFill>
          <a:ln w="9525" cap="flat" cmpd="sng">
            <a:solidFill>
              <a:srgbClr val="0000FF"/>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29699" name="Rectangle 3"/>
          <p:cNvSpPr>
            <a:spLocks noGrp="1"/>
          </p:cNvSpPr>
          <p:nvPr>
            <p:ph idx="1"/>
          </p:nvPr>
        </p:nvSpPr>
        <p:spPr>
          <a:xfrm>
            <a:off x="685800" y="762000"/>
            <a:ext cx="8153400" cy="5562600"/>
          </a:xfrm>
          <a:ln/>
        </p:spPr>
        <p:txBody>
          <a:bodyPr vert="horz" wrap="square" lIns="91440" tIns="45720" rIns="91440" bIns="45720" anchor="t"/>
          <a:p>
            <a:pPr eaLnBrk="1" hangingPunct="1">
              <a:buNone/>
            </a:pPr>
            <a:r>
              <a:rPr lang="en-US" altLang="zh-CN" b="1" dirty="0">
                <a:latin typeface="黑体" panose="02010609060101010101" pitchFamily="49" charset="-122"/>
                <a:ea typeface="黑体" panose="02010609060101010101" pitchFamily="49" charset="-122"/>
              </a:rPr>
              <a:t>4.</a:t>
            </a:r>
            <a:r>
              <a:rPr lang="zh-CN" altLang="en-US" b="1" dirty="0">
                <a:latin typeface="黑体" panose="02010609060101010101" pitchFamily="49" charset="-122"/>
                <a:ea typeface="黑体" panose="02010609060101010101" pitchFamily="49" charset="-122"/>
              </a:rPr>
              <a:t>阅读下列材料，综合所学知识回答问题。</a:t>
            </a:r>
            <a:endParaRPr lang="zh-CN" altLang="en-US" b="1" dirty="0">
              <a:latin typeface="黑体" panose="02010609060101010101" pitchFamily="49" charset="-122"/>
              <a:ea typeface="黑体" panose="02010609060101010101" pitchFamily="49" charset="-122"/>
            </a:endParaRPr>
          </a:p>
          <a:p>
            <a:pPr eaLnBrk="1" hangingPunct="1">
              <a:buNone/>
            </a:pPr>
            <a:r>
              <a:rPr lang="zh-CN" altLang="en-US" sz="2800" b="1" dirty="0">
                <a:latin typeface="宋体" panose="02010600030101010101" pitchFamily="2" charset="-122"/>
              </a:rPr>
              <a:t>材料一　</a:t>
            </a:r>
            <a:r>
              <a:rPr lang="en-US" altLang="zh-CN" sz="2800" b="1" dirty="0">
                <a:latin typeface="楷体_GB2312" pitchFamily="49" charset="-122"/>
                <a:ea typeface="楷体_GB2312" pitchFamily="49" charset="-122"/>
              </a:rPr>
              <a:t>1950</a:t>
            </a:r>
            <a:r>
              <a:rPr lang="zh-CN" altLang="en-US" sz="2800" b="1" dirty="0">
                <a:latin typeface="楷体_GB2312" pitchFamily="49" charset="-122"/>
                <a:ea typeface="楷体_GB2312" pitchFamily="49" charset="-122"/>
              </a:rPr>
              <a:t>年朝鲜战争爆发，美国作出了强烈反应</a:t>
            </a:r>
            <a:r>
              <a:rPr lang="en-US" altLang="zh-CN" sz="2800" b="1" dirty="0">
                <a:latin typeface="宋体" panose="02010600030101010101" pitchFamily="2" charset="-122"/>
                <a:ea typeface="楷体_GB2312" pitchFamily="49" charset="-122"/>
              </a:rPr>
              <a:t>……</a:t>
            </a:r>
            <a:endParaRPr lang="en-US" altLang="zh-CN" sz="2800" b="1" dirty="0">
              <a:latin typeface="楷体_GB2312" pitchFamily="49" charset="-122"/>
              <a:ea typeface="楷体_GB2312" pitchFamily="49" charset="-122"/>
            </a:endParaRPr>
          </a:p>
          <a:p>
            <a:pPr eaLnBrk="1" hangingPunct="1">
              <a:buNone/>
            </a:pPr>
            <a:r>
              <a:rPr lang="zh-CN" altLang="en-US" sz="2800" b="1" dirty="0">
                <a:latin typeface="楷体_GB2312" pitchFamily="49" charset="-122"/>
                <a:ea typeface="楷体_GB2312" pitchFamily="49" charset="-122"/>
              </a:rPr>
              <a:t>材料二　以新闻和历史节目见长的美国公共电视台为纪念</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朝鲜停战协定</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签订</a:t>
            </a:r>
            <a:r>
              <a:rPr lang="en-US" altLang="zh-CN" sz="2800" b="1" dirty="0">
                <a:latin typeface="楷体_GB2312" pitchFamily="49" charset="-122"/>
                <a:ea typeface="楷体_GB2312" pitchFamily="49" charset="-122"/>
              </a:rPr>
              <a:t>50</a:t>
            </a:r>
            <a:r>
              <a:rPr lang="zh-CN" altLang="en-US" sz="2800" b="1" dirty="0">
                <a:latin typeface="楷体_GB2312" pitchFamily="49" charset="-122"/>
                <a:ea typeface="楷体_GB2312" pitchFamily="49" charset="-122"/>
              </a:rPr>
              <a:t>周年制作了一档特别节目，该节目的开场白强调：</a:t>
            </a:r>
            <a:r>
              <a:rPr lang="zh-CN" altLang="en-US" sz="2800" b="1" dirty="0">
                <a:latin typeface="宋体" panose="02010600030101010101" pitchFamily="2" charset="-122"/>
                <a:ea typeface="楷体_GB2312" pitchFamily="49" charset="-122"/>
              </a:rPr>
              <a:t>“</a:t>
            </a:r>
            <a:r>
              <a:rPr lang="zh-CN" altLang="en-US" sz="2800" b="1" dirty="0">
                <a:latin typeface="楷体_GB2312" pitchFamily="49" charset="-122"/>
                <a:ea typeface="楷体_GB2312" pitchFamily="49" charset="-122"/>
              </a:rPr>
              <a:t>战争在三年的酷暑和严寒中延续，面对不可预测的敌人，</a:t>
            </a:r>
            <a:r>
              <a:rPr lang="en-US" altLang="zh-CN" sz="2800" b="1" dirty="0">
                <a:latin typeface="楷体_GB2312" pitchFamily="49" charset="-122"/>
                <a:ea typeface="楷体_GB2312" pitchFamily="49" charset="-122"/>
              </a:rPr>
              <a:t>3.4</a:t>
            </a:r>
            <a:r>
              <a:rPr lang="zh-CN" altLang="en-US" sz="2800" b="1" dirty="0">
                <a:latin typeface="楷体_GB2312" pitchFamily="49" charset="-122"/>
                <a:ea typeface="楷体_GB2312" pitchFamily="49" charset="-122"/>
              </a:rPr>
              <a:t>万美军死亡、</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万美军受伤、</a:t>
            </a:r>
            <a:r>
              <a:rPr lang="en-US" altLang="zh-CN" sz="2800" b="1" dirty="0">
                <a:latin typeface="楷体_GB2312" pitchFamily="49" charset="-122"/>
                <a:ea typeface="楷体_GB2312" pitchFamily="49" charset="-122"/>
              </a:rPr>
              <a:t>7140 </a:t>
            </a:r>
            <a:r>
              <a:rPr lang="zh-CN" altLang="en-US" sz="2800" b="1" dirty="0">
                <a:latin typeface="楷体_GB2312" pitchFamily="49" charset="-122"/>
                <a:ea typeface="楷体_GB2312" pitchFamily="49" charset="-122"/>
              </a:rPr>
              <a:t>人成为战俘、</a:t>
            </a:r>
            <a:r>
              <a:rPr lang="en-US" altLang="zh-CN" sz="2800" b="1" dirty="0">
                <a:latin typeface="楷体_GB2312" pitchFamily="49" charset="-122"/>
                <a:ea typeface="楷体_GB2312" pitchFamily="49" charset="-122"/>
              </a:rPr>
              <a:t>8000</a:t>
            </a:r>
            <a:r>
              <a:rPr lang="zh-CN" altLang="en-US" sz="2800" b="1" dirty="0">
                <a:latin typeface="楷体_GB2312" pitchFamily="49" charset="-122"/>
                <a:ea typeface="楷体_GB2312" pitchFamily="49" charset="-122"/>
              </a:rPr>
              <a:t>多人失踪</a:t>
            </a:r>
            <a:r>
              <a:rPr lang="en-US" altLang="zh-CN" sz="2800" b="1" dirty="0">
                <a:latin typeface="宋体" panose="02010600030101010101" pitchFamily="2" charset="-122"/>
                <a:ea typeface="楷体_GB2312" pitchFamily="49" charset="-122"/>
              </a:rPr>
              <a:t>……</a:t>
            </a:r>
            <a:endParaRPr lang="en-US" altLang="zh-CN" sz="2800" b="1" dirty="0">
              <a:latin typeface="楷体_GB2312" pitchFamily="49" charset="-122"/>
              <a:ea typeface="楷体_GB2312" pitchFamily="49" charset="-122"/>
            </a:endParaRPr>
          </a:p>
          <a:p>
            <a:pPr eaLnBrk="1" hangingPunct="1">
              <a:buNone/>
            </a:pPr>
            <a:r>
              <a:rPr lang="zh-CN" altLang="en-US" sz="2800" b="1" dirty="0">
                <a:latin typeface="楷体_GB2312" pitchFamily="49" charset="-122"/>
                <a:ea typeface="楷体_GB2312" pitchFamily="49" charset="-122"/>
              </a:rPr>
              <a:t>材料三　新华网北京</a:t>
            </a:r>
            <a:r>
              <a:rPr lang="en-US" altLang="zh-CN" sz="2800" b="1" dirty="0">
                <a:latin typeface="楷体_GB2312" pitchFamily="49" charset="-122"/>
                <a:ea typeface="楷体_GB2312" pitchFamily="49" charset="-122"/>
              </a:rPr>
              <a:t>2000</a:t>
            </a:r>
            <a:r>
              <a:rPr lang="zh-CN" altLang="en-US" sz="2800" b="1" dirty="0">
                <a:latin typeface="楷体_GB2312" pitchFamily="49" charset="-122"/>
                <a:ea typeface="楷体_GB2312" pitchFamily="49" charset="-122"/>
              </a:rPr>
              <a:t>年</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月</a:t>
            </a:r>
            <a:r>
              <a:rPr lang="en-US" altLang="zh-CN" sz="2800" b="1" dirty="0">
                <a:latin typeface="楷体_GB2312" pitchFamily="49" charset="-122"/>
                <a:ea typeface="楷体_GB2312" pitchFamily="49" charset="-122"/>
              </a:rPr>
              <a:t>25</a:t>
            </a:r>
            <a:r>
              <a:rPr lang="zh-CN" altLang="en-US" sz="2800" b="1" dirty="0">
                <a:latin typeface="楷体_GB2312" pitchFamily="49" charset="-122"/>
                <a:ea typeface="楷体_GB2312" pitchFamily="49" charset="-122"/>
              </a:rPr>
              <a:t>日：首都各界纪念抗美援朝出国作战</a:t>
            </a:r>
            <a:r>
              <a:rPr lang="en-US" altLang="zh-CN" sz="2800" b="1" dirty="0">
                <a:latin typeface="楷体_GB2312" pitchFamily="49" charset="-122"/>
                <a:ea typeface="楷体_GB2312" pitchFamily="49" charset="-122"/>
              </a:rPr>
              <a:t>50</a:t>
            </a:r>
            <a:r>
              <a:rPr lang="zh-CN" altLang="en-US" sz="2800" b="1" dirty="0">
                <a:latin typeface="楷体_GB2312" pitchFamily="49" charset="-122"/>
                <a:ea typeface="楷体_GB2312" pitchFamily="49" charset="-122"/>
              </a:rPr>
              <a:t>周年大会今天在人民大会堂隆重举行。</a:t>
            </a:r>
            <a:endParaRPr lang="zh-CN" altLang="en-US" sz="2800" b="1" dirty="0">
              <a:latin typeface="楷体_GB2312" pitchFamily="49" charset="-122"/>
              <a:ea typeface="楷体_GB2312" pitchFamily="49"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9699">
                                            <p:txEl>
                                              <p:charRg st="0" end="21"/>
                                            </p:txEl>
                                          </p:spTgt>
                                        </p:tgtEl>
                                        <p:attrNameLst>
                                          <p:attrName>style.visibility</p:attrName>
                                        </p:attrNameLst>
                                      </p:cBhvr>
                                      <p:to>
                                        <p:strVal val="visible"/>
                                      </p:to>
                                    </p:set>
                                    <p:animEffect transition="in" filter="checkerboard(across)">
                                      <p:cBhvr>
                                        <p:cTn id="7" dur="500"/>
                                        <p:tgtEl>
                                          <p:spTgt spid="29699">
                                            <p:txEl>
                                              <p:charRg st="0" end="21"/>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29699">
                                            <p:txEl>
                                              <p:charRg st="21" end="49"/>
                                            </p:txEl>
                                          </p:spTgt>
                                        </p:tgtEl>
                                        <p:attrNameLst>
                                          <p:attrName>style.visibility</p:attrName>
                                        </p:attrNameLst>
                                      </p:cBhvr>
                                      <p:to>
                                        <p:strVal val="visible"/>
                                      </p:to>
                                    </p:set>
                                    <p:animEffect transition="in" filter="box(in)">
                                      <p:cBhvr>
                                        <p:cTn id="11" dur="500"/>
                                        <p:tgtEl>
                                          <p:spTgt spid="29699">
                                            <p:txEl>
                                              <p:charRg st="21" end="49"/>
                                            </p:txEl>
                                          </p:spTgt>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29699">
                                            <p:txEl>
                                              <p:charRg st="49" end="173"/>
                                            </p:txEl>
                                          </p:spTgt>
                                        </p:tgtEl>
                                        <p:attrNameLst>
                                          <p:attrName>style.visibility</p:attrName>
                                        </p:attrNameLst>
                                      </p:cBhvr>
                                      <p:to>
                                        <p:strVal val="visible"/>
                                      </p:to>
                                    </p:set>
                                    <p:animEffect transition="in" filter="box(in)">
                                      <p:cBhvr>
                                        <p:cTn id="14" dur="500"/>
                                        <p:tgtEl>
                                          <p:spTgt spid="29699">
                                            <p:txEl>
                                              <p:charRg st="49" end="173"/>
                                            </p:txEl>
                                          </p:spTgt>
                                        </p:tgtEl>
                                      </p:cBhvr>
                                    </p:animEffect>
                                  </p:childTnLst>
                                </p:cTn>
                              </p:par>
                              <p:par>
                                <p:cTn id="15" presetID="4" presetClass="entr" presetSubtype="16" fill="hold" grpId="0" nodeType="withEffect">
                                  <p:stCondLst>
                                    <p:cond delay="0"/>
                                  </p:stCondLst>
                                  <p:childTnLst>
                                    <p:set>
                                      <p:cBhvr>
                                        <p:cTn id="16" dur="1" fill="hold">
                                          <p:stCondLst>
                                            <p:cond delay="0"/>
                                          </p:stCondLst>
                                        </p:cTn>
                                        <p:tgtEl>
                                          <p:spTgt spid="29699">
                                            <p:txEl>
                                              <p:charRg st="173" end="228"/>
                                            </p:txEl>
                                          </p:spTgt>
                                        </p:tgtEl>
                                        <p:attrNameLst>
                                          <p:attrName>style.visibility</p:attrName>
                                        </p:attrNameLst>
                                      </p:cBhvr>
                                      <p:to>
                                        <p:strVal val="visible"/>
                                      </p:to>
                                    </p:set>
                                    <p:animEffect transition="in" filter="box(in)">
                                      <p:cBhvr>
                                        <p:cTn id="17" dur="500"/>
                                        <p:tgtEl>
                                          <p:spTgt spid="29699">
                                            <p:txEl>
                                              <p:charRg st="173"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8"/>
          <p:cNvSpPr/>
          <p:nvPr/>
        </p:nvSpPr>
        <p:spPr>
          <a:xfrm>
            <a:off x="838200" y="1524000"/>
            <a:ext cx="7696200" cy="1371600"/>
          </a:xfrm>
          <a:prstGeom prst="rect">
            <a:avLst/>
          </a:prstGeom>
          <a:solidFill>
            <a:srgbClr val="FFFFFF"/>
          </a:solidFill>
          <a:ln w="9525">
            <a:noFill/>
          </a:ln>
        </p:spPr>
        <p:txBody>
          <a:bodyPr wrap="none" anchor="ctr"/>
          <a:p>
            <a:endParaRPr lang="zh-CN" altLang="en-US" dirty="0">
              <a:latin typeface="Arial" panose="020B0604020202020204" pitchFamily="34" charset="0"/>
            </a:endParaRPr>
          </a:p>
        </p:txBody>
      </p:sp>
      <p:sp>
        <p:nvSpPr>
          <p:cNvPr id="34819" name="Text Box 3"/>
          <p:cNvSpPr txBox="1"/>
          <p:nvPr/>
        </p:nvSpPr>
        <p:spPr>
          <a:xfrm>
            <a:off x="1066800" y="795338"/>
            <a:ext cx="7620000" cy="5508625"/>
          </a:xfrm>
          <a:prstGeom prst="rect">
            <a:avLst/>
          </a:prstGeom>
          <a:noFill/>
          <a:ln w="9525">
            <a:noFill/>
          </a:ln>
        </p:spPr>
        <p:txBody>
          <a:bodyPr>
            <a:spAutoFit/>
          </a:bodyPr>
          <a:p>
            <a:r>
              <a:rPr lang="zh-CN" altLang="en-US" sz="3200" b="1" dirty="0">
                <a:latin typeface="Arial" panose="020B0604020202020204" pitchFamily="34" charset="0"/>
                <a:ea typeface="黑体" panose="02010609060101010101" pitchFamily="49" charset="-122"/>
              </a:rPr>
              <a:t>请回答：</a:t>
            </a:r>
            <a:endParaRPr lang="zh-CN" altLang="en-US" sz="3200" b="1" dirty="0">
              <a:latin typeface="Arial" panose="020B0604020202020204" pitchFamily="34" charset="0"/>
              <a:ea typeface="黑体" panose="02010609060101010101" pitchFamily="49" charset="-122"/>
            </a:endParaRPr>
          </a:p>
          <a:p>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材料一中美国作出的</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强烈反应</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包括对我国采取了哪些军事行动？</a:t>
            </a:r>
            <a:endParaRPr lang="zh-CN" altLang="en-US" sz="3200" b="1" dirty="0">
              <a:latin typeface="楷体_GB2312" pitchFamily="49" charset="-122"/>
              <a:ea typeface="楷体_GB2312" pitchFamily="49" charset="-122"/>
            </a:endParaRPr>
          </a:p>
          <a:p>
            <a:endParaRPr lang="zh-CN" altLang="en-US" sz="3200" b="1" dirty="0">
              <a:latin typeface="楷体_GB2312" pitchFamily="49" charset="-122"/>
              <a:ea typeface="楷体_GB2312" pitchFamily="49" charset="-122"/>
            </a:endParaRPr>
          </a:p>
          <a:p>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材料二中美国公共电视台制作的特别节目应该是在哪一年播出的？</a:t>
            </a:r>
            <a:endParaRPr lang="zh-CN" altLang="en-US" sz="3200" b="1" dirty="0">
              <a:latin typeface="楷体_GB2312" pitchFamily="49" charset="-122"/>
              <a:ea typeface="楷体_GB2312" pitchFamily="49" charset="-122"/>
            </a:endParaRPr>
          </a:p>
          <a:p>
            <a:endParaRPr lang="zh-CN" altLang="en-US" sz="3200" b="1" dirty="0">
              <a:latin typeface="楷体_GB2312" pitchFamily="49" charset="-122"/>
              <a:ea typeface="楷体_GB2312" pitchFamily="49" charset="-122"/>
            </a:endParaRPr>
          </a:p>
          <a:p>
            <a:r>
              <a:rPr lang="en-US" altLang="zh-CN" sz="3200" b="1" dirty="0">
                <a:latin typeface="楷体_GB2312" pitchFamily="49" charset="-122"/>
                <a:ea typeface="楷体_GB2312" pitchFamily="49" charset="-122"/>
              </a:rPr>
              <a:t>(3)50</a:t>
            </a:r>
            <a:r>
              <a:rPr lang="zh-CN" altLang="en-US" sz="3200" b="1" dirty="0">
                <a:latin typeface="楷体_GB2312" pitchFamily="49" charset="-122"/>
                <a:ea typeface="楷体_GB2312" pitchFamily="49" charset="-122"/>
              </a:rPr>
              <a:t>年后的今天依然隆重地纪念这场战争，可见中国人民志愿军为我们留下了宝贵的精神财富，我们该如何继承和发扬这种伟大的抗美援朝精神？</a:t>
            </a:r>
            <a:endParaRPr lang="zh-CN" altLang="en-US" sz="3200" b="1" dirty="0">
              <a:latin typeface="楷体_GB2312" pitchFamily="49" charset="-122"/>
              <a:ea typeface="楷体_GB2312" pitchFamily="49" charset="-122"/>
            </a:endParaRPr>
          </a:p>
        </p:txBody>
      </p:sp>
      <p:sp>
        <p:nvSpPr>
          <p:cNvPr id="46084" name="Text Box 4"/>
          <p:cNvSpPr txBox="1"/>
          <p:nvPr/>
        </p:nvSpPr>
        <p:spPr>
          <a:xfrm>
            <a:off x="1219200" y="2362200"/>
            <a:ext cx="70104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派第七舰队闯入台湾海峡；轰炸东北边境城市等</a:t>
            </a:r>
            <a:endParaRPr lang="zh-CN" altLang="en-US" sz="2400" b="1" dirty="0">
              <a:solidFill>
                <a:srgbClr val="CC0000"/>
              </a:solidFill>
              <a:latin typeface="Arial" panose="020B0604020202020204" pitchFamily="34" charset="0"/>
            </a:endParaRPr>
          </a:p>
        </p:txBody>
      </p:sp>
      <p:sp>
        <p:nvSpPr>
          <p:cNvPr id="46085" name="Text Box 5"/>
          <p:cNvSpPr txBox="1"/>
          <p:nvPr/>
        </p:nvSpPr>
        <p:spPr>
          <a:xfrm>
            <a:off x="1295400" y="3810000"/>
            <a:ext cx="4191000" cy="457200"/>
          </a:xfrm>
          <a:prstGeom prst="rect">
            <a:avLst/>
          </a:prstGeom>
          <a:noFill/>
          <a:ln w="9525">
            <a:noFill/>
          </a:ln>
        </p:spPr>
        <p:txBody>
          <a:bodyPr>
            <a:spAutoFit/>
          </a:bodyPr>
          <a:p>
            <a:pPr>
              <a:spcBef>
                <a:spcPct val="50000"/>
              </a:spcBef>
            </a:pPr>
            <a:r>
              <a:rPr lang="en-US" altLang="zh-CN" sz="2400" b="1" dirty="0">
                <a:solidFill>
                  <a:srgbClr val="CC0000"/>
                </a:solidFill>
                <a:latin typeface="Arial" panose="020B0604020202020204" pitchFamily="34" charset="0"/>
              </a:rPr>
              <a:t>2003</a:t>
            </a:r>
            <a:r>
              <a:rPr lang="zh-CN" altLang="en-US" sz="2400" b="1" dirty="0">
                <a:solidFill>
                  <a:srgbClr val="CC0000"/>
                </a:solidFill>
                <a:latin typeface="Arial" panose="020B0604020202020204" pitchFamily="34" charset="0"/>
              </a:rPr>
              <a:t>年</a:t>
            </a:r>
            <a:endParaRPr lang="zh-CN" altLang="en-US" sz="2400" b="1" dirty="0">
              <a:solidFill>
                <a:srgbClr val="CC0000"/>
              </a:solidFill>
              <a:latin typeface="Arial" panose="020B060402020202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12"/>
          <p:cNvSpPr/>
          <p:nvPr/>
        </p:nvSpPr>
        <p:spPr>
          <a:xfrm>
            <a:off x="762000" y="228600"/>
            <a:ext cx="3886200" cy="381000"/>
          </a:xfrm>
          <a:prstGeom prst="rect">
            <a:avLst/>
          </a:prstGeom>
          <a:solidFill>
            <a:srgbClr val="FFFFFF"/>
          </a:solidFill>
          <a:ln w="9525">
            <a:noFill/>
          </a:ln>
        </p:spPr>
        <p:txBody>
          <a:bodyPr wrap="none" anchor="ctr"/>
          <a:p>
            <a:endParaRPr lang="zh-CN" altLang="en-US" dirty="0">
              <a:latin typeface="Arial" panose="020B0604020202020204" pitchFamily="34" charset="0"/>
            </a:endParaRPr>
          </a:p>
        </p:txBody>
      </p:sp>
      <p:sp>
        <p:nvSpPr>
          <p:cNvPr id="35843" name="Text Box 4"/>
          <p:cNvSpPr txBox="1"/>
          <p:nvPr/>
        </p:nvSpPr>
        <p:spPr>
          <a:xfrm>
            <a:off x="762000" y="152400"/>
            <a:ext cx="8153400" cy="2441575"/>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5.</a:t>
            </a:r>
            <a:r>
              <a:rPr lang="zh-CN" altLang="en-US" sz="2800" b="1" dirty="0">
                <a:latin typeface="Arial" panose="020B0604020202020204" pitchFamily="34" charset="0"/>
              </a:rPr>
              <a:t>阅读材料，回答问题。</a:t>
            </a:r>
            <a:endParaRPr lang="zh-CN" altLang="en-US" sz="2800" b="1" dirty="0">
              <a:latin typeface="Arial" panose="020B0604020202020204" pitchFamily="34" charset="0"/>
            </a:endParaRPr>
          </a:p>
          <a:p>
            <a:pPr>
              <a:spcBef>
                <a:spcPct val="50000"/>
              </a:spcBef>
            </a:pPr>
            <a:r>
              <a:rPr lang="zh-CN" altLang="en-US" sz="2800" b="1" dirty="0">
                <a:latin typeface="Arial" panose="020B0604020202020204" pitchFamily="34" charset="0"/>
              </a:rPr>
              <a:t>歌剧白毛女讲述了这样一个故事：恶霸地主黄世仁逼死佃户杨白劳，又霸占其女儿。喜儿逃居深山多年，头发全白，被农民传说为“白毛仙姑”。八路军把她解救后，斗倒恶霸，喜儿获得翻身。</a:t>
            </a:r>
            <a:endParaRPr lang="zh-CN" altLang="en-US" sz="2800" b="1" dirty="0">
              <a:latin typeface="Arial" panose="020B0604020202020204" pitchFamily="34" charset="0"/>
            </a:endParaRPr>
          </a:p>
        </p:txBody>
      </p:sp>
      <p:sp>
        <p:nvSpPr>
          <p:cNvPr id="35844" name="Text Box 6"/>
          <p:cNvSpPr txBox="1"/>
          <p:nvPr/>
        </p:nvSpPr>
        <p:spPr>
          <a:xfrm>
            <a:off x="838200" y="2667000"/>
            <a:ext cx="7848600" cy="4017963"/>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请回答</a:t>
            </a:r>
            <a:endParaRPr lang="zh-CN" altLang="en-US" sz="2400" b="1" dirty="0">
              <a:latin typeface="Arial" panose="020B0604020202020204" pitchFamily="34" charset="0"/>
            </a:endParaRPr>
          </a:p>
          <a:p>
            <a:pPr>
              <a:spcBef>
                <a:spcPct val="50000"/>
              </a:spcBef>
            </a:pPr>
            <a:r>
              <a:rPr lang="en-US" altLang="zh-CN" sz="2400" b="1" dirty="0">
                <a:latin typeface="Arial" panose="020B0604020202020204" pitchFamily="34" charset="0"/>
              </a:rPr>
              <a:t>(1)</a:t>
            </a:r>
            <a:r>
              <a:rPr lang="zh-CN" altLang="en-US" sz="2400" b="1" dirty="0">
                <a:latin typeface="Arial" panose="020B0604020202020204" pitchFamily="34" charset="0"/>
              </a:rPr>
              <a:t>是什么土地制度</a:t>
            </a:r>
            <a:r>
              <a:rPr lang="en-US" altLang="zh-CN" sz="2400" b="1" dirty="0">
                <a:latin typeface="Arial" panose="020B0604020202020204" pitchFamily="34" charset="0"/>
              </a:rPr>
              <a:t>,</a:t>
            </a:r>
            <a:r>
              <a:rPr lang="zh-CN" altLang="en-US" sz="2400" b="1" dirty="0">
                <a:latin typeface="Arial" panose="020B0604020202020204" pitchFamily="34" charset="0"/>
              </a:rPr>
              <a:t>迫使喜儿逃居深山的</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spcBef>
                <a:spcPct val="50000"/>
              </a:spcBef>
            </a:pPr>
            <a:endParaRPr lang="en-US" altLang="zh-CN" sz="2400" b="1" dirty="0">
              <a:latin typeface="Arial" panose="020B0604020202020204" pitchFamily="34" charset="0"/>
            </a:endParaRPr>
          </a:p>
          <a:p>
            <a:pPr>
              <a:spcBef>
                <a:spcPct val="50000"/>
              </a:spcBef>
            </a:pPr>
            <a:r>
              <a:rPr lang="en-US" altLang="zh-CN" sz="2400" b="1" dirty="0">
                <a:latin typeface="Arial" panose="020B0604020202020204" pitchFamily="34" charset="0"/>
              </a:rPr>
              <a:t>(2)</a:t>
            </a:r>
            <a:r>
              <a:rPr lang="zh-CN" altLang="en-US" sz="2400" b="1" dirty="0">
                <a:latin typeface="Arial" panose="020B0604020202020204" pitchFamily="34" charset="0"/>
              </a:rPr>
              <a:t>这种土地制度何时在我国被彻底消灭的</a:t>
            </a:r>
            <a:r>
              <a:rPr lang="en-US" altLang="zh-CN" sz="2400" b="1" dirty="0">
                <a:latin typeface="Arial" panose="020B0604020202020204" pitchFamily="34" charset="0"/>
              </a:rPr>
              <a:t>?</a:t>
            </a:r>
            <a:r>
              <a:rPr lang="zh-CN" altLang="en-US" sz="2400" b="1" dirty="0">
                <a:latin typeface="Arial" panose="020B0604020202020204" pitchFamily="34" charset="0"/>
              </a:rPr>
              <a:t>标志是什么</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spcBef>
                <a:spcPct val="50000"/>
              </a:spcBef>
            </a:pPr>
            <a:endParaRPr lang="en-US" altLang="zh-CN" sz="2400" b="1" dirty="0">
              <a:latin typeface="Arial" panose="020B0604020202020204" pitchFamily="34" charset="0"/>
            </a:endParaRPr>
          </a:p>
          <a:p>
            <a:pPr>
              <a:spcBef>
                <a:spcPct val="50000"/>
              </a:spcBef>
            </a:pPr>
            <a:r>
              <a:rPr lang="en-US" altLang="zh-CN" sz="2400" b="1" dirty="0">
                <a:latin typeface="Arial" panose="020B0604020202020204" pitchFamily="34" charset="0"/>
              </a:rPr>
              <a:t>(3)</a:t>
            </a:r>
            <a:r>
              <a:rPr lang="zh-CN" altLang="en-US" sz="2400" b="1" dirty="0">
                <a:latin typeface="Arial" panose="020B0604020202020204" pitchFamily="34" charset="0"/>
              </a:rPr>
              <a:t>请你结合所学知识</a:t>
            </a:r>
            <a:r>
              <a:rPr lang="en-US" altLang="zh-CN" sz="2400" b="1" dirty="0">
                <a:latin typeface="Arial" panose="020B0604020202020204" pitchFamily="34" charset="0"/>
              </a:rPr>
              <a:t>,</a:t>
            </a:r>
            <a:r>
              <a:rPr lang="zh-CN" altLang="en-US" sz="2400" b="1" dirty="0">
                <a:latin typeface="Arial" panose="020B0604020202020204" pitchFamily="34" charset="0"/>
              </a:rPr>
              <a:t>设想一下喜儿在</a:t>
            </a:r>
            <a:r>
              <a:rPr lang="en-US" altLang="zh-CN" sz="2400" b="1" dirty="0">
                <a:latin typeface="Arial" panose="020B0604020202020204" pitchFamily="34" charset="0"/>
              </a:rPr>
              <a:t>1952</a:t>
            </a:r>
            <a:r>
              <a:rPr lang="zh-CN" altLang="en-US" sz="2400" b="1" dirty="0">
                <a:latin typeface="Arial" panose="020B0604020202020204" pitchFamily="34" charset="0"/>
              </a:rPr>
              <a:t>年生活会发生什么变化。</a:t>
            </a:r>
            <a:endParaRPr lang="zh-CN" altLang="en-US" sz="2400" b="1" dirty="0">
              <a:latin typeface="Arial" panose="020B0604020202020204" pitchFamily="34" charset="0"/>
            </a:endParaRPr>
          </a:p>
          <a:p>
            <a:pPr>
              <a:spcBef>
                <a:spcPct val="50000"/>
              </a:spcBef>
            </a:pPr>
            <a:endParaRPr lang="en-US" altLang="zh-CN" sz="2000" b="1" dirty="0">
              <a:solidFill>
                <a:srgbClr val="CC0000"/>
              </a:solidFill>
              <a:latin typeface="Arial" panose="020B0604020202020204" pitchFamily="34" charset="0"/>
            </a:endParaRPr>
          </a:p>
        </p:txBody>
      </p:sp>
      <p:sp>
        <p:nvSpPr>
          <p:cNvPr id="31751" name="Text Box 7"/>
          <p:cNvSpPr txBox="1"/>
          <p:nvPr/>
        </p:nvSpPr>
        <p:spPr>
          <a:xfrm>
            <a:off x="1371600" y="3733800"/>
            <a:ext cx="32004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封建剥削的土地制度</a:t>
            </a:r>
            <a:endParaRPr lang="zh-CN" altLang="en-US" sz="2400" b="1" dirty="0">
              <a:latin typeface="Arial" panose="020B0604020202020204" pitchFamily="34" charset="0"/>
            </a:endParaRPr>
          </a:p>
        </p:txBody>
      </p:sp>
      <p:sp>
        <p:nvSpPr>
          <p:cNvPr id="31752" name="Text Box 8"/>
          <p:cNvSpPr txBox="1"/>
          <p:nvPr/>
        </p:nvSpPr>
        <p:spPr>
          <a:xfrm>
            <a:off x="1371600" y="4800600"/>
            <a:ext cx="5867400" cy="457200"/>
          </a:xfrm>
          <a:prstGeom prst="rect">
            <a:avLst/>
          </a:prstGeom>
          <a:noFill/>
          <a:ln w="9525">
            <a:noFill/>
          </a:ln>
        </p:spPr>
        <p:txBody>
          <a:bodyPr>
            <a:spAutoFit/>
          </a:bodyPr>
          <a:p>
            <a:pPr>
              <a:spcBef>
                <a:spcPct val="50000"/>
              </a:spcBef>
            </a:pPr>
            <a:r>
              <a:rPr lang="en-US" altLang="zh-CN" sz="2400" b="1" dirty="0">
                <a:solidFill>
                  <a:srgbClr val="CC0000"/>
                </a:solidFill>
                <a:latin typeface="Arial" panose="020B0604020202020204" pitchFamily="34" charset="0"/>
              </a:rPr>
              <a:t>1952</a:t>
            </a:r>
            <a:r>
              <a:rPr lang="zh-CN" altLang="en-US" sz="2400" b="1" dirty="0">
                <a:solidFill>
                  <a:srgbClr val="CC0000"/>
                </a:solidFill>
                <a:latin typeface="Arial" panose="020B0604020202020204" pitchFamily="34" charset="0"/>
              </a:rPr>
              <a:t>年底   土地改革的完成</a:t>
            </a:r>
            <a:endParaRPr lang="zh-CN" altLang="en-US" sz="2400" b="1" dirty="0">
              <a:latin typeface="Arial" panose="020B0604020202020204" pitchFamily="34" charset="0"/>
            </a:endParaRPr>
          </a:p>
        </p:txBody>
      </p:sp>
      <p:sp>
        <p:nvSpPr>
          <p:cNvPr id="31753" name="Text Box 9"/>
          <p:cNvSpPr txBox="1"/>
          <p:nvPr/>
        </p:nvSpPr>
        <p:spPr>
          <a:xfrm>
            <a:off x="1143000" y="5791200"/>
            <a:ext cx="7696200" cy="830263"/>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　　　　喜儿得到了自己的土地</a:t>
            </a:r>
            <a:r>
              <a:rPr lang="en-US" altLang="zh-CN" sz="2400" b="1" dirty="0">
                <a:solidFill>
                  <a:srgbClr val="CC0000"/>
                </a:solidFill>
                <a:latin typeface="Arial" panose="020B0604020202020204" pitchFamily="34" charset="0"/>
              </a:rPr>
              <a:t>,</a:t>
            </a:r>
            <a:r>
              <a:rPr lang="zh-CN" altLang="en-US" sz="2400" b="1" dirty="0">
                <a:solidFill>
                  <a:srgbClr val="CC0000"/>
                </a:solidFill>
                <a:latin typeface="Arial" panose="020B0604020202020204" pitchFamily="34" charset="0"/>
              </a:rPr>
              <a:t>再也不用逃居深山了，可以自食其力等。</a:t>
            </a:r>
            <a:endParaRPr lang="zh-CN" altLang="en-US" sz="2400" b="1" dirty="0">
              <a:solidFill>
                <a:srgbClr val="CC0000"/>
              </a:solidFill>
              <a:latin typeface="Arial" panose="020B0604020202020204" pitchFamily="34" charset="0"/>
            </a:endParaRPr>
          </a:p>
        </p:txBody>
      </p:sp>
      <p:pic>
        <p:nvPicPr>
          <p:cNvPr id="35848" name="Picture 11" descr="u=3729711819,3190916902&amp;gp=8">
            <a:hlinkClick r:id="rId1"/>
          </p:cNvPr>
          <p:cNvPicPr>
            <a:picLocks noChangeAspect="1"/>
          </p:cNvPicPr>
          <p:nvPr/>
        </p:nvPicPr>
        <p:blipFill>
          <a:blip r:embed="rId2"/>
          <a:stretch>
            <a:fillRect/>
          </a:stretch>
        </p:blipFill>
        <p:spPr>
          <a:xfrm>
            <a:off x="7185025" y="2743200"/>
            <a:ext cx="1120775" cy="160020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7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2" grpId="0"/>
      <p:bldP spid="317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16"/>
          <p:cNvSpPr/>
          <p:nvPr/>
        </p:nvSpPr>
        <p:spPr>
          <a:xfrm>
            <a:off x="228600" y="152400"/>
            <a:ext cx="8610600" cy="6705600"/>
          </a:xfrm>
          <a:prstGeom prst="rect">
            <a:avLst/>
          </a:prstGeom>
          <a:solidFill>
            <a:srgbClr val="FFFFFF"/>
          </a:solidFill>
          <a:ln w="9525">
            <a:noFill/>
          </a:ln>
        </p:spPr>
        <p:txBody>
          <a:bodyPr wrap="none" anchor="ctr"/>
          <a:p>
            <a:endParaRPr lang="zh-CN" altLang="en-US" dirty="0">
              <a:latin typeface="Arial" panose="020B0604020202020204" pitchFamily="34" charset="0"/>
            </a:endParaRPr>
          </a:p>
        </p:txBody>
      </p:sp>
      <p:sp>
        <p:nvSpPr>
          <p:cNvPr id="36867" name="Text Box 7"/>
          <p:cNvSpPr txBox="1"/>
          <p:nvPr/>
        </p:nvSpPr>
        <p:spPr>
          <a:xfrm>
            <a:off x="304800" y="152400"/>
            <a:ext cx="8610600" cy="6740525"/>
          </a:xfrm>
          <a:prstGeom prst="rect">
            <a:avLst/>
          </a:prstGeom>
          <a:noFill/>
          <a:ln w="9525">
            <a:noFill/>
          </a:ln>
        </p:spPr>
        <p:txBody>
          <a:bodyPr>
            <a:spAutoFit/>
          </a:bodyPr>
          <a:p>
            <a:r>
              <a:rPr lang="en-US" altLang="zh-CN" sz="2400" b="1" dirty="0">
                <a:latin typeface="Arial" panose="020B0604020202020204" pitchFamily="34" charset="0"/>
                <a:ea typeface="黑体" panose="02010609060101010101" pitchFamily="49" charset="-122"/>
              </a:rPr>
              <a:t>6.</a:t>
            </a:r>
            <a:r>
              <a:rPr lang="zh-CN" altLang="en-US" sz="2400" b="1" dirty="0">
                <a:latin typeface="Arial" panose="020B0604020202020204" pitchFamily="34" charset="0"/>
                <a:ea typeface="黑体" panose="02010609060101010101" pitchFamily="49" charset="-122"/>
              </a:rPr>
              <a:t>阅读下列材料</a:t>
            </a:r>
            <a:endParaRPr lang="zh-CN" altLang="en-US" sz="2400" b="1" dirty="0">
              <a:latin typeface="Arial" panose="020B0604020202020204" pitchFamily="34" charset="0"/>
              <a:ea typeface="黑体" panose="02010609060101010101" pitchFamily="49" charset="-122"/>
            </a:endParaRPr>
          </a:p>
          <a:p>
            <a:r>
              <a:rPr lang="zh-CN" altLang="en-US" sz="2400" b="1" dirty="0">
                <a:latin typeface="Arial" panose="020B0604020202020204" pitchFamily="34" charset="0"/>
              </a:rPr>
              <a:t>材料一：</a:t>
            </a:r>
            <a:r>
              <a:rPr lang="en-US" altLang="zh-CN" sz="2400" b="1" dirty="0">
                <a:latin typeface="Arial" panose="020B0604020202020204" pitchFamily="34" charset="0"/>
              </a:rPr>
              <a:t>2005</a:t>
            </a:r>
            <a:r>
              <a:rPr lang="zh-CN" altLang="en-US" sz="2400" b="1" dirty="0">
                <a:latin typeface="Arial" panose="020B0604020202020204" pitchFamily="34" charset="0"/>
              </a:rPr>
              <a:t>年</a:t>
            </a:r>
            <a:r>
              <a:rPr lang="en-US" altLang="zh-CN" sz="2400" b="1" dirty="0">
                <a:latin typeface="Arial" panose="020B0604020202020204" pitchFamily="34" charset="0"/>
              </a:rPr>
              <a:t>9</a:t>
            </a:r>
            <a:r>
              <a:rPr lang="zh-CN" altLang="en-US" sz="2400" b="1" dirty="0">
                <a:latin typeface="Arial" panose="020B0604020202020204" pitchFamily="34" charset="0"/>
              </a:rPr>
              <a:t>月，胡锦涛总书记为西藏自治区成立</a:t>
            </a:r>
            <a:r>
              <a:rPr lang="en-US" altLang="zh-CN" sz="2400" b="1" dirty="0">
                <a:latin typeface="Arial" panose="020B0604020202020204" pitchFamily="34" charset="0"/>
              </a:rPr>
              <a:t>40</a:t>
            </a:r>
            <a:r>
              <a:rPr lang="zh-CN" altLang="en-US" sz="2400" b="1" dirty="0">
                <a:latin typeface="Arial" panose="020B0604020202020204" pitchFamily="34" charset="0"/>
              </a:rPr>
              <a:t>周年题写了“共同团结奋斗，共同繁荣发展”的贺词；</a:t>
            </a:r>
            <a:r>
              <a:rPr lang="en-US" altLang="zh-CN" sz="2400" b="1" dirty="0">
                <a:latin typeface="Arial" panose="020B0604020202020204" pitchFamily="34" charset="0"/>
              </a:rPr>
              <a:t>10</a:t>
            </a:r>
            <a:r>
              <a:rPr lang="zh-CN" altLang="en-US" sz="2400" b="1" dirty="0">
                <a:latin typeface="Arial" panose="020B0604020202020204" pitchFamily="34" charset="0"/>
              </a:rPr>
              <a:t>月</a:t>
            </a:r>
            <a:r>
              <a:rPr lang="en-US" altLang="zh-CN" sz="2400" b="1" dirty="0">
                <a:latin typeface="Arial" panose="020B0604020202020204" pitchFamily="34" charset="0"/>
              </a:rPr>
              <a:t>15</a:t>
            </a:r>
            <a:r>
              <a:rPr lang="zh-CN" altLang="en-US" sz="2400" b="1" dirty="0">
                <a:latin typeface="Arial" panose="020B0604020202020204" pitchFamily="34" charset="0"/>
              </a:rPr>
              <a:t>日，青藏铁路全线贯通庆祝大会在拉萨火车站隆重举行，胡锦涛主席为此专致贺电。</a:t>
            </a:r>
            <a:endParaRPr lang="zh-CN" altLang="en-US" sz="2400" b="1" dirty="0">
              <a:latin typeface="Arial" panose="020B0604020202020204" pitchFamily="34" charset="0"/>
            </a:endParaRPr>
          </a:p>
          <a:p>
            <a:r>
              <a:rPr lang="zh-CN" altLang="en-US" sz="2400" b="1" dirty="0">
                <a:latin typeface="Arial" panose="020B0604020202020204" pitchFamily="34" charset="0"/>
              </a:rPr>
              <a:t>材料二                                             五十六个星座，</a:t>
            </a:r>
            <a:endParaRPr lang="zh-CN" altLang="en-US" sz="2400" b="1" dirty="0">
              <a:latin typeface="Arial" panose="020B0604020202020204" pitchFamily="34" charset="0"/>
            </a:endParaRPr>
          </a:p>
          <a:p>
            <a:r>
              <a:rPr lang="zh-CN" altLang="en-US" sz="2400" b="1" dirty="0">
                <a:latin typeface="Arial" panose="020B0604020202020204" pitchFamily="34" charset="0"/>
              </a:rPr>
              <a:t>                                                        五十六枝花，</a:t>
            </a:r>
            <a:endParaRPr lang="zh-CN" altLang="en-US" sz="2400" b="1" dirty="0">
              <a:latin typeface="Arial" panose="020B0604020202020204" pitchFamily="34" charset="0"/>
            </a:endParaRPr>
          </a:p>
          <a:p>
            <a:r>
              <a:rPr lang="zh-CN" altLang="en-US" sz="2400" b="1" dirty="0">
                <a:latin typeface="Arial" panose="020B0604020202020204" pitchFamily="34" charset="0"/>
              </a:rPr>
              <a:t>                                                        五十六族兄弟姐妹是一家。</a:t>
            </a:r>
            <a:endParaRPr lang="zh-CN" altLang="en-US" sz="2400" b="1" dirty="0">
              <a:latin typeface="Arial" panose="020B0604020202020204" pitchFamily="34" charset="0"/>
            </a:endParaRPr>
          </a:p>
          <a:p>
            <a:r>
              <a:rPr lang="zh-CN" altLang="en-US" sz="2400" b="1" dirty="0">
                <a:latin typeface="Arial" panose="020B0604020202020204" pitchFamily="34" charset="0"/>
              </a:rPr>
              <a:t>                                                        五十六种语言汇成一句话，</a:t>
            </a:r>
            <a:endParaRPr lang="zh-CN" altLang="en-US" sz="2400" b="1" dirty="0">
              <a:latin typeface="Arial" panose="020B0604020202020204" pitchFamily="34" charset="0"/>
            </a:endParaRPr>
          </a:p>
          <a:p>
            <a:r>
              <a:rPr lang="zh-CN" altLang="en-US" sz="2400" b="1" dirty="0">
                <a:latin typeface="Arial" panose="020B0604020202020204" pitchFamily="34" charset="0"/>
              </a:rPr>
              <a:t>                                                                爱我中华！</a:t>
            </a:r>
            <a:r>
              <a:rPr lang="en-US" altLang="zh-CN" sz="2400" b="1" dirty="0">
                <a:latin typeface="Arial" panose="020B0604020202020204" pitchFamily="34" charset="0"/>
              </a:rPr>
              <a:t>……</a:t>
            </a:r>
            <a:endParaRPr lang="en-US" altLang="zh-CN" sz="2400" b="1" dirty="0">
              <a:latin typeface="Arial" panose="020B0604020202020204" pitchFamily="34" charset="0"/>
            </a:endParaRPr>
          </a:p>
          <a:p>
            <a:r>
              <a:rPr lang="zh-CN" altLang="en-US" sz="2400" b="1" dirty="0">
                <a:latin typeface="Arial" panose="020B0604020202020204" pitchFamily="34" charset="0"/>
                <a:ea typeface="黑体" panose="02010609060101010101" pitchFamily="49" charset="-122"/>
              </a:rPr>
              <a:t>请回答：</a:t>
            </a:r>
            <a:endParaRPr lang="zh-CN" altLang="en-US" sz="2400" b="1" dirty="0">
              <a:latin typeface="Arial" panose="020B0604020202020204" pitchFamily="34" charset="0"/>
              <a:ea typeface="黑体" panose="02010609060101010101" pitchFamily="49" charset="-122"/>
            </a:endParaRPr>
          </a:p>
          <a:p>
            <a:r>
              <a:rPr lang="zh-CN" altLang="en-US" sz="2400" b="1" dirty="0">
                <a:latin typeface="Arial" panose="020B0604020202020204" pitchFamily="34" charset="0"/>
              </a:rPr>
              <a:t>（</a:t>
            </a:r>
            <a:r>
              <a:rPr lang="en-US" altLang="zh-CN" sz="2400" b="1" dirty="0">
                <a:latin typeface="Arial" panose="020B0604020202020204" pitchFamily="34" charset="0"/>
              </a:rPr>
              <a:t>1</a:t>
            </a:r>
            <a:r>
              <a:rPr lang="zh-CN" altLang="en-US" sz="2400" b="1" dirty="0">
                <a:latin typeface="Arial" panose="020B0604020202020204" pitchFamily="34" charset="0"/>
              </a:rPr>
              <a:t>）</a:t>
            </a:r>
            <a:r>
              <a:rPr lang="en-US" altLang="zh-CN" sz="2400" b="1" dirty="0">
                <a:latin typeface="Arial" panose="020B0604020202020204" pitchFamily="34" charset="0"/>
              </a:rPr>
              <a:t>2007</a:t>
            </a:r>
            <a:r>
              <a:rPr lang="zh-CN" altLang="en-US" sz="2400" b="1" dirty="0">
                <a:latin typeface="Arial" panose="020B0604020202020204" pitchFamily="34" charset="0"/>
              </a:rPr>
              <a:t>年是西藏和平解放</a:t>
            </a:r>
            <a:r>
              <a:rPr lang="zh-CN" altLang="en-US" sz="2400" b="1" u="sng" dirty="0">
                <a:latin typeface="Arial" panose="020B0604020202020204" pitchFamily="34" charset="0"/>
              </a:rPr>
              <a:t>          </a:t>
            </a:r>
            <a:r>
              <a:rPr lang="zh-CN" altLang="en-US" sz="2400" b="1" dirty="0">
                <a:latin typeface="Arial" panose="020B0604020202020204" pitchFamily="34" charset="0"/>
              </a:rPr>
              <a:t>周年</a:t>
            </a:r>
            <a:endParaRPr lang="zh-CN" altLang="en-US" sz="2400" b="1" dirty="0">
              <a:latin typeface="Arial" panose="020B0604020202020204" pitchFamily="34" charset="0"/>
            </a:endParaRPr>
          </a:p>
          <a:p>
            <a:r>
              <a:rPr lang="zh-CN" altLang="en-US" sz="2400" b="1" dirty="0">
                <a:latin typeface="Arial" panose="020B0604020202020204" pitchFamily="34" charset="0"/>
              </a:rPr>
              <a:t>（</a:t>
            </a:r>
            <a:r>
              <a:rPr lang="en-US" altLang="zh-CN" sz="2400" b="1" dirty="0">
                <a:latin typeface="Arial" panose="020B0604020202020204" pitchFamily="34" charset="0"/>
              </a:rPr>
              <a:t>2</a:t>
            </a:r>
            <a:r>
              <a:rPr lang="zh-CN" altLang="en-US" sz="2400" b="1" dirty="0">
                <a:latin typeface="Arial" panose="020B0604020202020204" pitchFamily="34" charset="0"/>
              </a:rPr>
              <a:t>）新中国成立后，党和政府根据民族平等、民族团结和民族互助的原则，在少数民族聚居地区实施了</a:t>
            </a:r>
            <a:r>
              <a:rPr lang="zh-CN" altLang="en-US" sz="2400" b="1" u="sng" dirty="0">
                <a:latin typeface="Arial" panose="020B0604020202020204" pitchFamily="34" charset="0"/>
              </a:rPr>
              <a:t>                            </a:t>
            </a:r>
            <a:r>
              <a:rPr lang="zh-CN" altLang="en-US" sz="2400" b="1" dirty="0">
                <a:latin typeface="Arial" panose="020B0604020202020204" pitchFamily="34" charset="0"/>
              </a:rPr>
              <a:t>制度</a:t>
            </a:r>
            <a:r>
              <a:rPr lang="en-US" altLang="zh-CN" sz="2400" b="1" dirty="0">
                <a:latin typeface="Arial" panose="020B0604020202020204" pitchFamily="34" charset="0"/>
              </a:rPr>
              <a:t>,</a:t>
            </a:r>
            <a:r>
              <a:rPr lang="zh-CN" altLang="en-US" sz="2400" b="1" dirty="0">
                <a:latin typeface="Arial" panose="020B0604020202020204" pitchFamily="34" charset="0"/>
              </a:rPr>
              <a:t>这一制度的实施有何作用？</a:t>
            </a:r>
            <a:endParaRPr lang="zh-CN" altLang="en-US" sz="2400" b="1" dirty="0">
              <a:latin typeface="Arial" panose="020B0604020202020204" pitchFamily="34" charset="0"/>
            </a:endParaRPr>
          </a:p>
          <a:p>
            <a:endParaRPr lang="zh-CN" altLang="en-US" sz="2400" b="1" dirty="0">
              <a:latin typeface="Arial" panose="020B0604020202020204" pitchFamily="34" charset="0"/>
            </a:endParaRPr>
          </a:p>
          <a:p>
            <a:r>
              <a:rPr lang="zh-CN" altLang="en-US" sz="2400" b="1" dirty="0">
                <a:latin typeface="Arial" panose="020B0604020202020204" pitchFamily="34" charset="0"/>
              </a:rPr>
              <a:t>（</a:t>
            </a:r>
            <a:r>
              <a:rPr lang="en-US" altLang="zh-CN" sz="2400" b="1" dirty="0">
                <a:latin typeface="Arial" panose="020B0604020202020204" pitchFamily="34" charset="0"/>
              </a:rPr>
              <a:t>3</a:t>
            </a:r>
            <a:r>
              <a:rPr lang="zh-CN" altLang="en-US" sz="2400" b="1" dirty="0">
                <a:latin typeface="Arial" panose="020B0604020202020204" pitchFamily="34" charset="0"/>
              </a:rPr>
              <a:t>）结合所学知识，简要谈谈你是怎样理解“五十六族兄弟姐妹是一家”的。</a:t>
            </a:r>
            <a:endParaRPr lang="zh-CN" altLang="en-US" sz="2400" b="1" dirty="0">
              <a:latin typeface="Arial" panose="020B0604020202020204" pitchFamily="34" charset="0"/>
            </a:endParaRPr>
          </a:p>
        </p:txBody>
      </p:sp>
      <p:pic>
        <p:nvPicPr>
          <p:cNvPr id="36868" name="Picture 11" descr="{24911184-4184-4915-AF20-EE6887E9D321}"/>
          <p:cNvPicPr>
            <a:picLocks noChangeAspect="1"/>
          </p:cNvPicPr>
          <p:nvPr/>
        </p:nvPicPr>
        <p:blipFill>
          <a:blip r:embed="rId1"/>
          <a:stretch>
            <a:fillRect/>
          </a:stretch>
        </p:blipFill>
        <p:spPr>
          <a:xfrm>
            <a:off x="1447800" y="2092325"/>
            <a:ext cx="3581400" cy="1524000"/>
          </a:xfrm>
          <a:prstGeom prst="rect">
            <a:avLst/>
          </a:prstGeom>
          <a:noFill/>
          <a:ln w="9525">
            <a:noFill/>
          </a:ln>
        </p:spPr>
      </p:pic>
      <p:sp>
        <p:nvSpPr>
          <p:cNvPr id="32780" name="Text Box 12"/>
          <p:cNvSpPr txBox="1"/>
          <p:nvPr/>
        </p:nvSpPr>
        <p:spPr>
          <a:xfrm>
            <a:off x="4572000" y="4114800"/>
            <a:ext cx="838200" cy="457200"/>
          </a:xfrm>
          <a:prstGeom prst="rect">
            <a:avLst/>
          </a:prstGeom>
          <a:noFill/>
          <a:ln w="9525">
            <a:noFill/>
          </a:ln>
        </p:spPr>
        <p:txBody>
          <a:bodyPr>
            <a:spAutoFit/>
          </a:bodyPr>
          <a:p>
            <a:pPr>
              <a:spcBef>
                <a:spcPct val="50000"/>
              </a:spcBef>
            </a:pPr>
            <a:r>
              <a:rPr lang="en-US" altLang="zh-CN" sz="2400" b="1" dirty="0">
                <a:solidFill>
                  <a:srgbClr val="CC0000"/>
                </a:solidFill>
                <a:latin typeface="Arial" panose="020B0604020202020204" pitchFamily="34" charset="0"/>
              </a:rPr>
              <a:t>56</a:t>
            </a:r>
            <a:endParaRPr lang="en-US" altLang="zh-CN" sz="2400" b="1" dirty="0">
              <a:solidFill>
                <a:srgbClr val="CC0000"/>
              </a:solidFill>
              <a:latin typeface="Arial" panose="020B0604020202020204" pitchFamily="34" charset="0"/>
            </a:endParaRPr>
          </a:p>
        </p:txBody>
      </p:sp>
      <p:sp>
        <p:nvSpPr>
          <p:cNvPr id="32781" name="Text Box 13"/>
          <p:cNvSpPr txBox="1"/>
          <p:nvPr/>
        </p:nvSpPr>
        <p:spPr>
          <a:xfrm>
            <a:off x="6248400" y="4911725"/>
            <a:ext cx="23622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民族区域自治</a:t>
            </a:r>
            <a:endParaRPr lang="zh-CN" altLang="en-US" sz="2400" b="1" dirty="0">
              <a:solidFill>
                <a:srgbClr val="CC0000"/>
              </a:solidFill>
              <a:latin typeface="Arial" panose="020B0604020202020204" pitchFamily="34" charset="0"/>
            </a:endParaRPr>
          </a:p>
        </p:txBody>
      </p:sp>
      <p:sp>
        <p:nvSpPr>
          <p:cNvPr id="32782" name="Text Box 14"/>
          <p:cNvSpPr txBox="1"/>
          <p:nvPr/>
        </p:nvSpPr>
        <p:spPr>
          <a:xfrm>
            <a:off x="533400" y="5597525"/>
            <a:ext cx="7772400" cy="457200"/>
          </a:xfrm>
          <a:prstGeom prst="rect">
            <a:avLst/>
          </a:prstGeom>
          <a:noFill/>
          <a:ln w="9525">
            <a:noFill/>
          </a:ln>
        </p:spPr>
        <p:txBody>
          <a:bodyPr>
            <a:spAutoFit/>
          </a:bodyPr>
          <a:p>
            <a:r>
              <a:rPr lang="en-US" altLang="zh-CN" sz="2400" b="1" dirty="0">
                <a:solidFill>
                  <a:srgbClr val="CC0000"/>
                </a:solidFill>
                <a:latin typeface="宋体" panose="02010600030101010101" pitchFamily="2" charset="-122"/>
              </a:rPr>
              <a:t>(</a:t>
            </a:r>
            <a:r>
              <a:rPr lang="zh-CN" altLang="en-US" sz="2400" b="1" dirty="0">
                <a:solidFill>
                  <a:srgbClr val="CC0000"/>
                </a:solidFill>
                <a:latin typeface="Arial" panose="020B0604020202020204" pitchFamily="34" charset="0"/>
              </a:rPr>
              <a:t>有利于祖国统一；民族平等、团结和地区发展。）</a:t>
            </a:r>
            <a:endParaRPr lang="zh-CN" altLang="en-US" sz="2400" b="1" dirty="0">
              <a:solidFill>
                <a:srgbClr val="CC0000"/>
              </a:solidFill>
              <a:latin typeface="Arial" panose="020B060402020202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0" grpId="0"/>
      <p:bldP spid="32781" grpId="0"/>
      <p:bldP spid="3278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3"/>
          <p:cNvSpPr>
            <a:spLocks noGrp="1"/>
          </p:cNvSpPr>
          <p:nvPr>
            <p:ph idx="1"/>
          </p:nvPr>
        </p:nvSpPr>
        <p:spPr>
          <a:xfrm>
            <a:off x="1143000" y="1905000"/>
            <a:ext cx="5181600" cy="2971800"/>
          </a:xfrm>
          <a:ln/>
        </p:spPr>
        <p:txBody>
          <a:bodyPr vert="horz" wrap="square" lIns="91440" tIns="45720" rIns="91440" bIns="45720" anchor="t"/>
          <a:p>
            <a:pPr eaLnBrk="1" hangingPunct="1"/>
            <a:r>
              <a:rPr lang="zh-CN" altLang="en-US" sz="11200" dirty="0"/>
              <a:t>再见！</a:t>
            </a:r>
            <a:endParaRPr lang="zh-CN" altLang="en-US" sz="11200" dirty="0"/>
          </a:p>
        </p:txBody>
      </p:sp>
      <p:pic>
        <p:nvPicPr>
          <p:cNvPr id="37891" name="Picture 4" descr="TP0213"/>
          <p:cNvPicPr>
            <a:picLocks noChangeAspect="1"/>
          </p:cNvPicPr>
          <p:nvPr/>
        </p:nvPicPr>
        <p:blipFill>
          <a:blip r:embed="rId1"/>
          <a:stretch>
            <a:fillRect/>
          </a:stretch>
        </p:blipFill>
        <p:spPr>
          <a:xfrm>
            <a:off x="6553200" y="3657600"/>
            <a:ext cx="2108200" cy="2755900"/>
          </a:xfrm>
          <a:prstGeom prst="rect">
            <a:avLst/>
          </a:prstGeom>
          <a:noFill/>
          <a:ln w="9525">
            <a:noFill/>
          </a:ln>
        </p:spPr>
      </p:pic>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Text Box 3"/>
          <p:cNvSpPr txBox="1"/>
          <p:nvPr/>
        </p:nvSpPr>
        <p:spPr>
          <a:xfrm>
            <a:off x="914400" y="1600200"/>
            <a:ext cx="7772400" cy="4789488"/>
          </a:xfrm>
          <a:prstGeom prst="rect">
            <a:avLst/>
          </a:prstGeom>
          <a:noFill/>
          <a:ln w="9525">
            <a:noFill/>
          </a:ln>
        </p:spPr>
        <p:txBody>
          <a:bodyPr>
            <a:spAutoFit/>
          </a:bodyPr>
          <a:p>
            <a:r>
              <a:rPr lang="zh-CN" altLang="en-US" sz="2800" b="1" dirty="0">
                <a:latin typeface="Arial" panose="020B0604020202020204" pitchFamily="34" charset="0"/>
              </a:rPr>
              <a:t>　　了解新中国成立后，为巩固新生的人民政权，中国人民解放军继续追剿残敌，和平解放西藏的史实。</a:t>
            </a:r>
            <a:endParaRPr lang="zh-CN" altLang="en-US" sz="2800" b="1" dirty="0">
              <a:latin typeface="Arial" panose="020B0604020202020204" pitchFamily="34" charset="0"/>
            </a:endParaRPr>
          </a:p>
          <a:p>
            <a:r>
              <a:rPr lang="zh-CN" altLang="en-US" sz="2800" b="1" dirty="0">
                <a:latin typeface="Arial" panose="020B0604020202020204" pitchFamily="34" charset="0"/>
              </a:rPr>
              <a:t>       理解抗美援朝的必要性；知道抗美援朝的简要经过；理解战争胜利的原因及历史意义。认识抗美援朝反侵略的正义性，培养学生分析整个历史事件的能力。</a:t>
            </a:r>
            <a:endParaRPr lang="zh-CN" altLang="en-US" sz="2800" b="1" dirty="0">
              <a:latin typeface="Arial" panose="020B0604020202020204" pitchFamily="34" charset="0"/>
            </a:endParaRPr>
          </a:p>
          <a:p>
            <a:r>
              <a:rPr lang="zh-CN" altLang="en-US" sz="2800" b="1" dirty="0">
                <a:latin typeface="Arial" panose="020B0604020202020204" pitchFamily="34" charset="0"/>
              </a:rPr>
              <a:t>       了解黄继光、邱少云等英雄人物的事迹，体会志愿军战士的爱国主义和革命英雄主义精神。</a:t>
            </a:r>
            <a:endParaRPr lang="zh-CN" altLang="en-US" sz="2800" b="1" dirty="0">
              <a:latin typeface="Arial" panose="020B0604020202020204" pitchFamily="34" charset="0"/>
            </a:endParaRPr>
          </a:p>
          <a:p>
            <a:r>
              <a:rPr lang="zh-CN" altLang="en-US" sz="2800" b="1" dirty="0">
                <a:latin typeface="Arial" panose="020B0604020202020204" pitchFamily="34" charset="0"/>
              </a:rPr>
              <a:t>       了解</a:t>
            </a:r>
            <a:r>
              <a:rPr lang="en-US" altLang="zh-CN" sz="2800" b="1" dirty="0">
                <a:latin typeface="Arial" panose="020B0604020202020204" pitchFamily="34" charset="0"/>
              </a:rPr>
              <a:t>《</a:t>
            </a:r>
            <a:r>
              <a:rPr lang="zh-CN" altLang="en-US" sz="2800" b="1" dirty="0">
                <a:latin typeface="Arial" panose="020B0604020202020204" pitchFamily="34" charset="0"/>
              </a:rPr>
              <a:t>中华人民共和国土地改革法</a:t>
            </a:r>
            <a:r>
              <a:rPr lang="en-US" altLang="zh-CN" sz="2800" b="1" dirty="0">
                <a:latin typeface="Arial" panose="020B0604020202020204" pitchFamily="34" charset="0"/>
              </a:rPr>
              <a:t>》</a:t>
            </a:r>
            <a:r>
              <a:rPr lang="zh-CN" altLang="en-US" sz="2800" b="1" dirty="0">
                <a:latin typeface="Arial" panose="020B0604020202020204" pitchFamily="34" charset="0"/>
              </a:rPr>
              <a:t>的主要内容；理解土地改革的历史意义。</a:t>
            </a:r>
            <a:endParaRPr lang="zh-CN" altLang="en-US" sz="2800" b="1" dirty="0">
              <a:latin typeface="Arial" panose="020B0604020202020204" pitchFamily="34" charset="0"/>
            </a:endParaRPr>
          </a:p>
        </p:txBody>
      </p:sp>
      <p:sp>
        <p:nvSpPr>
          <p:cNvPr id="44036" name="Text Box 4"/>
          <p:cNvSpPr txBox="1"/>
          <p:nvPr/>
        </p:nvSpPr>
        <p:spPr>
          <a:xfrm>
            <a:off x="914400" y="838200"/>
            <a:ext cx="2819400" cy="701675"/>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知识与能力</a:t>
            </a:r>
            <a:endParaRPr lang="zh-CN" altLang="en-US" sz="4000" b="1" dirty="0">
              <a:solidFill>
                <a:srgbClr val="CC0000"/>
              </a:solidFill>
              <a:latin typeface="Arial" panose="020B0604020202020204" pitchFamily="34" charset="0"/>
              <a:ea typeface="黑体" panose="02010609060101010101" pitchFamily="49"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arn(inHorizontal)">
                                      <p:cBhvr>
                                        <p:cTn id="7" dur="500"/>
                                        <p:tgtEl>
                                          <p:spTgt spid="44036"/>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44035"/>
                                        </p:tgtEl>
                                        <p:attrNameLst>
                                          <p:attrName>style.visibility</p:attrName>
                                        </p:attrNameLst>
                                      </p:cBhvr>
                                      <p:to>
                                        <p:strVal val="visible"/>
                                      </p:to>
                                    </p:set>
                                    <p:anim calcmode="lin" valueType="num">
                                      <p:cBhvr>
                                        <p:cTn id="10" dur="1000" fill="hold"/>
                                        <p:tgtEl>
                                          <p:spTgt spid="44035"/>
                                        </p:tgtEl>
                                        <p:attrNameLst>
                                          <p:attrName>ppt_w</p:attrName>
                                        </p:attrNameLst>
                                      </p:cBhvr>
                                      <p:tavLst>
                                        <p:tav tm="0">
                                          <p:val>
                                            <p:strVal val="#ppt_w*0.70"/>
                                          </p:val>
                                        </p:tav>
                                        <p:tav tm="100000">
                                          <p:val>
                                            <p:strVal val="#ppt_w"/>
                                          </p:val>
                                        </p:tav>
                                      </p:tavLst>
                                    </p:anim>
                                    <p:anim calcmode="lin" valueType="num">
                                      <p:cBhvr>
                                        <p:cTn id="11" dur="1000" fill="hold"/>
                                        <p:tgtEl>
                                          <p:spTgt spid="44035"/>
                                        </p:tgtEl>
                                        <p:attrNameLst>
                                          <p:attrName>ppt_h</p:attrName>
                                        </p:attrNameLst>
                                      </p:cBhvr>
                                      <p:tavLst>
                                        <p:tav tm="0">
                                          <p:val>
                                            <p:strVal val="#ppt_h"/>
                                          </p:val>
                                        </p:tav>
                                        <p:tav tm="100000">
                                          <p:val>
                                            <p:strVal val="#ppt_h"/>
                                          </p:val>
                                        </p:tav>
                                      </p:tavLst>
                                    </p:anim>
                                    <p:animEffect transition="in" filter="fade">
                                      <p:cBhvr>
                                        <p:cTn id="12" dur="1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Text Box 4"/>
          <p:cNvSpPr txBox="1"/>
          <p:nvPr/>
        </p:nvSpPr>
        <p:spPr>
          <a:xfrm>
            <a:off x="1066800" y="1660525"/>
            <a:ext cx="7696200" cy="4392613"/>
          </a:xfrm>
          <a:prstGeom prst="rect">
            <a:avLst/>
          </a:prstGeom>
          <a:noFill/>
          <a:ln w="9525">
            <a:noFill/>
          </a:ln>
        </p:spPr>
        <p:txBody>
          <a:bodyPr>
            <a:spAutoFit/>
          </a:bodyPr>
          <a:p>
            <a:r>
              <a:rPr lang="zh-CN" altLang="en-US" sz="3000" b="1" dirty="0">
                <a:latin typeface="Arial" panose="020B0604020202020204" pitchFamily="34" charset="0"/>
              </a:rPr>
              <a:t>　　</a:t>
            </a:r>
            <a:r>
              <a:rPr lang="zh-CN" altLang="en-US" sz="2800" b="1" dirty="0">
                <a:latin typeface="Arial" panose="020B0604020202020204" pitchFamily="34" charset="0"/>
              </a:rPr>
              <a:t>通过查看地图、观看图片、搜集资料等方式，了解解放军大进军与和平解放西藏的史实。</a:t>
            </a:r>
            <a:endParaRPr lang="zh-CN" altLang="en-US" sz="2800" b="1" dirty="0">
              <a:latin typeface="Arial" panose="020B0604020202020204" pitchFamily="34" charset="0"/>
            </a:endParaRPr>
          </a:p>
          <a:p>
            <a:r>
              <a:rPr lang="zh-CN" altLang="en-US" sz="2800" b="1" dirty="0">
                <a:latin typeface="Arial" panose="020B0604020202020204" pitchFamily="34" charset="0"/>
              </a:rPr>
              <a:t>        通过观看图片、影视资料等方式，了解抗美援朝的主要内容，培养学生读图及提取有效信息的能力。</a:t>
            </a:r>
            <a:endParaRPr lang="zh-CN" altLang="en-US" sz="2800" b="1" dirty="0">
              <a:latin typeface="Arial" panose="020B0604020202020204" pitchFamily="34" charset="0"/>
            </a:endParaRPr>
          </a:p>
          <a:p>
            <a:r>
              <a:rPr lang="zh-CN" altLang="en-US" sz="2800" b="1" dirty="0">
                <a:latin typeface="Arial" panose="020B0604020202020204" pitchFamily="34" charset="0"/>
              </a:rPr>
              <a:t>       通过搜集、整理、讲述志愿军的英雄事迹，锻炼学生分析整理材料的能力，口头表达能力。</a:t>
            </a:r>
            <a:endParaRPr lang="zh-CN" altLang="en-US" sz="2800" b="1" dirty="0">
              <a:latin typeface="Arial" panose="020B0604020202020204" pitchFamily="34" charset="0"/>
            </a:endParaRPr>
          </a:p>
          <a:p>
            <a:r>
              <a:rPr lang="zh-CN" altLang="en-US" sz="2800" b="1" dirty="0">
                <a:latin typeface="Arial" panose="020B0604020202020204" pitchFamily="34" charset="0"/>
              </a:rPr>
              <a:t>        通过人物访谈或网络、图书馆，了解农村土地改革的情况，分析新中国土地改革的历史意义。</a:t>
            </a:r>
            <a:endParaRPr lang="zh-CN" altLang="en-US" sz="2800" b="1" dirty="0">
              <a:latin typeface="Arial" panose="020B0604020202020204" pitchFamily="34" charset="0"/>
            </a:endParaRPr>
          </a:p>
        </p:txBody>
      </p:sp>
      <p:sp>
        <p:nvSpPr>
          <p:cNvPr id="6151" name="Text Box 7"/>
          <p:cNvSpPr txBox="1"/>
          <p:nvPr/>
        </p:nvSpPr>
        <p:spPr>
          <a:xfrm>
            <a:off x="914400" y="914400"/>
            <a:ext cx="4724400" cy="701675"/>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过程与方法</a:t>
            </a:r>
            <a:endParaRPr lang="zh-CN" altLang="en-US" sz="4000" b="1" dirty="0">
              <a:solidFill>
                <a:srgbClr val="CC0000"/>
              </a:solidFill>
              <a:latin typeface="Arial" panose="020B0604020202020204" pitchFamily="34" charset="0"/>
              <a:ea typeface="黑体" panose="02010609060101010101" pitchFamily="49"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p:cTn id="7" dur="500" fill="hold"/>
                                        <p:tgtEl>
                                          <p:spTgt spid="6151"/>
                                        </p:tgtEl>
                                        <p:attrNameLst>
                                          <p:attrName>ppt_w</p:attrName>
                                        </p:attrNameLst>
                                      </p:cBhvr>
                                      <p:tavLst>
                                        <p:tav tm="0">
                                          <p:val>
                                            <p:strVal val="#ppt_w*0.05"/>
                                          </p:val>
                                        </p:tav>
                                        <p:tav tm="100000">
                                          <p:val>
                                            <p:strVal val="#ppt_w"/>
                                          </p:val>
                                        </p:tav>
                                      </p:tavLst>
                                    </p:anim>
                                    <p:anim calcmode="lin" valueType="num">
                                      <p:cBhvr>
                                        <p:cTn id="8" dur="500" fill="hold"/>
                                        <p:tgtEl>
                                          <p:spTgt spid="6151"/>
                                        </p:tgtEl>
                                        <p:attrNameLst>
                                          <p:attrName>ppt_h</p:attrName>
                                        </p:attrNameLst>
                                      </p:cBhvr>
                                      <p:tavLst>
                                        <p:tav tm="0">
                                          <p:val>
                                            <p:strVal val="#ppt_h"/>
                                          </p:val>
                                        </p:tav>
                                        <p:tav tm="100000">
                                          <p:val>
                                            <p:strVal val="#ppt_h"/>
                                          </p:val>
                                        </p:tav>
                                      </p:tavLst>
                                    </p:anim>
                                    <p:anim calcmode="lin" valueType="num">
                                      <p:cBhvr>
                                        <p:cTn id="9" dur="500" fill="hold"/>
                                        <p:tgtEl>
                                          <p:spTgt spid="6151"/>
                                        </p:tgtEl>
                                        <p:attrNameLst>
                                          <p:attrName>ppt_x</p:attrName>
                                        </p:attrNameLst>
                                      </p:cBhvr>
                                      <p:tavLst>
                                        <p:tav tm="0">
                                          <p:val>
                                            <p:strVal val="#ppt_x-.2"/>
                                          </p:val>
                                        </p:tav>
                                        <p:tav tm="100000">
                                          <p:val>
                                            <p:strVal val="#ppt_x"/>
                                          </p:val>
                                        </p:tav>
                                      </p:tavLst>
                                    </p:anim>
                                    <p:anim calcmode="lin" valueType="num">
                                      <p:cBhvr>
                                        <p:cTn id="10" dur="500" fill="hold"/>
                                        <p:tgtEl>
                                          <p:spTgt spid="6151"/>
                                        </p:tgtEl>
                                        <p:attrNameLst>
                                          <p:attrName>ppt_y</p:attrName>
                                        </p:attrNameLst>
                                      </p:cBhvr>
                                      <p:tavLst>
                                        <p:tav tm="0">
                                          <p:val>
                                            <p:strVal val="#ppt_y"/>
                                          </p:val>
                                        </p:tav>
                                        <p:tav tm="100000">
                                          <p:val>
                                            <p:strVal val="#ppt_y"/>
                                          </p:val>
                                        </p:tav>
                                      </p:tavLst>
                                    </p:anim>
                                    <p:animEffect transition="in" filter="fade">
                                      <p:cBhvr>
                                        <p:cTn id="11" dur="500"/>
                                        <p:tgtEl>
                                          <p:spTgt spid="6151"/>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blinds(horizontal)">
                                      <p:cBhvr>
                                        <p:cTn id="14"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Text Box 4"/>
          <p:cNvSpPr txBox="1"/>
          <p:nvPr/>
        </p:nvSpPr>
        <p:spPr>
          <a:xfrm>
            <a:off x="1066800" y="1660525"/>
            <a:ext cx="7696200" cy="4432300"/>
          </a:xfrm>
          <a:prstGeom prst="rect">
            <a:avLst/>
          </a:prstGeom>
          <a:noFill/>
          <a:ln w="9525">
            <a:noFill/>
          </a:ln>
        </p:spPr>
        <p:txBody>
          <a:bodyPr>
            <a:spAutoFit/>
          </a:bodyPr>
          <a:p>
            <a:r>
              <a:rPr lang="zh-CN" altLang="en-US" sz="3000" b="1" dirty="0">
                <a:latin typeface="Arial" panose="020B0604020202020204" pitchFamily="34" charset="0"/>
              </a:rPr>
              <a:t>　　</a:t>
            </a:r>
            <a:r>
              <a:rPr lang="zh-CN" altLang="en-US" sz="2800" b="1" dirty="0">
                <a:latin typeface="Arial" panose="020B0604020202020204" pitchFamily="34" charset="0"/>
              </a:rPr>
              <a:t>通过学习，增强学生热爱西藏，维护祖国统一的观念。</a:t>
            </a:r>
            <a:endParaRPr lang="zh-CN" altLang="en-US" sz="2800" b="1" dirty="0">
              <a:latin typeface="Arial" panose="020B0604020202020204" pitchFamily="34" charset="0"/>
            </a:endParaRPr>
          </a:p>
          <a:p>
            <a:r>
              <a:rPr lang="zh-CN" altLang="en-US" sz="2800" b="1" dirty="0">
                <a:latin typeface="Arial" panose="020B0604020202020204" pitchFamily="34" charset="0"/>
              </a:rPr>
              <a:t>        通过学习，认识抗美援朝的正义性；认识中共中央作出抗美援朝决定的英明、果断；体会中华民族在强敌面前团结一致、不屈不挠的精</a:t>
            </a:r>
            <a:endParaRPr lang="zh-CN" altLang="en-US" sz="2800" b="1" dirty="0">
              <a:latin typeface="Arial" panose="020B0604020202020204" pitchFamily="34" charset="0"/>
            </a:endParaRPr>
          </a:p>
          <a:p>
            <a:r>
              <a:rPr lang="zh-CN" altLang="en-US" sz="2800" b="1" dirty="0">
                <a:latin typeface="Arial" panose="020B0604020202020204" pitchFamily="34" charset="0"/>
              </a:rPr>
              <a:t>神，增强民族自豪感；感受志愿军战士坚定、顽强与不怕牺牲的爱国主</a:t>
            </a:r>
            <a:r>
              <a:rPr lang="zh-CN" altLang="en-US" sz="2800" dirty="0">
                <a:latin typeface="Arial" panose="020B0604020202020204" pitchFamily="34" charset="0"/>
              </a:rPr>
              <a:t>义</a:t>
            </a:r>
            <a:r>
              <a:rPr lang="zh-CN" altLang="en-US" sz="2800" b="1" dirty="0">
                <a:latin typeface="Arial" panose="020B0604020202020204" pitchFamily="34" charset="0"/>
              </a:rPr>
              <a:t>和革命英雄主义精神。</a:t>
            </a:r>
            <a:endParaRPr lang="en-US" altLang="zh-CN" sz="2800" b="1" dirty="0">
              <a:latin typeface="Arial" panose="020B0604020202020204" pitchFamily="34" charset="0"/>
            </a:endParaRPr>
          </a:p>
          <a:p>
            <a:r>
              <a:rPr lang="zh-CN" altLang="en-US" sz="2800" b="1" dirty="0">
                <a:latin typeface="Arial" panose="020B0604020202020204" pitchFamily="34" charset="0"/>
              </a:rPr>
              <a:t>        通过学习，使学生认识到土地改革满足了千百年来广大农民获得土地的愿望，从而激发学生热爱中国共产党、热爱新中国的情感。</a:t>
            </a:r>
            <a:endParaRPr lang="zh-CN" altLang="en-US" sz="2800" b="1" dirty="0">
              <a:latin typeface="Arial" panose="020B0604020202020204" pitchFamily="34" charset="0"/>
            </a:endParaRPr>
          </a:p>
        </p:txBody>
      </p:sp>
      <p:sp>
        <p:nvSpPr>
          <p:cNvPr id="6151" name="Text Box 7"/>
          <p:cNvSpPr txBox="1"/>
          <p:nvPr/>
        </p:nvSpPr>
        <p:spPr>
          <a:xfrm>
            <a:off x="914400" y="914400"/>
            <a:ext cx="4724400" cy="701675"/>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情感态度与价值观</a:t>
            </a:r>
            <a:endParaRPr lang="zh-CN" altLang="en-US" sz="4000" b="1" dirty="0">
              <a:solidFill>
                <a:srgbClr val="CC0000"/>
              </a:solidFill>
              <a:latin typeface="Arial" panose="020B0604020202020204" pitchFamily="34" charset="0"/>
              <a:ea typeface="黑体" panose="02010609060101010101" pitchFamily="49"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p:cTn id="7" dur="500" fill="hold"/>
                                        <p:tgtEl>
                                          <p:spTgt spid="6151"/>
                                        </p:tgtEl>
                                        <p:attrNameLst>
                                          <p:attrName>ppt_w</p:attrName>
                                        </p:attrNameLst>
                                      </p:cBhvr>
                                      <p:tavLst>
                                        <p:tav tm="0">
                                          <p:val>
                                            <p:strVal val="#ppt_w*0.05"/>
                                          </p:val>
                                        </p:tav>
                                        <p:tav tm="100000">
                                          <p:val>
                                            <p:strVal val="#ppt_w"/>
                                          </p:val>
                                        </p:tav>
                                      </p:tavLst>
                                    </p:anim>
                                    <p:anim calcmode="lin" valueType="num">
                                      <p:cBhvr>
                                        <p:cTn id="8" dur="500" fill="hold"/>
                                        <p:tgtEl>
                                          <p:spTgt spid="6151"/>
                                        </p:tgtEl>
                                        <p:attrNameLst>
                                          <p:attrName>ppt_h</p:attrName>
                                        </p:attrNameLst>
                                      </p:cBhvr>
                                      <p:tavLst>
                                        <p:tav tm="0">
                                          <p:val>
                                            <p:strVal val="#ppt_h"/>
                                          </p:val>
                                        </p:tav>
                                        <p:tav tm="100000">
                                          <p:val>
                                            <p:strVal val="#ppt_h"/>
                                          </p:val>
                                        </p:tav>
                                      </p:tavLst>
                                    </p:anim>
                                    <p:anim calcmode="lin" valueType="num">
                                      <p:cBhvr>
                                        <p:cTn id="9" dur="500" fill="hold"/>
                                        <p:tgtEl>
                                          <p:spTgt spid="6151"/>
                                        </p:tgtEl>
                                        <p:attrNameLst>
                                          <p:attrName>ppt_x</p:attrName>
                                        </p:attrNameLst>
                                      </p:cBhvr>
                                      <p:tavLst>
                                        <p:tav tm="0">
                                          <p:val>
                                            <p:strVal val="#ppt_x-.2"/>
                                          </p:val>
                                        </p:tav>
                                        <p:tav tm="100000">
                                          <p:val>
                                            <p:strVal val="#ppt_x"/>
                                          </p:val>
                                        </p:tav>
                                      </p:tavLst>
                                    </p:anim>
                                    <p:anim calcmode="lin" valueType="num">
                                      <p:cBhvr>
                                        <p:cTn id="10" dur="500" fill="hold"/>
                                        <p:tgtEl>
                                          <p:spTgt spid="6151"/>
                                        </p:tgtEl>
                                        <p:attrNameLst>
                                          <p:attrName>ppt_y</p:attrName>
                                        </p:attrNameLst>
                                      </p:cBhvr>
                                      <p:tavLst>
                                        <p:tav tm="0">
                                          <p:val>
                                            <p:strVal val="#ppt_y"/>
                                          </p:val>
                                        </p:tav>
                                        <p:tav tm="100000">
                                          <p:val>
                                            <p:strVal val="#ppt_y"/>
                                          </p:val>
                                        </p:tav>
                                      </p:tavLst>
                                    </p:anim>
                                    <p:animEffect transition="in" filter="fade">
                                      <p:cBhvr>
                                        <p:cTn id="11" dur="500"/>
                                        <p:tgtEl>
                                          <p:spTgt spid="6151"/>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blinds(horizontal)">
                                      <p:cBhvr>
                                        <p:cTn id="14"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6" descr="0628"/>
          <p:cNvPicPr>
            <a:picLocks noChangeAspect="1"/>
          </p:cNvPicPr>
          <p:nvPr/>
        </p:nvPicPr>
        <p:blipFill>
          <a:blip r:embed="rId1"/>
          <a:stretch>
            <a:fillRect/>
          </a:stretch>
        </p:blipFill>
        <p:spPr>
          <a:xfrm>
            <a:off x="4648200" y="762000"/>
            <a:ext cx="3581400" cy="4495800"/>
          </a:xfrm>
          <a:prstGeom prst="rect">
            <a:avLst/>
          </a:prstGeom>
          <a:noFill/>
          <a:ln w="9525">
            <a:noFill/>
          </a:ln>
        </p:spPr>
      </p:pic>
      <p:pic>
        <p:nvPicPr>
          <p:cNvPr id="12291" name="Picture 5" descr="0628"/>
          <p:cNvPicPr>
            <a:picLocks noChangeAspect="1"/>
          </p:cNvPicPr>
          <p:nvPr/>
        </p:nvPicPr>
        <p:blipFill>
          <a:blip r:embed="rId1"/>
          <a:stretch>
            <a:fillRect/>
          </a:stretch>
        </p:blipFill>
        <p:spPr>
          <a:xfrm>
            <a:off x="838200" y="762000"/>
            <a:ext cx="3581400" cy="4495800"/>
          </a:xfrm>
          <a:prstGeom prst="rect">
            <a:avLst/>
          </a:prstGeom>
          <a:noFill/>
          <a:ln w="9525">
            <a:noFill/>
          </a:ln>
        </p:spPr>
      </p:pic>
      <p:sp>
        <p:nvSpPr>
          <p:cNvPr id="45059" name="Text Box 3"/>
          <p:cNvSpPr txBox="1"/>
          <p:nvPr/>
        </p:nvSpPr>
        <p:spPr>
          <a:xfrm>
            <a:off x="1143000" y="1066800"/>
            <a:ext cx="3048000" cy="2370138"/>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重点</a:t>
            </a:r>
            <a:endParaRPr lang="zh-CN" altLang="en-US" sz="4000" b="1" dirty="0">
              <a:solidFill>
                <a:srgbClr val="CC0000"/>
              </a:solidFill>
              <a:latin typeface="Arial" panose="020B0604020202020204" pitchFamily="34" charset="0"/>
              <a:ea typeface="黑体" panose="02010609060101010101" pitchFamily="49" charset="-122"/>
            </a:endParaRPr>
          </a:p>
          <a:p>
            <a:pPr>
              <a:spcBef>
                <a:spcPct val="50000"/>
              </a:spcBef>
            </a:pPr>
            <a:endParaRPr lang="zh-CN" altLang="en-US" sz="4000" b="1" dirty="0">
              <a:solidFill>
                <a:srgbClr val="CC0000"/>
              </a:solidFill>
              <a:latin typeface="Arial" panose="020B0604020202020204" pitchFamily="34" charset="0"/>
              <a:ea typeface="黑体" panose="02010609060101010101" pitchFamily="49" charset="-122"/>
            </a:endParaRPr>
          </a:p>
          <a:p>
            <a:pPr>
              <a:spcBef>
                <a:spcPct val="50000"/>
              </a:spcBef>
            </a:pPr>
            <a:r>
              <a:rPr lang="zh-CN" altLang="en-US" sz="3200" b="1" dirty="0">
                <a:latin typeface="Arial" panose="020B0604020202020204" pitchFamily="34" charset="0"/>
              </a:rPr>
              <a:t>　　抗美援朝</a:t>
            </a:r>
            <a:endParaRPr lang="zh-CN" altLang="en-US" sz="3200" b="1" dirty="0">
              <a:latin typeface="Arial" panose="020B0604020202020204" pitchFamily="34" charset="0"/>
            </a:endParaRPr>
          </a:p>
        </p:txBody>
      </p:sp>
      <p:sp>
        <p:nvSpPr>
          <p:cNvPr id="45060" name="Text Box 4"/>
          <p:cNvSpPr txBox="1"/>
          <p:nvPr/>
        </p:nvSpPr>
        <p:spPr>
          <a:xfrm>
            <a:off x="5105400" y="1066800"/>
            <a:ext cx="2667000" cy="2895600"/>
          </a:xfrm>
          <a:prstGeom prst="rect">
            <a:avLst/>
          </a:prstGeom>
          <a:noFill/>
          <a:ln w="9525">
            <a:noFill/>
          </a:ln>
        </p:spPr>
        <p:txBody>
          <a:bodyPr>
            <a:spAutoFit/>
          </a:bodyPr>
          <a:p>
            <a:pPr>
              <a:spcBef>
                <a:spcPct val="50000"/>
              </a:spcBef>
            </a:pPr>
            <a:r>
              <a:rPr lang="zh-CN" altLang="en-US" sz="4000" b="1" dirty="0">
                <a:solidFill>
                  <a:srgbClr val="CC0000"/>
                </a:solidFill>
                <a:latin typeface="Arial" panose="020B0604020202020204" pitchFamily="34" charset="0"/>
                <a:ea typeface="黑体" panose="02010609060101010101" pitchFamily="49" charset="-122"/>
              </a:rPr>
              <a:t>难点</a:t>
            </a:r>
            <a:endParaRPr lang="zh-CN" altLang="en-US" sz="4000" b="1" dirty="0">
              <a:solidFill>
                <a:srgbClr val="CC0000"/>
              </a:solidFill>
              <a:latin typeface="Arial" panose="020B0604020202020204" pitchFamily="34" charset="0"/>
              <a:ea typeface="黑体" panose="02010609060101010101" pitchFamily="49" charset="-122"/>
            </a:endParaRPr>
          </a:p>
          <a:p>
            <a:pPr>
              <a:spcBef>
                <a:spcPct val="50000"/>
              </a:spcBef>
            </a:pPr>
            <a:r>
              <a:rPr lang="zh-CN" altLang="en-US" sz="3200" b="1" dirty="0">
                <a:latin typeface="Arial" panose="020B0604020202020204" pitchFamily="34" charset="0"/>
              </a:rPr>
              <a:t>　　抗美援朝的必要性；新中国土地改革的历史意义</a:t>
            </a:r>
            <a:endParaRPr lang="zh-CN" altLang="en-US" sz="3200" b="1" dirty="0">
              <a:latin typeface="Arial" panose="020B0604020202020204" pitchFamily="34" charset="0"/>
            </a:endParaRPr>
          </a:p>
        </p:txBody>
      </p:sp>
      <p:pic>
        <p:nvPicPr>
          <p:cNvPr id="12294" name="Picture 7" descr="0604"/>
          <p:cNvPicPr>
            <a:picLocks noChangeAspect="1"/>
          </p:cNvPicPr>
          <p:nvPr/>
        </p:nvPicPr>
        <p:blipFill>
          <a:blip r:embed="rId2"/>
          <a:stretch>
            <a:fillRect/>
          </a:stretch>
        </p:blipFill>
        <p:spPr>
          <a:xfrm>
            <a:off x="3733800" y="4494213"/>
            <a:ext cx="3657600" cy="2363787"/>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plus(in)">
                                      <p:cBhvr>
                                        <p:cTn id="7" dur="500"/>
                                        <p:tgtEl>
                                          <p:spTgt spid="45059"/>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45060"/>
                                        </p:tgtEl>
                                        <p:attrNameLst>
                                          <p:attrName>style.visibility</p:attrName>
                                        </p:attrNameLst>
                                      </p:cBhvr>
                                      <p:to>
                                        <p:strVal val="visible"/>
                                      </p:to>
                                    </p:set>
                                    <p:animEffect transition="in" filter="plus(in)">
                                      <p:cBhvr>
                                        <p:cTn id="10"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noChangeArrowheads="1"/>
          </p:cNvSpPr>
          <p:nvPr>
            <p:ph type="title"/>
          </p:nvPr>
        </p:nvSpPr>
        <p:spPr>
          <a:xfrm>
            <a:off x="1447800" y="609600"/>
            <a:ext cx="6248400" cy="914400"/>
          </a:xfrm>
          <a:solidFill>
            <a:srgbClr val="CCFFFF"/>
          </a:solidFill>
          <a:effectLst>
            <a:outerShdw dist="35921" dir="2700000"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mj-lt"/>
                <a:ea typeface="黑体" panose="02010609060101010101" pitchFamily="49" charset="-122"/>
                <a:cs typeface="+mj-cs"/>
              </a:rPr>
              <a:t>一、向全国进军</a:t>
            </a:r>
            <a:endParaRPr kumimoji="0" lang="zh-CN" altLang="en-US" sz="4400" b="0"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mj-lt"/>
              <a:ea typeface="黑体" panose="02010609060101010101" pitchFamily="49" charset="-122"/>
              <a:cs typeface="+mj-cs"/>
            </a:endParaRPr>
          </a:p>
        </p:txBody>
      </p:sp>
      <p:sp>
        <p:nvSpPr>
          <p:cNvPr id="10243" name="Rectangle 3"/>
          <p:cNvSpPr/>
          <p:nvPr>
            <p:ph idx="1"/>
          </p:nvPr>
        </p:nvSpPr>
        <p:spPr>
          <a:xfrm>
            <a:off x="914400" y="1676400"/>
            <a:ext cx="7162800" cy="4343400"/>
          </a:xfrm>
          <a:ln/>
        </p:spPr>
        <p:txBody>
          <a:bodyPr vert="horz" wrap="square" lIns="91440" tIns="45720" rIns="91440" bIns="45720" anchor="t"/>
          <a:p>
            <a:pPr eaLnBrk="1" hangingPunct="1">
              <a:buNone/>
            </a:pPr>
            <a:r>
              <a:rPr lang="zh-CN" altLang="en-US" b="1" dirty="0"/>
              <a:t>  </a:t>
            </a:r>
            <a:endParaRPr lang="en-US" altLang="zh-CN" b="1" dirty="0"/>
          </a:p>
          <a:p>
            <a:pPr eaLnBrk="1" hangingPunct="1">
              <a:buNone/>
            </a:pPr>
            <a:r>
              <a:rPr lang="en-US" altLang="zh-CN" b="1" dirty="0"/>
              <a:t>         </a:t>
            </a:r>
            <a:r>
              <a:rPr lang="zh-CN" altLang="en-US" b="1" dirty="0"/>
              <a:t> 中华人民共和国成立时，人民解放战争仍在进行中。国民党残余势力退至华南、西南、西北地区，负隅顽抗。为了巩固新生的人民政权，人民解放军向华南、西南、西北地区展开了大进军。到</a:t>
            </a:r>
            <a:r>
              <a:rPr lang="en-US" altLang="zh-CN" b="1" dirty="0"/>
              <a:t>1950 </a:t>
            </a:r>
            <a:r>
              <a:rPr lang="zh-CN" altLang="en-US" b="1" dirty="0"/>
              <a:t>年</a:t>
            </a:r>
            <a:r>
              <a:rPr lang="en-US" altLang="zh-CN" b="1" dirty="0"/>
              <a:t>6 </a:t>
            </a:r>
            <a:r>
              <a:rPr lang="zh-CN" altLang="en-US" b="1" dirty="0"/>
              <a:t>月，除西藏外，全国大陆基本解放。</a:t>
            </a:r>
            <a:endParaRPr lang="zh-CN" altLang="en-US" b="1" dirty="0">
              <a:solidFill>
                <a:srgbClr val="0000CC"/>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0243">
                                            <p:txEl>
                                              <p:charRg st="0" end="3"/>
                                            </p:txEl>
                                          </p:spTgt>
                                        </p:tgtEl>
                                        <p:attrNameLst>
                                          <p:attrName>style.visibility</p:attrName>
                                        </p:attrNameLst>
                                      </p:cBhvr>
                                      <p:to>
                                        <p:strVal val="visible"/>
                                      </p:to>
                                    </p:set>
                                    <p:animEffect transition="in" filter="fade">
                                      <p:cBhvr>
                                        <p:cTn id="12" dur="500"/>
                                        <p:tgtEl>
                                          <p:spTgt spid="10243">
                                            <p:txEl>
                                              <p:charRg st="0" end="3"/>
                                            </p:txEl>
                                          </p:spTgt>
                                        </p:tgtEl>
                                      </p:cBhvr>
                                    </p:animEffect>
                                    <p:anim calcmode="lin" valueType="num">
                                      <p:cBhvr>
                                        <p:cTn id="13" dur="500" fill="hold"/>
                                        <p:tgtEl>
                                          <p:spTgt spid="10243">
                                            <p:txEl>
                                              <p:charRg st="0" end="3"/>
                                            </p:txEl>
                                          </p:spTgt>
                                        </p:tgtEl>
                                        <p:attrNameLst>
                                          <p:attrName>ppt_x</p:attrName>
                                        </p:attrNameLst>
                                      </p:cBhvr>
                                      <p:tavLst>
                                        <p:tav tm="0">
                                          <p:val>
                                            <p:strVal val="#ppt_x"/>
                                          </p:val>
                                        </p:tav>
                                        <p:tav tm="100000">
                                          <p:val>
                                            <p:strVal val="#ppt_x"/>
                                          </p:val>
                                        </p:tav>
                                      </p:tavLst>
                                    </p:anim>
                                    <p:anim calcmode="lin" valueType="num">
                                      <p:cBhvr>
                                        <p:cTn id="14" dur="450" decel="100000" fill="hold"/>
                                        <p:tgtEl>
                                          <p:spTgt spid="10243">
                                            <p:txEl>
                                              <p:charRg st="0" end="3"/>
                                            </p:txEl>
                                          </p:spTgt>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10243">
                                            <p:txEl>
                                              <p:charRg st="0" end="3"/>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10243">
                                            <p:txEl>
                                              <p:charRg st="3" end="122"/>
                                            </p:txEl>
                                          </p:spTgt>
                                        </p:tgtEl>
                                        <p:attrNameLst>
                                          <p:attrName>style.visibility</p:attrName>
                                        </p:attrNameLst>
                                      </p:cBhvr>
                                      <p:to>
                                        <p:strVal val="visible"/>
                                      </p:to>
                                    </p:set>
                                    <p:animEffect transition="in" filter="fade">
                                      <p:cBhvr>
                                        <p:cTn id="20" dur="500"/>
                                        <p:tgtEl>
                                          <p:spTgt spid="10243">
                                            <p:txEl>
                                              <p:charRg st="3" end="122"/>
                                            </p:txEl>
                                          </p:spTgt>
                                        </p:tgtEl>
                                      </p:cBhvr>
                                    </p:animEffect>
                                    <p:anim calcmode="lin" valueType="num">
                                      <p:cBhvr>
                                        <p:cTn id="21" dur="500" fill="hold"/>
                                        <p:tgtEl>
                                          <p:spTgt spid="10243">
                                            <p:txEl>
                                              <p:charRg st="3" end="122"/>
                                            </p:txEl>
                                          </p:spTgt>
                                        </p:tgtEl>
                                        <p:attrNameLst>
                                          <p:attrName>ppt_x</p:attrName>
                                        </p:attrNameLst>
                                      </p:cBhvr>
                                      <p:tavLst>
                                        <p:tav tm="0">
                                          <p:val>
                                            <p:strVal val="#ppt_x"/>
                                          </p:val>
                                        </p:tav>
                                        <p:tav tm="100000">
                                          <p:val>
                                            <p:strVal val="#ppt_x"/>
                                          </p:val>
                                        </p:tav>
                                      </p:tavLst>
                                    </p:anim>
                                    <p:anim calcmode="lin" valueType="num">
                                      <p:cBhvr>
                                        <p:cTn id="22" dur="450" decel="100000" fill="hold"/>
                                        <p:tgtEl>
                                          <p:spTgt spid="10243">
                                            <p:txEl>
                                              <p:charRg st="3" end="122"/>
                                            </p:txEl>
                                          </p:spTgt>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0243">
                                            <p:txEl>
                                              <p:charRg st="3" end="12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Rectangle 3"/>
          <p:cNvSpPr/>
          <p:nvPr>
            <p:ph idx="1"/>
          </p:nvPr>
        </p:nvSpPr>
        <p:spPr>
          <a:xfrm>
            <a:off x="1219200" y="1600200"/>
            <a:ext cx="6858000" cy="914400"/>
          </a:xfrm>
          <a:ln/>
        </p:spPr>
        <p:txBody>
          <a:bodyPr vert="horz" wrap="square" lIns="91440" tIns="45720" rIns="91440" bIns="45720" anchor="t"/>
          <a:p>
            <a:pPr eaLnBrk="1" hangingPunct="1">
              <a:lnSpc>
                <a:spcPct val="130000"/>
              </a:lnSpc>
              <a:buNone/>
            </a:pPr>
            <a:r>
              <a:rPr lang="en-US" altLang="zh-CN" b="1" dirty="0">
                <a:solidFill>
                  <a:srgbClr val="0000CC"/>
                </a:solidFill>
              </a:rPr>
              <a:t>1</a:t>
            </a:r>
            <a:r>
              <a:rPr lang="zh-CN" altLang="en-US" b="1" dirty="0">
                <a:solidFill>
                  <a:srgbClr val="0000CC"/>
                </a:solidFill>
              </a:rPr>
              <a:t>．西藏是中国神圣领土的组成部分</a:t>
            </a:r>
            <a:endParaRPr lang="zh-CN" altLang="en-US" b="1" dirty="0">
              <a:solidFill>
                <a:srgbClr val="0000CC"/>
              </a:solidFill>
            </a:endParaRPr>
          </a:p>
        </p:txBody>
      </p:sp>
      <p:sp>
        <p:nvSpPr>
          <p:cNvPr id="10244" name="Text Box 4"/>
          <p:cNvSpPr txBox="1"/>
          <p:nvPr/>
        </p:nvSpPr>
        <p:spPr>
          <a:xfrm>
            <a:off x="1219200" y="2514600"/>
            <a:ext cx="6892925" cy="579438"/>
          </a:xfrm>
          <a:prstGeom prst="rect">
            <a:avLst/>
          </a:prstGeom>
          <a:noFill/>
          <a:ln w="9525">
            <a:noFill/>
          </a:ln>
        </p:spPr>
        <p:txBody>
          <a:bodyPr>
            <a:spAutoFit/>
          </a:bodyPr>
          <a:p>
            <a:r>
              <a:rPr lang="en-US" altLang="zh-CN" sz="3200" b="1" dirty="0">
                <a:solidFill>
                  <a:srgbClr val="0000CC"/>
                </a:solidFill>
                <a:latin typeface="Arial" panose="020B0604020202020204" pitchFamily="34" charset="0"/>
              </a:rPr>
              <a:t>2</a:t>
            </a:r>
            <a:r>
              <a:rPr lang="zh-CN" altLang="en-US" sz="3200" b="1" dirty="0">
                <a:solidFill>
                  <a:srgbClr val="0000CC"/>
                </a:solidFill>
                <a:latin typeface="Arial" panose="020B0604020202020204" pitchFamily="34" charset="0"/>
              </a:rPr>
              <a:t>．反动势力的分裂活动</a:t>
            </a:r>
            <a:endParaRPr lang="zh-CN" altLang="en-US" sz="3200" b="1" dirty="0">
              <a:solidFill>
                <a:srgbClr val="0000CC"/>
              </a:solidFill>
              <a:latin typeface="Arial" panose="020B0604020202020204" pitchFamily="34" charset="0"/>
            </a:endParaRPr>
          </a:p>
        </p:txBody>
      </p:sp>
      <p:sp>
        <p:nvSpPr>
          <p:cNvPr id="10245" name="Text Box 5"/>
          <p:cNvSpPr txBox="1"/>
          <p:nvPr/>
        </p:nvSpPr>
        <p:spPr>
          <a:xfrm>
            <a:off x="1219200" y="3276600"/>
            <a:ext cx="7391400" cy="579438"/>
          </a:xfrm>
          <a:prstGeom prst="rect">
            <a:avLst/>
          </a:prstGeom>
          <a:noFill/>
          <a:ln w="9525">
            <a:noFill/>
          </a:ln>
        </p:spPr>
        <p:txBody>
          <a:bodyPr>
            <a:spAutoFit/>
          </a:bodyPr>
          <a:p>
            <a:r>
              <a:rPr lang="en-US" altLang="zh-CN" sz="3200" b="1" dirty="0">
                <a:solidFill>
                  <a:srgbClr val="0000CC"/>
                </a:solidFill>
                <a:latin typeface="Arial" panose="020B0604020202020204" pitchFamily="34" charset="0"/>
              </a:rPr>
              <a:t>3</a:t>
            </a:r>
            <a:r>
              <a:rPr lang="zh-CN" altLang="en-US" sz="3200" b="1" dirty="0">
                <a:solidFill>
                  <a:srgbClr val="0000CC"/>
                </a:solidFill>
                <a:latin typeface="Arial" panose="020B0604020202020204" pitchFamily="34" charset="0"/>
              </a:rPr>
              <a:t>．中央决策：</a:t>
            </a:r>
            <a:r>
              <a:rPr lang="zh-CN" altLang="en-US" sz="3200" b="1" dirty="0">
                <a:solidFill>
                  <a:srgbClr val="0000CC"/>
                </a:solidFill>
                <a:latin typeface="Arial" panose="020B0604020202020204" pitchFamily="34" charset="0"/>
                <a:hlinkClick r:id="rId1" action="ppaction://hlinksldjump"/>
              </a:rPr>
              <a:t>进军</a:t>
            </a:r>
            <a:r>
              <a:rPr lang="zh-CN" altLang="en-US" sz="3200" b="1" dirty="0">
                <a:solidFill>
                  <a:srgbClr val="0000CC"/>
                </a:solidFill>
                <a:latin typeface="Arial" panose="020B0604020202020204" pitchFamily="34" charset="0"/>
              </a:rPr>
              <a:t>同时力争</a:t>
            </a:r>
            <a:r>
              <a:rPr lang="zh-CN" altLang="en-US" sz="3200" b="1" dirty="0">
                <a:solidFill>
                  <a:srgbClr val="0000CC"/>
                </a:solidFill>
                <a:latin typeface="Arial" panose="020B0604020202020204" pitchFamily="34" charset="0"/>
                <a:hlinkClick r:id="rId2" action="ppaction://hlinksldjump"/>
              </a:rPr>
              <a:t>和平解决</a:t>
            </a:r>
            <a:endParaRPr lang="zh-CN" altLang="en-US" sz="3200" b="1" dirty="0">
              <a:solidFill>
                <a:srgbClr val="0000CC"/>
              </a:solidFill>
              <a:latin typeface="Arial" panose="020B0604020202020204" pitchFamily="34" charset="0"/>
            </a:endParaRPr>
          </a:p>
        </p:txBody>
      </p:sp>
      <p:sp>
        <p:nvSpPr>
          <p:cNvPr id="10246" name="Text Box 6"/>
          <p:cNvSpPr txBox="1"/>
          <p:nvPr/>
        </p:nvSpPr>
        <p:spPr>
          <a:xfrm>
            <a:off x="1219200" y="3992563"/>
            <a:ext cx="6810375" cy="579437"/>
          </a:xfrm>
          <a:prstGeom prst="rect">
            <a:avLst/>
          </a:prstGeom>
          <a:noFill/>
          <a:ln w="9525">
            <a:noFill/>
          </a:ln>
        </p:spPr>
        <p:txBody>
          <a:bodyPr>
            <a:spAutoFit/>
          </a:bodyPr>
          <a:p>
            <a:r>
              <a:rPr lang="en-US" altLang="zh-CN" sz="3200" b="1" dirty="0">
                <a:solidFill>
                  <a:srgbClr val="0000CC"/>
                </a:solidFill>
                <a:latin typeface="Arial" panose="020B0604020202020204" pitchFamily="34" charset="0"/>
              </a:rPr>
              <a:t>4</a:t>
            </a:r>
            <a:r>
              <a:rPr lang="zh-CN" altLang="en-US" sz="3200" b="1" dirty="0">
                <a:solidFill>
                  <a:srgbClr val="0000CC"/>
                </a:solidFill>
                <a:latin typeface="Arial" panose="020B0604020202020204" pitchFamily="34" charset="0"/>
              </a:rPr>
              <a:t>．重要战役：昌都战役</a:t>
            </a:r>
            <a:endParaRPr lang="zh-CN" altLang="en-US" sz="3200" b="1" dirty="0">
              <a:solidFill>
                <a:srgbClr val="0000CC"/>
              </a:solidFill>
              <a:latin typeface="Arial" panose="020B0604020202020204" pitchFamily="34" charset="0"/>
            </a:endParaRPr>
          </a:p>
        </p:txBody>
      </p:sp>
      <p:sp>
        <p:nvSpPr>
          <p:cNvPr id="10247" name="Text Box 7"/>
          <p:cNvSpPr txBox="1"/>
          <p:nvPr/>
        </p:nvSpPr>
        <p:spPr>
          <a:xfrm>
            <a:off x="1219200" y="4800600"/>
            <a:ext cx="8388350" cy="579438"/>
          </a:xfrm>
          <a:prstGeom prst="rect">
            <a:avLst/>
          </a:prstGeom>
          <a:noFill/>
          <a:ln w="9525">
            <a:noFill/>
          </a:ln>
        </p:spPr>
        <p:txBody>
          <a:bodyPr>
            <a:spAutoFit/>
          </a:bodyPr>
          <a:p>
            <a:r>
              <a:rPr lang="en-US" altLang="zh-CN" sz="3200" b="1" dirty="0">
                <a:solidFill>
                  <a:srgbClr val="0000CC"/>
                </a:solidFill>
                <a:latin typeface="Arial" panose="020B0604020202020204" pitchFamily="34" charset="0"/>
              </a:rPr>
              <a:t>5</a:t>
            </a:r>
            <a:r>
              <a:rPr lang="zh-CN" altLang="en-US" sz="3200" b="1" dirty="0">
                <a:solidFill>
                  <a:srgbClr val="0000CC"/>
                </a:solidFill>
                <a:latin typeface="Arial" panose="020B0604020202020204" pitchFamily="34" charset="0"/>
              </a:rPr>
              <a:t>．谈判成功：西藏</a:t>
            </a:r>
            <a:r>
              <a:rPr lang="zh-CN" altLang="en-US" sz="3200" b="1" dirty="0">
                <a:solidFill>
                  <a:srgbClr val="0000CC"/>
                </a:solidFill>
                <a:latin typeface="Arial" panose="020B0604020202020204" pitchFamily="34" charset="0"/>
                <a:hlinkClick r:id="rId3" action="ppaction://hlinksldjump"/>
              </a:rPr>
              <a:t>和平解放</a:t>
            </a:r>
            <a:endParaRPr lang="zh-CN" altLang="en-US" sz="3200" b="1" dirty="0">
              <a:solidFill>
                <a:srgbClr val="0000CC"/>
              </a:solidFill>
              <a:latin typeface="Arial" panose="020B0604020202020204" pitchFamily="34" charset="0"/>
            </a:endParaRPr>
          </a:p>
        </p:txBody>
      </p:sp>
      <p:pic>
        <p:nvPicPr>
          <p:cNvPr id="10249" name="Picture 9" descr="next13">
            <a:hlinkClick r:id="rId4" action="ppaction://hlinksldjump"/>
          </p:cNvPr>
          <p:cNvPicPr>
            <a:picLocks noChangeAspect="1"/>
          </p:cNvPicPr>
          <p:nvPr/>
        </p:nvPicPr>
        <p:blipFill>
          <a:blip r:embed="rId5"/>
          <a:stretch>
            <a:fillRect/>
          </a:stretch>
        </p:blipFill>
        <p:spPr>
          <a:xfrm>
            <a:off x="7391400" y="6324600"/>
            <a:ext cx="1295400" cy="388938"/>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243">
                                            <p:txEl>
                                              <p:charRg st="0" end="17"/>
                                            </p:txEl>
                                          </p:spTgt>
                                        </p:tgtEl>
                                        <p:attrNameLst>
                                          <p:attrName>style.visibility</p:attrName>
                                        </p:attrNameLst>
                                      </p:cBhvr>
                                      <p:to>
                                        <p:strVal val="visible"/>
                                      </p:to>
                                    </p:set>
                                    <p:animEffect transition="in" filter="fade">
                                      <p:cBhvr>
                                        <p:cTn id="7" dur="500"/>
                                        <p:tgtEl>
                                          <p:spTgt spid="10243">
                                            <p:txEl>
                                              <p:charRg st="0" end="17"/>
                                            </p:txEl>
                                          </p:spTgt>
                                        </p:tgtEl>
                                      </p:cBhvr>
                                    </p:animEffect>
                                    <p:anim calcmode="lin" valueType="num">
                                      <p:cBhvr>
                                        <p:cTn id="8" dur="500" fill="hold"/>
                                        <p:tgtEl>
                                          <p:spTgt spid="10243">
                                            <p:txEl>
                                              <p:charRg st="0" end="17"/>
                                            </p:txEl>
                                          </p:spTgt>
                                        </p:tgtEl>
                                        <p:attrNameLst>
                                          <p:attrName>ppt_x</p:attrName>
                                        </p:attrNameLst>
                                      </p:cBhvr>
                                      <p:tavLst>
                                        <p:tav tm="0">
                                          <p:val>
                                            <p:strVal val="#ppt_x"/>
                                          </p:val>
                                        </p:tav>
                                        <p:tav tm="100000">
                                          <p:val>
                                            <p:strVal val="#ppt_x"/>
                                          </p:val>
                                        </p:tav>
                                      </p:tavLst>
                                    </p:anim>
                                    <p:anim calcmode="lin" valueType="num">
                                      <p:cBhvr>
                                        <p:cTn id="9" dur="450" decel="100000" fill="hold"/>
                                        <p:tgtEl>
                                          <p:spTgt spid="10243">
                                            <p:txEl>
                                              <p:charRg st="0" end="17"/>
                                            </p:txEl>
                                          </p:spTgt>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0243">
                                            <p:txEl>
                                              <p:charRg st="0" end="17"/>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0244"/>
                                        </p:tgtEl>
                                        <p:attrNameLst>
                                          <p:attrName>style.visibility</p:attrName>
                                        </p:attrNameLst>
                                      </p:cBhvr>
                                      <p:to>
                                        <p:strVal val="visible"/>
                                      </p:to>
                                    </p:set>
                                    <p:animEffect transition="in" filter="fade">
                                      <p:cBhvr>
                                        <p:cTn id="15" dur="500"/>
                                        <p:tgtEl>
                                          <p:spTgt spid="10244"/>
                                        </p:tgtEl>
                                      </p:cBhvr>
                                    </p:animEffect>
                                    <p:anim calcmode="lin" valueType="num">
                                      <p:cBhvr>
                                        <p:cTn id="16" dur="500" fill="hold"/>
                                        <p:tgtEl>
                                          <p:spTgt spid="10244"/>
                                        </p:tgtEl>
                                        <p:attrNameLst>
                                          <p:attrName>ppt_x</p:attrName>
                                        </p:attrNameLst>
                                      </p:cBhvr>
                                      <p:tavLst>
                                        <p:tav tm="0">
                                          <p:val>
                                            <p:strVal val="#ppt_x"/>
                                          </p:val>
                                        </p:tav>
                                        <p:tav tm="100000">
                                          <p:val>
                                            <p:strVal val="#ppt_x"/>
                                          </p:val>
                                        </p:tav>
                                      </p:tavLst>
                                    </p:anim>
                                    <p:anim calcmode="lin" valueType="num">
                                      <p:cBhvr>
                                        <p:cTn id="17" dur="450" decel="100000" fill="hold"/>
                                        <p:tgtEl>
                                          <p:spTgt spid="10244"/>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10244"/>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0245"/>
                                        </p:tgtEl>
                                        <p:attrNameLst>
                                          <p:attrName>style.visibility</p:attrName>
                                        </p:attrNameLst>
                                      </p:cBhvr>
                                      <p:to>
                                        <p:strVal val="visible"/>
                                      </p:to>
                                    </p:set>
                                    <p:animEffect transition="in" filter="fade">
                                      <p:cBhvr>
                                        <p:cTn id="23" dur="500"/>
                                        <p:tgtEl>
                                          <p:spTgt spid="10245"/>
                                        </p:tgtEl>
                                      </p:cBhvr>
                                    </p:animEffect>
                                    <p:anim calcmode="lin" valueType="num">
                                      <p:cBhvr>
                                        <p:cTn id="24" dur="500" fill="hold"/>
                                        <p:tgtEl>
                                          <p:spTgt spid="10245"/>
                                        </p:tgtEl>
                                        <p:attrNameLst>
                                          <p:attrName>ppt_x</p:attrName>
                                        </p:attrNameLst>
                                      </p:cBhvr>
                                      <p:tavLst>
                                        <p:tav tm="0">
                                          <p:val>
                                            <p:strVal val="#ppt_x"/>
                                          </p:val>
                                        </p:tav>
                                        <p:tav tm="100000">
                                          <p:val>
                                            <p:strVal val="#ppt_x"/>
                                          </p:val>
                                        </p:tav>
                                      </p:tavLst>
                                    </p:anim>
                                    <p:anim calcmode="lin" valueType="num">
                                      <p:cBhvr>
                                        <p:cTn id="25" dur="450" decel="100000" fill="hold"/>
                                        <p:tgtEl>
                                          <p:spTgt spid="10245"/>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0245"/>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0246"/>
                                        </p:tgtEl>
                                        <p:attrNameLst>
                                          <p:attrName>style.visibility</p:attrName>
                                        </p:attrNameLst>
                                      </p:cBhvr>
                                      <p:to>
                                        <p:strVal val="visible"/>
                                      </p:to>
                                    </p:set>
                                    <p:animEffect transition="in" filter="fade">
                                      <p:cBhvr>
                                        <p:cTn id="31" dur="500"/>
                                        <p:tgtEl>
                                          <p:spTgt spid="10246"/>
                                        </p:tgtEl>
                                      </p:cBhvr>
                                    </p:animEffect>
                                    <p:anim calcmode="lin" valueType="num">
                                      <p:cBhvr>
                                        <p:cTn id="32" dur="500" fill="hold"/>
                                        <p:tgtEl>
                                          <p:spTgt spid="10246"/>
                                        </p:tgtEl>
                                        <p:attrNameLst>
                                          <p:attrName>ppt_x</p:attrName>
                                        </p:attrNameLst>
                                      </p:cBhvr>
                                      <p:tavLst>
                                        <p:tav tm="0">
                                          <p:val>
                                            <p:strVal val="#ppt_x"/>
                                          </p:val>
                                        </p:tav>
                                        <p:tav tm="100000">
                                          <p:val>
                                            <p:strVal val="#ppt_x"/>
                                          </p:val>
                                        </p:tav>
                                      </p:tavLst>
                                    </p:anim>
                                    <p:anim calcmode="lin" valueType="num">
                                      <p:cBhvr>
                                        <p:cTn id="33" dur="450" decel="100000" fill="hold"/>
                                        <p:tgtEl>
                                          <p:spTgt spid="10246"/>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0246"/>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10247"/>
                                        </p:tgtEl>
                                        <p:attrNameLst>
                                          <p:attrName>style.visibility</p:attrName>
                                        </p:attrNameLst>
                                      </p:cBhvr>
                                      <p:to>
                                        <p:strVal val="visible"/>
                                      </p:to>
                                    </p:set>
                                    <p:animEffect transition="in" filter="fade">
                                      <p:cBhvr>
                                        <p:cTn id="39" dur="500"/>
                                        <p:tgtEl>
                                          <p:spTgt spid="10247"/>
                                        </p:tgtEl>
                                      </p:cBhvr>
                                    </p:animEffect>
                                    <p:anim calcmode="lin" valueType="num">
                                      <p:cBhvr>
                                        <p:cTn id="40" dur="500" fill="hold"/>
                                        <p:tgtEl>
                                          <p:spTgt spid="10247"/>
                                        </p:tgtEl>
                                        <p:attrNameLst>
                                          <p:attrName>ppt_x</p:attrName>
                                        </p:attrNameLst>
                                      </p:cBhvr>
                                      <p:tavLst>
                                        <p:tav tm="0">
                                          <p:val>
                                            <p:strVal val="#ppt_x"/>
                                          </p:val>
                                        </p:tav>
                                        <p:tav tm="100000">
                                          <p:val>
                                            <p:strVal val="#ppt_x"/>
                                          </p:val>
                                        </p:tav>
                                      </p:tavLst>
                                    </p:anim>
                                    <p:anim calcmode="lin" valueType="num">
                                      <p:cBhvr>
                                        <p:cTn id="41" dur="450" decel="100000" fill="hold"/>
                                        <p:tgtEl>
                                          <p:spTgt spid="10247"/>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10247"/>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0249"/>
                                        </p:tgtEl>
                                        <p:attrNameLst>
                                          <p:attrName>style.visibility</p:attrName>
                                        </p:attrNameLst>
                                      </p:cBhvr>
                                      <p:to>
                                        <p:strVal val="visible"/>
                                      </p:to>
                                    </p:set>
                                    <p:anim calcmode="lin" valueType="num">
                                      <p:cBhvr additive="base">
                                        <p:cTn id="47" dur="500" fill="hold"/>
                                        <p:tgtEl>
                                          <p:spTgt spid="10249"/>
                                        </p:tgtEl>
                                        <p:attrNameLst>
                                          <p:attrName>ppt_x</p:attrName>
                                        </p:attrNameLst>
                                      </p:cBhvr>
                                      <p:tavLst>
                                        <p:tav tm="0">
                                          <p:val>
                                            <p:strVal val="#ppt_x"/>
                                          </p:val>
                                        </p:tav>
                                        <p:tav tm="100000">
                                          <p:val>
                                            <p:strVal val="#ppt_x"/>
                                          </p:val>
                                        </p:tav>
                                      </p:tavLst>
                                    </p:anim>
                                    <p:anim calcmode="lin" valueType="num">
                                      <p:cBhvr additive="base">
                                        <p:cTn id="48"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10244" grpId="0"/>
      <p:bldP spid="10245" grpId="0"/>
      <p:bldP spid="10246" grpId="0"/>
      <p:bldP spid="1024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3611</Words>
  <Application>WPS 演示</Application>
  <PresentationFormat>在屏幕上显示</PresentationFormat>
  <Paragraphs>257</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Wingdings</vt:lpstr>
      <vt:lpstr>Calibri</vt:lpstr>
      <vt:lpstr>黑体</vt:lpstr>
      <vt:lpstr>楷体_GB2312</vt:lpstr>
      <vt:lpstr>新宋体</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114</cp:revision>
  <dcterms:created xsi:type="dcterms:W3CDTF">2018-03-22T01:54:30Z</dcterms:created>
  <dcterms:modified xsi:type="dcterms:W3CDTF">2018-03-22T01:55:32Z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2052-10.1.0.7022</vt:lpwstr>
  </property>
</Properties>
</file>