
<file path=[Content_Types].xml><?xml version="1.0" encoding="utf-8"?>
<Types xmlns="http://schemas.openxmlformats.org/package/2006/content-types">
  <Override ContentType="application/vnd.openxmlformats-officedocument.presentationml.slideMaster+xml" PartName="/ppt/slideMasters/slideMaster3.xml"/>
  <Override ContentType="application/vnd.openxmlformats-officedocument.presentationml.slide+xml" PartName="/ppt/slides/slide29.xml"/>
  <Override ContentType="application/vnd.openxmlformats-officedocument.presentationml.slideLayout+xml" PartName="/ppt/slideLayouts/slideLayout39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6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8.xml"/>
  <Override ContentType="application/vnd.openxmlformats-officedocument.presentationml.slide+xml" PartName="/ppt/slides/slide2.xml"/>
  <Override ContentType="application/vnd.openxmlformats-officedocument.presentationml.slide+xml" PartName="/ppt/slides/slide16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44.xml"/>
  <Default ContentType="image/x-wmf" Extension="wmf"/>
  <Default ContentType="application/vnd.openxmlformats-package.relationships+xml" Extension="rels"/>
  <Default ContentType="application/xml" Extension="xml"/>
  <Override ContentType="application/vnd.openxmlformats-officedocument.presentationml.slide+xml" PartName="/ppt/slides/slide14.xml"/>
  <Override ContentType="application/vnd.openxmlformats-officedocument.presentationml.slide+xml" PartName="/ppt/slides/slide23.xml"/>
  <Override ContentType="application/vnd.openxmlformats-officedocument.presentationml.slide+xml" PartName="/ppt/slides/slide32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42.xml"/>
  <Override ContentType="application/vnd.openxmlformats-officedocument.presentationml.slide+xml" PartName="/ppt/slides/slide10.xml"/>
  <Override ContentType="application/vnd.openxmlformats-officedocument.presentationml.slide+xml" PartName="/ppt/slides/slide12.xml"/>
  <Override ContentType="application/vnd.openxmlformats-officedocument.presentationml.slide+xml" PartName="/ppt/slides/slide21.xml"/>
  <Override ContentType="application/vnd.openxmlformats-officedocument.presentationml.slide+xml" PartName="/ppt/slides/slide3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40.xml"/>
  <Override ContentType="application/vnd.openxmlformats-officedocument.presentationml.slideMaster+xml" PartName="/ppt/slideMasters/slideMaster4.xml"/>
  <Override ContentType="application/vnd.openxmlformats-officedocument.presentationml.slide+xml" PartName="/ppt/slides/slide7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2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+xml" PartName="/ppt/slides/slide28.xml"/>
  <Override ContentType="application/vnd.openxmlformats-officedocument.presentationml.slide+xml" PartName="/ppt/slides/slide3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38.xml"/>
  <Override ContentType="application/vnd.openxmlformats-officedocument.theme+xml" PartName="/ppt/theme/theme4.xml"/>
  <Default ContentType="image/png" Extension="png"/>
  <Default ContentType="application/vnd.openxmlformats-officedocument.oleObject" Extension="bin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+xml" PartName="/ppt/slides/slide26.xml"/>
  <Override ContentType="application/vnd.openxmlformats-officedocument.presentationml.slide+xml" PartName="/ppt/slides/slide37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theme+xml" PartName="/ppt/theme/theme2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5.xml"/>
  <Override ContentType="application/vnd.openxmlformats-officedocument.presentationml.slide+xml" PartName="/ppt/slides/slide1.xml"/>
  <Override ContentType="application/vnd.openxmlformats-officedocument.presentationml.slide+xml" PartName="/ppt/slides/slide15.xml"/>
  <Override ContentType="application/vnd.openxmlformats-officedocument.presentationml.slide+xml" PartName="/ppt/slides/slide24.xml"/>
  <Override ContentType="application/vnd.openxmlformats-officedocument.presentationml.slide+xml" PartName="/ppt/slides/slide33.xml"/>
  <Override ContentType="application/vnd.openxmlformats-officedocument.presentationml.slide+xml" PartName="/ppt/slides/slide35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16.xml"/>
  <Default ContentType="image/jpeg" Extension="jpeg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43.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22.xml"/>
  <Override ContentType="application/vnd.openxmlformats-officedocument.presentationml.slide+xml" PartName="/ppt/slides/slide3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32.xml"/>
  <Override ContentType="application/vnd.openxmlformats-officedocument.presentationml.slideLayout+xml" PartName="/ppt/slideLayouts/slideLayout41.xml"/>
  <Default ContentType="audio/wav" Extension="wav"/>
  <Override ContentType="application/vnd.openxmlformats-officedocument.extended-properties+xml" PartName="/docProps/app.xml"/>
  <Override ContentType="application/vnd.openxmlformats-officedocument.presentationml.slide+xml" PartName="/ppt/slides/slide11.xml"/>
  <Override ContentType="application/vnd.openxmlformats-officedocument.presentationml.slide+xml" PartName="/ppt/slides/slide20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10.xml"/>
  <Default ContentType="application/vnd.openxmlformats-officedocument.vmlDrawing" Extension="vml"/>
  <Override ContentType="application/vnd.openxmlformats-officedocument.presentationml.slide+xml" PartName="/ppt/slides/slide8.xml"/>
  <Override ContentType="application/vnd.openxmlformats-package.core-properties+xml" PartName="/docProps/core.xml"/>
  <Override ContentType="application/vnd.openxmlformats-officedocument.presentationml.slide+xml" PartName="/ppt/slides/slide6.xml"/>
  <Override ContentType="application/vnd.openxmlformats-officedocument.presentationml.slide+xml" PartName="/ppt/slides/slide38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1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27.xml"/>
  <Override ContentType="application/vnd.openxmlformats-officedocument.presentationml.slideLayout+xml" PartName="/ppt/slideLayouts/slideLayout4.xml"/>
  <Override ContentType="application/vnd.openxmlformats-officedocument.theme+xml" PartName="/ppt/theme/theme3.xml"/>
  <Override ContentType="application/vnd.openxmlformats-officedocument.presentationml.slideLayout+xml" PartName="/ppt/slideLayouts/slideLayout37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51" r:id="rId2"/>
    <p:sldMasterId id="2147483652" r:id="rId3"/>
    <p:sldMasterId id="2147483723" r:id="rId4"/>
  </p:sldMasterIdLst>
  <p:sldIdLst>
    <p:sldId id="259" r:id="rId5"/>
    <p:sldId id="260" r:id="rId6"/>
    <p:sldId id="261" r:id="rId7"/>
    <p:sldId id="258" r:id="rId8"/>
    <p:sldId id="305" r:id="rId9"/>
    <p:sldId id="321" r:id="rId10"/>
    <p:sldId id="264" r:id="rId11"/>
    <p:sldId id="306" r:id="rId12"/>
    <p:sldId id="269" r:id="rId13"/>
    <p:sldId id="270" r:id="rId14"/>
    <p:sldId id="271" r:id="rId15"/>
    <p:sldId id="272" r:id="rId16"/>
    <p:sldId id="273" r:id="rId17"/>
    <p:sldId id="275" r:id="rId18"/>
    <p:sldId id="277" r:id="rId19"/>
    <p:sldId id="278" r:id="rId20"/>
    <p:sldId id="279" r:id="rId21"/>
    <p:sldId id="282" r:id="rId22"/>
    <p:sldId id="283" r:id="rId23"/>
    <p:sldId id="284" r:id="rId24"/>
    <p:sldId id="285" r:id="rId25"/>
    <p:sldId id="286" r:id="rId26"/>
    <p:sldId id="290" r:id="rId27"/>
    <p:sldId id="298" r:id="rId28"/>
    <p:sldId id="302" r:id="rId29"/>
    <p:sldId id="268" r:id="rId30"/>
    <p:sldId id="307" r:id="rId31"/>
    <p:sldId id="320" r:id="rId32"/>
    <p:sldId id="308" r:id="rId33"/>
    <p:sldId id="309" r:id="rId34"/>
    <p:sldId id="310" r:id="rId35"/>
    <p:sldId id="312" r:id="rId36"/>
    <p:sldId id="313" r:id="rId37"/>
    <p:sldId id="314" r:id="rId38"/>
    <p:sldId id="315" r:id="rId39"/>
    <p:sldId id="316" r:id="rId40"/>
    <p:sldId id="317" r:id="rId41"/>
    <p:sldId id="318" r:id="rId42"/>
    <p:sldId id="319" r:id="rId4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Freeform 2"/>
          <p:cNvSpPr>
            <a:spLocks/>
          </p:cNvSpPr>
          <p:nvPr/>
        </p:nvSpPr>
        <p:spPr bwMode="auto">
          <a:xfrm>
            <a:off x="4760913" y="20638"/>
            <a:ext cx="4438650" cy="4038600"/>
          </a:xfrm>
          <a:custGeom>
            <a:avLst/>
            <a:gdLst/>
            <a:ahLst/>
            <a:cxnLst>
              <a:cxn ang="0">
                <a:pos x="23" y="4"/>
              </a:cxn>
              <a:cxn ang="0">
                <a:pos x="11" y="71"/>
              </a:cxn>
              <a:cxn ang="0">
                <a:pos x="25" y="393"/>
              </a:cxn>
              <a:cxn ang="0">
                <a:pos x="54" y="457"/>
              </a:cxn>
              <a:cxn ang="0">
                <a:pos x="158" y="482"/>
              </a:cxn>
              <a:cxn ang="0">
                <a:pos x="204" y="495"/>
              </a:cxn>
              <a:cxn ang="0">
                <a:pos x="520" y="475"/>
              </a:cxn>
              <a:cxn ang="0">
                <a:pos x="533" y="167"/>
              </a:cxn>
              <a:cxn ang="0">
                <a:pos x="369" y="16"/>
              </a:cxn>
              <a:cxn ang="0">
                <a:pos x="249" y="29"/>
              </a:cxn>
              <a:cxn ang="0">
                <a:pos x="198" y="11"/>
              </a:cxn>
              <a:cxn ang="0">
                <a:pos x="151" y="2"/>
              </a:cxn>
              <a:cxn ang="0">
                <a:pos x="23" y="4"/>
              </a:cxn>
            </a:cxnLst>
            <a:rect l="0" t="0" r="r" b="b"/>
            <a:pathLst>
              <a:path w="546" h="497">
                <a:moveTo>
                  <a:pt x="23" y="4"/>
                </a:moveTo>
                <a:cubicBezTo>
                  <a:pt x="23" y="4"/>
                  <a:pt x="0" y="34"/>
                  <a:pt x="11" y="71"/>
                </a:cubicBezTo>
                <a:cubicBezTo>
                  <a:pt x="19" y="100"/>
                  <a:pt x="25" y="393"/>
                  <a:pt x="25" y="393"/>
                </a:cubicBezTo>
                <a:cubicBezTo>
                  <a:pt x="25" y="393"/>
                  <a:pt x="42" y="452"/>
                  <a:pt x="54" y="457"/>
                </a:cubicBezTo>
                <a:cubicBezTo>
                  <a:pt x="66" y="462"/>
                  <a:pt x="158" y="482"/>
                  <a:pt x="158" y="482"/>
                </a:cubicBezTo>
                <a:cubicBezTo>
                  <a:pt x="158" y="482"/>
                  <a:pt x="191" y="497"/>
                  <a:pt x="204" y="495"/>
                </a:cubicBezTo>
                <a:cubicBezTo>
                  <a:pt x="217" y="494"/>
                  <a:pt x="506" y="487"/>
                  <a:pt x="520" y="475"/>
                </a:cubicBezTo>
                <a:cubicBezTo>
                  <a:pt x="533" y="463"/>
                  <a:pt x="546" y="218"/>
                  <a:pt x="533" y="167"/>
                </a:cubicBezTo>
                <a:cubicBezTo>
                  <a:pt x="520" y="117"/>
                  <a:pt x="404" y="14"/>
                  <a:pt x="369" y="16"/>
                </a:cubicBezTo>
                <a:cubicBezTo>
                  <a:pt x="335" y="17"/>
                  <a:pt x="249" y="29"/>
                  <a:pt x="249" y="29"/>
                </a:cubicBezTo>
                <a:lnTo>
                  <a:pt x="198" y="11"/>
                </a:lnTo>
                <a:lnTo>
                  <a:pt x="151" y="2"/>
                </a:lnTo>
                <a:cubicBezTo>
                  <a:pt x="151" y="2"/>
                  <a:pt x="79" y="0"/>
                  <a:pt x="23" y="4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5123" name="Group 3"/>
          <p:cNvGrpSpPr>
            <a:grpSpLocks/>
          </p:cNvGrpSpPr>
          <p:nvPr/>
        </p:nvGrpSpPr>
        <p:grpSpPr bwMode="auto">
          <a:xfrm>
            <a:off x="4572000" y="28575"/>
            <a:ext cx="4756150" cy="4338638"/>
            <a:chOff x="2918" y="18"/>
            <a:chExt cx="2958" cy="2699"/>
          </a:xfrm>
        </p:grpSpPr>
        <p:sp>
          <p:nvSpPr>
            <p:cNvPr id="5124" name="Freeform 4"/>
            <p:cNvSpPr>
              <a:spLocks/>
            </p:cNvSpPr>
            <p:nvPr/>
          </p:nvSpPr>
          <p:spPr bwMode="auto">
            <a:xfrm>
              <a:off x="3060" y="18"/>
              <a:ext cx="490" cy="187"/>
            </a:xfrm>
            <a:custGeom>
              <a:avLst/>
              <a:gdLst/>
              <a:ahLst/>
              <a:cxnLst>
                <a:cxn ang="0">
                  <a:pos x="71" y="25"/>
                </a:cxn>
                <a:cxn ang="0">
                  <a:pos x="91" y="20"/>
                </a:cxn>
                <a:cxn ang="0">
                  <a:pos x="92" y="17"/>
                </a:cxn>
                <a:cxn ang="0">
                  <a:pos x="88" y="0"/>
                </a:cxn>
                <a:cxn ang="0">
                  <a:pos x="25" y="0"/>
                </a:cxn>
                <a:cxn ang="0">
                  <a:pos x="10" y="22"/>
                </a:cxn>
                <a:cxn ang="0">
                  <a:pos x="71" y="25"/>
                </a:cxn>
              </a:cxnLst>
              <a:rect l="0" t="0" r="r" b="b"/>
              <a:pathLst>
                <a:path w="97" h="37">
                  <a:moveTo>
                    <a:pt x="71" y="25"/>
                  </a:moveTo>
                  <a:cubicBezTo>
                    <a:pt x="81" y="22"/>
                    <a:pt x="87" y="21"/>
                    <a:pt x="91" y="20"/>
                  </a:cubicBezTo>
                  <a:cubicBezTo>
                    <a:pt x="91" y="19"/>
                    <a:pt x="91" y="19"/>
                    <a:pt x="92" y="17"/>
                  </a:cubicBezTo>
                  <a:cubicBezTo>
                    <a:pt x="97" y="11"/>
                    <a:pt x="95" y="4"/>
                    <a:pt x="88" y="0"/>
                  </a:cubicBezTo>
                  <a:lnTo>
                    <a:pt x="25" y="0"/>
                  </a:lnTo>
                  <a:cubicBezTo>
                    <a:pt x="10" y="3"/>
                    <a:pt x="0" y="10"/>
                    <a:pt x="10" y="22"/>
                  </a:cubicBezTo>
                  <a:cubicBezTo>
                    <a:pt x="10" y="22"/>
                    <a:pt x="28" y="37"/>
                    <a:pt x="71" y="2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5" name="Freeform 5"/>
            <p:cNvSpPr>
              <a:spLocks noEditPoints="1"/>
            </p:cNvSpPr>
            <p:nvPr/>
          </p:nvSpPr>
          <p:spPr bwMode="auto">
            <a:xfrm>
              <a:off x="2918" y="18"/>
              <a:ext cx="2958" cy="2699"/>
            </a:xfrm>
            <a:custGeom>
              <a:avLst/>
              <a:gdLst/>
              <a:ahLst/>
              <a:cxnLst>
                <a:cxn ang="0">
                  <a:pos x="504" y="1"/>
                </a:cxn>
                <a:cxn ang="0">
                  <a:pos x="157" y="0"/>
                </a:cxn>
                <a:cxn ang="0">
                  <a:pos x="225" y="21"/>
                </a:cxn>
                <a:cxn ang="0">
                  <a:pos x="174" y="39"/>
                </a:cxn>
                <a:cxn ang="0">
                  <a:pos x="207" y="71"/>
                </a:cxn>
                <a:cxn ang="0">
                  <a:pos x="74" y="60"/>
                </a:cxn>
                <a:cxn ang="0">
                  <a:pos x="26" y="63"/>
                </a:cxn>
                <a:cxn ang="0">
                  <a:pos x="199" y="487"/>
                </a:cxn>
                <a:cxn ang="0">
                  <a:pos x="144" y="341"/>
                </a:cxn>
                <a:cxn ang="0">
                  <a:pos x="105" y="376"/>
                </a:cxn>
                <a:cxn ang="0">
                  <a:pos x="94" y="435"/>
                </a:cxn>
                <a:cxn ang="0">
                  <a:pos x="124" y="265"/>
                </a:cxn>
                <a:cxn ang="0">
                  <a:pos x="153" y="228"/>
                </a:cxn>
                <a:cxn ang="0">
                  <a:pos x="209" y="237"/>
                </a:cxn>
                <a:cxn ang="0">
                  <a:pos x="188" y="306"/>
                </a:cxn>
                <a:cxn ang="0">
                  <a:pos x="192" y="395"/>
                </a:cxn>
                <a:cxn ang="0">
                  <a:pos x="515" y="483"/>
                </a:cxn>
                <a:cxn ang="0">
                  <a:pos x="454" y="427"/>
                </a:cxn>
                <a:cxn ang="0">
                  <a:pos x="425" y="345"/>
                </a:cxn>
                <a:cxn ang="0">
                  <a:pos x="396" y="270"/>
                </a:cxn>
                <a:cxn ang="0">
                  <a:pos x="460" y="256"/>
                </a:cxn>
                <a:cxn ang="0">
                  <a:pos x="407" y="223"/>
                </a:cxn>
                <a:cxn ang="0">
                  <a:pos x="439" y="226"/>
                </a:cxn>
                <a:cxn ang="0">
                  <a:pos x="438" y="209"/>
                </a:cxn>
                <a:cxn ang="0">
                  <a:pos x="376" y="211"/>
                </a:cxn>
                <a:cxn ang="0">
                  <a:pos x="357" y="343"/>
                </a:cxn>
                <a:cxn ang="0">
                  <a:pos x="347" y="230"/>
                </a:cxn>
                <a:cxn ang="0">
                  <a:pos x="331" y="182"/>
                </a:cxn>
                <a:cxn ang="0">
                  <a:pos x="347" y="136"/>
                </a:cxn>
                <a:cxn ang="0">
                  <a:pos x="339" y="99"/>
                </a:cxn>
                <a:cxn ang="0">
                  <a:pos x="331" y="62"/>
                </a:cxn>
                <a:cxn ang="0">
                  <a:pos x="369" y="103"/>
                </a:cxn>
                <a:cxn ang="0">
                  <a:pos x="415" y="47"/>
                </a:cxn>
                <a:cxn ang="0">
                  <a:pos x="409" y="95"/>
                </a:cxn>
                <a:cxn ang="0">
                  <a:pos x="401" y="130"/>
                </a:cxn>
                <a:cxn ang="0">
                  <a:pos x="401" y="181"/>
                </a:cxn>
                <a:cxn ang="0">
                  <a:pos x="558" y="181"/>
                </a:cxn>
                <a:cxn ang="0">
                  <a:pos x="554" y="76"/>
                </a:cxn>
                <a:cxn ang="0">
                  <a:pos x="249" y="69"/>
                </a:cxn>
                <a:cxn ang="0">
                  <a:pos x="293" y="93"/>
                </a:cxn>
                <a:cxn ang="0">
                  <a:pos x="171" y="195"/>
                </a:cxn>
                <a:cxn ang="0">
                  <a:pos x="69" y="98"/>
                </a:cxn>
                <a:cxn ang="0">
                  <a:pos x="191" y="106"/>
                </a:cxn>
                <a:cxn ang="0">
                  <a:pos x="220" y="105"/>
                </a:cxn>
                <a:cxn ang="0">
                  <a:pos x="302" y="121"/>
                </a:cxn>
                <a:cxn ang="0">
                  <a:pos x="276" y="256"/>
                </a:cxn>
                <a:cxn ang="0">
                  <a:pos x="260" y="137"/>
                </a:cxn>
                <a:cxn ang="0">
                  <a:pos x="171" y="195"/>
                </a:cxn>
                <a:cxn ang="0">
                  <a:pos x="223" y="225"/>
                </a:cxn>
                <a:cxn ang="0">
                  <a:pos x="247" y="158"/>
                </a:cxn>
                <a:cxn ang="0">
                  <a:pos x="326" y="292"/>
                </a:cxn>
                <a:cxn ang="0">
                  <a:pos x="215" y="321"/>
                </a:cxn>
                <a:cxn ang="0">
                  <a:pos x="309" y="277"/>
                </a:cxn>
                <a:cxn ang="0">
                  <a:pos x="318" y="133"/>
                </a:cxn>
                <a:cxn ang="0">
                  <a:pos x="313" y="213"/>
                </a:cxn>
                <a:cxn ang="0">
                  <a:pos x="299" y="144"/>
                </a:cxn>
                <a:cxn ang="0">
                  <a:pos x="507" y="179"/>
                </a:cxn>
                <a:cxn ang="0">
                  <a:pos x="461" y="162"/>
                </a:cxn>
              </a:cxnLst>
              <a:rect l="0" t="0" r="r" b="b"/>
              <a:pathLst>
                <a:path w="585" h="534">
                  <a:moveTo>
                    <a:pt x="554" y="76"/>
                  </a:moveTo>
                  <a:cubicBezTo>
                    <a:pt x="551" y="32"/>
                    <a:pt x="543" y="9"/>
                    <a:pt x="504" y="1"/>
                  </a:cubicBezTo>
                  <a:cubicBezTo>
                    <a:pt x="500" y="1"/>
                    <a:pt x="494" y="0"/>
                    <a:pt x="486" y="0"/>
                  </a:cubicBezTo>
                  <a:lnTo>
                    <a:pt x="157" y="0"/>
                  </a:lnTo>
                  <a:cubicBezTo>
                    <a:pt x="156" y="5"/>
                    <a:pt x="153" y="17"/>
                    <a:pt x="158" y="17"/>
                  </a:cubicBezTo>
                  <a:cubicBezTo>
                    <a:pt x="171" y="17"/>
                    <a:pt x="223" y="21"/>
                    <a:pt x="225" y="21"/>
                  </a:cubicBezTo>
                  <a:cubicBezTo>
                    <a:pt x="226" y="21"/>
                    <a:pt x="250" y="16"/>
                    <a:pt x="237" y="28"/>
                  </a:cubicBezTo>
                  <a:cubicBezTo>
                    <a:pt x="223" y="41"/>
                    <a:pt x="192" y="41"/>
                    <a:pt x="174" y="39"/>
                  </a:cubicBezTo>
                  <a:cubicBezTo>
                    <a:pt x="131" y="36"/>
                    <a:pt x="152" y="56"/>
                    <a:pt x="168" y="56"/>
                  </a:cubicBezTo>
                  <a:cubicBezTo>
                    <a:pt x="218" y="56"/>
                    <a:pt x="228" y="68"/>
                    <a:pt x="207" y="71"/>
                  </a:cubicBezTo>
                  <a:cubicBezTo>
                    <a:pt x="186" y="74"/>
                    <a:pt x="182" y="73"/>
                    <a:pt x="162" y="76"/>
                  </a:cubicBezTo>
                  <a:cubicBezTo>
                    <a:pt x="7" y="101"/>
                    <a:pt x="59" y="60"/>
                    <a:pt x="74" y="60"/>
                  </a:cubicBezTo>
                  <a:cubicBezTo>
                    <a:pt x="139" y="59"/>
                    <a:pt x="123" y="37"/>
                    <a:pt x="107" y="42"/>
                  </a:cubicBezTo>
                  <a:cubicBezTo>
                    <a:pt x="91" y="46"/>
                    <a:pt x="34" y="27"/>
                    <a:pt x="26" y="63"/>
                  </a:cubicBezTo>
                  <a:cubicBezTo>
                    <a:pt x="19" y="100"/>
                    <a:pt x="42" y="282"/>
                    <a:pt x="36" y="317"/>
                  </a:cubicBezTo>
                  <a:cubicBezTo>
                    <a:pt x="0" y="534"/>
                    <a:pt x="199" y="487"/>
                    <a:pt x="199" y="487"/>
                  </a:cubicBezTo>
                  <a:cubicBezTo>
                    <a:pt x="156" y="453"/>
                    <a:pt x="174" y="421"/>
                    <a:pt x="171" y="403"/>
                  </a:cubicBezTo>
                  <a:cubicBezTo>
                    <a:pt x="161" y="345"/>
                    <a:pt x="154" y="337"/>
                    <a:pt x="144" y="341"/>
                  </a:cubicBezTo>
                  <a:cubicBezTo>
                    <a:pt x="121" y="352"/>
                    <a:pt x="123" y="358"/>
                    <a:pt x="126" y="367"/>
                  </a:cubicBezTo>
                  <a:cubicBezTo>
                    <a:pt x="142" y="416"/>
                    <a:pt x="105" y="376"/>
                    <a:pt x="105" y="376"/>
                  </a:cubicBezTo>
                  <a:cubicBezTo>
                    <a:pt x="98" y="380"/>
                    <a:pt x="95" y="390"/>
                    <a:pt x="99" y="399"/>
                  </a:cubicBezTo>
                  <a:cubicBezTo>
                    <a:pt x="131" y="463"/>
                    <a:pt x="101" y="446"/>
                    <a:pt x="94" y="435"/>
                  </a:cubicBezTo>
                  <a:cubicBezTo>
                    <a:pt x="61" y="390"/>
                    <a:pt x="92" y="366"/>
                    <a:pt x="88" y="352"/>
                  </a:cubicBezTo>
                  <a:cubicBezTo>
                    <a:pt x="75" y="295"/>
                    <a:pt x="118" y="274"/>
                    <a:pt x="124" y="265"/>
                  </a:cubicBezTo>
                  <a:cubicBezTo>
                    <a:pt x="130" y="256"/>
                    <a:pt x="127" y="253"/>
                    <a:pt x="129" y="234"/>
                  </a:cubicBezTo>
                  <a:cubicBezTo>
                    <a:pt x="136" y="195"/>
                    <a:pt x="155" y="216"/>
                    <a:pt x="153" y="228"/>
                  </a:cubicBezTo>
                  <a:cubicBezTo>
                    <a:pt x="148" y="274"/>
                    <a:pt x="176" y="242"/>
                    <a:pt x="186" y="228"/>
                  </a:cubicBezTo>
                  <a:cubicBezTo>
                    <a:pt x="218" y="186"/>
                    <a:pt x="214" y="229"/>
                    <a:pt x="209" y="237"/>
                  </a:cubicBezTo>
                  <a:cubicBezTo>
                    <a:pt x="203" y="244"/>
                    <a:pt x="198" y="255"/>
                    <a:pt x="200" y="260"/>
                  </a:cubicBezTo>
                  <a:cubicBezTo>
                    <a:pt x="208" y="283"/>
                    <a:pt x="193" y="305"/>
                    <a:pt x="188" y="306"/>
                  </a:cubicBezTo>
                  <a:cubicBezTo>
                    <a:pt x="184" y="308"/>
                    <a:pt x="170" y="314"/>
                    <a:pt x="170" y="332"/>
                  </a:cubicBezTo>
                  <a:cubicBezTo>
                    <a:pt x="171" y="350"/>
                    <a:pt x="192" y="382"/>
                    <a:pt x="192" y="395"/>
                  </a:cubicBezTo>
                  <a:cubicBezTo>
                    <a:pt x="193" y="492"/>
                    <a:pt x="236" y="499"/>
                    <a:pt x="255" y="497"/>
                  </a:cubicBezTo>
                  <a:cubicBezTo>
                    <a:pt x="275" y="496"/>
                    <a:pt x="445" y="490"/>
                    <a:pt x="515" y="483"/>
                  </a:cubicBezTo>
                  <a:cubicBezTo>
                    <a:pt x="585" y="477"/>
                    <a:pt x="538" y="458"/>
                    <a:pt x="518" y="458"/>
                  </a:cubicBezTo>
                  <a:cubicBezTo>
                    <a:pt x="467" y="458"/>
                    <a:pt x="454" y="427"/>
                    <a:pt x="454" y="427"/>
                  </a:cubicBezTo>
                  <a:cubicBezTo>
                    <a:pt x="454" y="427"/>
                    <a:pt x="453" y="405"/>
                    <a:pt x="431" y="400"/>
                  </a:cubicBezTo>
                  <a:cubicBezTo>
                    <a:pt x="376" y="385"/>
                    <a:pt x="411" y="353"/>
                    <a:pt x="425" y="345"/>
                  </a:cubicBezTo>
                  <a:cubicBezTo>
                    <a:pt x="438" y="338"/>
                    <a:pt x="430" y="335"/>
                    <a:pt x="420" y="329"/>
                  </a:cubicBezTo>
                  <a:cubicBezTo>
                    <a:pt x="398" y="316"/>
                    <a:pt x="394" y="300"/>
                    <a:pt x="396" y="270"/>
                  </a:cubicBezTo>
                  <a:cubicBezTo>
                    <a:pt x="397" y="240"/>
                    <a:pt x="416" y="249"/>
                    <a:pt x="416" y="249"/>
                  </a:cubicBezTo>
                  <a:cubicBezTo>
                    <a:pt x="416" y="249"/>
                    <a:pt x="448" y="262"/>
                    <a:pt x="460" y="256"/>
                  </a:cubicBezTo>
                  <a:cubicBezTo>
                    <a:pt x="472" y="250"/>
                    <a:pt x="467" y="239"/>
                    <a:pt x="461" y="244"/>
                  </a:cubicBezTo>
                  <a:cubicBezTo>
                    <a:pt x="455" y="248"/>
                    <a:pt x="412" y="244"/>
                    <a:pt x="407" y="223"/>
                  </a:cubicBezTo>
                  <a:cubicBezTo>
                    <a:pt x="403" y="202"/>
                    <a:pt x="418" y="213"/>
                    <a:pt x="422" y="214"/>
                  </a:cubicBezTo>
                  <a:cubicBezTo>
                    <a:pt x="427" y="216"/>
                    <a:pt x="427" y="220"/>
                    <a:pt x="439" y="226"/>
                  </a:cubicBezTo>
                  <a:cubicBezTo>
                    <a:pt x="468" y="241"/>
                    <a:pt x="454" y="224"/>
                    <a:pt x="454" y="224"/>
                  </a:cubicBezTo>
                  <a:cubicBezTo>
                    <a:pt x="454" y="224"/>
                    <a:pt x="454" y="224"/>
                    <a:pt x="438" y="209"/>
                  </a:cubicBezTo>
                  <a:cubicBezTo>
                    <a:pt x="423" y="194"/>
                    <a:pt x="406" y="199"/>
                    <a:pt x="389" y="199"/>
                  </a:cubicBezTo>
                  <a:cubicBezTo>
                    <a:pt x="373" y="199"/>
                    <a:pt x="376" y="211"/>
                    <a:pt x="376" y="211"/>
                  </a:cubicBezTo>
                  <a:cubicBezTo>
                    <a:pt x="376" y="211"/>
                    <a:pt x="373" y="242"/>
                    <a:pt x="370" y="291"/>
                  </a:cubicBezTo>
                  <a:cubicBezTo>
                    <a:pt x="368" y="341"/>
                    <a:pt x="360" y="347"/>
                    <a:pt x="357" y="343"/>
                  </a:cubicBezTo>
                  <a:cubicBezTo>
                    <a:pt x="354" y="338"/>
                    <a:pt x="350" y="313"/>
                    <a:pt x="350" y="305"/>
                  </a:cubicBezTo>
                  <a:cubicBezTo>
                    <a:pt x="350" y="298"/>
                    <a:pt x="345" y="264"/>
                    <a:pt x="347" y="230"/>
                  </a:cubicBezTo>
                  <a:cubicBezTo>
                    <a:pt x="350" y="195"/>
                    <a:pt x="356" y="210"/>
                    <a:pt x="334" y="201"/>
                  </a:cubicBezTo>
                  <a:cubicBezTo>
                    <a:pt x="311" y="192"/>
                    <a:pt x="323" y="182"/>
                    <a:pt x="331" y="182"/>
                  </a:cubicBezTo>
                  <a:cubicBezTo>
                    <a:pt x="338" y="182"/>
                    <a:pt x="350" y="189"/>
                    <a:pt x="352" y="181"/>
                  </a:cubicBezTo>
                  <a:cubicBezTo>
                    <a:pt x="356" y="160"/>
                    <a:pt x="359" y="141"/>
                    <a:pt x="347" y="136"/>
                  </a:cubicBezTo>
                  <a:cubicBezTo>
                    <a:pt x="322" y="127"/>
                    <a:pt x="332" y="121"/>
                    <a:pt x="341" y="118"/>
                  </a:cubicBezTo>
                  <a:cubicBezTo>
                    <a:pt x="350" y="115"/>
                    <a:pt x="352" y="94"/>
                    <a:pt x="339" y="99"/>
                  </a:cubicBezTo>
                  <a:cubicBezTo>
                    <a:pt x="313" y="107"/>
                    <a:pt x="316" y="85"/>
                    <a:pt x="321" y="82"/>
                  </a:cubicBezTo>
                  <a:cubicBezTo>
                    <a:pt x="325" y="79"/>
                    <a:pt x="334" y="83"/>
                    <a:pt x="331" y="62"/>
                  </a:cubicBezTo>
                  <a:cubicBezTo>
                    <a:pt x="328" y="41"/>
                    <a:pt x="347" y="34"/>
                    <a:pt x="351" y="53"/>
                  </a:cubicBezTo>
                  <a:cubicBezTo>
                    <a:pt x="354" y="73"/>
                    <a:pt x="363" y="112"/>
                    <a:pt x="369" y="103"/>
                  </a:cubicBezTo>
                  <a:cubicBezTo>
                    <a:pt x="375" y="94"/>
                    <a:pt x="385" y="57"/>
                    <a:pt x="395" y="41"/>
                  </a:cubicBezTo>
                  <a:cubicBezTo>
                    <a:pt x="406" y="24"/>
                    <a:pt x="418" y="38"/>
                    <a:pt x="415" y="47"/>
                  </a:cubicBezTo>
                  <a:cubicBezTo>
                    <a:pt x="401" y="88"/>
                    <a:pt x="426" y="90"/>
                    <a:pt x="426" y="90"/>
                  </a:cubicBezTo>
                  <a:cubicBezTo>
                    <a:pt x="426" y="90"/>
                    <a:pt x="423" y="96"/>
                    <a:pt x="409" y="95"/>
                  </a:cubicBezTo>
                  <a:cubicBezTo>
                    <a:pt x="382" y="92"/>
                    <a:pt x="393" y="110"/>
                    <a:pt x="405" y="115"/>
                  </a:cubicBezTo>
                  <a:cubicBezTo>
                    <a:pt x="431" y="124"/>
                    <a:pt x="414" y="130"/>
                    <a:pt x="401" y="130"/>
                  </a:cubicBezTo>
                  <a:cubicBezTo>
                    <a:pt x="387" y="130"/>
                    <a:pt x="381" y="134"/>
                    <a:pt x="378" y="148"/>
                  </a:cubicBezTo>
                  <a:cubicBezTo>
                    <a:pt x="369" y="191"/>
                    <a:pt x="401" y="181"/>
                    <a:pt x="401" y="181"/>
                  </a:cubicBezTo>
                  <a:cubicBezTo>
                    <a:pt x="452" y="195"/>
                    <a:pt x="528" y="188"/>
                    <a:pt x="528" y="188"/>
                  </a:cubicBezTo>
                  <a:cubicBezTo>
                    <a:pt x="543" y="192"/>
                    <a:pt x="552" y="189"/>
                    <a:pt x="558" y="181"/>
                  </a:cubicBezTo>
                  <a:lnTo>
                    <a:pt x="558" y="103"/>
                  </a:lnTo>
                  <a:cubicBezTo>
                    <a:pt x="556" y="93"/>
                    <a:pt x="555" y="84"/>
                    <a:pt x="554" y="76"/>
                  </a:cubicBezTo>
                  <a:close/>
                  <a:moveTo>
                    <a:pt x="231" y="77"/>
                  </a:moveTo>
                  <a:cubicBezTo>
                    <a:pt x="233" y="65"/>
                    <a:pt x="249" y="69"/>
                    <a:pt x="249" y="69"/>
                  </a:cubicBezTo>
                  <a:cubicBezTo>
                    <a:pt x="249" y="69"/>
                    <a:pt x="278" y="79"/>
                    <a:pt x="290" y="78"/>
                  </a:cubicBezTo>
                  <a:cubicBezTo>
                    <a:pt x="301" y="76"/>
                    <a:pt x="318" y="93"/>
                    <a:pt x="293" y="93"/>
                  </a:cubicBezTo>
                  <a:cubicBezTo>
                    <a:pt x="267" y="93"/>
                    <a:pt x="228" y="104"/>
                    <a:pt x="231" y="77"/>
                  </a:cubicBezTo>
                  <a:close/>
                  <a:moveTo>
                    <a:pt x="171" y="195"/>
                  </a:moveTo>
                  <a:cubicBezTo>
                    <a:pt x="153" y="195"/>
                    <a:pt x="46" y="237"/>
                    <a:pt x="45" y="128"/>
                  </a:cubicBezTo>
                  <a:cubicBezTo>
                    <a:pt x="45" y="104"/>
                    <a:pt x="39" y="83"/>
                    <a:pt x="69" y="98"/>
                  </a:cubicBezTo>
                  <a:cubicBezTo>
                    <a:pt x="99" y="112"/>
                    <a:pt x="72" y="111"/>
                    <a:pt x="137" y="108"/>
                  </a:cubicBezTo>
                  <a:cubicBezTo>
                    <a:pt x="137" y="108"/>
                    <a:pt x="184" y="110"/>
                    <a:pt x="191" y="106"/>
                  </a:cubicBezTo>
                  <a:cubicBezTo>
                    <a:pt x="199" y="101"/>
                    <a:pt x="192" y="91"/>
                    <a:pt x="207" y="91"/>
                  </a:cubicBezTo>
                  <a:cubicBezTo>
                    <a:pt x="222" y="90"/>
                    <a:pt x="220" y="105"/>
                    <a:pt x="220" y="105"/>
                  </a:cubicBezTo>
                  <a:cubicBezTo>
                    <a:pt x="220" y="105"/>
                    <a:pt x="207" y="124"/>
                    <a:pt x="305" y="111"/>
                  </a:cubicBezTo>
                  <a:cubicBezTo>
                    <a:pt x="317" y="109"/>
                    <a:pt x="327" y="121"/>
                    <a:pt x="302" y="121"/>
                  </a:cubicBezTo>
                  <a:cubicBezTo>
                    <a:pt x="290" y="122"/>
                    <a:pt x="272" y="128"/>
                    <a:pt x="278" y="143"/>
                  </a:cubicBezTo>
                  <a:cubicBezTo>
                    <a:pt x="284" y="158"/>
                    <a:pt x="276" y="256"/>
                    <a:pt x="276" y="256"/>
                  </a:cubicBezTo>
                  <a:cubicBezTo>
                    <a:pt x="276" y="256"/>
                    <a:pt x="271" y="274"/>
                    <a:pt x="262" y="245"/>
                  </a:cubicBezTo>
                  <a:cubicBezTo>
                    <a:pt x="259" y="235"/>
                    <a:pt x="262" y="144"/>
                    <a:pt x="260" y="137"/>
                  </a:cubicBezTo>
                  <a:cubicBezTo>
                    <a:pt x="259" y="129"/>
                    <a:pt x="217" y="122"/>
                    <a:pt x="215" y="154"/>
                  </a:cubicBezTo>
                  <a:cubicBezTo>
                    <a:pt x="214" y="185"/>
                    <a:pt x="205" y="195"/>
                    <a:pt x="171" y="195"/>
                  </a:cubicBezTo>
                  <a:close/>
                  <a:moveTo>
                    <a:pt x="237" y="231"/>
                  </a:moveTo>
                  <a:cubicBezTo>
                    <a:pt x="230" y="240"/>
                    <a:pt x="219" y="247"/>
                    <a:pt x="223" y="225"/>
                  </a:cubicBezTo>
                  <a:cubicBezTo>
                    <a:pt x="228" y="202"/>
                    <a:pt x="232" y="170"/>
                    <a:pt x="232" y="155"/>
                  </a:cubicBezTo>
                  <a:cubicBezTo>
                    <a:pt x="232" y="155"/>
                    <a:pt x="244" y="135"/>
                    <a:pt x="247" y="158"/>
                  </a:cubicBezTo>
                  <a:cubicBezTo>
                    <a:pt x="250" y="181"/>
                    <a:pt x="244" y="221"/>
                    <a:pt x="237" y="231"/>
                  </a:cubicBezTo>
                  <a:close/>
                  <a:moveTo>
                    <a:pt x="326" y="292"/>
                  </a:moveTo>
                  <a:cubicBezTo>
                    <a:pt x="327" y="320"/>
                    <a:pt x="355" y="400"/>
                    <a:pt x="286" y="399"/>
                  </a:cubicBezTo>
                  <a:cubicBezTo>
                    <a:pt x="217" y="398"/>
                    <a:pt x="214" y="409"/>
                    <a:pt x="215" y="321"/>
                  </a:cubicBezTo>
                  <a:cubicBezTo>
                    <a:pt x="216" y="236"/>
                    <a:pt x="225" y="253"/>
                    <a:pt x="230" y="264"/>
                  </a:cubicBezTo>
                  <a:cubicBezTo>
                    <a:pt x="230" y="264"/>
                    <a:pt x="253" y="318"/>
                    <a:pt x="309" y="277"/>
                  </a:cubicBezTo>
                  <a:cubicBezTo>
                    <a:pt x="319" y="269"/>
                    <a:pt x="324" y="263"/>
                    <a:pt x="326" y="292"/>
                  </a:cubicBezTo>
                  <a:close/>
                  <a:moveTo>
                    <a:pt x="318" y="133"/>
                  </a:moveTo>
                  <a:cubicBezTo>
                    <a:pt x="338" y="148"/>
                    <a:pt x="316" y="165"/>
                    <a:pt x="316" y="165"/>
                  </a:cubicBezTo>
                  <a:cubicBezTo>
                    <a:pt x="316" y="165"/>
                    <a:pt x="302" y="189"/>
                    <a:pt x="313" y="213"/>
                  </a:cubicBezTo>
                  <a:cubicBezTo>
                    <a:pt x="324" y="237"/>
                    <a:pt x="324" y="265"/>
                    <a:pt x="301" y="239"/>
                  </a:cubicBezTo>
                  <a:cubicBezTo>
                    <a:pt x="279" y="214"/>
                    <a:pt x="293" y="156"/>
                    <a:pt x="299" y="144"/>
                  </a:cubicBezTo>
                  <a:cubicBezTo>
                    <a:pt x="299" y="144"/>
                    <a:pt x="299" y="118"/>
                    <a:pt x="318" y="133"/>
                  </a:cubicBezTo>
                  <a:close/>
                  <a:moveTo>
                    <a:pt x="507" y="179"/>
                  </a:moveTo>
                  <a:cubicBezTo>
                    <a:pt x="498" y="185"/>
                    <a:pt x="507" y="179"/>
                    <a:pt x="465" y="177"/>
                  </a:cubicBezTo>
                  <a:cubicBezTo>
                    <a:pt x="423" y="176"/>
                    <a:pt x="461" y="162"/>
                    <a:pt x="461" y="162"/>
                  </a:cubicBezTo>
                  <a:cubicBezTo>
                    <a:pt x="565" y="166"/>
                    <a:pt x="516" y="173"/>
                    <a:pt x="507" y="179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6" name="Freeform 6"/>
            <p:cNvSpPr>
              <a:spLocks/>
            </p:cNvSpPr>
            <p:nvPr/>
          </p:nvSpPr>
          <p:spPr bwMode="auto">
            <a:xfrm>
              <a:off x="3621" y="1287"/>
              <a:ext cx="238" cy="283"/>
            </a:xfrm>
            <a:custGeom>
              <a:avLst/>
              <a:gdLst/>
              <a:ahLst/>
              <a:cxnLst>
                <a:cxn ang="0">
                  <a:pos x="40" y="15"/>
                </a:cxn>
                <a:cxn ang="0">
                  <a:pos x="27" y="56"/>
                </a:cxn>
                <a:cxn ang="0">
                  <a:pos x="40" y="15"/>
                </a:cxn>
              </a:cxnLst>
              <a:rect l="0" t="0" r="r" b="b"/>
              <a:pathLst>
                <a:path w="47" h="56">
                  <a:moveTo>
                    <a:pt x="40" y="15"/>
                  </a:moveTo>
                  <a:cubicBezTo>
                    <a:pt x="37" y="0"/>
                    <a:pt x="0" y="23"/>
                    <a:pt x="27" y="56"/>
                  </a:cubicBezTo>
                  <a:cubicBezTo>
                    <a:pt x="27" y="56"/>
                    <a:pt x="47" y="49"/>
                    <a:pt x="40" y="1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7" name="Freeform 7"/>
            <p:cNvSpPr>
              <a:spLocks/>
            </p:cNvSpPr>
            <p:nvPr/>
          </p:nvSpPr>
          <p:spPr bwMode="auto">
            <a:xfrm>
              <a:off x="3403" y="1403"/>
              <a:ext cx="208" cy="379"/>
            </a:xfrm>
            <a:custGeom>
              <a:avLst/>
              <a:gdLst/>
              <a:ahLst/>
              <a:cxnLst>
                <a:cxn ang="0">
                  <a:pos x="19" y="27"/>
                </a:cxn>
                <a:cxn ang="0">
                  <a:pos x="12" y="69"/>
                </a:cxn>
                <a:cxn ang="0">
                  <a:pos x="40" y="45"/>
                </a:cxn>
                <a:cxn ang="0">
                  <a:pos x="37" y="24"/>
                </a:cxn>
                <a:cxn ang="0">
                  <a:pos x="19" y="27"/>
                </a:cxn>
              </a:cxnLst>
              <a:rect l="0" t="0" r="r" b="b"/>
              <a:pathLst>
                <a:path w="41" h="75">
                  <a:moveTo>
                    <a:pt x="19" y="27"/>
                  </a:moveTo>
                  <a:cubicBezTo>
                    <a:pt x="0" y="54"/>
                    <a:pt x="6" y="63"/>
                    <a:pt x="12" y="69"/>
                  </a:cubicBezTo>
                  <a:cubicBezTo>
                    <a:pt x="18" y="75"/>
                    <a:pt x="30" y="74"/>
                    <a:pt x="40" y="45"/>
                  </a:cubicBezTo>
                  <a:cubicBezTo>
                    <a:pt x="40" y="45"/>
                    <a:pt x="32" y="31"/>
                    <a:pt x="37" y="24"/>
                  </a:cubicBezTo>
                  <a:cubicBezTo>
                    <a:pt x="41" y="16"/>
                    <a:pt x="38" y="0"/>
                    <a:pt x="19" y="27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8" name="Freeform 8"/>
            <p:cNvSpPr>
              <a:spLocks/>
            </p:cNvSpPr>
            <p:nvPr/>
          </p:nvSpPr>
          <p:spPr bwMode="auto">
            <a:xfrm>
              <a:off x="3272" y="645"/>
              <a:ext cx="683" cy="318"/>
            </a:xfrm>
            <a:custGeom>
              <a:avLst/>
              <a:gdLst/>
              <a:ahLst/>
              <a:cxnLst>
                <a:cxn ang="0">
                  <a:pos x="112" y="4"/>
                </a:cxn>
                <a:cxn ang="0">
                  <a:pos x="24" y="4"/>
                </a:cxn>
                <a:cxn ang="0">
                  <a:pos x="2" y="25"/>
                </a:cxn>
                <a:cxn ang="0">
                  <a:pos x="60" y="58"/>
                </a:cxn>
                <a:cxn ang="0">
                  <a:pos x="96" y="54"/>
                </a:cxn>
                <a:cxn ang="0">
                  <a:pos x="113" y="53"/>
                </a:cxn>
                <a:cxn ang="0">
                  <a:pos x="112" y="4"/>
                </a:cxn>
              </a:cxnLst>
              <a:rect l="0" t="0" r="r" b="b"/>
              <a:pathLst>
                <a:path w="135" h="63">
                  <a:moveTo>
                    <a:pt x="112" y="4"/>
                  </a:moveTo>
                  <a:cubicBezTo>
                    <a:pt x="105" y="9"/>
                    <a:pt x="24" y="4"/>
                    <a:pt x="24" y="4"/>
                  </a:cubicBezTo>
                  <a:cubicBezTo>
                    <a:pt x="15" y="4"/>
                    <a:pt x="3" y="1"/>
                    <a:pt x="2" y="25"/>
                  </a:cubicBezTo>
                  <a:cubicBezTo>
                    <a:pt x="0" y="63"/>
                    <a:pt x="48" y="58"/>
                    <a:pt x="60" y="58"/>
                  </a:cubicBezTo>
                  <a:cubicBezTo>
                    <a:pt x="72" y="58"/>
                    <a:pt x="84" y="48"/>
                    <a:pt x="96" y="54"/>
                  </a:cubicBezTo>
                  <a:cubicBezTo>
                    <a:pt x="96" y="54"/>
                    <a:pt x="107" y="63"/>
                    <a:pt x="113" y="53"/>
                  </a:cubicBezTo>
                  <a:cubicBezTo>
                    <a:pt x="135" y="13"/>
                    <a:pt x="120" y="0"/>
                    <a:pt x="112" y="4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9" name="Freeform 9"/>
            <p:cNvSpPr>
              <a:spLocks/>
            </p:cNvSpPr>
            <p:nvPr/>
          </p:nvSpPr>
          <p:spPr bwMode="auto">
            <a:xfrm>
              <a:off x="4046" y="1545"/>
              <a:ext cx="490" cy="515"/>
            </a:xfrm>
            <a:custGeom>
              <a:avLst/>
              <a:gdLst/>
              <a:ahLst/>
              <a:cxnLst>
                <a:cxn ang="0">
                  <a:pos x="67" y="5"/>
                </a:cxn>
                <a:cxn ang="0">
                  <a:pos x="31" y="5"/>
                </a:cxn>
                <a:cxn ang="0">
                  <a:pos x="12" y="57"/>
                </a:cxn>
                <a:cxn ang="0">
                  <a:pos x="79" y="62"/>
                </a:cxn>
                <a:cxn ang="0">
                  <a:pos x="67" y="5"/>
                </a:cxn>
              </a:cxnLst>
              <a:rect l="0" t="0" r="r" b="b"/>
              <a:pathLst>
                <a:path w="97" h="102">
                  <a:moveTo>
                    <a:pt x="67" y="5"/>
                  </a:moveTo>
                  <a:cubicBezTo>
                    <a:pt x="55" y="10"/>
                    <a:pt x="31" y="5"/>
                    <a:pt x="31" y="5"/>
                  </a:cubicBezTo>
                  <a:cubicBezTo>
                    <a:pt x="0" y="6"/>
                    <a:pt x="16" y="39"/>
                    <a:pt x="12" y="57"/>
                  </a:cubicBezTo>
                  <a:cubicBezTo>
                    <a:pt x="8" y="76"/>
                    <a:pt x="63" y="102"/>
                    <a:pt x="79" y="62"/>
                  </a:cubicBezTo>
                  <a:cubicBezTo>
                    <a:pt x="97" y="20"/>
                    <a:pt x="79" y="0"/>
                    <a:pt x="67" y="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0" name="Freeform 10"/>
            <p:cNvSpPr>
              <a:spLocks/>
            </p:cNvSpPr>
            <p:nvPr/>
          </p:nvSpPr>
          <p:spPr bwMode="auto">
            <a:xfrm>
              <a:off x="5173" y="1024"/>
              <a:ext cx="501" cy="96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40" y="15"/>
                </a:cxn>
                <a:cxn ang="0">
                  <a:pos x="15" y="0"/>
                </a:cxn>
              </a:cxnLst>
              <a:rect l="0" t="0" r="r" b="b"/>
              <a:pathLst>
                <a:path w="99" h="19">
                  <a:moveTo>
                    <a:pt x="15" y="0"/>
                  </a:moveTo>
                  <a:cubicBezTo>
                    <a:pt x="0" y="0"/>
                    <a:pt x="19" y="19"/>
                    <a:pt x="40" y="15"/>
                  </a:cubicBezTo>
                  <a:cubicBezTo>
                    <a:pt x="99" y="1"/>
                    <a:pt x="15" y="0"/>
                    <a:pt x="15" y="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1" name="Freeform 11"/>
            <p:cNvSpPr>
              <a:spLocks/>
            </p:cNvSpPr>
            <p:nvPr/>
          </p:nvSpPr>
          <p:spPr bwMode="auto">
            <a:xfrm>
              <a:off x="5340" y="1004"/>
              <a:ext cx="385" cy="237"/>
            </a:xfrm>
            <a:custGeom>
              <a:avLst/>
              <a:gdLst/>
              <a:ahLst/>
              <a:cxnLst>
                <a:cxn ang="0">
                  <a:pos x="21" y="37"/>
                </a:cxn>
                <a:cxn ang="0">
                  <a:pos x="70" y="17"/>
                </a:cxn>
                <a:cxn ang="0">
                  <a:pos x="48" y="3"/>
                </a:cxn>
                <a:cxn ang="0">
                  <a:pos x="19" y="32"/>
                </a:cxn>
                <a:cxn ang="0">
                  <a:pos x="21" y="37"/>
                </a:cxn>
              </a:cxnLst>
              <a:rect l="0" t="0" r="r" b="b"/>
              <a:pathLst>
                <a:path w="76" h="47">
                  <a:moveTo>
                    <a:pt x="21" y="37"/>
                  </a:moveTo>
                  <a:cubicBezTo>
                    <a:pt x="21" y="37"/>
                    <a:pt x="50" y="47"/>
                    <a:pt x="70" y="17"/>
                  </a:cubicBezTo>
                  <a:cubicBezTo>
                    <a:pt x="76" y="7"/>
                    <a:pt x="65" y="0"/>
                    <a:pt x="48" y="3"/>
                  </a:cubicBezTo>
                  <a:cubicBezTo>
                    <a:pt x="39" y="5"/>
                    <a:pt x="39" y="32"/>
                    <a:pt x="19" y="32"/>
                  </a:cubicBezTo>
                  <a:cubicBezTo>
                    <a:pt x="0" y="32"/>
                    <a:pt x="21" y="37"/>
                    <a:pt x="21" y="37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2" name="Freeform 12"/>
            <p:cNvSpPr>
              <a:spLocks/>
            </p:cNvSpPr>
            <p:nvPr/>
          </p:nvSpPr>
          <p:spPr bwMode="auto">
            <a:xfrm>
              <a:off x="5325" y="1201"/>
              <a:ext cx="415" cy="187"/>
            </a:xfrm>
            <a:custGeom>
              <a:avLst/>
              <a:gdLst/>
              <a:ahLst/>
              <a:cxnLst>
                <a:cxn ang="0">
                  <a:pos x="72" y="6"/>
                </a:cxn>
                <a:cxn ang="0">
                  <a:pos x="24" y="17"/>
                </a:cxn>
                <a:cxn ang="0">
                  <a:pos x="17" y="26"/>
                </a:cxn>
                <a:cxn ang="0">
                  <a:pos x="76" y="23"/>
                </a:cxn>
                <a:cxn ang="0">
                  <a:pos x="82" y="20"/>
                </a:cxn>
                <a:cxn ang="0">
                  <a:pos x="82" y="0"/>
                </a:cxn>
                <a:cxn ang="0">
                  <a:pos x="72" y="6"/>
                </a:cxn>
              </a:cxnLst>
              <a:rect l="0" t="0" r="r" b="b"/>
              <a:pathLst>
                <a:path w="82" h="37">
                  <a:moveTo>
                    <a:pt x="72" y="6"/>
                  </a:moveTo>
                  <a:cubicBezTo>
                    <a:pt x="57" y="23"/>
                    <a:pt x="24" y="17"/>
                    <a:pt x="24" y="17"/>
                  </a:cubicBezTo>
                  <a:cubicBezTo>
                    <a:pt x="24" y="17"/>
                    <a:pt x="0" y="16"/>
                    <a:pt x="17" y="26"/>
                  </a:cubicBezTo>
                  <a:cubicBezTo>
                    <a:pt x="33" y="37"/>
                    <a:pt x="53" y="32"/>
                    <a:pt x="76" y="23"/>
                  </a:cubicBezTo>
                  <a:cubicBezTo>
                    <a:pt x="78" y="22"/>
                    <a:pt x="80" y="21"/>
                    <a:pt x="82" y="20"/>
                  </a:cubicBezTo>
                  <a:lnTo>
                    <a:pt x="82" y="0"/>
                  </a:lnTo>
                  <a:cubicBezTo>
                    <a:pt x="79" y="1"/>
                    <a:pt x="75" y="2"/>
                    <a:pt x="72" y="6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3" name="Freeform 13"/>
            <p:cNvSpPr>
              <a:spLocks/>
            </p:cNvSpPr>
            <p:nvPr/>
          </p:nvSpPr>
          <p:spPr bwMode="auto">
            <a:xfrm>
              <a:off x="5001" y="1378"/>
              <a:ext cx="698" cy="167"/>
            </a:xfrm>
            <a:custGeom>
              <a:avLst/>
              <a:gdLst/>
              <a:ahLst/>
              <a:cxnLst>
                <a:cxn ang="0">
                  <a:pos x="21" y="1"/>
                </a:cxn>
                <a:cxn ang="0">
                  <a:pos x="8" y="14"/>
                </a:cxn>
                <a:cxn ang="0">
                  <a:pos x="57" y="22"/>
                </a:cxn>
                <a:cxn ang="0">
                  <a:pos x="117" y="23"/>
                </a:cxn>
                <a:cxn ang="0">
                  <a:pos x="114" y="8"/>
                </a:cxn>
                <a:cxn ang="0">
                  <a:pos x="82" y="3"/>
                </a:cxn>
                <a:cxn ang="0">
                  <a:pos x="21" y="1"/>
                </a:cxn>
              </a:cxnLst>
              <a:rect l="0" t="0" r="r" b="b"/>
              <a:pathLst>
                <a:path w="138" h="33">
                  <a:moveTo>
                    <a:pt x="21" y="1"/>
                  </a:moveTo>
                  <a:cubicBezTo>
                    <a:pt x="21" y="1"/>
                    <a:pt x="0" y="8"/>
                    <a:pt x="8" y="14"/>
                  </a:cubicBezTo>
                  <a:cubicBezTo>
                    <a:pt x="15" y="20"/>
                    <a:pt x="48" y="22"/>
                    <a:pt x="57" y="22"/>
                  </a:cubicBezTo>
                  <a:cubicBezTo>
                    <a:pt x="66" y="22"/>
                    <a:pt x="96" y="33"/>
                    <a:pt x="117" y="23"/>
                  </a:cubicBezTo>
                  <a:cubicBezTo>
                    <a:pt x="138" y="12"/>
                    <a:pt x="123" y="9"/>
                    <a:pt x="114" y="8"/>
                  </a:cubicBezTo>
                  <a:cubicBezTo>
                    <a:pt x="105" y="6"/>
                    <a:pt x="102" y="0"/>
                    <a:pt x="82" y="3"/>
                  </a:cubicBezTo>
                  <a:cubicBezTo>
                    <a:pt x="37" y="11"/>
                    <a:pt x="21" y="1"/>
                    <a:pt x="21" y="1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4" name="Freeform 14"/>
            <p:cNvSpPr>
              <a:spLocks/>
            </p:cNvSpPr>
            <p:nvPr/>
          </p:nvSpPr>
          <p:spPr bwMode="auto">
            <a:xfrm>
              <a:off x="5077" y="1540"/>
              <a:ext cx="567" cy="146"/>
            </a:xfrm>
            <a:custGeom>
              <a:avLst/>
              <a:gdLst/>
              <a:ahLst/>
              <a:cxnLst>
                <a:cxn ang="0">
                  <a:pos x="98" y="19"/>
                </a:cxn>
                <a:cxn ang="0">
                  <a:pos x="103" y="4"/>
                </a:cxn>
                <a:cxn ang="0">
                  <a:pos x="74" y="10"/>
                </a:cxn>
                <a:cxn ang="0">
                  <a:pos x="36" y="6"/>
                </a:cxn>
                <a:cxn ang="0">
                  <a:pos x="2" y="4"/>
                </a:cxn>
                <a:cxn ang="0">
                  <a:pos x="98" y="19"/>
                </a:cxn>
              </a:cxnLst>
              <a:rect l="0" t="0" r="r" b="b"/>
              <a:pathLst>
                <a:path w="112" h="29">
                  <a:moveTo>
                    <a:pt x="98" y="19"/>
                  </a:moveTo>
                  <a:cubicBezTo>
                    <a:pt x="112" y="13"/>
                    <a:pt x="111" y="0"/>
                    <a:pt x="103" y="4"/>
                  </a:cubicBezTo>
                  <a:cubicBezTo>
                    <a:pt x="96" y="9"/>
                    <a:pt x="83" y="10"/>
                    <a:pt x="74" y="10"/>
                  </a:cubicBezTo>
                  <a:cubicBezTo>
                    <a:pt x="65" y="11"/>
                    <a:pt x="45" y="3"/>
                    <a:pt x="36" y="6"/>
                  </a:cubicBezTo>
                  <a:cubicBezTo>
                    <a:pt x="27" y="9"/>
                    <a:pt x="2" y="4"/>
                    <a:pt x="2" y="4"/>
                  </a:cubicBezTo>
                  <a:cubicBezTo>
                    <a:pt x="0" y="29"/>
                    <a:pt x="83" y="25"/>
                    <a:pt x="98" y="19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5" name="Freeform 15"/>
            <p:cNvSpPr>
              <a:spLocks/>
            </p:cNvSpPr>
            <p:nvPr/>
          </p:nvSpPr>
          <p:spPr bwMode="auto">
            <a:xfrm>
              <a:off x="5042" y="1656"/>
              <a:ext cx="581" cy="480"/>
            </a:xfrm>
            <a:custGeom>
              <a:avLst/>
              <a:gdLst/>
              <a:ahLst/>
              <a:cxnLst>
                <a:cxn ang="0">
                  <a:pos x="3" y="53"/>
                </a:cxn>
                <a:cxn ang="0">
                  <a:pos x="26" y="54"/>
                </a:cxn>
                <a:cxn ang="0">
                  <a:pos x="50" y="77"/>
                </a:cxn>
                <a:cxn ang="0">
                  <a:pos x="59" y="84"/>
                </a:cxn>
                <a:cxn ang="0">
                  <a:pos x="81" y="52"/>
                </a:cxn>
                <a:cxn ang="0">
                  <a:pos x="111" y="52"/>
                </a:cxn>
                <a:cxn ang="0">
                  <a:pos x="79" y="27"/>
                </a:cxn>
                <a:cxn ang="0">
                  <a:pos x="37" y="16"/>
                </a:cxn>
                <a:cxn ang="0">
                  <a:pos x="12" y="41"/>
                </a:cxn>
                <a:cxn ang="0">
                  <a:pos x="3" y="53"/>
                </a:cxn>
              </a:cxnLst>
              <a:rect l="0" t="0" r="r" b="b"/>
              <a:pathLst>
                <a:path w="115" h="95">
                  <a:moveTo>
                    <a:pt x="3" y="53"/>
                  </a:moveTo>
                  <a:cubicBezTo>
                    <a:pt x="5" y="60"/>
                    <a:pt x="14" y="68"/>
                    <a:pt x="26" y="54"/>
                  </a:cubicBezTo>
                  <a:cubicBezTo>
                    <a:pt x="48" y="29"/>
                    <a:pt x="48" y="72"/>
                    <a:pt x="50" y="77"/>
                  </a:cubicBezTo>
                  <a:cubicBezTo>
                    <a:pt x="51" y="81"/>
                    <a:pt x="54" y="95"/>
                    <a:pt x="59" y="84"/>
                  </a:cubicBezTo>
                  <a:cubicBezTo>
                    <a:pt x="63" y="74"/>
                    <a:pt x="70" y="39"/>
                    <a:pt x="81" y="52"/>
                  </a:cubicBezTo>
                  <a:cubicBezTo>
                    <a:pt x="100" y="76"/>
                    <a:pt x="115" y="54"/>
                    <a:pt x="111" y="52"/>
                  </a:cubicBezTo>
                  <a:cubicBezTo>
                    <a:pt x="106" y="51"/>
                    <a:pt x="79" y="37"/>
                    <a:pt x="79" y="27"/>
                  </a:cubicBezTo>
                  <a:cubicBezTo>
                    <a:pt x="79" y="16"/>
                    <a:pt x="42" y="0"/>
                    <a:pt x="37" y="16"/>
                  </a:cubicBezTo>
                  <a:cubicBezTo>
                    <a:pt x="33" y="33"/>
                    <a:pt x="12" y="41"/>
                    <a:pt x="12" y="41"/>
                  </a:cubicBezTo>
                  <a:cubicBezTo>
                    <a:pt x="0" y="44"/>
                    <a:pt x="2" y="45"/>
                    <a:pt x="3" y="53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6" name="Freeform 16"/>
            <p:cNvSpPr>
              <a:spLocks/>
            </p:cNvSpPr>
            <p:nvPr/>
          </p:nvSpPr>
          <p:spPr bwMode="auto">
            <a:xfrm>
              <a:off x="5421" y="1464"/>
              <a:ext cx="329" cy="854"/>
            </a:xfrm>
            <a:custGeom>
              <a:avLst/>
              <a:gdLst/>
              <a:ahLst/>
              <a:cxnLst>
                <a:cxn ang="0">
                  <a:pos x="51" y="40"/>
                </a:cxn>
                <a:cxn ang="0">
                  <a:pos x="22" y="49"/>
                </a:cxn>
                <a:cxn ang="0">
                  <a:pos x="22" y="59"/>
                </a:cxn>
                <a:cxn ang="0">
                  <a:pos x="50" y="90"/>
                </a:cxn>
                <a:cxn ang="0">
                  <a:pos x="34" y="118"/>
                </a:cxn>
                <a:cxn ang="0">
                  <a:pos x="0" y="148"/>
                </a:cxn>
                <a:cxn ang="0">
                  <a:pos x="17" y="155"/>
                </a:cxn>
                <a:cxn ang="0">
                  <a:pos x="47" y="166"/>
                </a:cxn>
                <a:cxn ang="0">
                  <a:pos x="63" y="162"/>
                </a:cxn>
                <a:cxn ang="0">
                  <a:pos x="65" y="0"/>
                </a:cxn>
                <a:cxn ang="0">
                  <a:pos x="51" y="40"/>
                </a:cxn>
              </a:cxnLst>
              <a:rect l="0" t="0" r="r" b="b"/>
              <a:pathLst>
                <a:path w="65" h="169">
                  <a:moveTo>
                    <a:pt x="51" y="40"/>
                  </a:moveTo>
                  <a:cubicBezTo>
                    <a:pt x="44" y="46"/>
                    <a:pt x="30" y="49"/>
                    <a:pt x="22" y="49"/>
                  </a:cubicBezTo>
                  <a:cubicBezTo>
                    <a:pt x="13" y="48"/>
                    <a:pt x="14" y="56"/>
                    <a:pt x="22" y="59"/>
                  </a:cubicBezTo>
                  <a:cubicBezTo>
                    <a:pt x="30" y="62"/>
                    <a:pt x="49" y="75"/>
                    <a:pt x="50" y="90"/>
                  </a:cubicBezTo>
                  <a:cubicBezTo>
                    <a:pt x="50" y="104"/>
                    <a:pt x="51" y="115"/>
                    <a:pt x="34" y="118"/>
                  </a:cubicBezTo>
                  <a:cubicBezTo>
                    <a:pt x="18" y="122"/>
                    <a:pt x="3" y="124"/>
                    <a:pt x="0" y="148"/>
                  </a:cubicBezTo>
                  <a:cubicBezTo>
                    <a:pt x="0" y="148"/>
                    <a:pt x="10" y="154"/>
                    <a:pt x="17" y="155"/>
                  </a:cubicBezTo>
                  <a:cubicBezTo>
                    <a:pt x="23" y="155"/>
                    <a:pt x="42" y="163"/>
                    <a:pt x="47" y="166"/>
                  </a:cubicBezTo>
                  <a:cubicBezTo>
                    <a:pt x="51" y="169"/>
                    <a:pt x="58" y="167"/>
                    <a:pt x="63" y="162"/>
                  </a:cubicBezTo>
                  <a:lnTo>
                    <a:pt x="65" y="0"/>
                  </a:lnTo>
                  <a:cubicBezTo>
                    <a:pt x="64" y="8"/>
                    <a:pt x="58" y="36"/>
                    <a:pt x="51" y="4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37" name="Group 17"/>
          <p:cNvGrpSpPr>
            <a:grpSpLocks/>
          </p:cNvGrpSpPr>
          <p:nvPr/>
        </p:nvGrpSpPr>
        <p:grpSpPr bwMode="auto">
          <a:xfrm>
            <a:off x="554038" y="36513"/>
            <a:ext cx="7891462" cy="6821487"/>
            <a:chOff x="349" y="23"/>
            <a:chExt cx="4971" cy="4297"/>
          </a:xfrm>
        </p:grpSpPr>
        <p:sp>
          <p:nvSpPr>
            <p:cNvPr id="5138" name="Rectangle 18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9" name="Freeform 19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0" name="Freeform 20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1" name="Freeform 21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2" name="Freeform 22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3" name="Freeform 23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4" name="Freeform 24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5" name="Freeform 25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6" name="Freeform 26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7" name="Freeform 27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8" name="Freeform 28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9" name="Rectangle 29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0" name="Rectangle 30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1" name="Freeform 31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2" name="Freeform 32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3" name="Freeform 33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4" name="Freeform 34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5" name="Freeform 35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6" name="Freeform 36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7" name="Freeform 37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8" name="Freeform 38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9" name="Freeform 39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0" name="Freeform 40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1" name="Rectangle 41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2" name="Rectangle 42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3" name="Freeform 43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4" name="Freeform 44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5" name="Freeform 45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6" name="Freeform 46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7" name="Freeform 47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8" name="Freeform 48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9" name="Freeform 49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0" name="Freeform 50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1" name="Freeform 51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2" name="Freeform 52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3" name="Rectangle 53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4" name="Rectangle 54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5" name="Freeform 55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6" name="Freeform 56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7" name="Freeform 57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8" name="Freeform 58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9" name="Freeform 59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0" name="Freeform 60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1" name="Freeform 61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2" name="Freeform 62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3" name="Freeform 63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4" name="Freeform 64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5" name="Rectangle 65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6" name="Rectangle 66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7" name="Freeform 67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8" name="Freeform 68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9" name="Freeform 69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0" name="Freeform 70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1" name="Freeform 71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2" name="Freeform 72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3" name="Freeform 73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4" name="Freeform 74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5" name="Freeform 75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6" name="Freeform 76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7" name="Rectangle 77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8" name="Rectangle 78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9" name="Freeform 79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0" name="Freeform 80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1" name="Freeform 81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2" name="Freeform 82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3" name="Freeform 83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4" name="Freeform 84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5" name="Freeform 85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6" name="Freeform 86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7" name="Freeform 87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8" name="Freeform 88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9" name="Rectangle 89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0" name="Rectangle 90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1" name="Freeform 91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2" name="Freeform 92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3" name="Freeform 93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4" name="Freeform 94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5" name="Freeform 95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6" name="Freeform 96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7" name="Freeform 97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8" name="Freeform 98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9" name="Freeform 99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0" name="Freeform 100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1" name="Rectangle 101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2" name="Rectangle 102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3" name="Freeform 103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4" name="Freeform 104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5" name="Freeform 105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6" name="Freeform 106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7" name="Freeform 107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8" name="Freeform 108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9" name="Freeform 109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0" name="Freeform 110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1" name="Freeform 111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2" name="Freeform 112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3" name="Rectangle 113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4" name="Rectangle 114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5" name="Freeform 115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6" name="Freeform 116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7" name="Freeform 117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8" name="Freeform 118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9" name="Freeform 119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0" name="Freeform 120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1" name="Freeform 121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2" name="Freeform 122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3" name="Freeform 123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4" name="Freeform 124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5" name="Rectangle 125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6" name="Rectangle 126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7" name="Freeform 127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8" name="Freeform 128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9" name="Freeform 129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0" name="Freeform 130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1" name="Freeform 131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2" name="Freeform 132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3" name="Freeform 133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4" name="Freeform 134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5" name="Freeform 135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6" name="Freeform 136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7" name="Rectangle 137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8" name="Rectangle 138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9" name="Freeform 139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0" name="Freeform 140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1" name="Freeform 141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2" name="Freeform 142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3" name="Freeform 143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4" name="Freeform 144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5" name="Freeform 145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6" name="Freeform 146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7" name="Freeform 147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8" name="Freeform 148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9" name="Rectangle 149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0" name="Rectangle 150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1" name="Freeform 151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2" name="Freeform 152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3" name="Freeform 153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4" name="Freeform 154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5" name="Freeform 155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6" name="Freeform 156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7" name="Freeform 157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8" name="Freeform 158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9" name="Freeform 159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0" name="Freeform 160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1" name="Rectangle 161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2" name="Freeform 162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283" name="Rectangle 163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20574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5284" name="Rectangle 164"/>
          <p:cNvSpPr>
            <a:spLocks noGrp="1" noChangeArrowheads="1"/>
          </p:cNvSpPr>
          <p:nvPr>
            <p:ph type="dt" sz="half" idx="2"/>
          </p:nvPr>
        </p:nvSpPr>
        <p:spPr>
          <a:xfrm>
            <a:off x="301625" y="6248400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285" name="Rectangle 16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286" name="Rectangle 16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fld id="{9880A518-7A8F-48F9-AC71-86C02C44E912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5287" name="Rectangle 167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505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grpSp>
        <p:nvGrpSpPr>
          <p:cNvPr id="5288" name="Group 168"/>
          <p:cNvGrpSpPr>
            <a:grpSpLocks/>
          </p:cNvGrpSpPr>
          <p:nvPr/>
        </p:nvGrpSpPr>
        <p:grpSpPr bwMode="auto">
          <a:xfrm>
            <a:off x="152400" y="4724400"/>
            <a:ext cx="1685925" cy="1557338"/>
            <a:chOff x="96" y="2784"/>
            <a:chExt cx="1062" cy="981"/>
          </a:xfrm>
        </p:grpSpPr>
        <p:sp>
          <p:nvSpPr>
            <p:cNvPr id="5289" name="Freeform 169"/>
            <p:cNvSpPr>
              <a:spLocks/>
            </p:cNvSpPr>
            <p:nvPr userDrawn="1"/>
          </p:nvSpPr>
          <p:spPr bwMode="auto">
            <a:xfrm>
              <a:off x="121" y="2784"/>
              <a:ext cx="207" cy="81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0" name="Freeform 170"/>
            <p:cNvSpPr>
              <a:spLocks noEditPoints="1"/>
            </p:cNvSpPr>
            <p:nvPr userDrawn="1"/>
          </p:nvSpPr>
          <p:spPr bwMode="auto">
            <a:xfrm>
              <a:off x="96" y="2789"/>
              <a:ext cx="1062" cy="976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1" name="Freeform 171"/>
            <p:cNvSpPr>
              <a:spLocks/>
            </p:cNvSpPr>
            <p:nvPr userDrawn="1"/>
          </p:nvSpPr>
          <p:spPr bwMode="auto">
            <a:xfrm>
              <a:off x="348" y="3254"/>
              <a:ext cx="86" cy="102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2" name="Freeform 172"/>
            <p:cNvSpPr>
              <a:spLocks/>
            </p:cNvSpPr>
            <p:nvPr userDrawn="1"/>
          </p:nvSpPr>
          <p:spPr bwMode="auto">
            <a:xfrm>
              <a:off x="267" y="3295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3" name="Freeform 173"/>
            <p:cNvSpPr>
              <a:spLocks/>
            </p:cNvSpPr>
            <p:nvPr userDrawn="1"/>
          </p:nvSpPr>
          <p:spPr bwMode="auto">
            <a:xfrm>
              <a:off x="222" y="3022"/>
              <a:ext cx="243" cy="116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4" name="Freeform 174"/>
            <p:cNvSpPr>
              <a:spLocks/>
            </p:cNvSpPr>
            <p:nvPr userDrawn="1"/>
          </p:nvSpPr>
          <p:spPr bwMode="auto">
            <a:xfrm>
              <a:off x="500" y="3345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5" name="Freeform 175"/>
            <p:cNvSpPr>
              <a:spLocks/>
            </p:cNvSpPr>
            <p:nvPr userDrawn="1"/>
          </p:nvSpPr>
          <p:spPr bwMode="auto">
            <a:xfrm>
              <a:off x="905" y="3158"/>
              <a:ext cx="177" cy="36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6" name="Freeform 176"/>
            <p:cNvSpPr>
              <a:spLocks/>
            </p:cNvSpPr>
            <p:nvPr userDrawn="1"/>
          </p:nvSpPr>
          <p:spPr bwMode="auto">
            <a:xfrm>
              <a:off x="965" y="3153"/>
              <a:ext cx="137" cy="81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7" name="Freeform 177"/>
            <p:cNvSpPr>
              <a:spLocks/>
            </p:cNvSpPr>
            <p:nvPr userDrawn="1"/>
          </p:nvSpPr>
          <p:spPr bwMode="auto">
            <a:xfrm>
              <a:off x="960" y="3204"/>
              <a:ext cx="177" cy="86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8" name="Freeform 178"/>
            <p:cNvSpPr>
              <a:spLocks/>
            </p:cNvSpPr>
            <p:nvPr userDrawn="1"/>
          </p:nvSpPr>
          <p:spPr bwMode="auto">
            <a:xfrm>
              <a:off x="844" y="3285"/>
              <a:ext cx="248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9" name="Freeform 179"/>
            <p:cNvSpPr>
              <a:spLocks/>
            </p:cNvSpPr>
            <p:nvPr userDrawn="1"/>
          </p:nvSpPr>
          <p:spPr bwMode="auto">
            <a:xfrm>
              <a:off x="869" y="3340"/>
              <a:ext cx="203" cy="56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0" name="Freeform 180"/>
            <p:cNvSpPr>
              <a:spLocks/>
            </p:cNvSpPr>
            <p:nvPr userDrawn="1"/>
          </p:nvSpPr>
          <p:spPr bwMode="auto">
            <a:xfrm>
              <a:off x="859" y="3386"/>
              <a:ext cx="207" cy="172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1" name="Freeform 181"/>
            <p:cNvSpPr>
              <a:spLocks/>
            </p:cNvSpPr>
            <p:nvPr userDrawn="1"/>
          </p:nvSpPr>
          <p:spPr bwMode="auto">
            <a:xfrm>
              <a:off x="996" y="3305"/>
              <a:ext cx="126" cy="318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7F9F1C-4BD1-4385-8E40-62A4C61BB6A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228600"/>
            <a:ext cx="2135187" cy="5870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228600"/>
            <a:ext cx="6253163" cy="5870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C4DF5C-82EC-4D62-BA87-05FB5B20266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232E00-FACF-4A99-87B9-761F7FAF319B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04BE60-F1D2-45AA-9718-D1CBABF6E1A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64CE15-A450-4D79-997C-75082BE5A75E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8E175B-BC66-49AF-8D7B-773743ECE0DE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7DAD56-3DEC-4B07-B8DE-2AAFCA698FC9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A8DDFF-5E88-4BCF-8C85-DF868ED2837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373EDE-179F-4843-9D91-BA6A47B2A03D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F6A855-1FB7-4C69-9688-D9E5B70D625D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E5D2E1-5346-4280-90CA-E9EF365AD91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869B18-CB08-4029-9F9F-36C407FABD4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31BF87-8C3C-404B-8512-9742ED0BBDA7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6072DE-4B2A-4E2A-83DD-AFBD0E0C4354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1524000"/>
            <a:ext cx="7623175" cy="1752600"/>
          </a:xfrm>
        </p:spPr>
        <p:txBody>
          <a:bodyPr/>
          <a:lstStyle>
            <a:lvl1pPr>
              <a:defRPr sz="5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81200" y="3962400"/>
            <a:ext cx="65532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800"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80B9CF3-E881-49F8-9A91-687148526F04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14343" name="Freeform 7"/>
          <p:cNvSpPr>
            <a:spLocks noChangeArrowheads="1"/>
          </p:cNvSpPr>
          <p:nvPr/>
        </p:nvSpPr>
        <p:spPr bwMode="auto">
          <a:xfrm>
            <a:off x="609600" y="1219200"/>
            <a:ext cx="79248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4" name="Line 8"/>
          <p:cNvSpPr>
            <a:spLocks noChangeShapeType="1"/>
          </p:cNvSpPr>
          <p:nvPr/>
        </p:nvSpPr>
        <p:spPr bwMode="auto">
          <a:xfrm>
            <a:off x="1981200" y="3962400"/>
            <a:ext cx="6511925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998EA5-86BE-4636-86E7-94F48FCF79F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5CFBC8-1551-4728-9269-48BF8CBAD55D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70F283-F69C-48F4-8709-816FFA874679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ECAF3F-551C-424F-AD7F-7A201EED21E4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B411A0-6685-4447-AAE0-CC047837D89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B536BF-2567-470A-8380-E44D1B33FC1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B427ED-C48B-41F1-B385-E8EB942F1D70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8058DE-911B-46C1-8EDD-B07CE79C730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F62B80-AD4E-4BA6-867F-42264EF68919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583D6E-7B97-46D1-BD59-0E697D8A6BA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12C56B-9033-4C51-8126-47B2B69C4F3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对角圆角矩形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endParaRPr lang="en-US" altLang="zh-CN"/>
          </a:p>
        </p:txBody>
      </p:sp>
      <p:sp>
        <p:nvSpPr>
          <p:cNvPr id="11" name="灯片编号占位符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E2F1E5E5-BCFC-4CA1-B054-A18A65793D36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12" name="页脚占位符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n-US" altLang="zh-CN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329E7A9-C6EA-4D5D-A736-34578FE12BE8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8" name="日期占位符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2D5B38D6-E250-48BC-9BD2-BC0D0A0C4EBB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n-US" alt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84FCDBE4-227C-45AD-8F41-ED3367D370D1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10" name="矩形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AB2B1F2F-49F0-4C5D-864A-360C97974B94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F47C31F-163C-4EE1-95DB-00C9B3B22BD5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7" name="矩形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4000500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2500" y="1600200"/>
            <a:ext cx="4000500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5ADE5C-593A-4558-9936-65D4A34AC697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61B5FD-4C2A-4BEA-A12C-7D25C7B5EAA8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9" name="日期占位符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endParaRPr lang="en-US" altLang="zh-CN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6CFF40A1-3167-4B08-9E5C-500ED7792B27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n-US" alt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3" name="图片占位符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zh-CN" alt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单击图标添加图片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日期占位符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68AE976F-B29A-4C2A-A4B8-36185508701F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n-US" altLang="zh-CN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262546-1DAB-4A77-A2AE-717D7464AF5A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D258153-2C61-46FF-B38E-AAF99AA2AC63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1BCD9F7C-422C-4C59-9A29-9821485E8B0E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04EEBB-76B9-40A0-B03F-6F89940E85E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B622F5-32B4-47E3-B0D6-5622786415D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174CE5-23C6-41D2-8278-3913F398951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D1B5C5-F1AF-402D-AF8E-671F4A8F3374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AD34C6-AE65-4DBC-A3AB-E32BCB41DBBB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"/>
          <p:cNvGrpSpPr>
            <a:grpSpLocks/>
          </p:cNvGrpSpPr>
          <p:nvPr/>
        </p:nvGrpSpPr>
        <p:grpSpPr bwMode="auto">
          <a:xfrm>
            <a:off x="566738" y="0"/>
            <a:ext cx="7891462" cy="6821488"/>
            <a:chOff x="349" y="23"/>
            <a:chExt cx="4971" cy="4297"/>
          </a:xfrm>
        </p:grpSpPr>
        <p:sp>
          <p:nvSpPr>
            <p:cNvPr id="4099" name="Rectangle 3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0" name="Freeform 4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1" name="Freeform 5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2" name="Freeform 6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3" name="Freeform 7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4" name="Freeform 8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5" name="Freeform 9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6" name="Freeform 10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7" name="Freeform 11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8" name="Freeform 12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9" name="Freeform 13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0" name="Rectangle 14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1" name="Rectangle 15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2" name="Freeform 16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3" name="Freeform 17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4" name="Freeform 18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5" name="Freeform 19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6" name="Freeform 20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7" name="Freeform 21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8" name="Freeform 22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9" name="Freeform 23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0" name="Freeform 24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1" name="Freeform 25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2" name="Rectangle 26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3" name="Rectangle 27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4" name="Freeform 28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5" name="Freeform 29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6" name="Freeform 30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7" name="Freeform 31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8" name="Freeform 32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9" name="Freeform 33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0" name="Freeform 34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1" name="Freeform 35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2" name="Freeform 36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3" name="Freeform 37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4" name="Rectangle 38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5" name="Rectangle 39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6" name="Freeform 40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7" name="Freeform 41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8" name="Freeform 42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9" name="Freeform 43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0" name="Freeform 44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1" name="Freeform 45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2" name="Freeform 46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3" name="Freeform 47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4" name="Freeform 48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5" name="Freeform 49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6" name="Rectangle 50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7" name="Rectangle 51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8" name="Freeform 52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9" name="Freeform 53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0" name="Freeform 54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1" name="Freeform 55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2" name="Freeform 56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3" name="Freeform 57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4" name="Freeform 58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5" name="Freeform 59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6" name="Freeform 60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7" name="Freeform 61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8" name="Rectangle 62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9" name="Rectangle 63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0" name="Freeform 64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1" name="Freeform 65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2" name="Freeform 66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3" name="Freeform 67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4" name="Freeform 68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5" name="Freeform 69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6" name="Freeform 70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7" name="Freeform 71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8" name="Freeform 72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9" name="Freeform 73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0" name="Rectangle 74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1" name="Rectangle 75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2" name="Freeform 76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3" name="Freeform 77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4" name="Freeform 78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5" name="Freeform 79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6" name="Freeform 80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7" name="Freeform 81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8" name="Freeform 82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9" name="Freeform 83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0" name="Freeform 84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1" name="Freeform 85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2" name="Rectangle 86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3" name="Rectangle 87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4" name="Freeform 88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5" name="Freeform 89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6" name="Freeform 90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7" name="Freeform 91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8" name="Freeform 92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9" name="Freeform 93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0" name="Freeform 94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1" name="Freeform 95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2" name="Freeform 96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3" name="Freeform 97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4" name="Rectangle 98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5" name="Rectangle 99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6" name="Freeform 100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7" name="Freeform 101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8" name="Freeform 102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9" name="Freeform 103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0" name="Freeform 104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1" name="Freeform 105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2" name="Freeform 106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3" name="Freeform 107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4" name="Freeform 108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5" name="Freeform 109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6" name="Rectangle 110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7" name="Rectangle 111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8" name="Freeform 112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9" name="Freeform 113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0" name="Freeform 114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1" name="Freeform 115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2" name="Freeform 116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3" name="Freeform 117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4" name="Freeform 118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5" name="Freeform 119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6" name="Freeform 120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7" name="Freeform 121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8" name="Rectangle 122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9" name="Rectangle 123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0" name="Freeform 124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1" name="Freeform 125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2" name="Freeform 126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3" name="Freeform 127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4" name="Freeform 128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5" name="Freeform 129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6" name="Freeform 130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7" name="Freeform 131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8" name="Freeform 132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9" name="Freeform 133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0" name="Rectangle 134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1" name="Rectangle 135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2" name="Freeform 136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3" name="Freeform 137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4" name="Freeform 138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5" name="Freeform 139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6" name="Freeform 140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7" name="Freeform 141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8" name="Freeform 142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9" name="Freeform 143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0" name="Freeform 144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1" name="Freeform 145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2" name="Rectangle 146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3" name="Freeform 147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244" name="Group 148"/>
          <p:cNvGrpSpPr>
            <a:grpSpLocks/>
          </p:cNvGrpSpPr>
          <p:nvPr/>
        </p:nvGrpSpPr>
        <p:grpSpPr bwMode="auto">
          <a:xfrm>
            <a:off x="1066800" y="3444875"/>
            <a:ext cx="533400" cy="492125"/>
            <a:chOff x="96" y="2784"/>
            <a:chExt cx="1062" cy="981"/>
          </a:xfrm>
        </p:grpSpPr>
        <p:sp>
          <p:nvSpPr>
            <p:cNvPr id="4245" name="Freeform 149"/>
            <p:cNvSpPr>
              <a:spLocks/>
            </p:cNvSpPr>
            <p:nvPr userDrawn="1"/>
          </p:nvSpPr>
          <p:spPr bwMode="auto">
            <a:xfrm>
              <a:off x="121" y="2784"/>
              <a:ext cx="207" cy="81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6" name="Freeform 150"/>
            <p:cNvSpPr>
              <a:spLocks noEditPoints="1"/>
            </p:cNvSpPr>
            <p:nvPr userDrawn="1"/>
          </p:nvSpPr>
          <p:spPr bwMode="auto">
            <a:xfrm>
              <a:off x="96" y="2789"/>
              <a:ext cx="1062" cy="976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7" name="Freeform 151"/>
            <p:cNvSpPr>
              <a:spLocks/>
            </p:cNvSpPr>
            <p:nvPr userDrawn="1"/>
          </p:nvSpPr>
          <p:spPr bwMode="auto">
            <a:xfrm>
              <a:off x="348" y="3254"/>
              <a:ext cx="86" cy="102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8" name="Freeform 152"/>
            <p:cNvSpPr>
              <a:spLocks/>
            </p:cNvSpPr>
            <p:nvPr userDrawn="1"/>
          </p:nvSpPr>
          <p:spPr bwMode="auto">
            <a:xfrm>
              <a:off x="267" y="3295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9" name="Freeform 153"/>
            <p:cNvSpPr>
              <a:spLocks/>
            </p:cNvSpPr>
            <p:nvPr userDrawn="1"/>
          </p:nvSpPr>
          <p:spPr bwMode="auto">
            <a:xfrm>
              <a:off x="222" y="3022"/>
              <a:ext cx="243" cy="116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0" name="Freeform 154"/>
            <p:cNvSpPr>
              <a:spLocks/>
            </p:cNvSpPr>
            <p:nvPr userDrawn="1"/>
          </p:nvSpPr>
          <p:spPr bwMode="auto">
            <a:xfrm>
              <a:off x="500" y="3345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1" name="Freeform 155"/>
            <p:cNvSpPr>
              <a:spLocks/>
            </p:cNvSpPr>
            <p:nvPr userDrawn="1"/>
          </p:nvSpPr>
          <p:spPr bwMode="auto">
            <a:xfrm>
              <a:off x="905" y="3158"/>
              <a:ext cx="177" cy="36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2" name="Freeform 156"/>
            <p:cNvSpPr>
              <a:spLocks/>
            </p:cNvSpPr>
            <p:nvPr userDrawn="1"/>
          </p:nvSpPr>
          <p:spPr bwMode="auto">
            <a:xfrm>
              <a:off x="965" y="3153"/>
              <a:ext cx="137" cy="81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3" name="Freeform 157"/>
            <p:cNvSpPr>
              <a:spLocks/>
            </p:cNvSpPr>
            <p:nvPr userDrawn="1"/>
          </p:nvSpPr>
          <p:spPr bwMode="auto">
            <a:xfrm>
              <a:off x="960" y="3204"/>
              <a:ext cx="177" cy="86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4" name="Freeform 158"/>
            <p:cNvSpPr>
              <a:spLocks/>
            </p:cNvSpPr>
            <p:nvPr userDrawn="1"/>
          </p:nvSpPr>
          <p:spPr bwMode="auto">
            <a:xfrm>
              <a:off x="844" y="3285"/>
              <a:ext cx="248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5" name="Freeform 159"/>
            <p:cNvSpPr>
              <a:spLocks/>
            </p:cNvSpPr>
            <p:nvPr userDrawn="1"/>
          </p:nvSpPr>
          <p:spPr bwMode="auto">
            <a:xfrm>
              <a:off x="869" y="3340"/>
              <a:ext cx="203" cy="56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6" name="Freeform 160"/>
            <p:cNvSpPr>
              <a:spLocks/>
            </p:cNvSpPr>
            <p:nvPr userDrawn="1"/>
          </p:nvSpPr>
          <p:spPr bwMode="auto">
            <a:xfrm>
              <a:off x="859" y="3386"/>
              <a:ext cx="207" cy="172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7" name="Freeform 161"/>
            <p:cNvSpPr>
              <a:spLocks/>
            </p:cNvSpPr>
            <p:nvPr userDrawn="1"/>
          </p:nvSpPr>
          <p:spPr bwMode="auto">
            <a:xfrm>
              <a:off x="996" y="3305"/>
              <a:ext cx="126" cy="318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258" name="Group 162"/>
          <p:cNvGrpSpPr>
            <a:grpSpLocks/>
          </p:cNvGrpSpPr>
          <p:nvPr/>
        </p:nvGrpSpPr>
        <p:grpSpPr bwMode="auto">
          <a:xfrm>
            <a:off x="1066800" y="4552950"/>
            <a:ext cx="533400" cy="492125"/>
            <a:chOff x="96" y="2784"/>
            <a:chExt cx="1062" cy="981"/>
          </a:xfrm>
        </p:grpSpPr>
        <p:sp>
          <p:nvSpPr>
            <p:cNvPr id="4259" name="Freeform 163"/>
            <p:cNvSpPr>
              <a:spLocks/>
            </p:cNvSpPr>
            <p:nvPr userDrawn="1"/>
          </p:nvSpPr>
          <p:spPr bwMode="auto">
            <a:xfrm>
              <a:off x="121" y="2784"/>
              <a:ext cx="207" cy="81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60" name="Freeform 164"/>
            <p:cNvSpPr>
              <a:spLocks noEditPoints="1"/>
            </p:cNvSpPr>
            <p:nvPr userDrawn="1"/>
          </p:nvSpPr>
          <p:spPr bwMode="auto">
            <a:xfrm>
              <a:off x="96" y="2789"/>
              <a:ext cx="1062" cy="976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61" name="Freeform 165"/>
            <p:cNvSpPr>
              <a:spLocks/>
            </p:cNvSpPr>
            <p:nvPr userDrawn="1"/>
          </p:nvSpPr>
          <p:spPr bwMode="auto">
            <a:xfrm>
              <a:off x="348" y="3254"/>
              <a:ext cx="86" cy="102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62" name="Freeform 166"/>
            <p:cNvSpPr>
              <a:spLocks/>
            </p:cNvSpPr>
            <p:nvPr userDrawn="1"/>
          </p:nvSpPr>
          <p:spPr bwMode="auto">
            <a:xfrm>
              <a:off x="267" y="3295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63" name="Freeform 167"/>
            <p:cNvSpPr>
              <a:spLocks/>
            </p:cNvSpPr>
            <p:nvPr userDrawn="1"/>
          </p:nvSpPr>
          <p:spPr bwMode="auto">
            <a:xfrm>
              <a:off x="222" y="3022"/>
              <a:ext cx="243" cy="116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64" name="Freeform 168"/>
            <p:cNvSpPr>
              <a:spLocks/>
            </p:cNvSpPr>
            <p:nvPr userDrawn="1"/>
          </p:nvSpPr>
          <p:spPr bwMode="auto">
            <a:xfrm>
              <a:off x="500" y="3345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65" name="Freeform 169"/>
            <p:cNvSpPr>
              <a:spLocks/>
            </p:cNvSpPr>
            <p:nvPr userDrawn="1"/>
          </p:nvSpPr>
          <p:spPr bwMode="auto">
            <a:xfrm>
              <a:off x="905" y="3158"/>
              <a:ext cx="177" cy="36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66" name="Freeform 170"/>
            <p:cNvSpPr>
              <a:spLocks/>
            </p:cNvSpPr>
            <p:nvPr userDrawn="1"/>
          </p:nvSpPr>
          <p:spPr bwMode="auto">
            <a:xfrm>
              <a:off x="965" y="3153"/>
              <a:ext cx="137" cy="81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67" name="Freeform 171"/>
            <p:cNvSpPr>
              <a:spLocks/>
            </p:cNvSpPr>
            <p:nvPr userDrawn="1"/>
          </p:nvSpPr>
          <p:spPr bwMode="auto">
            <a:xfrm>
              <a:off x="960" y="3204"/>
              <a:ext cx="177" cy="86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68" name="Freeform 172"/>
            <p:cNvSpPr>
              <a:spLocks/>
            </p:cNvSpPr>
            <p:nvPr userDrawn="1"/>
          </p:nvSpPr>
          <p:spPr bwMode="auto">
            <a:xfrm>
              <a:off x="844" y="3285"/>
              <a:ext cx="248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69" name="Freeform 173"/>
            <p:cNvSpPr>
              <a:spLocks/>
            </p:cNvSpPr>
            <p:nvPr userDrawn="1"/>
          </p:nvSpPr>
          <p:spPr bwMode="auto">
            <a:xfrm>
              <a:off x="869" y="3340"/>
              <a:ext cx="203" cy="56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70" name="Freeform 174"/>
            <p:cNvSpPr>
              <a:spLocks/>
            </p:cNvSpPr>
            <p:nvPr userDrawn="1"/>
          </p:nvSpPr>
          <p:spPr bwMode="auto">
            <a:xfrm>
              <a:off x="859" y="3386"/>
              <a:ext cx="207" cy="172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71" name="Freeform 175"/>
            <p:cNvSpPr>
              <a:spLocks/>
            </p:cNvSpPr>
            <p:nvPr userDrawn="1"/>
          </p:nvSpPr>
          <p:spPr bwMode="auto">
            <a:xfrm>
              <a:off x="996" y="3305"/>
              <a:ext cx="126" cy="318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272" name="Group 176"/>
          <p:cNvGrpSpPr>
            <a:grpSpLocks/>
          </p:cNvGrpSpPr>
          <p:nvPr/>
        </p:nvGrpSpPr>
        <p:grpSpPr bwMode="auto">
          <a:xfrm>
            <a:off x="1066800" y="5562600"/>
            <a:ext cx="533400" cy="492125"/>
            <a:chOff x="96" y="2784"/>
            <a:chExt cx="1062" cy="981"/>
          </a:xfrm>
        </p:grpSpPr>
        <p:sp>
          <p:nvSpPr>
            <p:cNvPr id="4273" name="Freeform 177"/>
            <p:cNvSpPr>
              <a:spLocks/>
            </p:cNvSpPr>
            <p:nvPr userDrawn="1"/>
          </p:nvSpPr>
          <p:spPr bwMode="auto">
            <a:xfrm>
              <a:off x="121" y="2784"/>
              <a:ext cx="207" cy="81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74" name="Freeform 178"/>
            <p:cNvSpPr>
              <a:spLocks noEditPoints="1"/>
            </p:cNvSpPr>
            <p:nvPr userDrawn="1"/>
          </p:nvSpPr>
          <p:spPr bwMode="auto">
            <a:xfrm>
              <a:off x="96" y="2789"/>
              <a:ext cx="1062" cy="976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75" name="Freeform 179"/>
            <p:cNvSpPr>
              <a:spLocks/>
            </p:cNvSpPr>
            <p:nvPr userDrawn="1"/>
          </p:nvSpPr>
          <p:spPr bwMode="auto">
            <a:xfrm>
              <a:off x="348" y="3254"/>
              <a:ext cx="86" cy="102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76" name="Freeform 180"/>
            <p:cNvSpPr>
              <a:spLocks/>
            </p:cNvSpPr>
            <p:nvPr userDrawn="1"/>
          </p:nvSpPr>
          <p:spPr bwMode="auto">
            <a:xfrm>
              <a:off x="267" y="3295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77" name="Freeform 181"/>
            <p:cNvSpPr>
              <a:spLocks/>
            </p:cNvSpPr>
            <p:nvPr userDrawn="1"/>
          </p:nvSpPr>
          <p:spPr bwMode="auto">
            <a:xfrm>
              <a:off x="222" y="3022"/>
              <a:ext cx="243" cy="116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78" name="Freeform 182"/>
            <p:cNvSpPr>
              <a:spLocks/>
            </p:cNvSpPr>
            <p:nvPr userDrawn="1"/>
          </p:nvSpPr>
          <p:spPr bwMode="auto">
            <a:xfrm>
              <a:off x="500" y="3345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79" name="Freeform 183"/>
            <p:cNvSpPr>
              <a:spLocks/>
            </p:cNvSpPr>
            <p:nvPr userDrawn="1"/>
          </p:nvSpPr>
          <p:spPr bwMode="auto">
            <a:xfrm>
              <a:off x="905" y="3158"/>
              <a:ext cx="177" cy="36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80" name="Freeform 184"/>
            <p:cNvSpPr>
              <a:spLocks/>
            </p:cNvSpPr>
            <p:nvPr userDrawn="1"/>
          </p:nvSpPr>
          <p:spPr bwMode="auto">
            <a:xfrm>
              <a:off x="965" y="3153"/>
              <a:ext cx="137" cy="81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81" name="Freeform 185"/>
            <p:cNvSpPr>
              <a:spLocks/>
            </p:cNvSpPr>
            <p:nvPr userDrawn="1"/>
          </p:nvSpPr>
          <p:spPr bwMode="auto">
            <a:xfrm>
              <a:off x="960" y="3204"/>
              <a:ext cx="177" cy="86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82" name="Freeform 186"/>
            <p:cNvSpPr>
              <a:spLocks/>
            </p:cNvSpPr>
            <p:nvPr userDrawn="1"/>
          </p:nvSpPr>
          <p:spPr bwMode="auto">
            <a:xfrm>
              <a:off x="844" y="3285"/>
              <a:ext cx="248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83" name="Freeform 187"/>
            <p:cNvSpPr>
              <a:spLocks/>
            </p:cNvSpPr>
            <p:nvPr userDrawn="1"/>
          </p:nvSpPr>
          <p:spPr bwMode="auto">
            <a:xfrm>
              <a:off x="869" y="3340"/>
              <a:ext cx="203" cy="56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84" name="Freeform 188"/>
            <p:cNvSpPr>
              <a:spLocks/>
            </p:cNvSpPr>
            <p:nvPr userDrawn="1"/>
          </p:nvSpPr>
          <p:spPr bwMode="auto">
            <a:xfrm>
              <a:off x="859" y="3386"/>
              <a:ext cx="207" cy="172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85" name="Freeform 189"/>
            <p:cNvSpPr>
              <a:spLocks/>
            </p:cNvSpPr>
            <p:nvPr userDrawn="1"/>
          </p:nvSpPr>
          <p:spPr bwMode="auto">
            <a:xfrm>
              <a:off x="996" y="3305"/>
              <a:ext cx="126" cy="318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286" name="Group 190"/>
          <p:cNvGrpSpPr>
            <a:grpSpLocks/>
          </p:cNvGrpSpPr>
          <p:nvPr/>
        </p:nvGrpSpPr>
        <p:grpSpPr bwMode="auto">
          <a:xfrm>
            <a:off x="381000" y="3962400"/>
            <a:ext cx="533400" cy="492125"/>
            <a:chOff x="96" y="2784"/>
            <a:chExt cx="1062" cy="981"/>
          </a:xfrm>
        </p:grpSpPr>
        <p:sp>
          <p:nvSpPr>
            <p:cNvPr id="4287" name="Freeform 191"/>
            <p:cNvSpPr>
              <a:spLocks/>
            </p:cNvSpPr>
            <p:nvPr userDrawn="1"/>
          </p:nvSpPr>
          <p:spPr bwMode="auto">
            <a:xfrm>
              <a:off x="121" y="2784"/>
              <a:ext cx="207" cy="81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88" name="Freeform 192"/>
            <p:cNvSpPr>
              <a:spLocks noEditPoints="1"/>
            </p:cNvSpPr>
            <p:nvPr userDrawn="1"/>
          </p:nvSpPr>
          <p:spPr bwMode="auto">
            <a:xfrm>
              <a:off x="96" y="2789"/>
              <a:ext cx="1062" cy="976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89" name="Freeform 193"/>
            <p:cNvSpPr>
              <a:spLocks/>
            </p:cNvSpPr>
            <p:nvPr userDrawn="1"/>
          </p:nvSpPr>
          <p:spPr bwMode="auto">
            <a:xfrm>
              <a:off x="348" y="3254"/>
              <a:ext cx="86" cy="102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90" name="Freeform 194"/>
            <p:cNvSpPr>
              <a:spLocks/>
            </p:cNvSpPr>
            <p:nvPr userDrawn="1"/>
          </p:nvSpPr>
          <p:spPr bwMode="auto">
            <a:xfrm>
              <a:off x="267" y="3295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91" name="Freeform 195"/>
            <p:cNvSpPr>
              <a:spLocks/>
            </p:cNvSpPr>
            <p:nvPr userDrawn="1"/>
          </p:nvSpPr>
          <p:spPr bwMode="auto">
            <a:xfrm>
              <a:off x="222" y="3022"/>
              <a:ext cx="243" cy="116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92" name="Freeform 196"/>
            <p:cNvSpPr>
              <a:spLocks/>
            </p:cNvSpPr>
            <p:nvPr userDrawn="1"/>
          </p:nvSpPr>
          <p:spPr bwMode="auto">
            <a:xfrm>
              <a:off x="500" y="3345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93" name="Freeform 197"/>
            <p:cNvSpPr>
              <a:spLocks/>
            </p:cNvSpPr>
            <p:nvPr userDrawn="1"/>
          </p:nvSpPr>
          <p:spPr bwMode="auto">
            <a:xfrm>
              <a:off x="905" y="3158"/>
              <a:ext cx="177" cy="36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94" name="Freeform 198"/>
            <p:cNvSpPr>
              <a:spLocks/>
            </p:cNvSpPr>
            <p:nvPr userDrawn="1"/>
          </p:nvSpPr>
          <p:spPr bwMode="auto">
            <a:xfrm>
              <a:off x="965" y="3153"/>
              <a:ext cx="137" cy="81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95" name="Freeform 199"/>
            <p:cNvSpPr>
              <a:spLocks/>
            </p:cNvSpPr>
            <p:nvPr userDrawn="1"/>
          </p:nvSpPr>
          <p:spPr bwMode="auto">
            <a:xfrm>
              <a:off x="960" y="3204"/>
              <a:ext cx="177" cy="86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96" name="Freeform 200"/>
            <p:cNvSpPr>
              <a:spLocks/>
            </p:cNvSpPr>
            <p:nvPr userDrawn="1"/>
          </p:nvSpPr>
          <p:spPr bwMode="auto">
            <a:xfrm>
              <a:off x="844" y="3285"/>
              <a:ext cx="248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97" name="Freeform 201"/>
            <p:cNvSpPr>
              <a:spLocks/>
            </p:cNvSpPr>
            <p:nvPr userDrawn="1"/>
          </p:nvSpPr>
          <p:spPr bwMode="auto">
            <a:xfrm>
              <a:off x="869" y="3340"/>
              <a:ext cx="203" cy="56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98" name="Freeform 202"/>
            <p:cNvSpPr>
              <a:spLocks/>
            </p:cNvSpPr>
            <p:nvPr userDrawn="1"/>
          </p:nvSpPr>
          <p:spPr bwMode="auto">
            <a:xfrm>
              <a:off x="859" y="3386"/>
              <a:ext cx="207" cy="172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99" name="Freeform 203"/>
            <p:cNvSpPr>
              <a:spLocks/>
            </p:cNvSpPr>
            <p:nvPr userDrawn="1"/>
          </p:nvSpPr>
          <p:spPr bwMode="auto">
            <a:xfrm>
              <a:off x="996" y="3305"/>
              <a:ext cx="126" cy="318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300" name="Group 204"/>
          <p:cNvGrpSpPr>
            <a:grpSpLocks/>
          </p:cNvGrpSpPr>
          <p:nvPr/>
        </p:nvGrpSpPr>
        <p:grpSpPr bwMode="auto">
          <a:xfrm>
            <a:off x="381000" y="5070475"/>
            <a:ext cx="533400" cy="492125"/>
            <a:chOff x="96" y="2784"/>
            <a:chExt cx="1062" cy="981"/>
          </a:xfrm>
        </p:grpSpPr>
        <p:sp>
          <p:nvSpPr>
            <p:cNvPr id="4301" name="Freeform 205"/>
            <p:cNvSpPr>
              <a:spLocks/>
            </p:cNvSpPr>
            <p:nvPr userDrawn="1"/>
          </p:nvSpPr>
          <p:spPr bwMode="auto">
            <a:xfrm>
              <a:off x="121" y="2784"/>
              <a:ext cx="207" cy="81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2" name="Freeform 206"/>
            <p:cNvSpPr>
              <a:spLocks noEditPoints="1"/>
            </p:cNvSpPr>
            <p:nvPr userDrawn="1"/>
          </p:nvSpPr>
          <p:spPr bwMode="auto">
            <a:xfrm>
              <a:off x="96" y="2789"/>
              <a:ext cx="1062" cy="976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3" name="Freeform 207"/>
            <p:cNvSpPr>
              <a:spLocks/>
            </p:cNvSpPr>
            <p:nvPr userDrawn="1"/>
          </p:nvSpPr>
          <p:spPr bwMode="auto">
            <a:xfrm>
              <a:off x="348" y="3254"/>
              <a:ext cx="86" cy="102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4" name="Freeform 208"/>
            <p:cNvSpPr>
              <a:spLocks/>
            </p:cNvSpPr>
            <p:nvPr userDrawn="1"/>
          </p:nvSpPr>
          <p:spPr bwMode="auto">
            <a:xfrm>
              <a:off x="267" y="3295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5" name="Freeform 209"/>
            <p:cNvSpPr>
              <a:spLocks/>
            </p:cNvSpPr>
            <p:nvPr userDrawn="1"/>
          </p:nvSpPr>
          <p:spPr bwMode="auto">
            <a:xfrm>
              <a:off x="222" y="3022"/>
              <a:ext cx="243" cy="116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6" name="Freeform 210"/>
            <p:cNvSpPr>
              <a:spLocks/>
            </p:cNvSpPr>
            <p:nvPr userDrawn="1"/>
          </p:nvSpPr>
          <p:spPr bwMode="auto">
            <a:xfrm>
              <a:off x="500" y="3345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7" name="Freeform 211"/>
            <p:cNvSpPr>
              <a:spLocks/>
            </p:cNvSpPr>
            <p:nvPr userDrawn="1"/>
          </p:nvSpPr>
          <p:spPr bwMode="auto">
            <a:xfrm>
              <a:off x="905" y="3158"/>
              <a:ext cx="177" cy="36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8" name="Freeform 212"/>
            <p:cNvSpPr>
              <a:spLocks/>
            </p:cNvSpPr>
            <p:nvPr userDrawn="1"/>
          </p:nvSpPr>
          <p:spPr bwMode="auto">
            <a:xfrm>
              <a:off x="965" y="3153"/>
              <a:ext cx="137" cy="81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9" name="Freeform 213"/>
            <p:cNvSpPr>
              <a:spLocks/>
            </p:cNvSpPr>
            <p:nvPr userDrawn="1"/>
          </p:nvSpPr>
          <p:spPr bwMode="auto">
            <a:xfrm>
              <a:off x="960" y="3204"/>
              <a:ext cx="177" cy="86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0" name="Freeform 214"/>
            <p:cNvSpPr>
              <a:spLocks/>
            </p:cNvSpPr>
            <p:nvPr userDrawn="1"/>
          </p:nvSpPr>
          <p:spPr bwMode="auto">
            <a:xfrm>
              <a:off x="844" y="3285"/>
              <a:ext cx="248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1" name="Freeform 215"/>
            <p:cNvSpPr>
              <a:spLocks/>
            </p:cNvSpPr>
            <p:nvPr userDrawn="1"/>
          </p:nvSpPr>
          <p:spPr bwMode="auto">
            <a:xfrm>
              <a:off x="869" y="3340"/>
              <a:ext cx="203" cy="56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2" name="Freeform 216"/>
            <p:cNvSpPr>
              <a:spLocks/>
            </p:cNvSpPr>
            <p:nvPr userDrawn="1"/>
          </p:nvSpPr>
          <p:spPr bwMode="auto">
            <a:xfrm>
              <a:off x="859" y="3386"/>
              <a:ext cx="207" cy="172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3" name="Freeform 217"/>
            <p:cNvSpPr>
              <a:spLocks/>
            </p:cNvSpPr>
            <p:nvPr userDrawn="1"/>
          </p:nvSpPr>
          <p:spPr bwMode="auto">
            <a:xfrm>
              <a:off x="996" y="3305"/>
              <a:ext cx="126" cy="318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314" name="Group 218"/>
          <p:cNvGrpSpPr>
            <a:grpSpLocks/>
          </p:cNvGrpSpPr>
          <p:nvPr/>
        </p:nvGrpSpPr>
        <p:grpSpPr bwMode="auto">
          <a:xfrm>
            <a:off x="381000" y="6121400"/>
            <a:ext cx="533400" cy="492125"/>
            <a:chOff x="96" y="2784"/>
            <a:chExt cx="1062" cy="981"/>
          </a:xfrm>
        </p:grpSpPr>
        <p:sp>
          <p:nvSpPr>
            <p:cNvPr id="4315" name="Freeform 219"/>
            <p:cNvSpPr>
              <a:spLocks/>
            </p:cNvSpPr>
            <p:nvPr userDrawn="1"/>
          </p:nvSpPr>
          <p:spPr bwMode="auto">
            <a:xfrm>
              <a:off x="121" y="2784"/>
              <a:ext cx="207" cy="81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6" name="Freeform 220"/>
            <p:cNvSpPr>
              <a:spLocks noEditPoints="1"/>
            </p:cNvSpPr>
            <p:nvPr userDrawn="1"/>
          </p:nvSpPr>
          <p:spPr bwMode="auto">
            <a:xfrm>
              <a:off x="96" y="2789"/>
              <a:ext cx="1062" cy="976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7" name="Freeform 221"/>
            <p:cNvSpPr>
              <a:spLocks/>
            </p:cNvSpPr>
            <p:nvPr userDrawn="1"/>
          </p:nvSpPr>
          <p:spPr bwMode="auto">
            <a:xfrm>
              <a:off x="348" y="3254"/>
              <a:ext cx="86" cy="102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8" name="Freeform 222"/>
            <p:cNvSpPr>
              <a:spLocks/>
            </p:cNvSpPr>
            <p:nvPr userDrawn="1"/>
          </p:nvSpPr>
          <p:spPr bwMode="auto">
            <a:xfrm>
              <a:off x="267" y="3295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9" name="Freeform 223"/>
            <p:cNvSpPr>
              <a:spLocks/>
            </p:cNvSpPr>
            <p:nvPr userDrawn="1"/>
          </p:nvSpPr>
          <p:spPr bwMode="auto">
            <a:xfrm>
              <a:off x="222" y="3022"/>
              <a:ext cx="243" cy="116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20" name="Freeform 224"/>
            <p:cNvSpPr>
              <a:spLocks/>
            </p:cNvSpPr>
            <p:nvPr userDrawn="1"/>
          </p:nvSpPr>
          <p:spPr bwMode="auto">
            <a:xfrm>
              <a:off x="500" y="3345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21" name="Freeform 225"/>
            <p:cNvSpPr>
              <a:spLocks/>
            </p:cNvSpPr>
            <p:nvPr userDrawn="1"/>
          </p:nvSpPr>
          <p:spPr bwMode="auto">
            <a:xfrm>
              <a:off x="905" y="3158"/>
              <a:ext cx="177" cy="36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22" name="Freeform 226"/>
            <p:cNvSpPr>
              <a:spLocks/>
            </p:cNvSpPr>
            <p:nvPr userDrawn="1"/>
          </p:nvSpPr>
          <p:spPr bwMode="auto">
            <a:xfrm>
              <a:off x="965" y="3153"/>
              <a:ext cx="137" cy="81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23" name="Freeform 227"/>
            <p:cNvSpPr>
              <a:spLocks/>
            </p:cNvSpPr>
            <p:nvPr userDrawn="1"/>
          </p:nvSpPr>
          <p:spPr bwMode="auto">
            <a:xfrm>
              <a:off x="960" y="3204"/>
              <a:ext cx="177" cy="86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24" name="Freeform 228"/>
            <p:cNvSpPr>
              <a:spLocks/>
            </p:cNvSpPr>
            <p:nvPr userDrawn="1"/>
          </p:nvSpPr>
          <p:spPr bwMode="auto">
            <a:xfrm>
              <a:off x="844" y="3285"/>
              <a:ext cx="248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25" name="Freeform 229"/>
            <p:cNvSpPr>
              <a:spLocks/>
            </p:cNvSpPr>
            <p:nvPr userDrawn="1"/>
          </p:nvSpPr>
          <p:spPr bwMode="auto">
            <a:xfrm>
              <a:off x="869" y="3340"/>
              <a:ext cx="203" cy="56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26" name="Freeform 230"/>
            <p:cNvSpPr>
              <a:spLocks/>
            </p:cNvSpPr>
            <p:nvPr userDrawn="1"/>
          </p:nvSpPr>
          <p:spPr bwMode="auto">
            <a:xfrm>
              <a:off x="859" y="3386"/>
              <a:ext cx="207" cy="172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27" name="Freeform 231"/>
            <p:cNvSpPr>
              <a:spLocks/>
            </p:cNvSpPr>
            <p:nvPr userDrawn="1"/>
          </p:nvSpPr>
          <p:spPr bwMode="auto">
            <a:xfrm>
              <a:off x="996" y="3305"/>
              <a:ext cx="126" cy="318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328" name="Group 232"/>
          <p:cNvGrpSpPr>
            <a:grpSpLocks/>
          </p:cNvGrpSpPr>
          <p:nvPr/>
        </p:nvGrpSpPr>
        <p:grpSpPr bwMode="auto">
          <a:xfrm>
            <a:off x="6934200" y="-7938"/>
            <a:ext cx="2317750" cy="2063751"/>
            <a:chOff x="4080" y="-5"/>
            <a:chExt cx="1748" cy="1556"/>
          </a:xfrm>
        </p:grpSpPr>
        <p:sp>
          <p:nvSpPr>
            <p:cNvPr id="4329" name="Freeform 233"/>
            <p:cNvSpPr>
              <a:spLocks/>
            </p:cNvSpPr>
            <p:nvPr userDrawn="1"/>
          </p:nvSpPr>
          <p:spPr bwMode="auto">
            <a:xfrm>
              <a:off x="4161" y="-5"/>
              <a:ext cx="1586" cy="1443"/>
            </a:xfrm>
            <a:custGeom>
              <a:avLst/>
              <a:gdLst/>
              <a:ahLst/>
              <a:cxnLst>
                <a:cxn ang="0">
                  <a:pos x="23" y="4"/>
                </a:cxn>
                <a:cxn ang="0">
                  <a:pos x="11" y="71"/>
                </a:cxn>
                <a:cxn ang="0">
                  <a:pos x="25" y="393"/>
                </a:cxn>
                <a:cxn ang="0">
                  <a:pos x="54" y="457"/>
                </a:cxn>
                <a:cxn ang="0">
                  <a:pos x="158" y="482"/>
                </a:cxn>
                <a:cxn ang="0">
                  <a:pos x="204" y="495"/>
                </a:cxn>
                <a:cxn ang="0">
                  <a:pos x="520" y="475"/>
                </a:cxn>
                <a:cxn ang="0">
                  <a:pos x="533" y="167"/>
                </a:cxn>
                <a:cxn ang="0">
                  <a:pos x="369" y="16"/>
                </a:cxn>
                <a:cxn ang="0">
                  <a:pos x="249" y="29"/>
                </a:cxn>
                <a:cxn ang="0">
                  <a:pos x="198" y="11"/>
                </a:cxn>
                <a:cxn ang="0">
                  <a:pos x="151" y="2"/>
                </a:cxn>
                <a:cxn ang="0">
                  <a:pos x="23" y="4"/>
                </a:cxn>
              </a:cxnLst>
              <a:rect l="0" t="0" r="r" b="b"/>
              <a:pathLst>
                <a:path w="546" h="497">
                  <a:moveTo>
                    <a:pt x="23" y="4"/>
                  </a:moveTo>
                  <a:cubicBezTo>
                    <a:pt x="23" y="4"/>
                    <a:pt x="0" y="34"/>
                    <a:pt x="11" y="71"/>
                  </a:cubicBezTo>
                  <a:cubicBezTo>
                    <a:pt x="19" y="100"/>
                    <a:pt x="25" y="393"/>
                    <a:pt x="25" y="393"/>
                  </a:cubicBezTo>
                  <a:cubicBezTo>
                    <a:pt x="25" y="393"/>
                    <a:pt x="42" y="452"/>
                    <a:pt x="54" y="457"/>
                  </a:cubicBezTo>
                  <a:cubicBezTo>
                    <a:pt x="66" y="462"/>
                    <a:pt x="158" y="482"/>
                    <a:pt x="158" y="482"/>
                  </a:cubicBezTo>
                  <a:cubicBezTo>
                    <a:pt x="158" y="482"/>
                    <a:pt x="191" y="497"/>
                    <a:pt x="204" y="495"/>
                  </a:cubicBezTo>
                  <a:cubicBezTo>
                    <a:pt x="217" y="494"/>
                    <a:pt x="506" y="487"/>
                    <a:pt x="520" y="475"/>
                  </a:cubicBezTo>
                  <a:cubicBezTo>
                    <a:pt x="533" y="463"/>
                    <a:pt x="546" y="218"/>
                    <a:pt x="533" y="167"/>
                  </a:cubicBezTo>
                  <a:cubicBezTo>
                    <a:pt x="520" y="117"/>
                    <a:pt x="404" y="14"/>
                    <a:pt x="369" y="16"/>
                  </a:cubicBezTo>
                  <a:cubicBezTo>
                    <a:pt x="335" y="17"/>
                    <a:pt x="249" y="29"/>
                    <a:pt x="249" y="29"/>
                  </a:cubicBezTo>
                  <a:lnTo>
                    <a:pt x="198" y="11"/>
                  </a:lnTo>
                  <a:lnTo>
                    <a:pt x="151" y="2"/>
                  </a:lnTo>
                  <a:cubicBezTo>
                    <a:pt x="151" y="2"/>
                    <a:pt x="79" y="0"/>
                    <a:pt x="23" y="4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4330" name="Group 234"/>
            <p:cNvGrpSpPr>
              <a:grpSpLocks/>
            </p:cNvGrpSpPr>
            <p:nvPr userDrawn="1"/>
          </p:nvGrpSpPr>
          <p:grpSpPr bwMode="auto">
            <a:xfrm>
              <a:off x="4080" y="0"/>
              <a:ext cx="1748" cy="1551"/>
              <a:chOff x="2918" y="18"/>
              <a:chExt cx="2958" cy="2699"/>
            </a:xfrm>
          </p:grpSpPr>
          <p:sp>
            <p:nvSpPr>
              <p:cNvPr id="4331" name="Freeform 235"/>
              <p:cNvSpPr>
                <a:spLocks/>
              </p:cNvSpPr>
              <p:nvPr/>
            </p:nvSpPr>
            <p:spPr bwMode="auto">
              <a:xfrm>
                <a:off x="3060" y="18"/>
                <a:ext cx="490" cy="187"/>
              </a:xfrm>
              <a:custGeom>
                <a:avLst/>
                <a:gdLst/>
                <a:ahLst/>
                <a:cxnLst>
                  <a:cxn ang="0">
                    <a:pos x="71" y="25"/>
                  </a:cxn>
                  <a:cxn ang="0">
                    <a:pos x="91" y="20"/>
                  </a:cxn>
                  <a:cxn ang="0">
                    <a:pos x="92" y="17"/>
                  </a:cxn>
                  <a:cxn ang="0">
                    <a:pos x="88" y="0"/>
                  </a:cxn>
                  <a:cxn ang="0">
                    <a:pos x="25" y="0"/>
                  </a:cxn>
                  <a:cxn ang="0">
                    <a:pos x="10" y="22"/>
                  </a:cxn>
                  <a:cxn ang="0">
                    <a:pos x="71" y="25"/>
                  </a:cxn>
                </a:cxnLst>
                <a:rect l="0" t="0" r="r" b="b"/>
                <a:pathLst>
                  <a:path w="97" h="37">
                    <a:moveTo>
                      <a:pt x="71" y="25"/>
                    </a:moveTo>
                    <a:cubicBezTo>
                      <a:pt x="81" y="22"/>
                      <a:pt x="87" y="21"/>
                      <a:pt x="91" y="20"/>
                    </a:cubicBezTo>
                    <a:cubicBezTo>
                      <a:pt x="91" y="19"/>
                      <a:pt x="91" y="19"/>
                      <a:pt x="92" y="17"/>
                    </a:cubicBezTo>
                    <a:cubicBezTo>
                      <a:pt x="97" y="11"/>
                      <a:pt x="95" y="4"/>
                      <a:pt x="88" y="0"/>
                    </a:cubicBezTo>
                    <a:lnTo>
                      <a:pt x="25" y="0"/>
                    </a:lnTo>
                    <a:cubicBezTo>
                      <a:pt x="10" y="3"/>
                      <a:pt x="0" y="10"/>
                      <a:pt x="10" y="22"/>
                    </a:cubicBezTo>
                    <a:cubicBezTo>
                      <a:pt x="10" y="22"/>
                      <a:pt x="28" y="37"/>
                      <a:pt x="71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32" name="Freeform 236"/>
              <p:cNvSpPr>
                <a:spLocks noEditPoints="1"/>
              </p:cNvSpPr>
              <p:nvPr/>
            </p:nvSpPr>
            <p:spPr bwMode="auto">
              <a:xfrm>
                <a:off x="2918" y="18"/>
                <a:ext cx="2958" cy="2699"/>
              </a:xfrm>
              <a:custGeom>
                <a:avLst/>
                <a:gdLst/>
                <a:ahLst/>
                <a:cxnLst>
                  <a:cxn ang="0">
                    <a:pos x="504" y="1"/>
                  </a:cxn>
                  <a:cxn ang="0">
                    <a:pos x="157" y="0"/>
                  </a:cxn>
                  <a:cxn ang="0">
                    <a:pos x="225" y="21"/>
                  </a:cxn>
                  <a:cxn ang="0">
                    <a:pos x="174" y="39"/>
                  </a:cxn>
                  <a:cxn ang="0">
                    <a:pos x="207" y="71"/>
                  </a:cxn>
                  <a:cxn ang="0">
                    <a:pos x="74" y="60"/>
                  </a:cxn>
                  <a:cxn ang="0">
                    <a:pos x="26" y="63"/>
                  </a:cxn>
                  <a:cxn ang="0">
                    <a:pos x="199" y="487"/>
                  </a:cxn>
                  <a:cxn ang="0">
                    <a:pos x="144" y="341"/>
                  </a:cxn>
                  <a:cxn ang="0">
                    <a:pos x="105" y="376"/>
                  </a:cxn>
                  <a:cxn ang="0">
                    <a:pos x="94" y="435"/>
                  </a:cxn>
                  <a:cxn ang="0">
                    <a:pos x="124" y="265"/>
                  </a:cxn>
                  <a:cxn ang="0">
                    <a:pos x="153" y="228"/>
                  </a:cxn>
                  <a:cxn ang="0">
                    <a:pos x="209" y="237"/>
                  </a:cxn>
                  <a:cxn ang="0">
                    <a:pos x="188" y="306"/>
                  </a:cxn>
                  <a:cxn ang="0">
                    <a:pos x="192" y="395"/>
                  </a:cxn>
                  <a:cxn ang="0">
                    <a:pos x="515" y="483"/>
                  </a:cxn>
                  <a:cxn ang="0">
                    <a:pos x="454" y="427"/>
                  </a:cxn>
                  <a:cxn ang="0">
                    <a:pos x="425" y="345"/>
                  </a:cxn>
                  <a:cxn ang="0">
                    <a:pos x="396" y="270"/>
                  </a:cxn>
                  <a:cxn ang="0">
                    <a:pos x="460" y="256"/>
                  </a:cxn>
                  <a:cxn ang="0">
                    <a:pos x="407" y="223"/>
                  </a:cxn>
                  <a:cxn ang="0">
                    <a:pos x="439" y="226"/>
                  </a:cxn>
                  <a:cxn ang="0">
                    <a:pos x="438" y="209"/>
                  </a:cxn>
                  <a:cxn ang="0">
                    <a:pos x="376" y="211"/>
                  </a:cxn>
                  <a:cxn ang="0">
                    <a:pos x="357" y="343"/>
                  </a:cxn>
                  <a:cxn ang="0">
                    <a:pos x="347" y="230"/>
                  </a:cxn>
                  <a:cxn ang="0">
                    <a:pos x="331" y="182"/>
                  </a:cxn>
                  <a:cxn ang="0">
                    <a:pos x="347" y="136"/>
                  </a:cxn>
                  <a:cxn ang="0">
                    <a:pos x="339" y="99"/>
                  </a:cxn>
                  <a:cxn ang="0">
                    <a:pos x="331" y="62"/>
                  </a:cxn>
                  <a:cxn ang="0">
                    <a:pos x="369" y="103"/>
                  </a:cxn>
                  <a:cxn ang="0">
                    <a:pos x="415" y="47"/>
                  </a:cxn>
                  <a:cxn ang="0">
                    <a:pos x="409" y="95"/>
                  </a:cxn>
                  <a:cxn ang="0">
                    <a:pos x="401" y="130"/>
                  </a:cxn>
                  <a:cxn ang="0">
                    <a:pos x="401" y="181"/>
                  </a:cxn>
                  <a:cxn ang="0">
                    <a:pos x="558" y="181"/>
                  </a:cxn>
                  <a:cxn ang="0">
                    <a:pos x="554" y="76"/>
                  </a:cxn>
                  <a:cxn ang="0">
                    <a:pos x="249" y="69"/>
                  </a:cxn>
                  <a:cxn ang="0">
                    <a:pos x="293" y="93"/>
                  </a:cxn>
                  <a:cxn ang="0">
                    <a:pos x="171" y="195"/>
                  </a:cxn>
                  <a:cxn ang="0">
                    <a:pos x="69" y="98"/>
                  </a:cxn>
                  <a:cxn ang="0">
                    <a:pos x="191" y="106"/>
                  </a:cxn>
                  <a:cxn ang="0">
                    <a:pos x="220" y="105"/>
                  </a:cxn>
                  <a:cxn ang="0">
                    <a:pos x="302" y="121"/>
                  </a:cxn>
                  <a:cxn ang="0">
                    <a:pos x="276" y="256"/>
                  </a:cxn>
                  <a:cxn ang="0">
                    <a:pos x="260" y="137"/>
                  </a:cxn>
                  <a:cxn ang="0">
                    <a:pos x="171" y="195"/>
                  </a:cxn>
                  <a:cxn ang="0">
                    <a:pos x="223" y="225"/>
                  </a:cxn>
                  <a:cxn ang="0">
                    <a:pos x="247" y="158"/>
                  </a:cxn>
                  <a:cxn ang="0">
                    <a:pos x="326" y="292"/>
                  </a:cxn>
                  <a:cxn ang="0">
                    <a:pos x="215" y="321"/>
                  </a:cxn>
                  <a:cxn ang="0">
                    <a:pos x="309" y="277"/>
                  </a:cxn>
                  <a:cxn ang="0">
                    <a:pos x="318" y="133"/>
                  </a:cxn>
                  <a:cxn ang="0">
                    <a:pos x="313" y="213"/>
                  </a:cxn>
                  <a:cxn ang="0">
                    <a:pos x="299" y="144"/>
                  </a:cxn>
                  <a:cxn ang="0">
                    <a:pos x="507" y="179"/>
                  </a:cxn>
                  <a:cxn ang="0">
                    <a:pos x="461" y="162"/>
                  </a:cxn>
                </a:cxnLst>
                <a:rect l="0" t="0" r="r" b="b"/>
                <a:pathLst>
                  <a:path w="585" h="534">
                    <a:moveTo>
                      <a:pt x="554" y="76"/>
                    </a:moveTo>
                    <a:cubicBezTo>
                      <a:pt x="551" y="32"/>
                      <a:pt x="543" y="9"/>
                      <a:pt x="504" y="1"/>
                    </a:cubicBezTo>
                    <a:cubicBezTo>
                      <a:pt x="500" y="1"/>
                      <a:pt x="494" y="0"/>
                      <a:pt x="486" y="0"/>
                    </a:cubicBezTo>
                    <a:lnTo>
                      <a:pt x="157" y="0"/>
                    </a:lnTo>
                    <a:cubicBezTo>
                      <a:pt x="156" y="5"/>
                      <a:pt x="153" y="17"/>
                      <a:pt x="158" y="17"/>
                    </a:cubicBezTo>
                    <a:cubicBezTo>
                      <a:pt x="171" y="17"/>
                      <a:pt x="223" y="21"/>
                      <a:pt x="225" y="21"/>
                    </a:cubicBezTo>
                    <a:cubicBezTo>
                      <a:pt x="226" y="21"/>
                      <a:pt x="250" y="16"/>
                      <a:pt x="237" y="28"/>
                    </a:cubicBezTo>
                    <a:cubicBezTo>
                      <a:pt x="223" y="41"/>
                      <a:pt x="192" y="41"/>
                      <a:pt x="174" y="39"/>
                    </a:cubicBezTo>
                    <a:cubicBezTo>
                      <a:pt x="131" y="36"/>
                      <a:pt x="152" y="56"/>
                      <a:pt x="168" y="56"/>
                    </a:cubicBezTo>
                    <a:cubicBezTo>
                      <a:pt x="218" y="56"/>
                      <a:pt x="228" y="68"/>
                      <a:pt x="207" y="71"/>
                    </a:cubicBezTo>
                    <a:cubicBezTo>
                      <a:pt x="186" y="74"/>
                      <a:pt x="182" y="73"/>
                      <a:pt x="162" y="76"/>
                    </a:cubicBezTo>
                    <a:cubicBezTo>
                      <a:pt x="7" y="101"/>
                      <a:pt x="59" y="60"/>
                      <a:pt x="74" y="60"/>
                    </a:cubicBezTo>
                    <a:cubicBezTo>
                      <a:pt x="139" y="59"/>
                      <a:pt x="123" y="37"/>
                      <a:pt x="107" y="42"/>
                    </a:cubicBezTo>
                    <a:cubicBezTo>
                      <a:pt x="91" y="46"/>
                      <a:pt x="34" y="27"/>
                      <a:pt x="26" y="63"/>
                    </a:cubicBezTo>
                    <a:cubicBezTo>
                      <a:pt x="19" y="100"/>
                      <a:pt x="42" y="282"/>
                      <a:pt x="36" y="317"/>
                    </a:cubicBezTo>
                    <a:cubicBezTo>
                      <a:pt x="0" y="534"/>
                      <a:pt x="199" y="487"/>
                      <a:pt x="199" y="487"/>
                    </a:cubicBezTo>
                    <a:cubicBezTo>
                      <a:pt x="156" y="453"/>
                      <a:pt x="174" y="421"/>
                      <a:pt x="171" y="403"/>
                    </a:cubicBezTo>
                    <a:cubicBezTo>
                      <a:pt x="161" y="345"/>
                      <a:pt x="154" y="337"/>
                      <a:pt x="144" y="341"/>
                    </a:cubicBezTo>
                    <a:cubicBezTo>
                      <a:pt x="121" y="352"/>
                      <a:pt x="123" y="358"/>
                      <a:pt x="126" y="367"/>
                    </a:cubicBezTo>
                    <a:cubicBezTo>
                      <a:pt x="142" y="416"/>
                      <a:pt x="105" y="376"/>
                      <a:pt x="105" y="376"/>
                    </a:cubicBezTo>
                    <a:cubicBezTo>
                      <a:pt x="98" y="380"/>
                      <a:pt x="95" y="390"/>
                      <a:pt x="99" y="399"/>
                    </a:cubicBezTo>
                    <a:cubicBezTo>
                      <a:pt x="131" y="463"/>
                      <a:pt x="101" y="446"/>
                      <a:pt x="94" y="435"/>
                    </a:cubicBezTo>
                    <a:cubicBezTo>
                      <a:pt x="61" y="390"/>
                      <a:pt x="92" y="366"/>
                      <a:pt x="88" y="352"/>
                    </a:cubicBezTo>
                    <a:cubicBezTo>
                      <a:pt x="75" y="295"/>
                      <a:pt x="118" y="274"/>
                      <a:pt x="124" y="265"/>
                    </a:cubicBezTo>
                    <a:cubicBezTo>
                      <a:pt x="130" y="256"/>
                      <a:pt x="127" y="253"/>
                      <a:pt x="129" y="234"/>
                    </a:cubicBezTo>
                    <a:cubicBezTo>
                      <a:pt x="136" y="195"/>
                      <a:pt x="155" y="216"/>
                      <a:pt x="153" y="228"/>
                    </a:cubicBezTo>
                    <a:cubicBezTo>
                      <a:pt x="148" y="274"/>
                      <a:pt x="176" y="242"/>
                      <a:pt x="186" y="228"/>
                    </a:cubicBezTo>
                    <a:cubicBezTo>
                      <a:pt x="218" y="186"/>
                      <a:pt x="214" y="229"/>
                      <a:pt x="209" y="237"/>
                    </a:cubicBezTo>
                    <a:cubicBezTo>
                      <a:pt x="203" y="244"/>
                      <a:pt x="198" y="255"/>
                      <a:pt x="200" y="260"/>
                    </a:cubicBezTo>
                    <a:cubicBezTo>
                      <a:pt x="208" y="283"/>
                      <a:pt x="193" y="305"/>
                      <a:pt x="188" y="306"/>
                    </a:cubicBezTo>
                    <a:cubicBezTo>
                      <a:pt x="184" y="308"/>
                      <a:pt x="170" y="314"/>
                      <a:pt x="170" y="332"/>
                    </a:cubicBezTo>
                    <a:cubicBezTo>
                      <a:pt x="171" y="350"/>
                      <a:pt x="192" y="382"/>
                      <a:pt x="192" y="395"/>
                    </a:cubicBezTo>
                    <a:cubicBezTo>
                      <a:pt x="193" y="492"/>
                      <a:pt x="236" y="499"/>
                      <a:pt x="255" y="497"/>
                    </a:cubicBezTo>
                    <a:cubicBezTo>
                      <a:pt x="275" y="496"/>
                      <a:pt x="445" y="490"/>
                      <a:pt x="515" y="483"/>
                    </a:cubicBezTo>
                    <a:cubicBezTo>
                      <a:pt x="585" y="477"/>
                      <a:pt x="538" y="458"/>
                      <a:pt x="518" y="458"/>
                    </a:cubicBezTo>
                    <a:cubicBezTo>
                      <a:pt x="467" y="458"/>
                      <a:pt x="454" y="427"/>
                      <a:pt x="454" y="427"/>
                    </a:cubicBezTo>
                    <a:cubicBezTo>
                      <a:pt x="454" y="427"/>
                      <a:pt x="453" y="405"/>
                      <a:pt x="431" y="400"/>
                    </a:cubicBezTo>
                    <a:cubicBezTo>
                      <a:pt x="376" y="385"/>
                      <a:pt x="411" y="353"/>
                      <a:pt x="425" y="345"/>
                    </a:cubicBezTo>
                    <a:cubicBezTo>
                      <a:pt x="438" y="338"/>
                      <a:pt x="430" y="335"/>
                      <a:pt x="420" y="329"/>
                    </a:cubicBezTo>
                    <a:cubicBezTo>
                      <a:pt x="398" y="316"/>
                      <a:pt x="394" y="300"/>
                      <a:pt x="396" y="270"/>
                    </a:cubicBezTo>
                    <a:cubicBezTo>
                      <a:pt x="397" y="240"/>
                      <a:pt x="416" y="249"/>
                      <a:pt x="416" y="249"/>
                    </a:cubicBezTo>
                    <a:cubicBezTo>
                      <a:pt x="416" y="249"/>
                      <a:pt x="448" y="262"/>
                      <a:pt x="460" y="256"/>
                    </a:cubicBezTo>
                    <a:cubicBezTo>
                      <a:pt x="472" y="250"/>
                      <a:pt x="467" y="239"/>
                      <a:pt x="461" y="244"/>
                    </a:cubicBezTo>
                    <a:cubicBezTo>
                      <a:pt x="455" y="248"/>
                      <a:pt x="412" y="244"/>
                      <a:pt x="407" y="223"/>
                    </a:cubicBezTo>
                    <a:cubicBezTo>
                      <a:pt x="403" y="202"/>
                      <a:pt x="418" y="213"/>
                      <a:pt x="422" y="214"/>
                    </a:cubicBezTo>
                    <a:cubicBezTo>
                      <a:pt x="427" y="216"/>
                      <a:pt x="427" y="220"/>
                      <a:pt x="439" y="226"/>
                    </a:cubicBezTo>
                    <a:cubicBezTo>
                      <a:pt x="468" y="241"/>
                      <a:pt x="454" y="224"/>
                      <a:pt x="454" y="224"/>
                    </a:cubicBezTo>
                    <a:cubicBezTo>
                      <a:pt x="454" y="224"/>
                      <a:pt x="454" y="224"/>
                      <a:pt x="438" y="209"/>
                    </a:cubicBezTo>
                    <a:cubicBezTo>
                      <a:pt x="423" y="194"/>
                      <a:pt x="406" y="199"/>
                      <a:pt x="389" y="199"/>
                    </a:cubicBezTo>
                    <a:cubicBezTo>
                      <a:pt x="373" y="199"/>
                      <a:pt x="376" y="211"/>
                      <a:pt x="376" y="211"/>
                    </a:cubicBezTo>
                    <a:cubicBezTo>
                      <a:pt x="376" y="211"/>
                      <a:pt x="373" y="242"/>
                      <a:pt x="370" y="291"/>
                    </a:cubicBezTo>
                    <a:cubicBezTo>
                      <a:pt x="368" y="341"/>
                      <a:pt x="360" y="347"/>
                      <a:pt x="357" y="343"/>
                    </a:cubicBezTo>
                    <a:cubicBezTo>
                      <a:pt x="354" y="338"/>
                      <a:pt x="350" y="313"/>
                      <a:pt x="350" y="305"/>
                    </a:cubicBezTo>
                    <a:cubicBezTo>
                      <a:pt x="350" y="298"/>
                      <a:pt x="345" y="264"/>
                      <a:pt x="347" y="230"/>
                    </a:cubicBezTo>
                    <a:cubicBezTo>
                      <a:pt x="350" y="195"/>
                      <a:pt x="356" y="210"/>
                      <a:pt x="334" y="201"/>
                    </a:cubicBezTo>
                    <a:cubicBezTo>
                      <a:pt x="311" y="192"/>
                      <a:pt x="323" y="182"/>
                      <a:pt x="331" y="182"/>
                    </a:cubicBezTo>
                    <a:cubicBezTo>
                      <a:pt x="338" y="182"/>
                      <a:pt x="350" y="189"/>
                      <a:pt x="352" y="181"/>
                    </a:cubicBezTo>
                    <a:cubicBezTo>
                      <a:pt x="356" y="160"/>
                      <a:pt x="359" y="141"/>
                      <a:pt x="347" y="136"/>
                    </a:cubicBezTo>
                    <a:cubicBezTo>
                      <a:pt x="322" y="127"/>
                      <a:pt x="332" y="121"/>
                      <a:pt x="341" y="118"/>
                    </a:cubicBezTo>
                    <a:cubicBezTo>
                      <a:pt x="350" y="115"/>
                      <a:pt x="352" y="94"/>
                      <a:pt x="339" y="99"/>
                    </a:cubicBezTo>
                    <a:cubicBezTo>
                      <a:pt x="313" y="107"/>
                      <a:pt x="316" y="85"/>
                      <a:pt x="321" y="82"/>
                    </a:cubicBezTo>
                    <a:cubicBezTo>
                      <a:pt x="325" y="79"/>
                      <a:pt x="334" y="83"/>
                      <a:pt x="331" y="62"/>
                    </a:cubicBezTo>
                    <a:cubicBezTo>
                      <a:pt x="328" y="41"/>
                      <a:pt x="347" y="34"/>
                      <a:pt x="351" y="53"/>
                    </a:cubicBezTo>
                    <a:cubicBezTo>
                      <a:pt x="354" y="73"/>
                      <a:pt x="363" y="112"/>
                      <a:pt x="369" y="103"/>
                    </a:cubicBezTo>
                    <a:cubicBezTo>
                      <a:pt x="375" y="94"/>
                      <a:pt x="385" y="57"/>
                      <a:pt x="395" y="41"/>
                    </a:cubicBezTo>
                    <a:cubicBezTo>
                      <a:pt x="406" y="24"/>
                      <a:pt x="418" y="38"/>
                      <a:pt x="415" y="47"/>
                    </a:cubicBezTo>
                    <a:cubicBezTo>
                      <a:pt x="401" y="88"/>
                      <a:pt x="426" y="90"/>
                      <a:pt x="426" y="90"/>
                    </a:cubicBezTo>
                    <a:cubicBezTo>
                      <a:pt x="426" y="90"/>
                      <a:pt x="423" y="96"/>
                      <a:pt x="409" y="95"/>
                    </a:cubicBezTo>
                    <a:cubicBezTo>
                      <a:pt x="382" y="92"/>
                      <a:pt x="393" y="110"/>
                      <a:pt x="405" y="115"/>
                    </a:cubicBezTo>
                    <a:cubicBezTo>
                      <a:pt x="431" y="124"/>
                      <a:pt x="414" y="130"/>
                      <a:pt x="401" y="130"/>
                    </a:cubicBezTo>
                    <a:cubicBezTo>
                      <a:pt x="387" y="130"/>
                      <a:pt x="381" y="134"/>
                      <a:pt x="378" y="148"/>
                    </a:cubicBezTo>
                    <a:cubicBezTo>
                      <a:pt x="369" y="191"/>
                      <a:pt x="401" y="181"/>
                      <a:pt x="401" y="181"/>
                    </a:cubicBezTo>
                    <a:cubicBezTo>
                      <a:pt x="452" y="195"/>
                      <a:pt x="528" y="188"/>
                      <a:pt x="528" y="188"/>
                    </a:cubicBezTo>
                    <a:cubicBezTo>
                      <a:pt x="543" y="192"/>
                      <a:pt x="552" y="189"/>
                      <a:pt x="558" y="181"/>
                    </a:cubicBezTo>
                    <a:lnTo>
                      <a:pt x="558" y="103"/>
                    </a:lnTo>
                    <a:cubicBezTo>
                      <a:pt x="556" y="93"/>
                      <a:pt x="555" y="84"/>
                      <a:pt x="554" y="76"/>
                    </a:cubicBezTo>
                    <a:close/>
                    <a:moveTo>
                      <a:pt x="231" y="77"/>
                    </a:moveTo>
                    <a:cubicBezTo>
                      <a:pt x="233" y="65"/>
                      <a:pt x="249" y="69"/>
                      <a:pt x="249" y="69"/>
                    </a:cubicBezTo>
                    <a:cubicBezTo>
                      <a:pt x="249" y="69"/>
                      <a:pt x="278" y="79"/>
                      <a:pt x="290" y="78"/>
                    </a:cubicBezTo>
                    <a:cubicBezTo>
                      <a:pt x="301" y="76"/>
                      <a:pt x="318" y="93"/>
                      <a:pt x="293" y="93"/>
                    </a:cubicBezTo>
                    <a:cubicBezTo>
                      <a:pt x="267" y="93"/>
                      <a:pt x="228" y="104"/>
                      <a:pt x="231" y="77"/>
                    </a:cubicBezTo>
                    <a:close/>
                    <a:moveTo>
                      <a:pt x="171" y="195"/>
                    </a:moveTo>
                    <a:cubicBezTo>
                      <a:pt x="153" y="195"/>
                      <a:pt x="46" y="237"/>
                      <a:pt x="45" y="128"/>
                    </a:cubicBezTo>
                    <a:cubicBezTo>
                      <a:pt x="45" y="104"/>
                      <a:pt x="39" y="83"/>
                      <a:pt x="69" y="98"/>
                    </a:cubicBezTo>
                    <a:cubicBezTo>
                      <a:pt x="99" y="112"/>
                      <a:pt x="72" y="111"/>
                      <a:pt x="137" y="108"/>
                    </a:cubicBezTo>
                    <a:cubicBezTo>
                      <a:pt x="137" y="108"/>
                      <a:pt x="184" y="110"/>
                      <a:pt x="191" y="106"/>
                    </a:cubicBezTo>
                    <a:cubicBezTo>
                      <a:pt x="199" y="101"/>
                      <a:pt x="192" y="91"/>
                      <a:pt x="207" y="91"/>
                    </a:cubicBezTo>
                    <a:cubicBezTo>
                      <a:pt x="222" y="90"/>
                      <a:pt x="220" y="105"/>
                      <a:pt x="220" y="105"/>
                    </a:cubicBezTo>
                    <a:cubicBezTo>
                      <a:pt x="220" y="105"/>
                      <a:pt x="207" y="124"/>
                      <a:pt x="305" y="111"/>
                    </a:cubicBezTo>
                    <a:cubicBezTo>
                      <a:pt x="317" y="109"/>
                      <a:pt x="327" y="121"/>
                      <a:pt x="302" y="121"/>
                    </a:cubicBezTo>
                    <a:cubicBezTo>
                      <a:pt x="290" y="122"/>
                      <a:pt x="272" y="128"/>
                      <a:pt x="278" y="143"/>
                    </a:cubicBezTo>
                    <a:cubicBezTo>
                      <a:pt x="284" y="158"/>
                      <a:pt x="276" y="256"/>
                      <a:pt x="276" y="256"/>
                    </a:cubicBezTo>
                    <a:cubicBezTo>
                      <a:pt x="276" y="256"/>
                      <a:pt x="271" y="274"/>
                      <a:pt x="262" y="245"/>
                    </a:cubicBezTo>
                    <a:cubicBezTo>
                      <a:pt x="259" y="235"/>
                      <a:pt x="262" y="144"/>
                      <a:pt x="260" y="137"/>
                    </a:cubicBezTo>
                    <a:cubicBezTo>
                      <a:pt x="259" y="129"/>
                      <a:pt x="217" y="122"/>
                      <a:pt x="215" y="154"/>
                    </a:cubicBezTo>
                    <a:cubicBezTo>
                      <a:pt x="214" y="185"/>
                      <a:pt x="205" y="195"/>
                      <a:pt x="171" y="195"/>
                    </a:cubicBezTo>
                    <a:close/>
                    <a:moveTo>
                      <a:pt x="237" y="231"/>
                    </a:moveTo>
                    <a:cubicBezTo>
                      <a:pt x="230" y="240"/>
                      <a:pt x="219" y="247"/>
                      <a:pt x="223" y="225"/>
                    </a:cubicBezTo>
                    <a:cubicBezTo>
                      <a:pt x="228" y="202"/>
                      <a:pt x="232" y="170"/>
                      <a:pt x="232" y="155"/>
                    </a:cubicBezTo>
                    <a:cubicBezTo>
                      <a:pt x="232" y="155"/>
                      <a:pt x="244" y="135"/>
                      <a:pt x="247" y="158"/>
                    </a:cubicBezTo>
                    <a:cubicBezTo>
                      <a:pt x="250" y="181"/>
                      <a:pt x="244" y="221"/>
                      <a:pt x="237" y="231"/>
                    </a:cubicBezTo>
                    <a:close/>
                    <a:moveTo>
                      <a:pt x="326" y="292"/>
                    </a:moveTo>
                    <a:cubicBezTo>
                      <a:pt x="327" y="320"/>
                      <a:pt x="355" y="400"/>
                      <a:pt x="286" y="399"/>
                    </a:cubicBezTo>
                    <a:cubicBezTo>
                      <a:pt x="217" y="398"/>
                      <a:pt x="214" y="409"/>
                      <a:pt x="215" y="321"/>
                    </a:cubicBezTo>
                    <a:cubicBezTo>
                      <a:pt x="216" y="236"/>
                      <a:pt x="225" y="253"/>
                      <a:pt x="230" y="264"/>
                    </a:cubicBezTo>
                    <a:cubicBezTo>
                      <a:pt x="230" y="264"/>
                      <a:pt x="253" y="318"/>
                      <a:pt x="309" y="277"/>
                    </a:cubicBezTo>
                    <a:cubicBezTo>
                      <a:pt x="319" y="269"/>
                      <a:pt x="324" y="263"/>
                      <a:pt x="326" y="292"/>
                    </a:cubicBezTo>
                    <a:close/>
                    <a:moveTo>
                      <a:pt x="318" y="133"/>
                    </a:moveTo>
                    <a:cubicBezTo>
                      <a:pt x="338" y="148"/>
                      <a:pt x="316" y="165"/>
                      <a:pt x="316" y="165"/>
                    </a:cubicBezTo>
                    <a:cubicBezTo>
                      <a:pt x="316" y="165"/>
                      <a:pt x="302" y="189"/>
                      <a:pt x="313" y="213"/>
                    </a:cubicBezTo>
                    <a:cubicBezTo>
                      <a:pt x="324" y="237"/>
                      <a:pt x="324" y="265"/>
                      <a:pt x="301" y="239"/>
                    </a:cubicBezTo>
                    <a:cubicBezTo>
                      <a:pt x="279" y="214"/>
                      <a:pt x="293" y="156"/>
                      <a:pt x="299" y="144"/>
                    </a:cubicBezTo>
                    <a:cubicBezTo>
                      <a:pt x="299" y="144"/>
                      <a:pt x="299" y="118"/>
                      <a:pt x="318" y="133"/>
                    </a:cubicBezTo>
                    <a:close/>
                    <a:moveTo>
                      <a:pt x="507" y="179"/>
                    </a:moveTo>
                    <a:cubicBezTo>
                      <a:pt x="498" y="185"/>
                      <a:pt x="507" y="179"/>
                      <a:pt x="465" y="177"/>
                    </a:cubicBezTo>
                    <a:cubicBezTo>
                      <a:pt x="423" y="176"/>
                      <a:pt x="461" y="162"/>
                      <a:pt x="461" y="162"/>
                    </a:cubicBezTo>
                    <a:cubicBezTo>
                      <a:pt x="565" y="166"/>
                      <a:pt x="516" y="173"/>
                      <a:pt x="507" y="179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33" name="Freeform 237"/>
              <p:cNvSpPr>
                <a:spLocks/>
              </p:cNvSpPr>
              <p:nvPr/>
            </p:nvSpPr>
            <p:spPr bwMode="auto">
              <a:xfrm>
                <a:off x="3621" y="1287"/>
                <a:ext cx="238" cy="283"/>
              </a:xfrm>
              <a:custGeom>
                <a:avLst/>
                <a:gdLst/>
                <a:ahLst/>
                <a:cxnLst>
                  <a:cxn ang="0">
                    <a:pos x="40" y="15"/>
                  </a:cxn>
                  <a:cxn ang="0">
                    <a:pos x="27" y="56"/>
                  </a:cxn>
                  <a:cxn ang="0">
                    <a:pos x="40" y="15"/>
                  </a:cxn>
                </a:cxnLst>
                <a:rect l="0" t="0" r="r" b="b"/>
                <a:pathLst>
                  <a:path w="47" h="56">
                    <a:moveTo>
                      <a:pt x="40" y="15"/>
                    </a:moveTo>
                    <a:cubicBezTo>
                      <a:pt x="37" y="0"/>
                      <a:pt x="0" y="23"/>
                      <a:pt x="27" y="56"/>
                    </a:cubicBezTo>
                    <a:cubicBezTo>
                      <a:pt x="27" y="56"/>
                      <a:pt x="47" y="49"/>
                      <a:pt x="40" y="15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34" name="Freeform 238"/>
              <p:cNvSpPr>
                <a:spLocks/>
              </p:cNvSpPr>
              <p:nvPr/>
            </p:nvSpPr>
            <p:spPr bwMode="auto">
              <a:xfrm>
                <a:off x="3403" y="1403"/>
                <a:ext cx="208" cy="379"/>
              </a:xfrm>
              <a:custGeom>
                <a:avLst/>
                <a:gdLst/>
                <a:ahLst/>
                <a:cxnLst>
                  <a:cxn ang="0">
                    <a:pos x="19" y="27"/>
                  </a:cxn>
                  <a:cxn ang="0">
                    <a:pos x="12" y="69"/>
                  </a:cxn>
                  <a:cxn ang="0">
                    <a:pos x="40" y="45"/>
                  </a:cxn>
                  <a:cxn ang="0">
                    <a:pos x="37" y="24"/>
                  </a:cxn>
                  <a:cxn ang="0">
                    <a:pos x="19" y="27"/>
                  </a:cxn>
                </a:cxnLst>
                <a:rect l="0" t="0" r="r" b="b"/>
                <a:pathLst>
                  <a:path w="41" h="75">
                    <a:moveTo>
                      <a:pt x="19" y="27"/>
                    </a:moveTo>
                    <a:cubicBezTo>
                      <a:pt x="0" y="54"/>
                      <a:pt x="6" y="63"/>
                      <a:pt x="12" y="69"/>
                    </a:cubicBezTo>
                    <a:cubicBezTo>
                      <a:pt x="18" y="75"/>
                      <a:pt x="30" y="74"/>
                      <a:pt x="40" y="45"/>
                    </a:cubicBezTo>
                    <a:cubicBezTo>
                      <a:pt x="40" y="45"/>
                      <a:pt x="32" y="31"/>
                      <a:pt x="37" y="24"/>
                    </a:cubicBezTo>
                    <a:cubicBezTo>
                      <a:pt x="41" y="16"/>
                      <a:pt x="38" y="0"/>
                      <a:pt x="19" y="27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35" name="Freeform 239"/>
              <p:cNvSpPr>
                <a:spLocks/>
              </p:cNvSpPr>
              <p:nvPr/>
            </p:nvSpPr>
            <p:spPr bwMode="auto">
              <a:xfrm>
                <a:off x="3272" y="645"/>
                <a:ext cx="683" cy="318"/>
              </a:xfrm>
              <a:custGeom>
                <a:avLst/>
                <a:gdLst/>
                <a:ahLst/>
                <a:cxnLst>
                  <a:cxn ang="0">
                    <a:pos x="112" y="4"/>
                  </a:cxn>
                  <a:cxn ang="0">
                    <a:pos x="24" y="4"/>
                  </a:cxn>
                  <a:cxn ang="0">
                    <a:pos x="2" y="25"/>
                  </a:cxn>
                  <a:cxn ang="0">
                    <a:pos x="60" y="58"/>
                  </a:cxn>
                  <a:cxn ang="0">
                    <a:pos x="96" y="54"/>
                  </a:cxn>
                  <a:cxn ang="0">
                    <a:pos x="113" y="53"/>
                  </a:cxn>
                  <a:cxn ang="0">
                    <a:pos x="112" y="4"/>
                  </a:cxn>
                </a:cxnLst>
                <a:rect l="0" t="0" r="r" b="b"/>
                <a:pathLst>
                  <a:path w="135" h="63">
                    <a:moveTo>
                      <a:pt x="112" y="4"/>
                    </a:moveTo>
                    <a:cubicBezTo>
                      <a:pt x="105" y="9"/>
                      <a:pt x="24" y="4"/>
                      <a:pt x="24" y="4"/>
                    </a:cubicBezTo>
                    <a:cubicBezTo>
                      <a:pt x="15" y="4"/>
                      <a:pt x="3" y="1"/>
                      <a:pt x="2" y="25"/>
                    </a:cubicBezTo>
                    <a:cubicBezTo>
                      <a:pt x="0" y="63"/>
                      <a:pt x="48" y="58"/>
                      <a:pt x="60" y="58"/>
                    </a:cubicBezTo>
                    <a:cubicBezTo>
                      <a:pt x="72" y="58"/>
                      <a:pt x="84" y="48"/>
                      <a:pt x="96" y="54"/>
                    </a:cubicBezTo>
                    <a:cubicBezTo>
                      <a:pt x="96" y="54"/>
                      <a:pt x="107" y="63"/>
                      <a:pt x="113" y="53"/>
                    </a:cubicBezTo>
                    <a:cubicBezTo>
                      <a:pt x="135" y="13"/>
                      <a:pt x="120" y="0"/>
                      <a:pt x="112" y="4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36" name="Freeform 240"/>
              <p:cNvSpPr>
                <a:spLocks/>
              </p:cNvSpPr>
              <p:nvPr/>
            </p:nvSpPr>
            <p:spPr bwMode="auto">
              <a:xfrm>
                <a:off x="4046" y="1545"/>
                <a:ext cx="490" cy="515"/>
              </a:xfrm>
              <a:custGeom>
                <a:avLst/>
                <a:gdLst/>
                <a:ahLst/>
                <a:cxnLst>
                  <a:cxn ang="0">
                    <a:pos x="67" y="5"/>
                  </a:cxn>
                  <a:cxn ang="0">
                    <a:pos x="31" y="5"/>
                  </a:cxn>
                  <a:cxn ang="0">
                    <a:pos x="12" y="57"/>
                  </a:cxn>
                  <a:cxn ang="0">
                    <a:pos x="79" y="62"/>
                  </a:cxn>
                  <a:cxn ang="0">
                    <a:pos x="67" y="5"/>
                  </a:cxn>
                </a:cxnLst>
                <a:rect l="0" t="0" r="r" b="b"/>
                <a:pathLst>
                  <a:path w="97" h="102">
                    <a:moveTo>
                      <a:pt x="67" y="5"/>
                    </a:moveTo>
                    <a:cubicBezTo>
                      <a:pt x="55" y="10"/>
                      <a:pt x="31" y="5"/>
                      <a:pt x="31" y="5"/>
                    </a:cubicBezTo>
                    <a:cubicBezTo>
                      <a:pt x="0" y="6"/>
                      <a:pt x="16" y="39"/>
                      <a:pt x="12" y="57"/>
                    </a:cubicBezTo>
                    <a:cubicBezTo>
                      <a:pt x="8" y="76"/>
                      <a:pt x="63" y="102"/>
                      <a:pt x="79" y="62"/>
                    </a:cubicBezTo>
                    <a:cubicBezTo>
                      <a:pt x="97" y="20"/>
                      <a:pt x="79" y="0"/>
                      <a:pt x="67" y="5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37" name="Freeform 241"/>
              <p:cNvSpPr>
                <a:spLocks/>
              </p:cNvSpPr>
              <p:nvPr/>
            </p:nvSpPr>
            <p:spPr bwMode="auto">
              <a:xfrm>
                <a:off x="5173" y="1024"/>
                <a:ext cx="501" cy="96"/>
              </a:xfrm>
              <a:custGeom>
                <a:avLst/>
                <a:gdLst/>
                <a:ahLst/>
                <a:cxnLst>
                  <a:cxn ang="0">
                    <a:pos x="15" y="0"/>
                  </a:cxn>
                  <a:cxn ang="0">
                    <a:pos x="40" y="15"/>
                  </a:cxn>
                  <a:cxn ang="0">
                    <a:pos x="15" y="0"/>
                  </a:cxn>
                </a:cxnLst>
                <a:rect l="0" t="0" r="r" b="b"/>
                <a:pathLst>
                  <a:path w="99" h="19">
                    <a:moveTo>
                      <a:pt x="15" y="0"/>
                    </a:moveTo>
                    <a:cubicBezTo>
                      <a:pt x="0" y="0"/>
                      <a:pt x="19" y="19"/>
                      <a:pt x="40" y="15"/>
                    </a:cubicBezTo>
                    <a:cubicBezTo>
                      <a:pt x="99" y="1"/>
                      <a:pt x="15" y="0"/>
                      <a:pt x="1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38" name="Freeform 242"/>
              <p:cNvSpPr>
                <a:spLocks/>
              </p:cNvSpPr>
              <p:nvPr/>
            </p:nvSpPr>
            <p:spPr bwMode="auto">
              <a:xfrm>
                <a:off x="5340" y="1004"/>
                <a:ext cx="385" cy="237"/>
              </a:xfrm>
              <a:custGeom>
                <a:avLst/>
                <a:gdLst/>
                <a:ahLst/>
                <a:cxnLst>
                  <a:cxn ang="0">
                    <a:pos x="21" y="37"/>
                  </a:cxn>
                  <a:cxn ang="0">
                    <a:pos x="70" y="17"/>
                  </a:cxn>
                  <a:cxn ang="0">
                    <a:pos x="48" y="3"/>
                  </a:cxn>
                  <a:cxn ang="0">
                    <a:pos x="19" y="32"/>
                  </a:cxn>
                  <a:cxn ang="0">
                    <a:pos x="21" y="37"/>
                  </a:cxn>
                </a:cxnLst>
                <a:rect l="0" t="0" r="r" b="b"/>
                <a:pathLst>
                  <a:path w="76" h="47">
                    <a:moveTo>
                      <a:pt x="21" y="37"/>
                    </a:moveTo>
                    <a:cubicBezTo>
                      <a:pt x="21" y="37"/>
                      <a:pt x="50" y="47"/>
                      <a:pt x="70" y="17"/>
                    </a:cubicBezTo>
                    <a:cubicBezTo>
                      <a:pt x="76" y="7"/>
                      <a:pt x="65" y="0"/>
                      <a:pt x="48" y="3"/>
                    </a:cubicBezTo>
                    <a:cubicBezTo>
                      <a:pt x="39" y="5"/>
                      <a:pt x="39" y="32"/>
                      <a:pt x="19" y="32"/>
                    </a:cubicBezTo>
                    <a:cubicBezTo>
                      <a:pt x="0" y="32"/>
                      <a:pt x="21" y="37"/>
                      <a:pt x="21" y="37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39" name="Freeform 243"/>
              <p:cNvSpPr>
                <a:spLocks/>
              </p:cNvSpPr>
              <p:nvPr/>
            </p:nvSpPr>
            <p:spPr bwMode="auto">
              <a:xfrm>
                <a:off x="5325" y="1201"/>
                <a:ext cx="415" cy="187"/>
              </a:xfrm>
              <a:custGeom>
                <a:avLst/>
                <a:gdLst/>
                <a:ahLst/>
                <a:cxnLst>
                  <a:cxn ang="0">
                    <a:pos x="72" y="6"/>
                  </a:cxn>
                  <a:cxn ang="0">
                    <a:pos x="24" y="17"/>
                  </a:cxn>
                  <a:cxn ang="0">
                    <a:pos x="17" y="26"/>
                  </a:cxn>
                  <a:cxn ang="0">
                    <a:pos x="76" y="23"/>
                  </a:cxn>
                  <a:cxn ang="0">
                    <a:pos x="82" y="20"/>
                  </a:cxn>
                  <a:cxn ang="0">
                    <a:pos x="82" y="0"/>
                  </a:cxn>
                  <a:cxn ang="0">
                    <a:pos x="72" y="6"/>
                  </a:cxn>
                </a:cxnLst>
                <a:rect l="0" t="0" r="r" b="b"/>
                <a:pathLst>
                  <a:path w="82" h="37">
                    <a:moveTo>
                      <a:pt x="72" y="6"/>
                    </a:moveTo>
                    <a:cubicBezTo>
                      <a:pt x="57" y="23"/>
                      <a:pt x="24" y="17"/>
                      <a:pt x="24" y="17"/>
                    </a:cubicBezTo>
                    <a:cubicBezTo>
                      <a:pt x="24" y="17"/>
                      <a:pt x="0" y="16"/>
                      <a:pt x="17" y="26"/>
                    </a:cubicBezTo>
                    <a:cubicBezTo>
                      <a:pt x="33" y="37"/>
                      <a:pt x="53" y="32"/>
                      <a:pt x="76" y="23"/>
                    </a:cubicBezTo>
                    <a:cubicBezTo>
                      <a:pt x="78" y="22"/>
                      <a:pt x="80" y="21"/>
                      <a:pt x="82" y="20"/>
                    </a:cubicBezTo>
                    <a:lnTo>
                      <a:pt x="82" y="0"/>
                    </a:lnTo>
                    <a:cubicBezTo>
                      <a:pt x="79" y="1"/>
                      <a:pt x="75" y="2"/>
                      <a:pt x="72" y="6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40" name="Freeform 244"/>
              <p:cNvSpPr>
                <a:spLocks/>
              </p:cNvSpPr>
              <p:nvPr/>
            </p:nvSpPr>
            <p:spPr bwMode="auto">
              <a:xfrm>
                <a:off x="5001" y="1378"/>
                <a:ext cx="698" cy="167"/>
              </a:xfrm>
              <a:custGeom>
                <a:avLst/>
                <a:gdLst/>
                <a:ahLst/>
                <a:cxnLst>
                  <a:cxn ang="0">
                    <a:pos x="21" y="1"/>
                  </a:cxn>
                  <a:cxn ang="0">
                    <a:pos x="8" y="14"/>
                  </a:cxn>
                  <a:cxn ang="0">
                    <a:pos x="57" y="22"/>
                  </a:cxn>
                  <a:cxn ang="0">
                    <a:pos x="117" y="23"/>
                  </a:cxn>
                  <a:cxn ang="0">
                    <a:pos x="114" y="8"/>
                  </a:cxn>
                  <a:cxn ang="0">
                    <a:pos x="82" y="3"/>
                  </a:cxn>
                  <a:cxn ang="0">
                    <a:pos x="21" y="1"/>
                  </a:cxn>
                </a:cxnLst>
                <a:rect l="0" t="0" r="r" b="b"/>
                <a:pathLst>
                  <a:path w="138" h="33">
                    <a:moveTo>
                      <a:pt x="21" y="1"/>
                    </a:moveTo>
                    <a:cubicBezTo>
                      <a:pt x="21" y="1"/>
                      <a:pt x="0" y="8"/>
                      <a:pt x="8" y="14"/>
                    </a:cubicBezTo>
                    <a:cubicBezTo>
                      <a:pt x="15" y="20"/>
                      <a:pt x="48" y="22"/>
                      <a:pt x="57" y="22"/>
                    </a:cubicBezTo>
                    <a:cubicBezTo>
                      <a:pt x="66" y="22"/>
                      <a:pt x="96" y="33"/>
                      <a:pt x="117" y="23"/>
                    </a:cubicBezTo>
                    <a:cubicBezTo>
                      <a:pt x="138" y="12"/>
                      <a:pt x="123" y="9"/>
                      <a:pt x="114" y="8"/>
                    </a:cubicBezTo>
                    <a:cubicBezTo>
                      <a:pt x="105" y="6"/>
                      <a:pt x="102" y="0"/>
                      <a:pt x="82" y="3"/>
                    </a:cubicBezTo>
                    <a:cubicBezTo>
                      <a:pt x="37" y="11"/>
                      <a:pt x="21" y="1"/>
                      <a:pt x="2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41" name="Freeform 245"/>
              <p:cNvSpPr>
                <a:spLocks/>
              </p:cNvSpPr>
              <p:nvPr/>
            </p:nvSpPr>
            <p:spPr bwMode="auto">
              <a:xfrm>
                <a:off x="5077" y="1540"/>
                <a:ext cx="567" cy="146"/>
              </a:xfrm>
              <a:custGeom>
                <a:avLst/>
                <a:gdLst/>
                <a:ahLst/>
                <a:cxnLst>
                  <a:cxn ang="0">
                    <a:pos x="98" y="19"/>
                  </a:cxn>
                  <a:cxn ang="0">
                    <a:pos x="103" y="4"/>
                  </a:cxn>
                  <a:cxn ang="0">
                    <a:pos x="74" y="10"/>
                  </a:cxn>
                  <a:cxn ang="0">
                    <a:pos x="36" y="6"/>
                  </a:cxn>
                  <a:cxn ang="0">
                    <a:pos x="2" y="4"/>
                  </a:cxn>
                  <a:cxn ang="0">
                    <a:pos x="98" y="19"/>
                  </a:cxn>
                </a:cxnLst>
                <a:rect l="0" t="0" r="r" b="b"/>
                <a:pathLst>
                  <a:path w="112" h="29">
                    <a:moveTo>
                      <a:pt x="98" y="19"/>
                    </a:moveTo>
                    <a:cubicBezTo>
                      <a:pt x="112" y="13"/>
                      <a:pt x="111" y="0"/>
                      <a:pt x="103" y="4"/>
                    </a:cubicBezTo>
                    <a:cubicBezTo>
                      <a:pt x="96" y="9"/>
                      <a:pt x="83" y="10"/>
                      <a:pt x="74" y="10"/>
                    </a:cubicBezTo>
                    <a:cubicBezTo>
                      <a:pt x="65" y="11"/>
                      <a:pt x="45" y="3"/>
                      <a:pt x="36" y="6"/>
                    </a:cubicBezTo>
                    <a:cubicBezTo>
                      <a:pt x="27" y="9"/>
                      <a:pt x="2" y="4"/>
                      <a:pt x="2" y="4"/>
                    </a:cubicBezTo>
                    <a:cubicBezTo>
                      <a:pt x="0" y="29"/>
                      <a:pt x="83" y="25"/>
                      <a:pt x="98" y="19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42" name="Freeform 246"/>
              <p:cNvSpPr>
                <a:spLocks/>
              </p:cNvSpPr>
              <p:nvPr/>
            </p:nvSpPr>
            <p:spPr bwMode="auto">
              <a:xfrm>
                <a:off x="5042" y="1656"/>
                <a:ext cx="581" cy="480"/>
              </a:xfrm>
              <a:custGeom>
                <a:avLst/>
                <a:gdLst/>
                <a:ahLst/>
                <a:cxnLst>
                  <a:cxn ang="0">
                    <a:pos x="3" y="53"/>
                  </a:cxn>
                  <a:cxn ang="0">
                    <a:pos x="26" y="54"/>
                  </a:cxn>
                  <a:cxn ang="0">
                    <a:pos x="50" y="77"/>
                  </a:cxn>
                  <a:cxn ang="0">
                    <a:pos x="59" y="84"/>
                  </a:cxn>
                  <a:cxn ang="0">
                    <a:pos x="81" y="52"/>
                  </a:cxn>
                  <a:cxn ang="0">
                    <a:pos x="111" y="52"/>
                  </a:cxn>
                  <a:cxn ang="0">
                    <a:pos x="79" y="27"/>
                  </a:cxn>
                  <a:cxn ang="0">
                    <a:pos x="37" y="16"/>
                  </a:cxn>
                  <a:cxn ang="0">
                    <a:pos x="12" y="41"/>
                  </a:cxn>
                  <a:cxn ang="0">
                    <a:pos x="3" y="53"/>
                  </a:cxn>
                </a:cxnLst>
                <a:rect l="0" t="0" r="r" b="b"/>
                <a:pathLst>
                  <a:path w="115" h="95">
                    <a:moveTo>
                      <a:pt x="3" y="53"/>
                    </a:moveTo>
                    <a:cubicBezTo>
                      <a:pt x="5" y="60"/>
                      <a:pt x="14" y="68"/>
                      <a:pt x="26" y="54"/>
                    </a:cubicBezTo>
                    <a:cubicBezTo>
                      <a:pt x="48" y="29"/>
                      <a:pt x="48" y="72"/>
                      <a:pt x="50" y="77"/>
                    </a:cubicBezTo>
                    <a:cubicBezTo>
                      <a:pt x="51" y="81"/>
                      <a:pt x="54" y="95"/>
                      <a:pt x="59" y="84"/>
                    </a:cubicBezTo>
                    <a:cubicBezTo>
                      <a:pt x="63" y="74"/>
                      <a:pt x="70" y="39"/>
                      <a:pt x="81" y="52"/>
                    </a:cubicBezTo>
                    <a:cubicBezTo>
                      <a:pt x="100" y="76"/>
                      <a:pt x="115" y="54"/>
                      <a:pt x="111" y="52"/>
                    </a:cubicBezTo>
                    <a:cubicBezTo>
                      <a:pt x="106" y="51"/>
                      <a:pt x="79" y="37"/>
                      <a:pt x="79" y="27"/>
                    </a:cubicBezTo>
                    <a:cubicBezTo>
                      <a:pt x="79" y="16"/>
                      <a:pt x="42" y="0"/>
                      <a:pt x="37" y="16"/>
                    </a:cubicBezTo>
                    <a:cubicBezTo>
                      <a:pt x="33" y="33"/>
                      <a:pt x="12" y="41"/>
                      <a:pt x="12" y="41"/>
                    </a:cubicBezTo>
                    <a:cubicBezTo>
                      <a:pt x="0" y="44"/>
                      <a:pt x="2" y="45"/>
                      <a:pt x="3" y="53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43" name="Freeform 247"/>
              <p:cNvSpPr>
                <a:spLocks/>
              </p:cNvSpPr>
              <p:nvPr/>
            </p:nvSpPr>
            <p:spPr bwMode="auto">
              <a:xfrm>
                <a:off x="5421" y="1464"/>
                <a:ext cx="329" cy="854"/>
              </a:xfrm>
              <a:custGeom>
                <a:avLst/>
                <a:gdLst/>
                <a:ahLst/>
                <a:cxnLst>
                  <a:cxn ang="0">
                    <a:pos x="51" y="40"/>
                  </a:cxn>
                  <a:cxn ang="0">
                    <a:pos x="22" y="49"/>
                  </a:cxn>
                  <a:cxn ang="0">
                    <a:pos x="22" y="59"/>
                  </a:cxn>
                  <a:cxn ang="0">
                    <a:pos x="50" y="90"/>
                  </a:cxn>
                  <a:cxn ang="0">
                    <a:pos x="34" y="118"/>
                  </a:cxn>
                  <a:cxn ang="0">
                    <a:pos x="0" y="148"/>
                  </a:cxn>
                  <a:cxn ang="0">
                    <a:pos x="17" y="155"/>
                  </a:cxn>
                  <a:cxn ang="0">
                    <a:pos x="47" y="166"/>
                  </a:cxn>
                  <a:cxn ang="0">
                    <a:pos x="63" y="162"/>
                  </a:cxn>
                  <a:cxn ang="0">
                    <a:pos x="65" y="0"/>
                  </a:cxn>
                  <a:cxn ang="0">
                    <a:pos x="51" y="40"/>
                  </a:cxn>
                </a:cxnLst>
                <a:rect l="0" t="0" r="r" b="b"/>
                <a:pathLst>
                  <a:path w="65" h="169">
                    <a:moveTo>
                      <a:pt x="51" y="40"/>
                    </a:moveTo>
                    <a:cubicBezTo>
                      <a:pt x="44" y="46"/>
                      <a:pt x="30" y="49"/>
                      <a:pt x="22" y="49"/>
                    </a:cubicBezTo>
                    <a:cubicBezTo>
                      <a:pt x="13" y="48"/>
                      <a:pt x="14" y="56"/>
                      <a:pt x="22" y="59"/>
                    </a:cubicBezTo>
                    <a:cubicBezTo>
                      <a:pt x="30" y="62"/>
                      <a:pt x="49" y="75"/>
                      <a:pt x="50" y="90"/>
                    </a:cubicBezTo>
                    <a:cubicBezTo>
                      <a:pt x="50" y="104"/>
                      <a:pt x="51" y="115"/>
                      <a:pt x="34" y="118"/>
                    </a:cubicBezTo>
                    <a:cubicBezTo>
                      <a:pt x="18" y="122"/>
                      <a:pt x="3" y="124"/>
                      <a:pt x="0" y="148"/>
                    </a:cubicBezTo>
                    <a:cubicBezTo>
                      <a:pt x="0" y="148"/>
                      <a:pt x="10" y="154"/>
                      <a:pt x="17" y="155"/>
                    </a:cubicBezTo>
                    <a:cubicBezTo>
                      <a:pt x="23" y="155"/>
                      <a:pt x="42" y="163"/>
                      <a:pt x="47" y="166"/>
                    </a:cubicBezTo>
                    <a:cubicBezTo>
                      <a:pt x="51" y="169"/>
                      <a:pt x="58" y="167"/>
                      <a:pt x="63" y="162"/>
                    </a:cubicBezTo>
                    <a:lnTo>
                      <a:pt x="65" y="0"/>
                    </a:lnTo>
                    <a:cubicBezTo>
                      <a:pt x="64" y="8"/>
                      <a:pt x="58" y="36"/>
                      <a:pt x="51" y="40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4344" name="Rectangle 248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298450" y="228600"/>
            <a:ext cx="85407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4345" name="Rectangle 249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609600" y="1600200"/>
            <a:ext cx="8153400" cy="449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346" name="Rectangle 25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4347" name="Rectangle 2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4348" name="Rectangle 2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E2FB410-D291-4E15-97A1-D5F4F7A44617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itchFamily="2" charset="2"/>
        <a:buChar char="Ø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itchFamily="18" charset="2"/>
        <a:buChar char="¡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itchFamily="2" charset="2"/>
        <a:buChar char="Ø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5AF8FFA-428A-4C40-91A5-9D5129C4ABB7}" type="slidenum">
              <a:rPr lang="en-US" altLang="zh-CN"/>
              <a:pPr/>
              <a:t>‹#›</a:t>
            </a:fld>
            <a:endParaRPr lang="en-US" altLang="zh-CN"/>
          </a:p>
        </p:txBody>
      </p:sp>
      <p:pic>
        <p:nvPicPr>
          <p:cNvPr id="8199" name="Picture 7" descr="武汉长江大桥2"/>
          <p:cNvPicPr>
            <a:picLocks noChangeAspect="1" noChangeArrowheads="1"/>
          </p:cNvPicPr>
          <p:nvPr userDrawn="1"/>
        </p:nvPicPr>
        <p:blipFill>
          <a:blip r:embed="rId13">
            <a:lum bright="-30000" contrast="-10000"/>
          </a:blip>
          <a:srcRect/>
          <a:stretch>
            <a:fillRect/>
          </a:stretch>
        </p:blipFill>
        <p:spPr bwMode="auto">
          <a:xfrm>
            <a:off x="0" y="838200"/>
            <a:ext cx="91440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</p:sldLayoutIdLst>
  <p:transition>
    <p:random/>
  </p:transition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+mj-lt"/>
              </a:defRPr>
            </a:lvl1pPr>
          </a:lstStyle>
          <a:p>
            <a:endParaRPr lang="en-US" altLang="zh-CN"/>
          </a:p>
        </p:txBody>
      </p:sp>
      <p:sp>
        <p:nvSpPr>
          <p:cNvPr id="133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+mj-lt"/>
              </a:defRPr>
            </a:lvl1pPr>
          </a:lstStyle>
          <a:p>
            <a:endParaRPr lang="en-US" altLang="zh-CN"/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+mj-lt"/>
              </a:defRPr>
            </a:lvl1pPr>
          </a:lstStyle>
          <a:p>
            <a:fld id="{61FA9EDB-445F-4308-82F1-7C283FA89A24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13319" name="Freeform 7"/>
          <p:cNvSpPr>
            <a:spLocks noChangeArrowheads="1"/>
          </p:cNvSpPr>
          <p:nvPr/>
        </p:nvSpPr>
        <p:spPr bwMode="auto">
          <a:xfrm>
            <a:off x="381000" y="228600"/>
            <a:ext cx="8229600" cy="6096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1905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20" name="Line 8"/>
          <p:cNvSpPr>
            <a:spLocks noChangeShapeType="1"/>
          </p:cNvSpPr>
          <p:nvPr/>
        </p:nvSpPr>
        <p:spPr bwMode="auto">
          <a:xfrm>
            <a:off x="457200" y="617220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fontAlgn="base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600">
          <a:solidFill>
            <a:schemeClr val="tx1"/>
          </a:solidFill>
          <a:latin typeface="+mn-lt"/>
          <a:ea typeface="+mn-ea"/>
        </a:defRPr>
      </a:lvl2pPr>
      <a:lvl3pPr marL="1022350" indent="-350838" algn="l" rtl="0" fontAlgn="base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200">
          <a:solidFill>
            <a:schemeClr val="tx1"/>
          </a:solidFill>
          <a:latin typeface="+mn-lt"/>
          <a:ea typeface="+mn-ea"/>
        </a:defRPr>
      </a:lvl3pPr>
      <a:lvl4pPr marL="1339850" indent="-31591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 sz="2000">
          <a:solidFill>
            <a:schemeClr val="tx1"/>
          </a:solidFill>
          <a:latin typeface="+mn-lt"/>
          <a:ea typeface="+mn-ea"/>
        </a:defRPr>
      </a:lvl4pPr>
      <a:lvl5pPr marL="16811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对角圆角矩形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en-US" altLang="zh-CN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en-US" altLang="zh-CN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6E2FB410-D291-4E15-97A1-D5F4F7A44617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0.xml"/><Relationship Id="rId1" Type="http://schemas.openxmlformats.org/officeDocument/2006/relationships/vmlDrawing" Target="../drawings/vmlDrawing1.v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0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38.xml"/><Relationship Id="rId3" Type="http://schemas.openxmlformats.org/officeDocument/2006/relationships/slide" Target="slide30.xml"/><Relationship Id="rId7" Type="http://schemas.openxmlformats.org/officeDocument/2006/relationships/hyperlink" Target="../../../2.1" TargetMode="External"/><Relationship Id="rId2" Type="http://schemas.openxmlformats.org/officeDocument/2006/relationships/slide" Target="slide25.xml"/><Relationship Id="rId1" Type="http://schemas.openxmlformats.org/officeDocument/2006/relationships/slideLayout" Target="../slideLayouts/slideLayout40.xml"/><Relationship Id="rId6" Type="http://schemas.openxmlformats.org/officeDocument/2006/relationships/slide" Target="slide10.xml"/><Relationship Id="rId5" Type="http://schemas.openxmlformats.org/officeDocument/2006/relationships/slide" Target="slide24.xml"/><Relationship Id="rId4" Type="http://schemas.openxmlformats.org/officeDocument/2006/relationships/slide" Target="slide3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40.xml"/><Relationship Id="rId1" Type="http://schemas.openxmlformats.org/officeDocument/2006/relationships/vmlDrawing" Target="../drawings/vmlDrawing2.vml"/></Relationships>
</file>

<file path=ppt/slides/_rels/slide17.xml.rels><?xml version="1.0" encoding="UTF-8" standalone="yes" ?><Relationships xmlns="http://schemas.openxmlformats.org/package/2006/relationships"><Relationship Id="rId2" Target="../media/image12.jpeg" Type="http://schemas.openxmlformats.org/officeDocument/2006/relationships/image"/><Relationship Id="rId1" Target="../slideLayouts/slideLayout40.xml" Type="http://schemas.openxmlformats.org/officeDocument/2006/relationships/slideLayout"/></Relationships>
</file>

<file path=ppt/slides/_rels/slide18.xml.rels><?xml version="1.0" encoding="UTF-8" standalone="yes" ?><Relationships xmlns="http://schemas.openxmlformats.org/package/2006/relationships"><Relationship Id="rId2" Target="../media/image13.jpeg" Type="http://schemas.openxmlformats.org/officeDocument/2006/relationships/image"/><Relationship Id="rId1" Target="../slideLayouts/slideLayout40.xml" Type="http://schemas.openxmlformats.org/officeDocument/2006/relationships/slideLayout"/></Relationships>
</file>

<file path=ppt/slides/_rels/slide19.xml.rels><?xml version="1.0" encoding="UTF-8" standalone="yes" ?><Relationships xmlns="http://schemas.openxmlformats.org/package/2006/relationships"><Relationship Id="rId2" Target="../media/image14.jpeg" Type="http://schemas.openxmlformats.org/officeDocument/2006/relationships/image"/><Relationship Id="rId1" Target="../slideLayouts/slideLayout40.xml" Type="http://schemas.openxmlformats.org/officeDocument/2006/relationships/slideLayout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0.xml.rels><?xml version="1.0" encoding="UTF-8" standalone="yes" ?><Relationships xmlns="http://schemas.openxmlformats.org/package/2006/relationships"><Relationship Id="rId2" Target="../media/image15.jpeg" Type="http://schemas.openxmlformats.org/officeDocument/2006/relationships/image"/><Relationship Id="rId1" Target="../slideLayouts/slideLayout40.xml" Type="http://schemas.openxmlformats.org/officeDocument/2006/relationships/slideLayout"/></Relationships>
</file>

<file path=ppt/slides/_rels/slide21.xml.rels><?xml version="1.0" encoding="UTF-8" standalone="yes" ?><Relationships xmlns="http://schemas.openxmlformats.org/package/2006/relationships"><Relationship Id="rId3" Target="../media/image16.jpeg" Type="http://schemas.openxmlformats.org/officeDocument/2006/relationships/image"/><Relationship Id="rId2" Target="../media/audio1.wav" Type="http://schemas.openxmlformats.org/officeDocument/2006/relationships/audio"/><Relationship Id="rId1" Target="../slideLayouts/slideLayout40.xml" Type="http://schemas.openxmlformats.org/officeDocument/2006/relationships/slideLayout"/></Relationships>
</file>

<file path=ppt/slides/_rels/slide22.xml.rels><?xml version="1.0" encoding="UTF-8" standalone="yes" ?><Relationships xmlns="http://schemas.openxmlformats.org/package/2006/relationships"><Relationship Id="rId3" Target="../media/image17.jpeg" Type="http://schemas.openxmlformats.org/officeDocument/2006/relationships/image"/><Relationship Id="rId2" Target="../media/audio1.wav" Type="http://schemas.openxmlformats.org/officeDocument/2006/relationships/audio"/><Relationship Id="rId1" Target="../slideLayouts/slideLayout40.xml" Type="http://schemas.openxmlformats.org/officeDocument/2006/relationships/slideLayout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40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3.bin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1.jpeg"/><Relationship Id="rId7" Type="http://schemas.openxmlformats.org/officeDocument/2006/relationships/image" Target="../media/image24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5.xml"/><Relationship Id="rId6" Type="http://schemas.openxmlformats.org/officeDocument/2006/relationships/hyperlink" Target="http://www.sunroad.net/99china/road1.htm" TargetMode="External"/><Relationship Id="rId5" Type="http://schemas.openxmlformats.org/officeDocument/2006/relationships/image" Target="../media/image23.jpeg"/><Relationship Id="rId4" Type="http://schemas.openxmlformats.org/officeDocument/2006/relationships/image" Target="../media/image22.jpeg"/><Relationship Id="rId9" Type="http://schemas.openxmlformats.org/officeDocument/2006/relationships/image" Target="../media/image26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 ?><Relationships xmlns="http://schemas.openxmlformats.org/package/2006/relationships"><Relationship Id="rId3" Target="../media/image27.wmf" Type="http://schemas.openxmlformats.org/officeDocument/2006/relationships/image"/><Relationship Id="rId2" Target="../slideLayouts/slideLayout40.xml" Type="http://schemas.openxmlformats.org/officeDocument/2006/relationships/slideLayout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../../../../../ip-zhujf/Local%20Settings/Temp/Rar$DI00.329/&#37325;&#24037;&#19994;&#21644;&#36731;&#24037;&#19994;.a6p" TargetMode="External"/><Relationship Id="rId1" Type="http://schemas.openxmlformats.org/officeDocument/2006/relationships/slideLayout" Target="../slideLayouts/slideLayout3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9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33.xml.rels><?xml version="1.0" encoding="UTF-8" standalone="yes" ?><Relationships xmlns="http://schemas.openxmlformats.org/package/2006/relationships"><Relationship Id="rId3" Target="../media/image29.jpeg" Type="http://schemas.openxmlformats.org/officeDocument/2006/relationships/image"/><Relationship Id="rId2" Target="../media/image28.jpeg" Type="http://schemas.openxmlformats.org/officeDocument/2006/relationships/image"/><Relationship Id="rId1" Target="../slideLayouts/slideLayout40.xml" Type="http://schemas.openxmlformats.org/officeDocument/2006/relationships/slideLayout"/><Relationship Id="rId5" Target="../media/image31.jpeg" Type="http://schemas.openxmlformats.org/officeDocument/2006/relationships/image"/><Relationship Id="rId4" Target="../media/image30.jpeg" Type="http://schemas.openxmlformats.org/officeDocument/2006/relationships/image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0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5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 ?><Relationships xmlns="http://schemas.openxmlformats.org/package/2006/relationships"><Relationship Id="rId3" Target="../media/image4.jpeg" Type="http://schemas.openxmlformats.org/officeDocument/2006/relationships/image"/><Relationship Id="rId2" Target="../media/audio1.wav" Type="http://schemas.openxmlformats.org/officeDocument/2006/relationships/audio"/><Relationship Id="rId1" Target="../slideLayouts/slideLayout40.xml" Type="http://schemas.openxmlformats.org/officeDocument/2006/relationships/slideLayout"/></Relationships>
</file>

<file path=ppt/slides/_rels/slide8.xml.rels><?xml version="1.0" encoding="UTF-8" standalone="yes" ?><Relationships xmlns="http://schemas.openxmlformats.org/package/2006/relationships"><Relationship Id="rId3" Target="../media/image5.jpeg" Type="http://schemas.openxmlformats.org/officeDocument/2006/relationships/image"/><Relationship Id="rId2" Target="../slideLayouts/slideLayout40.xml" Type="http://schemas.openxmlformats.org/officeDocument/2006/relationships/slideLayout"/><Relationship Id="rId1" Target="file:///C:\Documents%20and%20Settings\lhzx\&#26700;&#38754;\8(&#19979;&#65289;\&#19968;&#20116;&#35745;&#21010;1.wmv" TargetMode="External" Type="http://schemas.openxmlformats.org/officeDocument/2006/relationships/video"/></Relationships>
</file>

<file path=ppt/slides/_rels/slide9.xml.rels><?xml version="1.0" encoding="UTF-8" standalone="yes" ?><Relationships xmlns="http://schemas.openxmlformats.org/package/2006/relationships"><Relationship Id="rId3" Target="../media/image6.jpeg" Type="http://schemas.openxmlformats.org/officeDocument/2006/relationships/image"/><Relationship Id="rId2" Target="../media/audio1.wav" Type="http://schemas.openxmlformats.org/officeDocument/2006/relationships/audio"/><Relationship Id="rId1" Target="../slideLayouts/slideLayout40.xml" Type="http://schemas.openxmlformats.org/officeDocument/2006/relationships/slideLayout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313" name="Group 49"/>
          <p:cNvGraphicFramePr>
            <a:graphicFrameLocks noGrp="1"/>
          </p:cNvGraphicFramePr>
          <p:nvPr/>
        </p:nvGraphicFramePr>
        <p:xfrm>
          <a:off x="1331913" y="549275"/>
          <a:ext cx="7354887" cy="2639378"/>
        </p:xfrm>
        <a:graphic>
          <a:graphicData uri="http://schemas.openxmlformats.org/drawingml/2006/table">
            <a:tbl>
              <a:tblPr/>
              <a:tblGrid>
                <a:gridCol w="2128837"/>
                <a:gridCol w="2709863"/>
                <a:gridCol w="2516187"/>
              </a:tblGrid>
              <a:tr h="719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全国总产量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人均占有量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国民收入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    358</a:t>
                      </a:r>
                      <a:r>
                        <a:rPr kumimoji="1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亿元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     66</a:t>
                      </a:r>
                      <a:r>
                        <a:rPr kumimoji="1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     </a:t>
                      </a:r>
                      <a:r>
                        <a:rPr kumimoji="1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粮食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    1.1</a:t>
                      </a:r>
                      <a:r>
                        <a:rPr kumimoji="1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亿吨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   209</a:t>
                      </a:r>
                      <a:r>
                        <a:rPr kumimoji="1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公斤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       </a:t>
                      </a:r>
                      <a:r>
                        <a:rPr kumimoji="1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钢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    15.8</a:t>
                      </a:r>
                      <a:r>
                        <a:rPr kumimoji="1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万吨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   0.29</a:t>
                      </a:r>
                      <a:r>
                        <a:rPr kumimoji="1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公斤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288" name="Rectangle 24"/>
          <p:cNvSpPr>
            <a:spLocks noChangeArrowheads="1"/>
          </p:cNvSpPr>
          <p:nvPr/>
        </p:nvSpPr>
        <p:spPr bwMode="auto">
          <a:xfrm>
            <a:off x="228600" y="5410200"/>
            <a:ext cx="8447088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eaLnBrk="0" hangingPunct="0"/>
            <a:endParaRPr kumimoji="1" lang="zh-CN" altLang="zh-CN" sz="3600" b="1" u="sng">
              <a:solidFill>
                <a:schemeClr val="tx2"/>
              </a:solidFill>
              <a:latin typeface="Times New Roman" pitchFamily="18" charset="0"/>
            </a:endParaRPr>
          </a:p>
        </p:txBody>
      </p:sp>
      <p:graphicFrame>
        <p:nvGraphicFramePr>
          <p:cNvPr id="11312" name="Group 48"/>
          <p:cNvGraphicFramePr>
            <a:graphicFrameLocks noGrp="1"/>
          </p:cNvGraphicFramePr>
          <p:nvPr/>
        </p:nvGraphicFramePr>
        <p:xfrm>
          <a:off x="1258888" y="3429000"/>
          <a:ext cx="7346950" cy="2232026"/>
        </p:xfrm>
        <a:graphic>
          <a:graphicData uri="http://schemas.openxmlformats.org/drawingml/2006/table">
            <a:tbl>
              <a:tblPr/>
              <a:tblGrid>
                <a:gridCol w="2125662"/>
                <a:gridCol w="2708275"/>
                <a:gridCol w="2513013"/>
              </a:tblGrid>
              <a:tr h="744538"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国民党逃跑时掠走的金银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        </a:t>
                      </a:r>
                      <a:r>
                        <a:rPr kumimoji="1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黄金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   277</a:t>
                      </a:r>
                      <a:r>
                        <a:rPr kumimoji="1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万两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295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        </a:t>
                      </a:r>
                      <a:r>
                        <a:rPr kumimoji="1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白银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  1520</a:t>
                      </a:r>
                      <a:r>
                        <a:rPr kumimoji="1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万元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453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        </a:t>
                      </a:r>
                      <a:r>
                        <a:rPr kumimoji="1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美钞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  1537</a:t>
                      </a:r>
                      <a:r>
                        <a:rPr kumimoji="1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万元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305" name="Text Box 41"/>
          <p:cNvSpPr txBox="1">
            <a:spLocks noChangeArrowheads="1"/>
          </p:cNvSpPr>
          <p:nvPr/>
        </p:nvSpPr>
        <p:spPr bwMode="auto">
          <a:xfrm>
            <a:off x="107950" y="333375"/>
            <a:ext cx="854075" cy="59039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eaVert">
            <a:spAutoFit/>
            <a:flatTx/>
          </a:bodyPr>
          <a:lstStyle/>
          <a:p>
            <a:pPr algn="ctr"/>
            <a:r>
              <a:rPr kumimoji="1" lang="zh-CN" altLang="en-US" sz="4400" b="1">
                <a:latin typeface="Times New Roman" pitchFamily="18" charset="0"/>
              </a:rPr>
              <a:t>解放初严峻的经济形势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88" grpId="0"/>
      <p:bldP spid="1130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457200" y="304800"/>
          <a:ext cx="8305800" cy="5721350"/>
        </p:xfrm>
        <a:graphic>
          <a:graphicData uri="http://schemas.openxmlformats.org/presentationml/2006/ole">
            <p:oleObj spid="_x0000_s27650" name="BMP 图象" r:id="rId3" imgW="4409524" imgH="3200000" progId="Paint.Picture">
              <p:embed/>
            </p:oleObj>
          </a:graphicData>
        </a:graphic>
      </p:graphicFrame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684213" y="6172200"/>
            <a:ext cx="77755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latin typeface="Times New Roman" pitchFamily="18" charset="0"/>
                <a:ea typeface="黑体" pitchFamily="49" charset="-122"/>
              </a:rPr>
              <a:t>    </a:t>
            </a:r>
            <a:r>
              <a:rPr kumimoji="1" lang="zh-CN" altLang="en-US" sz="3200" b="1">
                <a:latin typeface="Times New Roman" pitchFamily="18" charset="0"/>
                <a:ea typeface="黑体" pitchFamily="49" charset="-122"/>
              </a:rPr>
              <a:t>苏联专家与中国技术人员一起研究工作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200552313381062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81200" y="0"/>
            <a:ext cx="4776788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/>
          <a:lstStyle/>
          <a:p>
            <a:r>
              <a:rPr lang="zh-CN" altLang="en-US" sz="48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第一个五年计划的建设成果</a:t>
            </a:r>
          </a:p>
        </p:txBody>
      </p:sp>
      <p:graphicFrame>
        <p:nvGraphicFramePr>
          <p:cNvPr id="29733" name="Group 37"/>
          <p:cNvGraphicFramePr>
            <a:graphicFrameLocks noGrp="1"/>
          </p:cNvGraphicFramePr>
          <p:nvPr>
            <p:ph type="tbl" idx="1"/>
          </p:nvPr>
        </p:nvGraphicFramePr>
        <p:xfrm>
          <a:off x="609600" y="1676400"/>
          <a:ext cx="7918450" cy="3841750"/>
        </p:xfrm>
        <a:graphic>
          <a:graphicData uri="http://schemas.openxmlformats.org/drawingml/2006/table">
            <a:tbl>
              <a:tblPr/>
              <a:tblGrid>
                <a:gridCol w="1514475"/>
                <a:gridCol w="2879725"/>
                <a:gridCol w="3524250"/>
              </a:tblGrid>
              <a:tr h="534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品种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1957</a:t>
                      </a: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年产量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比</a:t>
                      </a: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1952</a:t>
                      </a: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年增长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45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粮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1.95</a:t>
                      </a: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亿吨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19%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棉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164</a:t>
                      </a: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万吨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26%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45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钢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535</a:t>
                      </a: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万吨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296%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13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煤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1.3</a:t>
                      </a: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亿吨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96%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原油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146</a:t>
                      </a: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万吨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235%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250825" y="5805488"/>
            <a:ext cx="842486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000" b="1">
                <a:latin typeface="华文新魏" pitchFamily="2" charset="-122"/>
                <a:ea typeface="华文新魏" pitchFamily="2" charset="-122"/>
                <a:cs typeface="ˎ̥"/>
              </a:rPr>
              <a:t>　　</a:t>
            </a:r>
            <a:r>
              <a:rPr lang="zh-CN" altLang="en-US" sz="2400" b="1">
                <a:latin typeface="黑体" pitchFamily="49" charset="-122"/>
                <a:ea typeface="黑体" pitchFamily="49" charset="-122"/>
                <a:cs typeface="ˎ̥"/>
              </a:rPr>
              <a:t>经过第一个五年计划，</a:t>
            </a:r>
            <a:r>
              <a:rPr lang="en-US" altLang="zh-CN" sz="2400" b="1">
                <a:latin typeface="黑体" pitchFamily="49" charset="-122"/>
                <a:ea typeface="黑体" pitchFamily="49" charset="-122"/>
                <a:cs typeface="ˎ̥"/>
              </a:rPr>
              <a:t>1957</a:t>
            </a:r>
            <a:r>
              <a:rPr lang="zh-CN" altLang="en-US" sz="2400" b="1">
                <a:latin typeface="黑体" pitchFamily="49" charset="-122"/>
                <a:ea typeface="黑体" pitchFamily="49" charset="-122"/>
                <a:cs typeface="ˎ̥"/>
              </a:rPr>
              <a:t>年比</a:t>
            </a:r>
            <a:r>
              <a:rPr lang="en-US" altLang="zh-CN" sz="2400" b="1">
                <a:latin typeface="黑体" pitchFamily="49" charset="-122"/>
                <a:ea typeface="黑体" pitchFamily="49" charset="-122"/>
                <a:cs typeface="ˎ̥"/>
              </a:rPr>
              <a:t>1952</a:t>
            </a:r>
            <a:r>
              <a:rPr lang="zh-CN" altLang="en-US" sz="2400" b="1">
                <a:latin typeface="黑体" pitchFamily="49" charset="-122"/>
                <a:ea typeface="黑体" pitchFamily="49" charset="-122"/>
                <a:cs typeface="ˎ̥"/>
              </a:rPr>
              <a:t>年，我国农业生产总产值增长了</a:t>
            </a:r>
            <a:r>
              <a:rPr lang="en-US" altLang="zh-CN" sz="2400" b="1">
                <a:latin typeface="黑体" pitchFamily="49" charset="-122"/>
                <a:ea typeface="黑体" pitchFamily="49" charset="-122"/>
                <a:cs typeface="ˎ̥"/>
              </a:rPr>
              <a:t>25% </a:t>
            </a:r>
            <a:r>
              <a:rPr lang="zh-CN" altLang="en-US" sz="2400" b="1">
                <a:latin typeface="黑体" pitchFamily="49" charset="-122"/>
                <a:ea typeface="黑体" pitchFamily="49" charset="-122"/>
                <a:cs typeface="ˎ̥"/>
              </a:rPr>
              <a:t>，工业生产总产值增长了</a:t>
            </a:r>
            <a:r>
              <a:rPr lang="en-US" altLang="zh-CN" sz="2400" b="1">
                <a:latin typeface="黑体" pitchFamily="49" charset="-122"/>
                <a:ea typeface="黑体" pitchFamily="49" charset="-122"/>
                <a:cs typeface="ˎ̥"/>
              </a:rPr>
              <a:t>129% </a:t>
            </a:r>
            <a:r>
              <a:rPr lang="zh-CN" altLang="en-US" sz="2400" b="1">
                <a:latin typeface="黑体" pitchFamily="49" charset="-122"/>
                <a:ea typeface="黑体" pitchFamily="49" charset="-122"/>
                <a:cs typeface="ˎ̥"/>
              </a:rPr>
              <a:t>。</a:t>
            </a:r>
          </a:p>
        </p:txBody>
      </p:sp>
      <p:pic>
        <p:nvPicPr>
          <p:cNvPr id="30723" name="Picture 3" descr="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12875"/>
            <a:ext cx="9144000" cy="4148138"/>
          </a:xfrm>
          <a:prstGeom prst="rect">
            <a:avLst/>
          </a:prstGeom>
          <a:noFill/>
          <a:ln w="9525">
            <a:solidFill>
              <a:srgbClr val="66FF66"/>
            </a:solidFill>
            <a:miter lim="800000"/>
            <a:headEnd/>
            <a:tailEnd/>
          </a:ln>
        </p:spPr>
      </p:pic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179388" y="333375"/>
            <a:ext cx="876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ea typeface="黑体" pitchFamily="49" charset="-122"/>
              </a:rPr>
              <a:t>意义：开始改变了我国落后的工业面貌，向社会主义工业化迈进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0" name="Group 2"/>
          <p:cNvGrpSpPr>
            <a:grpSpLocks/>
          </p:cNvGrpSpPr>
          <p:nvPr/>
        </p:nvGrpSpPr>
        <p:grpSpPr bwMode="auto">
          <a:xfrm>
            <a:off x="-34925" y="98425"/>
            <a:ext cx="8966200" cy="6931025"/>
            <a:chOff x="0" y="0"/>
            <a:chExt cx="5648" cy="4366"/>
          </a:xfrm>
        </p:grpSpPr>
        <p:grpSp>
          <p:nvGrpSpPr>
            <p:cNvPr id="32771" name="Group 3"/>
            <p:cNvGrpSpPr>
              <a:grpSpLocks/>
            </p:cNvGrpSpPr>
            <p:nvPr/>
          </p:nvGrpSpPr>
          <p:grpSpPr bwMode="auto">
            <a:xfrm>
              <a:off x="0" y="0"/>
              <a:ext cx="5648" cy="4366"/>
              <a:chOff x="0" y="0"/>
              <a:chExt cx="5648" cy="4366"/>
            </a:xfrm>
          </p:grpSpPr>
          <p:sp>
            <p:nvSpPr>
              <p:cNvPr id="32772" name="Freeform 4"/>
              <p:cNvSpPr>
                <a:spLocks/>
              </p:cNvSpPr>
              <p:nvPr/>
            </p:nvSpPr>
            <p:spPr bwMode="auto">
              <a:xfrm>
                <a:off x="0" y="0"/>
                <a:ext cx="5648" cy="4366"/>
              </a:xfrm>
              <a:custGeom>
                <a:avLst/>
                <a:gdLst/>
                <a:ahLst/>
                <a:cxnLst>
                  <a:cxn ang="0">
                    <a:pos x="5410" y="240"/>
                  </a:cxn>
                  <a:cxn ang="0">
                    <a:pos x="5121" y="54"/>
                  </a:cxn>
                  <a:cxn ang="0">
                    <a:pos x="4438" y="282"/>
                  </a:cxn>
                  <a:cxn ang="0">
                    <a:pos x="4159" y="447"/>
                  </a:cxn>
                  <a:cxn ang="0">
                    <a:pos x="4386" y="561"/>
                  </a:cxn>
                  <a:cxn ang="0">
                    <a:pos x="4552" y="706"/>
                  </a:cxn>
                  <a:cxn ang="0">
                    <a:pos x="3900" y="995"/>
                  </a:cxn>
                  <a:cxn ang="0">
                    <a:pos x="3352" y="1409"/>
                  </a:cxn>
                  <a:cxn ang="0">
                    <a:pos x="2493" y="1368"/>
                  </a:cxn>
                  <a:cxn ang="0">
                    <a:pos x="2173" y="1037"/>
                  </a:cxn>
                  <a:cxn ang="0">
                    <a:pos x="1862" y="633"/>
                  </a:cxn>
                  <a:cxn ang="0">
                    <a:pos x="1562" y="364"/>
                  </a:cxn>
                  <a:cxn ang="0">
                    <a:pos x="1273" y="540"/>
                  </a:cxn>
                  <a:cxn ang="0">
                    <a:pos x="818" y="768"/>
                  </a:cxn>
                  <a:cxn ang="0">
                    <a:pos x="735" y="1109"/>
                  </a:cxn>
                  <a:cxn ang="0">
                    <a:pos x="187" y="1212"/>
                  </a:cxn>
                  <a:cxn ang="0">
                    <a:pos x="31" y="1450"/>
                  </a:cxn>
                  <a:cxn ang="0">
                    <a:pos x="52" y="1637"/>
                  </a:cxn>
                  <a:cxn ang="0">
                    <a:pos x="187" y="1823"/>
                  </a:cxn>
                  <a:cxn ang="0">
                    <a:pos x="342" y="2133"/>
                  </a:cxn>
                  <a:cxn ang="0">
                    <a:pos x="269" y="2381"/>
                  </a:cxn>
                  <a:cxn ang="0">
                    <a:pos x="507" y="2764"/>
                  </a:cxn>
                  <a:cxn ang="0">
                    <a:pos x="642" y="2950"/>
                  </a:cxn>
                  <a:cxn ang="0">
                    <a:pos x="756" y="2940"/>
                  </a:cxn>
                  <a:cxn ang="0">
                    <a:pos x="1097" y="3209"/>
                  </a:cxn>
                  <a:cxn ang="0">
                    <a:pos x="1273" y="3322"/>
                  </a:cxn>
                  <a:cxn ang="0">
                    <a:pos x="1387" y="3250"/>
                  </a:cxn>
                  <a:cxn ang="0">
                    <a:pos x="1573" y="3333"/>
                  </a:cxn>
                  <a:cxn ang="0">
                    <a:pos x="1893" y="3405"/>
                  </a:cxn>
                  <a:cxn ang="0">
                    <a:pos x="2162" y="3354"/>
                  </a:cxn>
                  <a:cxn ang="0">
                    <a:pos x="2390" y="3354"/>
                  </a:cxn>
                  <a:cxn ang="0">
                    <a:pos x="2349" y="3716"/>
                  </a:cxn>
                  <a:cxn ang="0">
                    <a:pos x="2276" y="3850"/>
                  </a:cxn>
                  <a:cxn ang="0">
                    <a:pos x="2452" y="4036"/>
                  </a:cxn>
                  <a:cxn ang="0">
                    <a:pos x="2597" y="4326"/>
                  </a:cxn>
                  <a:cxn ang="0">
                    <a:pos x="2731" y="4326"/>
                  </a:cxn>
                  <a:cxn ang="0">
                    <a:pos x="2980" y="4109"/>
                  </a:cxn>
                  <a:cxn ang="0">
                    <a:pos x="3269" y="4067"/>
                  </a:cxn>
                  <a:cxn ang="0">
                    <a:pos x="3486" y="4284"/>
                  </a:cxn>
                  <a:cxn ang="0">
                    <a:pos x="3848" y="4274"/>
                  </a:cxn>
                  <a:cxn ang="0">
                    <a:pos x="4055" y="4222"/>
                  </a:cxn>
                  <a:cxn ang="0">
                    <a:pos x="4252" y="4088"/>
                  </a:cxn>
                  <a:cxn ang="0">
                    <a:pos x="4552" y="4026"/>
                  </a:cxn>
                  <a:cxn ang="0">
                    <a:pos x="4717" y="3881"/>
                  </a:cxn>
                  <a:cxn ang="0">
                    <a:pos x="4935" y="3643"/>
                  </a:cxn>
                  <a:cxn ang="0">
                    <a:pos x="4955" y="3467"/>
                  </a:cxn>
                  <a:cxn ang="0">
                    <a:pos x="5017" y="3354"/>
                  </a:cxn>
                  <a:cxn ang="0">
                    <a:pos x="5079" y="3074"/>
                  </a:cxn>
                  <a:cxn ang="0">
                    <a:pos x="4976" y="2960"/>
                  </a:cxn>
                  <a:cxn ang="0">
                    <a:pos x="5048" y="2743"/>
                  </a:cxn>
                  <a:cxn ang="0">
                    <a:pos x="4904" y="2505"/>
                  </a:cxn>
                  <a:cxn ang="0">
                    <a:pos x="4738" y="2371"/>
                  </a:cxn>
                  <a:cxn ang="0">
                    <a:pos x="4976" y="2019"/>
                  </a:cxn>
                  <a:cxn ang="0">
                    <a:pos x="4842" y="1905"/>
                  </a:cxn>
                  <a:cxn ang="0">
                    <a:pos x="4635" y="1947"/>
                  </a:cxn>
                  <a:cxn ang="0">
                    <a:pos x="4635" y="1740"/>
                  </a:cxn>
                  <a:cxn ang="0">
                    <a:pos x="4759" y="1606"/>
                  </a:cxn>
                  <a:cxn ang="0">
                    <a:pos x="4945" y="1523"/>
                  </a:cxn>
                  <a:cxn ang="0">
                    <a:pos x="4935" y="1730"/>
                  </a:cxn>
                  <a:cxn ang="0">
                    <a:pos x="5183" y="1585"/>
                  </a:cxn>
                  <a:cxn ang="0">
                    <a:pos x="5348" y="1357"/>
                  </a:cxn>
                  <a:cxn ang="0">
                    <a:pos x="5483" y="1264"/>
                  </a:cxn>
                  <a:cxn ang="0">
                    <a:pos x="5628" y="1047"/>
                  </a:cxn>
                </a:cxnLst>
                <a:rect l="0" t="0" r="r" b="b"/>
                <a:pathLst>
                  <a:path w="5648" h="4366">
                    <a:moveTo>
                      <a:pt x="5638" y="385"/>
                    </a:moveTo>
                    <a:cubicBezTo>
                      <a:pt x="5628" y="392"/>
                      <a:pt x="5619" y="405"/>
                      <a:pt x="5607" y="406"/>
                    </a:cubicBezTo>
                    <a:cubicBezTo>
                      <a:pt x="5496" y="418"/>
                      <a:pt x="5523" y="320"/>
                      <a:pt x="5473" y="271"/>
                    </a:cubicBezTo>
                    <a:cubicBezTo>
                      <a:pt x="5455" y="254"/>
                      <a:pt x="5432" y="248"/>
                      <a:pt x="5410" y="240"/>
                    </a:cubicBezTo>
                    <a:cubicBezTo>
                      <a:pt x="5347" y="177"/>
                      <a:pt x="5407" y="224"/>
                      <a:pt x="5266" y="199"/>
                    </a:cubicBezTo>
                    <a:cubicBezTo>
                      <a:pt x="5245" y="195"/>
                      <a:pt x="5204" y="178"/>
                      <a:pt x="5204" y="178"/>
                    </a:cubicBezTo>
                    <a:cubicBezTo>
                      <a:pt x="5194" y="168"/>
                      <a:pt x="5180" y="160"/>
                      <a:pt x="5173" y="147"/>
                    </a:cubicBezTo>
                    <a:cubicBezTo>
                      <a:pt x="5145" y="92"/>
                      <a:pt x="5187" y="75"/>
                      <a:pt x="5121" y="54"/>
                    </a:cubicBezTo>
                    <a:cubicBezTo>
                      <a:pt x="5041" y="0"/>
                      <a:pt x="4936" y="28"/>
                      <a:pt x="4842" y="13"/>
                    </a:cubicBezTo>
                    <a:cubicBezTo>
                      <a:pt x="4742" y="16"/>
                      <a:pt x="4642" y="14"/>
                      <a:pt x="4542" y="23"/>
                    </a:cubicBezTo>
                    <a:cubicBezTo>
                      <a:pt x="4522" y="25"/>
                      <a:pt x="4497" y="60"/>
                      <a:pt x="4490" y="75"/>
                    </a:cubicBezTo>
                    <a:cubicBezTo>
                      <a:pt x="4459" y="143"/>
                      <a:pt x="4466" y="215"/>
                      <a:pt x="4438" y="282"/>
                    </a:cubicBezTo>
                    <a:cubicBezTo>
                      <a:pt x="4434" y="292"/>
                      <a:pt x="4417" y="289"/>
                      <a:pt x="4407" y="292"/>
                    </a:cubicBezTo>
                    <a:cubicBezTo>
                      <a:pt x="4386" y="306"/>
                      <a:pt x="4366" y="319"/>
                      <a:pt x="4345" y="333"/>
                    </a:cubicBezTo>
                    <a:cubicBezTo>
                      <a:pt x="4316" y="352"/>
                      <a:pt x="4242" y="354"/>
                      <a:pt x="4242" y="354"/>
                    </a:cubicBezTo>
                    <a:cubicBezTo>
                      <a:pt x="4204" y="380"/>
                      <a:pt x="4187" y="410"/>
                      <a:pt x="4159" y="447"/>
                    </a:cubicBezTo>
                    <a:cubicBezTo>
                      <a:pt x="4151" y="534"/>
                      <a:pt x="4104" y="629"/>
                      <a:pt x="4211" y="664"/>
                    </a:cubicBezTo>
                    <a:cubicBezTo>
                      <a:pt x="4265" y="647"/>
                      <a:pt x="4249" y="614"/>
                      <a:pt x="4293" y="602"/>
                    </a:cubicBezTo>
                    <a:cubicBezTo>
                      <a:pt x="4320" y="595"/>
                      <a:pt x="4348" y="595"/>
                      <a:pt x="4376" y="592"/>
                    </a:cubicBezTo>
                    <a:cubicBezTo>
                      <a:pt x="4379" y="582"/>
                      <a:pt x="4376" y="565"/>
                      <a:pt x="4386" y="561"/>
                    </a:cubicBezTo>
                    <a:cubicBezTo>
                      <a:pt x="4389" y="560"/>
                      <a:pt x="4466" y="581"/>
                      <a:pt x="4469" y="582"/>
                    </a:cubicBezTo>
                    <a:cubicBezTo>
                      <a:pt x="4483" y="603"/>
                      <a:pt x="4497" y="623"/>
                      <a:pt x="4511" y="644"/>
                    </a:cubicBezTo>
                    <a:cubicBezTo>
                      <a:pt x="4518" y="654"/>
                      <a:pt x="4524" y="665"/>
                      <a:pt x="4531" y="675"/>
                    </a:cubicBezTo>
                    <a:cubicBezTo>
                      <a:pt x="4538" y="685"/>
                      <a:pt x="4552" y="706"/>
                      <a:pt x="4552" y="706"/>
                    </a:cubicBezTo>
                    <a:cubicBezTo>
                      <a:pt x="4531" y="771"/>
                      <a:pt x="4470" y="745"/>
                      <a:pt x="4407" y="757"/>
                    </a:cubicBezTo>
                    <a:cubicBezTo>
                      <a:pt x="4363" y="787"/>
                      <a:pt x="4346" y="823"/>
                      <a:pt x="4293" y="840"/>
                    </a:cubicBezTo>
                    <a:cubicBezTo>
                      <a:pt x="4256" y="865"/>
                      <a:pt x="4219" y="942"/>
                      <a:pt x="4180" y="954"/>
                    </a:cubicBezTo>
                    <a:cubicBezTo>
                      <a:pt x="4087" y="983"/>
                      <a:pt x="3998" y="988"/>
                      <a:pt x="3900" y="995"/>
                    </a:cubicBezTo>
                    <a:cubicBezTo>
                      <a:pt x="3796" y="1032"/>
                      <a:pt x="3839" y="1042"/>
                      <a:pt x="3848" y="1192"/>
                    </a:cubicBezTo>
                    <a:cubicBezTo>
                      <a:pt x="3835" y="1258"/>
                      <a:pt x="3837" y="1253"/>
                      <a:pt x="3776" y="1275"/>
                    </a:cubicBezTo>
                    <a:cubicBezTo>
                      <a:pt x="3714" y="1322"/>
                      <a:pt x="3618" y="1379"/>
                      <a:pt x="3538" y="1388"/>
                    </a:cubicBezTo>
                    <a:cubicBezTo>
                      <a:pt x="3476" y="1395"/>
                      <a:pt x="3352" y="1409"/>
                      <a:pt x="3352" y="1409"/>
                    </a:cubicBezTo>
                    <a:cubicBezTo>
                      <a:pt x="3294" y="1429"/>
                      <a:pt x="3242" y="1454"/>
                      <a:pt x="3186" y="1481"/>
                    </a:cubicBezTo>
                    <a:cubicBezTo>
                      <a:pt x="3088" y="1473"/>
                      <a:pt x="3004" y="1452"/>
                      <a:pt x="2907" y="1440"/>
                    </a:cubicBezTo>
                    <a:cubicBezTo>
                      <a:pt x="2871" y="1428"/>
                      <a:pt x="2841" y="1396"/>
                      <a:pt x="2804" y="1388"/>
                    </a:cubicBezTo>
                    <a:cubicBezTo>
                      <a:pt x="2702" y="1366"/>
                      <a:pt x="2597" y="1373"/>
                      <a:pt x="2493" y="1368"/>
                    </a:cubicBezTo>
                    <a:cubicBezTo>
                      <a:pt x="2441" y="1361"/>
                      <a:pt x="2390" y="1354"/>
                      <a:pt x="2338" y="1347"/>
                    </a:cubicBezTo>
                    <a:cubicBezTo>
                      <a:pt x="2313" y="1344"/>
                      <a:pt x="2297" y="1285"/>
                      <a:pt x="2297" y="1285"/>
                    </a:cubicBezTo>
                    <a:cubicBezTo>
                      <a:pt x="2282" y="1221"/>
                      <a:pt x="2257" y="1198"/>
                      <a:pt x="2235" y="1140"/>
                    </a:cubicBezTo>
                    <a:cubicBezTo>
                      <a:pt x="2217" y="1093"/>
                      <a:pt x="2218" y="1066"/>
                      <a:pt x="2173" y="1037"/>
                    </a:cubicBezTo>
                    <a:cubicBezTo>
                      <a:pt x="2141" y="947"/>
                      <a:pt x="1997" y="948"/>
                      <a:pt x="1914" y="933"/>
                    </a:cubicBezTo>
                    <a:cubicBezTo>
                      <a:pt x="1875" y="908"/>
                      <a:pt x="1847" y="885"/>
                      <a:pt x="1831" y="840"/>
                    </a:cubicBezTo>
                    <a:cubicBezTo>
                      <a:pt x="1854" y="806"/>
                      <a:pt x="1880" y="796"/>
                      <a:pt x="1893" y="757"/>
                    </a:cubicBezTo>
                    <a:cubicBezTo>
                      <a:pt x="1875" y="587"/>
                      <a:pt x="1903" y="715"/>
                      <a:pt x="1862" y="633"/>
                    </a:cubicBezTo>
                    <a:cubicBezTo>
                      <a:pt x="1857" y="623"/>
                      <a:pt x="1862" y="607"/>
                      <a:pt x="1852" y="602"/>
                    </a:cubicBezTo>
                    <a:cubicBezTo>
                      <a:pt x="1827" y="588"/>
                      <a:pt x="1797" y="589"/>
                      <a:pt x="1769" y="582"/>
                    </a:cubicBezTo>
                    <a:cubicBezTo>
                      <a:pt x="1745" y="531"/>
                      <a:pt x="1716" y="477"/>
                      <a:pt x="1676" y="437"/>
                    </a:cubicBezTo>
                    <a:cubicBezTo>
                      <a:pt x="1653" y="366"/>
                      <a:pt x="1645" y="375"/>
                      <a:pt x="1562" y="364"/>
                    </a:cubicBezTo>
                    <a:cubicBezTo>
                      <a:pt x="1539" y="380"/>
                      <a:pt x="1512" y="389"/>
                      <a:pt x="1490" y="406"/>
                    </a:cubicBezTo>
                    <a:cubicBezTo>
                      <a:pt x="1467" y="424"/>
                      <a:pt x="1428" y="468"/>
                      <a:pt x="1428" y="468"/>
                    </a:cubicBezTo>
                    <a:cubicBezTo>
                      <a:pt x="1414" y="584"/>
                      <a:pt x="1426" y="556"/>
                      <a:pt x="1314" y="571"/>
                    </a:cubicBezTo>
                    <a:cubicBezTo>
                      <a:pt x="1300" y="561"/>
                      <a:pt x="1288" y="548"/>
                      <a:pt x="1273" y="540"/>
                    </a:cubicBezTo>
                    <a:cubicBezTo>
                      <a:pt x="1254" y="530"/>
                      <a:pt x="1211" y="519"/>
                      <a:pt x="1211" y="519"/>
                    </a:cubicBezTo>
                    <a:cubicBezTo>
                      <a:pt x="1160" y="553"/>
                      <a:pt x="1151" y="617"/>
                      <a:pt x="1097" y="654"/>
                    </a:cubicBezTo>
                    <a:cubicBezTo>
                      <a:pt x="1085" y="692"/>
                      <a:pt x="1063" y="722"/>
                      <a:pt x="1045" y="757"/>
                    </a:cubicBezTo>
                    <a:cubicBezTo>
                      <a:pt x="980" y="708"/>
                      <a:pt x="850" y="670"/>
                      <a:pt x="818" y="768"/>
                    </a:cubicBezTo>
                    <a:cubicBezTo>
                      <a:pt x="868" y="843"/>
                      <a:pt x="892" y="870"/>
                      <a:pt x="828" y="964"/>
                    </a:cubicBezTo>
                    <a:cubicBezTo>
                      <a:pt x="825" y="978"/>
                      <a:pt x="827" y="995"/>
                      <a:pt x="818" y="1006"/>
                    </a:cubicBezTo>
                    <a:cubicBezTo>
                      <a:pt x="802" y="1025"/>
                      <a:pt x="756" y="1047"/>
                      <a:pt x="756" y="1047"/>
                    </a:cubicBezTo>
                    <a:cubicBezTo>
                      <a:pt x="749" y="1068"/>
                      <a:pt x="750" y="1094"/>
                      <a:pt x="735" y="1109"/>
                    </a:cubicBezTo>
                    <a:cubicBezTo>
                      <a:pt x="688" y="1156"/>
                      <a:pt x="633" y="1159"/>
                      <a:pt x="569" y="1171"/>
                    </a:cubicBezTo>
                    <a:cubicBezTo>
                      <a:pt x="508" y="1151"/>
                      <a:pt x="445" y="1171"/>
                      <a:pt x="383" y="1181"/>
                    </a:cubicBezTo>
                    <a:cubicBezTo>
                      <a:pt x="357" y="1263"/>
                      <a:pt x="364" y="1244"/>
                      <a:pt x="269" y="1233"/>
                    </a:cubicBezTo>
                    <a:cubicBezTo>
                      <a:pt x="240" y="1188"/>
                      <a:pt x="257" y="1194"/>
                      <a:pt x="187" y="1212"/>
                    </a:cubicBezTo>
                    <a:cubicBezTo>
                      <a:pt x="166" y="1217"/>
                      <a:pt x="125" y="1233"/>
                      <a:pt x="125" y="1233"/>
                    </a:cubicBezTo>
                    <a:cubicBezTo>
                      <a:pt x="71" y="1270"/>
                      <a:pt x="106" y="1279"/>
                      <a:pt x="52" y="1316"/>
                    </a:cubicBezTo>
                    <a:cubicBezTo>
                      <a:pt x="36" y="1366"/>
                      <a:pt x="15" y="1364"/>
                      <a:pt x="0" y="1419"/>
                    </a:cubicBezTo>
                    <a:cubicBezTo>
                      <a:pt x="10" y="1429"/>
                      <a:pt x="19" y="1442"/>
                      <a:pt x="31" y="1450"/>
                    </a:cubicBezTo>
                    <a:cubicBezTo>
                      <a:pt x="40" y="1456"/>
                      <a:pt x="55" y="1453"/>
                      <a:pt x="63" y="1461"/>
                    </a:cubicBezTo>
                    <a:cubicBezTo>
                      <a:pt x="68" y="1466"/>
                      <a:pt x="83" y="1533"/>
                      <a:pt x="83" y="1533"/>
                    </a:cubicBezTo>
                    <a:cubicBezTo>
                      <a:pt x="80" y="1557"/>
                      <a:pt x="80" y="1582"/>
                      <a:pt x="73" y="1606"/>
                    </a:cubicBezTo>
                    <a:cubicBezTo>
                      <a:pt x="69" y="1618"/>
                      <a:pt x="64" y="1635"/>
                      <a:pt x="52" y="1637"/>
                    </a:cubicBezTo>
                    <a:cubicBezTo>
                      <a:pt x="40" y="1639"/>
                      <a:pt x="31" y="1623"/>
                      <a:pt x="21" y="1616"/>
                    </a:cubicBezTo>
                    <a:cubicBezTo>
                      <a:pt x="43" y="1750"/>
                      <a:pt x="8" y="1631"/>
                      <a:pt x="63" y="1699"/>
                    </a:cubicBezTo>
                    <a:cubicBezTo>
                      <a:pt x="104" y="1750"/>
                      <a:pt x="28" y="1719"/>
                      <a:pt x="114" y="1740"/>
                    </a:cubicBezTo>
                    <a:cubicBezTo>
                      <a:pt x="150" y="1847"/>
                      <a:pt x="113" y="1841"/>
                      <a:pt x="187" y="1823"/>
                    </a:cubicBezTo>
                    <a:cubicBezTo>
                      <a:pt x="207" y="1885"/>
                      <a:pt x="194" y="1908"/>
                      <a:pt x="249" y="1926"/>
                    </a:cubicBezTo>
                    <a:cubicBezTo>
                      <a:pt x="271" y="1960"/>
                      <a:pt x="282" y="1972"/>
                      <a:pt x="290" y="2019"/>
                    </a:cubicBezTo>
                    <a:cubicBezTo>
                      <a:pt x="291" y="2024"/>
                      <a:pt x="299" y="2097"/>
                      <a:pt x="311" y="2112"/>
                    </a:cubicBezTo>
                    <a:cubicBezTo>
                      <a:pt x="319" y="2122"/>
                      <a:pt x="332" y="2126"/>
                      <a:pt x="342" y="2133"/>
                    </a:cubicBezTo>
                    <a:cubicBezTo>
                      <a:pt x="400" y="2223"/>
                      <a:pt x="345" y="2116"/>
                      <a:pt x="331" y="2174"/>
                    </a:cubicBezTo>
                    <a:cubicBezTo>
                      <a:pt x="325" y="2200"/>
                      <a:pt x="343" y="2249"/>
                      <a:pt x="352" y="2278"/>
                    </a:cubicBezTo>
                    <a:cubicBezTo>
                      <a:pt x="343" y="2339"/>
                      <a:pt x="357" y="2372"/>
                      <a:pt x="300" y="2392"/>
                    </a:cubicBezTo>
                    <a:cubicBezTo>
                      <a:pt x="290" y="2388"/>
                      <a:pt x="277" y="2389"/>
                      <a:pt x="269" y="2381"/>
                    </a:cubicBezTo>
                    <a:cubicBezTo>
                      <a:pt x="261" y="2373"/>
                      <a:pt x="264" y="2340"/>
                      <a:pt x="259" y="2350"/>
                    </a:cubicBezTo>
                    <a:cubicBezTo>
                      <a:pt x="238" y="2394"/>
                      <a:pt x="245" y="2447"/>
                      <a:pt x="238" y="2495"/>
                    </a:cubicBezTo>
                    <a:cubicBezTo>
                      <a:pt x="262" y="2559"/>
                      <a:pt x="359" y="2688"/>
                      <a:pt x="404" y="2733"/>
                    </a:cubicBezTo>
                    <a:cubicBezTo>
                      <a:pt x="436" y="2739"/>
                      <a:pt x="479" y="2744"/>
                      <a:pt x="507" y="2764"/>
                    </a:cubicBezTo>
                    <a:cubicBezTo>
                      <a:pt x="517" y="2771"/>
                      <a:pt x="519" y="2786"/>
                      <a:pt x="528" y="2795"/>
                    </a:cubicBezTo>
                    <a:cubicBezTo>
                      <a:pt x="540" y="2807"/>
                      <a:pt x="557" y="2814"/>
                      <a:pt x="569" y="2826"/>
                    </a:cubicBezTo>
                    <a:cubicBezTo>
                      <a:pt x="646" y="2903"/>
                      <a:pt x="558" y="2838"/>
                      <a:pt x="631" y="2888"/>
                    </a:cubicBezTo>
                    <a:cubicBezTo>
                      <a:pt x="635" y="2909"/>
                      <a:pt x="637" y="2930"/>
                      <a:pt x="642" y="2950"/>
                    </a:cubicBezTo>
                    <a:cubicBezTo>
                      <a:pt x="644" y="2961"/>
                      <a:pt x="642" y="2977"/>
                      <a:pt x="652" y="2981"/>
                    </a:cubicBezTo>
                    <a:cubicBezTo>
                      <a:pt x="665" y="2986"/>
                      <a:pt x="680" y="2974"/>
                      <a:pt x="694" y="2971"/>
                    </a:cubicBezTo>
                    <a:cubicBezTo>
                      <a:pt x="704" y="2964"/>
                      <a:pt x="714" y="2956"/>
                      <a:pt x="725" y="2950"/>
                    </a:cubicBezTo>
                    <a:cubicBezTo>
                      <a:pt x="735" y="2945"/>
                      <a:pt x="751" y="2930"/>
                      <a:pt x="756" y="2940"/>
                    </a:cubicBezTo>
                    <a:cubicBezTo>
                      <a:pt x="773" y="2975"/>
                      <a:pt x="766" y="3017"/>
                      <a:pt x="776" y="3054"/>
                    </a:cubicBezTo>
                    <a:cubicBezTo>
                      <a:pt x="782" y="3076"/>
                      <a:pt x="815" y="3100"/>
                      <a:pt x="828" y="3116"/>
                    </a:cubicBezTo>
                    <a:cubicBezTo>
                      <a:pt x="857" y="3150"/>
                      <a:pt x="867" y="3174"/>
                      <a:pt x="911" y="3188"/>
                    </a:cubicBezTo>
                    <a:cubicBezTo>
                      <a:pt x="997" y="3178"/>
                      <a:pt x="1018" y="3183"/>
                      <a:pt x="1097" y="3209"/>
                    </a:cubicBezTo>
                    <a:cubicBezTo>
                      <a:pt x="1118" y="3216"/>
                      <a:pt x="1159" y="3229"/>
                      <a:pt x="1159" y="3229"/>
                    </a:cubicBezTo>
                    <a:cubicBezTo>
                      <a:pt x="1169" y="3236"/>
                      <a:pt x="1179" y="3245"/>
                      <a:pt x="1190" y="3250"/>
                    </a:cubicBezTo>
                    <a:cubicBezTo>
                      <a:pt x="1210" y="3259"/>
                      <a:pt x="1252" y="3271"/>
                      <a:pt x="1252" y="3271"/>
                    </a:cubicBezTo>
                    <a:cubicBezTo>
                      <a:pt x="1248" y="3283"/>
                      <a:pt x="1222" y="3331"/>
                      <a:pt x="1273" y="3322"/>
                    </a:cubicBezTo>
                    <a:cubicBezTo>
                      <a:pt x="1287" y="3319"/>
                      <a:pt x="1292" y="3299"/>
                      <a:pt x="1304" y="3291"/>
                    </a:cubicBezTo>
                    <a:cubicBezTo>
                      <a:pt x="1313" y="3285"/>
                      <a:pt x="1325" y="3284"/>
                      <a:pt x="1335" y="3281"/>
                    </a:cubicBezTo>
                    <a:cubicBezTo>
                      <a:pt x="1342" y="3260"/>
                      <a:pt x="1337" y="3230"/>
                      <a:pt x="1356" y="3219"/>
                    </a:cubicBezTo>
                    <a:cubicBezTo>
                      <a:pt x="1369" y="3212"/>
                      <a:pt x="1376" y="3241"/>
                      <a:pt x="1387" y="3250"/>
                    </a:cubicBezTo>
                    <a:cubicBezTo>
                      <a:pt x="1397" y="3258"/>
                      <a:pt x="1406" y="3267"/>
                      <a:pt x="1418" y="3271"/>
                    </a:cubicBezTo>
                    <a:cubicBezTo>
                      <a:pt x="1444" y="3281"/>
                      <a:pt x="1500" y="3291"/>
                      <a:pt x="1500" y="3291"/>
                    </a:cubicBezTo>
                    <a:cubicBezTo>
                      <a:pt x="1514" y="3301"/>
                      <a:pt x="1527" y="3313"/>
                      <a:pt x="1542" y="3322"/>
                    </a:cubicBezTo>
                    <a:cubicBezTo>
                      <a:pt x="1552" y="3327"/>
                      <a:pt x="1565" y="3325"/>
                      <a:pt x="1573" y="3333"/>
                    </a:cubicBezTo>
                    <a:cubicBezTo>
                      <a:pt x="1581" y="3341"/>
                      <a:pt x="1578" y="3354"/>
                      <a:pt x="1583" y="3364"/>
                    </a:cubicBezTo>
                    <a:cubicBezTo>
                      <a:pt x="1602" y="3402"/>
                      <a:pt x="1631" y="3433"/>
                      <a:pt x="1666" y="3457"/>
                    </a:cubicBezTo>
                    <a:cubicBezTo>
                      <a:pt x="1735" y="3450"/>
                      <a:pt x="1835" y="3494"/>
                      <a:pt x="1873" y="3436"/>
                    </a:cubicBezTo>
                    <a:cubicBezTo>
                      <a:pt x="1880" y="3426"/>
                      <a:pt x="1884" y="3413"/>
                      <a:pt x="1893" y="3405"/>
                    </a:cubicBezTo>
                    <a:cubicBezTo>
                      <a:pt x="1905" y="3395"/>
                      <a:pt x="1921" y="3392"/>
                      <a:pt x="1935" y="3385"/>
                    </a:cubicBezTo>
                    <a:cubicBezTo>
                      <a:pt x="1964" y="3340"/>
                      <a:pt x="1986" y="3343"/>
                      <a:pt x="2038" y="3333"/>
                    </a:cubicBezTo>
                    <a:cubicBezTo>
                      <a:pt x="2052" y="3326"/>
                      <a:pt x="2064" y="3314"/>
                      <a:pt x="2080" y="3312"/>
                    </a:cubicBezTo>
                    <a:cubicBezTo>
                      <a:pt x="2163" y="3303"/>
                      <a:pt x="2125" y="3317"/>
                      <a:pt x="2162" y="3354"/>
                    </a:cubicBezTo>
                    <a:cubicBezTo>
                      <a:pt x="2180" y="3372"/>
                      <a:pt x="2202" y="3377"/>
                      <a:pt x="2224" y="3385"/>
                    </a:cubicBezTo>
                    <a:cubicBezTo>
                      <a:pt x="2286" y="3363"/>
                      <a:pt x="2284" y="3370"/>
                      <a:pt x="2297" y="3302"/>
                    </a:cubicBezTo>
                    <a:cubicBezTo>
                      <a:pt x="2311" y="3305"/>
                      <a:pt x="2326" y="3304"/>
                      <a:pt x="2338" y="3312"/>
                    </a:cubicBezTo>
                    <a:cubicBezTo>
                      <a:pt x="2437" y="3378"/>
                      <a:pt x="2284" y="3316"/>
                      <a:pt x="2390" y="3354"/>
                    </a:cubicBezTo>
                    <a:cubicBezTo>
                      <a:pt x="2389" y="3357"/>
                      <a:pt x="2366" y="3440"/>
                      <a:pt x="2390" y="3447"/>
                    </a:cubicBezTo>
                    <a:cubicBezTo>
                      <a:pt x="2400" y="3457"/>
                      <a:pt x="2455" y="3378"/>
                      <a:pt x="2452" y="3416"/>
                    </a:cubicBezTo>
                    <a:cubicBezTo>
                      <a:pt x="2398" y="3496"/>
                      <a:pt x="2414" y="3594"/>
                      <a:pt x="2369" y="3674"/>
                    </a:cubicBezTo>
                    <a:cubicBezTo>
                      <a:pt x="2361" y="3688"/>
                      <a:pt x="2360" y="3705"/>
                      <a:pt x="2349" y="3716"/>
                    </a:cubicBezTo>
                    <a:cubicBezTo>
                      <a:pt x="2338" y="3727"/>
                      <a:pt x="2321" y="3729"/>
                      <a:pt x="2307" y="3736"/>
                    </a:cubicBezTo>
                    <a:cubicBezTo>
                      <a:pt x="2300" y="3746"/>
                      <a:pt x="2292" y="3756"/>
                      <a:pt x="2287" y="3767"/>
                    </a:cubicBezTo>
                    <a:cubicBezTo>
                      <a:pt x="2281" y="3780"/>
                      <a:pt x="2289" y="3802"/>
                      <a:pt x="2276" y="3809"/>
                    </a:cubicBezTo>
                    <a:cubicBezTo>
                      <a:pt x="2274" y="3823"/>
                      <a:pt x="2267" y="3840"/>
                      <a:pt x="2276" y="3850"/>
                    </a:cubicBezTo>
                    <a:cubicBezTo>
                      <a:pt x="2295" y="3904"/>
                      <a:pt x="2272" y="3871"/>
                      <a:pt x="2328" y="3871"/>
                    </a:cubicBezTo>
                    <a:cubicBezTo>
                      <a:pt x="2342" y="3871"/>
                      <a:pt x="2355" y="3878"/>
                      <a:pt x="2369" y="3881"/>
                    </a:cubicBezTo>
                    <a:cubicBezTo>
                      <a:pt x="2382" y="3906"/>
                      <a:pt x="2402" y="3927"/>
                      <a:pt x="2411" y="3953"/>
                    </a:cubicBezTo>
                    <a:cubicBezTo>
                      <a:pt x="2440" y="4039"/>
                      <a:pt x="2394" y="3997"/>
                      <a:pt x="2452" y="4036"/>
                    </a:cubicBezTo>
                    <a:cubicBezTo>
                      <a:pt x="2459" y="4046"/>
                      <a:pt x="2471" y="4055"/>
                      <a:pt x="2473" y="4067"/>
                    </a:cubicBezTo>
                    <a:cubicBezTo>
                      <a:pt x="2483" y="4128"/>
                      <a:pt x="2395" y="4072"/>
                      <a:pt x="2473" y="4171"/>
                    </a:cubicBezTo>
                    <a:cubicBezTo>
                      <a:pt x="2486" y="4188"/>
                      <a:pt x="2514" y="4184"/>
                      <a:pt x="2535" y="4191"/>
                    </a:cubicBezTo>
                    <a:cubicBezTo>
                      <a:pt x="2563" y="4235"/>
                      <a:pt x="2568" y="4283"/>
                      <a:pt x="2597" y="4326"/>
                    </a:cubicBezTo>
                    <a:cubicBezTo>
                      <a:pt x="2604" y="4316"/>
                      <a:pt x="2609" y="4304"/>
                      <a:pt x="2618" y="4295"/>
                    </a:cubicBezTo>
                    <a:cubicBezTo>
                      <a:pt x="2630" y="4283"/>
                      <a:pt x="2650" y="4279"/>
                      <a:pt x="2659" y="4264"/>
                    </a:cubicBezTo>
                    <a:cubicBezTo>
                      <a:pt x="2668" y="4249"/>
                      <a:pt x="2666" y="4229"/>
                      <a:pt x="2669" y="4212"/>
                    </a:cubicBezTo>
                    <a:cubicBezTo>
                      <a:pt x="2710" y="4253"/>
                      <a:pt x="2720" y="4268"/>
                      <a:pt x="2731" y="4326"/>
                    </a:cubicBezTo>
                    <a:cubicBezTo>
                      <a:pt x="2831" y="4290"/>
                      <a:pt x="2675" y="4357"/>
                      <a:pt x="2773" y="4150"/>
                    </a:cubicBezTo>
                    <a:cubicBezTo>
                      <a:pt x="2783" y="4128"/>
                      <a:pt x="2821" y="4143"/>
                      <a:pt x="2845" y="4140"/>
                    </a:cubicBezTo>
                    <a:cubicBezTo>
                      <a:pt x="2892" y="4093"/>
                      <a:pt x="2897" y="4105"/>
                      <a:pt x="2949" y="4140"/>
                    </a:cubicBezTo>
                    <a:cubicBezTo>
                      <a:pt x="2959" y="4130"/>
                      <a:pt x="2966" y="4112"/>
                      <a:pt x="2980" y="4109"/>
                    </a:cubicBezTo>
                    <a:cubicBezTo>
                      <a:pt x="3133" y="4080"/>
                      <a:pt x="3012" y="4153"/>
                      <a:pt x="3093" y="4098"/>
                    </a:cubicBezTo>
                    <a:cubicBezTo>
                      <a:pt x="3110" y="4050"/>
                      <a:pt x="3135" y="4052"/>
                      <a:pt x="3176" y="4026"/>
                    </a:cubicBezTo>
                    <a:cubicBezTo>
                      <a:pt x="3200" y="4029"/>
                      <a:pt x="3227" y="4026"/>
                      <a:pt x="3249" y="4036"/>
                    </a:cubicBezTo>
                    <a:cubicBezTo>
                      <a:pt x="3260" y="4041"/>
                      <a:pt x="3260" y="4059"/>
                      <a:pt x="3269" y="4067"/>
                    </a:cubicBezTo>
                    <a:cubicBezTo>
                      <a:pt x="3281" y="4077"/>
                      <a:pt x="3346" y="4087"/>
                      <a:pt x="3352" y="4088"/>
                    </a:cubicBezTo>
                    <a:cubicBezTo>
                      <a:pt x="3381" y="4178"/>
                      <a:pt x="3337" y="4047"/>
                      <a:pt x="3383" y="4160"/>
                    </a:cubicBezTo>
                    <a:cubicBezTo>
                      <a:pt x="3413" y="4234"/>
                      <a:pt x="3380" y="4214"/>
                      <a:pt x="3435" y="4233"/>
                    </a:cubicBezTo>
                    <a:cubicBezTo>
                      <a:pt x="3446" y="4250"/>
                      <a:pt x="3460" y="4282"/>
                      <a:pt x="3486" y="4284"/>
                    </a:cubicBezTo>
                    <a:cubicBezTo>
                      <a:pt x="3552" y="4290"/>
                      <a:pt x="3642" y="4250"/>
                      <a:pt x="3704" y="4233"/>
                    </a:cubicBezTo>
                    <a:cubicBezTo>
                      <a:pt x="3758" y="4150"/>
                      <a:pt x="3694" y="4234"/>
                      <a:pt x="3745" y="4346"/>
                    </a:cubicBezTo>
                    <a:cubicBezTo>
                      <a:pt x="3751" y="4359"/>
                      <a:pt x="3818" y="4356"/>
                      <a:pt x="3828" y="4346"/>
                    </a:cubicBezTo>
                    <a:cubicBezTo>
                      <a:pt x="3884" y="4366"/>
                      <a:pt x="3834" y="4330"/>
                      <a:pt x="3848" y="4274"/>
                    </a:cubicBezTo>
                    <a:cubicBezTo>
                      <a:pt x="3827" y="4267"/>
                      <a:pt x="3801" y="4268"/>
                      <a:pt x="3786" y="4253"/>
                    </a:cubicBezTo>
                    <a:cubicBezTo>
                      <a:pt x="3778" y="4245"/>
                      <a:pt x="3807" y="4246"/>
                      <a:pt x="3817" y="4243"/>
                    </a:cubicBezTo>
                    <a:cubicBezTo>
                      <a:pt x="3831" y="4239"/>
                      <a:pt x="3845" y="4236"/>
                      <a:pt x="3859" y="4233"/>
                    </a:cubicBezTo>
                    <a:cubicBezTo>
                      <a:pt x="3923" y="4249"/>
                      <a:pt x="4055" y="4222"/>
                      <a:pt x="4055" y="4222"/>
                    </a:cubicBezTo>
                    <a:cubicBezTo>
                      <a:pt x="4077" y="4215"/>
                      <a:pt x="4110" y="4206"/>
                      <a:pt x="4128" y="4191"/>
                    </a:cubicBezTo>
                    <a:cubicBezTo>
                      <a:pt x="4137" y="4183"/>
                      <a:pt x="4139" y="4168"/>
                      <a:pt x="4148" y="4160"/>
                    </a:cubicBezTo>
                    <a:cubicBezTo>
                      <a:pt x="4173" y="4139"/>
                      <a:pt x="4212" y="4135"/>
                      <a:pt x="4242" y="4129"/>
                    </a:cubicBezTo>
                    <a:cubicBezTo>
                      <a:pt x="4245" y="4115"/>
                      <a:pt x="4240" y="4095"/>
                      <a:pt x="4252" y="4088"/>
                    </a:cubicBezTo>
                    <a:cubicBezTo>
                      <a:pt x="4264" y="4081"/>
                      <a:pt x="4279" y="4098"/>
                      <a:pt x="4293" y="4098"/>
                    </a:cubicBezTo>
                    <a:cubicBezTo>
                      <a:pt x="4307" y="4098"/>
                      <a:pt x="4321" y="4091"/>
                      <a:pt x="4335" y="4088"/>
                    </a:cubicBezTo>
                    <a:cubicBezTo>
                      <a:pt x="4456" y="4026"/>
                      <a:pt x="4249" y="4125"/>
                      <a:pt x="4542" y="4057"/>
                    </a:cubicBezTo>
                    <a:cubicBezTo>
                      <a:pt x="4553" y="4055"/>
                      <a:pt x="4543" y="4031"/>
                      <a:pt x="4552" y="4026"/>
                    </a:cubicBezTo>
                    <a:cubicBezTo>
                      <a:pt x="4570" y="4015"/>
                      <a:pt x="4593" y="4019"/>
                      <a:pt x="4614" y="4015"/>
                    </a:cubicBezTo>
                    <a:cubicBezTo>
                      <a:pt x="4640" y="3933"/>
                      <a:pt x="4601" y="4028"/>
                      <a:pt x="4655" y="3974"/>
                    </a:cubicBezTo>
                    <a:cubicBezTo>
                      <a:pt x="4673" y="3956"/>
                      <a:pt x="4683" y="3933"/>
                      <a:pt x="4697" y="3912"/>
                    </a:cubicBezTo>
                    <a:cubicBezTo>
                      <a:pt x="4704" y="3902"/>
                      <a:pt x="4710" y="3891"/>
                      <a:pt x="4717" y="3881"/>
                    </a:cubicBezTo>
                    <a:cubicBezTo>
                      <a:pt x="4724" y="3871"/>
                      <a:pt x="4738" y="3850"/>
                      <a:pt x="4738" y="3850"/>
                    </a:cubicBezTo>
                    <a:cubicBezTo>
                      <a:pt x="4745" y="3829"/>
                      <a:pt x="4752" y="3809"/>
                      <a:pt x="4759" y="3788"/>
                    </a:cubicBezTo>
                    <a:cubicBezTo>
                      <a:pt x="4768" y="3761"/>
                      <a:pt x="4842" y="3767"/>
                      <a:pt x="4842" y="3767"/>
                    </a:cubicBezTo>
                    <a:cubicBezTo>
                      <a:pt x="4858" y="3717"/>
                      <a:pt x="4892" y="3672"/>
                      <a:pt x="4935" y="3643"/>
                    </a:cubicBezTo>
                    <a:cubicBezTo>
                      <a:pt x="4938" y="3633"/>
                      <a:pt x="4940" y="3622"/>
                      <a:pt x="4945" y="3612"/>
                    </a:cubicBezTo>
                    <a:cubicBezTo>
                      <a:pt x="4951" y="3601"/>
                      <a:pt x="4962" y="3593"/>
                      <a:pt x="4966" y="3581"/>
                    </a:cubicBezTo>
                    <a:cubicBezTo>
                      <a:pt x="4977" y="3551"/>
                      <a:pt x="4978" y="3519"/>
                      <a:pt x="4986" y="3488"/>
                    </a:cubicBezTo>
                    <a:cubicBezTo>
                      <a:pt x="4976" y="3481"/>
                      <a:pt x="4966" y="3473"/>
                      <a:pt x="4955" y="3467"/>
                    </a:cubicBezTo>
                    <a:cubicBezTo>
                      <a:pt x="4945" y="3462"/>
                      <a:pt x="4919" y="3467"/>
                      <a:pt x="4924" y="3457"/>
                    </a:cubicBezTo>
                    <a:cubicBezTo>
                      <a:pt x="4931" y="3444"/>
                      <a:pt x="4952" y="3451"/>
                      <a:pt x="4966" y="3447"/>
                    </a:cubicBezTo>
                    <a:cubicBezTo>
                      <a:pt x="4977" y="3444"/>
                      <a:pt x="4987" y="3440"/>
                      <a:pt x="4997" y="3436"/>
                    </a:cubicBezTo>
                    <a:cubicBezTo>
                      <a:pt x="5006" y="3409"/>
                      <a:pt x="5001" y="3377"/>
                      <a:pt x="5017" y="3354"/>
                    </a:cubicBezTo>
                    <a:cubicBezTo>
                      <a:pt x="5026" y="3341"/>
                      <a:pt x="5045" y="3340"/>
                      <a:pt x="5059" y="3333"/>
                    </a:cubicBezTo>
                    <a:cubicBezTo>
                      <a:pt x="5076" y="3280"/>
                      <a:pt x="5068" y="3261"/>
                      <a:pt x="5110" y="3219"/>
                    </a:cubicBezTo>
                    <a:cubicBezTo>
                      <a:pt x="5122" y="3184"/>
                      <a:pt x="5150" y="3119"/>
                      <a:pt x="5121" y="3085"/>
                    </a:cubicBezTo>
                    <a:cubicBezTo>
                      <a:pt x="5112" y="3074"/>
                      <a:pt x="5093" y="3078"/>
                      <a:pt x="5079" y="3074"/>
                    </a:cubicBezTo>
                    <a:cubicBezTo>
                      <a:pt x="5100" y="3071"/>
                      <a:pt x="5123" y="3073"/>
                      <a:pt x="5142" y="3064"/>
                    </a:cubicBezTo>
                    <a:cubicBezTo>
                      <a:pt x="5156" y="3057"/>
                      <a:pt x="5176" y="3015"/>
                      <a:pt x="5152" y="3002"/>
                    </a:cubicBezTo>
                    <a:cubicBezTo>
                      <a:pt x="5128" y="2989"/>
                      <a:pt x="5039" y="2976"/>
                      <a:pt x="5007" y="2971"/>
                    </a:cubicBezTo>
                    <a:cubicBezTo>
                      <a:pt x="4997" y="2967"/>
                      <a:pt x="4976" y="2971"/>
                      <a:pt x="4976" y="2960"/>
                    </a:cubicBezTo>
                    <a:cubicBezTo>
                      <a:pt x="4976" y="2949"/>
                      <a:pt x="4997" y="2955"/>
                      <a:pt x="5007" y="2950"/>
                    </a:cubicBezTo>
                    <a:cubicBezTo>
                      <a:pt x="5029" y="2938"/>
                      <a:pt x="5048" y="2923"/>
                      <a:pt x="5069" y="2909"/>
                    </a:cubicBezTo>
                    <a:cubicBezTo>
                      <a:pt x="5079" y="2902"/>
                      <a:pt x="5100" y="2888"/>
                      <a:pt x="5100" y="2888"/>
                    </a:cubicBezTo>
                    <a:cubicBezTo>
                      <a:pt x="5119" y="2830"/>
                      <a:pt x="5095" y="2775"/>
                      <a:pt x="5048" y="2743"/>
                    </a:cubicBezTo>
                    <a:cubicBezTo>
                      <a:pt x="5038" y="2712"/>
                      <a:pt x="5023" y="2682"/>
                      <a:pt x="5017" y="2650"/>
                    </a:cubicBezTo>
                    <a:cubicBezTo>
                      <a:pt x="5014" y="2633"/>
                      <a:pt x="5021" y="2608"/>
                      <a:pt x="5007" y="2598"/>
                    </a:cubicBezTo>
                    <a:cubicBezTo>
                      <a:pt x="4981" y="2580"/>
                      <a:pt x="4976" y="2585"/>
                      <a:pt x="4945" y="2578"/>
                    </a:cubicBezTo>
                    <a:cubicBezTo>
                      <a:pt x="4925" y="2566"/>
                      <a:pt x="4918" y="2527"/>
                      <a:pt x="4904" y="2505"/>
                    </a:cubicBezTo>
                    <a:cubicBezTo>
                      <a:pt x="4890" y="2483"/>
                      <a:pt x="4883" y="2458"/>
                      <a:pt x="4862" y="2443"/>
                    </a:cubicBezTo>
                    <a:cubicBezTo>
                      <a:pt x="4855" y="2422"/>
                      <a:pt x="4784" y="2433"/>
                      <a:pt x="4779" y="2412"/>
                    </a:cubicBezTo>
                    <a:cubicBezTo>
                      <a:pt x="4776" y="2398"/>
                      <a:pt x="4777" y="2404"/>
                      <a:pt x="4769" y="2392"/>
                    </a:cubicBezTo>
                    <a:cubicBezTo>
                      <a:pt x="4762" y="2382"/>
                      <a:pt x="4748" y="2378"/>
                      <a:pt x="4738" y="2371"/>
                    </a:cubicBezTo>
                    <a:cubicBezTo>
                      <a:pt x="4750" y="2298"/>
                      <a:pt x="4754" y="2229"/>
                      <a:pt x="4790" y="2164"/>
                    </a:cubicBezTo>
                    <a:cubicBezTo>
                      <a:pt x="4802" y="2142"/>
                      <a:pt x="4808" y="2110"/>
                      <a:pt x="4831" y="2102"/>
                    </a:cubicBezTo>
                    <a:cubicBezTo>
                      <a:pt x="4852" y="2095"/>
                      <a:pt x="4893" y="2081"/>
                      <a:pt x="4893" y="2081"/>
                    </a:cubicBezTo>
                    <a:cubicBezTo>
                      <a:pt x="4917" y="2045"/>
                      <a:pt x="4935" y="2033"/>
                      <a:pt x="4976" y="2019"/>
                    </a:cubicBezTo>
                    <a:cubicBezTo>
                      <a:pt x="4986" y="2023"/>
                      <a:pt x="4997" y="2034"/>
                      <a:pt x="5007" y="2030"/>
                    </a:cubicBezTo>
                    <a:cubicBezTo>
                      <a:pt x="5019" y="2026"/>
                      <a:pt x="5036" y="2009"/>
                      <a:pt x="5028" y="1999"/>
                    </a:cubicBezTo>
                    <a:cubicBezTo>
                      <a:pt x="5014" y="1982"/>
                      <a:pt x="4966" y="1978"/>
                      <a:pt x="4966" y="1978"/>
                    </a:cubicBezTo>
                    <a:cubicBezTo>
                      <a:pt x="4923" y="1949"/>
                      <a:pt x="4889" y="1922"/>
                      <a:pt x="4842" y="1905"/>
                    </a:cubicBezTo>
                    <a:cubicBezTo>
                      <a:pt x="4828" y="1909"/>
                      <a:pt x="4812" y="1908"/>
                      <a:pt x="4800" y="1916"/>
                    </a:cubicBezTo>
                    <a:cubicBezTo>
                      <a:pt x="4778" y="1931"/>
                      <a:pt x="4764" y="1995"/>
                      <a:pt x="4759" y="2009"/>
                    </a:cubicBezTo>
                    <a:cubicBezTo>
                      <a:pt x="4755" y="2021"/>
                      <a:pt x="4738" y="2023"/>
                      <a:pt x="4728" y="2030"/>
                    </a:cubicBezTo>
                    <a:cubicBezTo>
                      <a:pt x="4577" y="2010"/>
                      <a:pt x="4687" y="2052"/>
                      <a:pt x="4635" y="1947"/>
                    </a:cubicBezTo>
                    <a:cubicBezTo>
                      <a:pt x="4632" y="1942"/>
                      <a:pt x="4545" y="1920"/>
                      <a:pt x="4531" y="1916"/>
                    </a:cubicBezTo>
                    <a:cubicBezTo>
                      <a:pt x="4518" y="1848"/>
                      <a:pt x="4511" y="1833"/>
                      <a:pt x="4521" y="1761"/>
                    </a:cubicBezTo>
                    <a:cubicBezTo>
                      <a:pt x="4555" y="1764"/>
                      <a:pt x="4590" y="1777"/>
                      <a:pt x="4624" y="1771"/>
                    </a:cubicBezTo>
                    <a:cubicBezTo>
                      <a:pt x="4635" y="1769"/>
                      <a:pt x="4632" y="1751"/>
                      <a:pt x="4635" y="1740"/>
                    </a:cubicBezTo>
                    <a:cubicBezTo>
                      <a:pt x="4639" y="1723"/>
                      <a:pt x="4636" y="1703"/>
                      <a:pt x="4645" y="1688"/>
                    </a:cubicBezTo>
                    <a:cubicBezTo>
                      <a:pt x="4653" y="1673"/>
                      <a:pt x="4693" y="1662"/>
                      <a:pt x="4707" y="1657"/>
                    </a:cubicBezTo>
                    <a:cubicBezTo>
                      <a:pt x="4714" y="1647"/>
                      <a:pt x="4719" y="1635"/>
                      <a:pt x="4728" y="1626"/>
                    </a:cubicBezTo>
                    <a:cubicBezTo>
                      <a:pt x="4737" y="1617"/>
                      <a:pt x="4754" y="1617"/>
                      <a:pt x="4759" y="1606"/>
                    </a:cubicBezTo>
                    <a:cubicBezTo>
                      <a:pt x="4812" y="1499"/>
                      <a:pt x="4750" y="1552"/>
                      <a:pt x="4800" y="1492"/>
                    </a:cubicBezTo>
                    <a:cubicBezTo>
                      <a:pt x="4809" y="1481"/>
                      <a:pt x="4818" y="1468"/>
                      <a:pt x="4831" y="1461"/>
                    </a:cubicBezTo>
                    <a:cubicBezTo>
                      <a:pt x="4850" y="1450"/>
                      <a:pt x="4893" y="1440"/>
                      <a:pt x="4893" y="1440"/>
                    </a:cubicBezTo>
                    <a:cubicBezTo>
                      <a:pt x="4909" y="1486"/>
                      <a:pt x="4930" y="1477"/>
                      <a:pt x="4945" y="1523"/>
                    </a:cubicBezTo>
                    <a:cubicBezTo>
                      <a:pt x="4942" y="1547"/>
                      <a:pt x="4944" y="1572"/>
                      <a:pt x="4935" y="1595"/>
                    </a:cubicBezTo>
                    <a:cubicBezTo>
                      <a:pt x="4925" y="1620"/>
                      <a:pt x="4898" y="1635"/>
                      <a:pt x="4883" y="1657"/>
                    </a:cubicBezTo>
                    <a:cubicBezTo>
                      <a:pt x="4894" y="1703"/>
                      <a:pt x="4882" y="1726"/>
                      <a:pt x="4893" y="1771"/>
                    </a:cubicBezTo>
                    <a:cubicBezTo>
                      <a:pt x="4973" y="1745"/>
                      <a:pt x="4881" y="1784"/>
                      <a:pt x="4935" y="1730"/>
                    </a:cubicBezTo>
                    <a:cubicBezTo>
                      <a:pt x="4953" y="1712"/>
                      <a:pt x="4997" y="1688"/>
                      <a:pt x="4997" y="1688"/>
                    </a:cubicBezTo>
                    <a:cubicBezTo>
                      <a:pt x="5039" y="1622"/>
                      <a:pt x="5068" y="1668"/>
                      <a:pt x="5131" y="1626"/>
                    </a:cubicBezTo>
                    <a:cubicBezTo>
                      <a:pt x="5138" y="1616"/>
                      <a:pt x="5142" y="1603"/>
                      <a:pt x="5152" y="1595"/>
                    </a:cubicBezTo>
                    <a:cubicBezTo>
                      <a:pt x="5161" y="1588"/>
                      <a:pt x="5179" y="1595"/>
                      <a:pt x="5183" y="1585"/>
                    </a:cubicBezTo>
                    <a:cubicBezTo>
                      <a:pt x="5230" y="1455"/>
                      <a:pt x="5138" y="1490"/>
                      <a:pt x="5255" y="1471"/>
                    </a:cubicBezTo>
                    <a:cubicBezTo>
                      <a:pt x="5277" y="1409"/>
                      <a:pt x="5249" y="1468"/>
                      <a:pt x="5297" y="1419"/>
                    </a:cubicBezTo>
                    <a:cubicBezTo>
                      <a:pt x="5306" y="1410"/>
                      <a:pt x="5309" y="1397"/>
                      <a:pt x="5317" y="1388"/>
                    </a:cubicBezTo>
                    <a:cubicBezTo>
                      <a:pt x="5326" y="1377"/>
                      <a:pt x="5338" y="1367"/>
                      <a:pt x="5348" y="1357"/>
                    </a:cubicBezTo>
                    <a:cubicBezTo>
                      <a:pt x="5355" y="1336"/>
                      <a:pt x="5362" y="1316"/>
                      <a:pt x="5369" y="1295"/>
                    </a:cubicBezTo>
                    <a:cubicBezTo>
                      <a:pt x="5375" y="1277"/>
                      <a:pt x="5403" y="1312"/>
                      <a:pt x="5421" y="1316"/>
                    </a:cubicBezTo>
                    <a:cubicBezTo>
                      <a:pt x="5462" y="1326"/>
                      <a:pt x="5545" y="1337"/>
                      <a:pt x="5545" y="1337"/>
                    </a:cubicBezTo>
                    <a:cubicBezTo>
                      <a:pt x="5532" y="1296"/>
                      <a:pt x="5524" y="1279"/>
                      <a:pt x="5483" y="1264"/>
                    </a:cubicBezTo>
                    <a:cubicBezTo>
                      <a:pt x="5530" y="1193"/>
                      <a:pt x="5500" y="1210"/>
                      <a:pt x="5555" y="1192"/>
                    </a:cubicBezTo>
                    <a:cubicBezTo>
                      <a:pt x="5574" y="1138"/>
                      <a:pt x="5595" y="1157"/>
                      <a:pt x="5628" y="1109"/>
                    </a:cubicBezTo>
                    <a:cubicBezTo>
                      <a:pt x="5621" y="1099"/>
                      <a:pt x="5607" y="1090"/>
                      <a:pt x="5607" y="1078"/>
                    </a:cubicBezTo>
                    <a:cubicBezTo>
                      <a:pt x="5607" y="1066"/>
                      <a:pt x="5624" y="1059"/>
                      <a:pt x="5628" y="1047"/>
                    </a:cubicBezTo>
                    <a:cubicBezTo>
                      <a:pt x="5635" y="1024"/>
                      <a:pt x="5635" y="999"/>
                      <a:pt x="5638" y="975"/>
                    </a:cubicBezTo>
                    <a:lnTo>
                      <a:pt x="5648" y="416"/>
                    </a:lnTo>
                    <a:cubicBezTo>
                      <a:pt x="5645" y="406"/>
                      <a:pt x="5638" y="385"/>
                      <a:pt x="5638" y="385"/>
                    </a:cubicBezTo>
                    <a:close/>
                  </a:path>
                </a:pathLst>
              </a:custGeom>
              <a:solidFill>
                <a:srgbClr val="FFFF00"/>
              </a:solidFill>
              <a:ln w="38100" cmpd="sng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2773" name="Freeform 5"/>
              <p:cNvSpPr>
                <a:spLocks/>
              </p:cNvSpPr>
              <p:nvPr/>
            </p:nvSpPr>
            <p:spPr bwMode="auto">
              <a:xfrm>
                <a:off x="2338" y="1634"/>
                <a:ext cx="2380" cy="1005"/>
              </a:xfrm>
              <a:custGeom>
                <a:avLst/>
                <a:gdLst/>
                <a:ahLst/>
                <a:cxnLst>
                  <a:cxn ang="0">
                    <a:pos x="0" y="704"/>
                  </a:cxn>
                  <a:cxn ang="0">
                    <a:pos x="62" y="745"/>
                  </a:cxn>
                  <a:cxn ang="0">
                    <a:pos x="83" y="776"/>
                  </a:cxn>
                  <a:cxn ang="0">
                    <a:pos x="124" y="786"/>
                  </a:cxn>
                  <a:cxn ang="0">
                    <a:pos x="176" y="735"/>
                  </a:cxn>
                  <a:cxn ang="0">
                    <a:pos x="207" y="797"/>
                  </a:cxn>
                  <a:cxn ang="0">
                    <a:pos x="279" y="828"/>
                  </a:cxn>
                  <a:cxn ang="0">
                    <a:pos x="310" y="890"/>
                  </a:cxn>
                  <a:cxn ang="0">
                    <a:pos x="517" y="931"/>
                  </a:cxn>
                  <a:cxn ang="0">
                    <a:pos x="579" y="962"/>
                  </a:cxn>
                  <a:cxn ang="0">
                    <a:pos x="600" y="993"/>
                  </a:cxn>
                  <a:cxn ang="0">
                    <a:pos x="641" y="1004"/>
                  </a:cxn>
                  <a:cxn ang="0">
                    <a:pos x="683" y="993"/>
                  </a:cxn>
                  <a:cxn ang="0">
                    <a:pos x="672" y="962"/>
                  </a:cxn>
                  <a:cxn ang="0">
                    <a:pos x="631" y="890"/>
                  </a:cxn>
                  <a:cxn ang="0">
                    <a:pos x="589" y="859"/>
                  </a:cxn>
                  <a:cxn ang="0">
                    <a:pos x="569" y="828"/>
                  </a:cxn>
                  <a:cxn ang="0">
                    <a:pos x="507" y="797"/>
                  </a:cxn>
                  <a:cxn ang="0">
                    <a:pos x="476" y="673"/>
                  </a:cxn>
                  <a:cxn ang="0">
                    <a:pos x="538" y="652"/>
                  </a:cxn>
                  <a:cxn ang="0">
                    <a:pos x="631" y="631"/>
                  </a:cxn>
                  <a:cxn ang="0">
                    <a:pos x="734" y="652"/>
                  </a:cxn>
                  <a:cxn ang="0">
                    <a:pos x="879" y="600"/>
                  </a:cxn>
                  <a:cxn ang="0">
                    <a:pos x="889" y="507"/>
                  </a:cxn>
                  <a:cxn ang="0">
                    <a:pos x="972" y="455"/>
                  </a:cxn>
                  <a:cxn ang="0">
                    <a:pos x="1096" y="362"/>
                  </a:cxn>
                  <a:cxn ang="0">
                    <a:pos x="1138" y="300"/>
                  </a:cxn>
                  <a:cxn ang="0">
                    <a:pos x="1158" y="269"/>
                  </a:cxn>
                  <a:cxn ang="0">
                    <a:pos x="1169" y="83"/>
                  </a:cxn>
                  <a:cxn ang="0">
                    <a:pos x="1189" y="21"/>
                  </a:cxn>
                  <a:cxn ang="0">
                    <a:pos x="1272" y="0"/>
                  </a:cxn>
                  <a:cxn ang="0">
                    <a:pos x="1438" y="31"/>
                  </a:cxn>
                  <a:cxn ang="0">
                    <a:pos x="1500" y="52"/>
                  </a:cxn>
                  <a:cxn ang="0">
                    <a:pos x="1531" y="73"/>
                  </a:cxn>
                  <a:cxn ang="0">
                    <a:pos x="1593" y="93"/>
                  </a:cxn>
                  <a:cxn ang="0">
                    <a:pos x="1593" y="155"/>
                  </a:cxn>
                  <a:cxn ang="0">
                    <a:pos x="1551" y="217"/>
                  </a:cxn>
                  <a:cxn ang="0">
                    <a:pos x="1541" y="352"/>
                  </a:cxn>
                  <a:cxn ang="0">
                    <a:pos x="1562" y="414"/>
                  </a:cxn>
                  <a:cxn ang="0">
                    <a:pos x="1551" y="548"/>
                  </a:cxn>
                  <a:cxn ang="0">
                    <a:pos x="1562" y="652"/>
                  </a:cxn>
                  <a:cxn ang="0">
                    <a:pos x="1531" y="766"/>
                  </a:cxn>
                  <a:cxn ang="0">
                    <a:pos x="1613" y="807"/>
                  </a:cxn>
                  <a:cxn ang="0">
                    <a:pos x="1696" y="745"/>
                  </a:cxn>
                  <a:cxn ang="0">
                    <a:pos x="1872" y="755"/>
                  </a:cxn>
                  <a:cxn ang="0">
                    <a:pos x="2007" y="724"/>
                  </a:cxn>
                  <a:cxn ang="0">
                    <a:pos x="2069" y="631"/>
                  </a:cxn>
                  <a:cxn ang="0">
                    <a:pos x="2089" y="600"/>
                  </a:cxn>
                  <a:cxn ang="0">
                    <a:pos x="2172" y="548"/>
                  </a:cxn>
                  <a:cxn ang="0">
                    <a:pos x="2244" y="476"/>
                  </a:cxn>
                  <a:cxn ang="0">
                    <a:pos x="2369" y="352"/>
                  </a:cxn>
                  <a:cxn ang="0">
                    <a:pos x="2379" y="311"/>
                  </a:cxn>
                </a:cxnLst>
                <a:rect l="0" t="0" r="r" b="b"/>
                <a:pathLst>
                  <a:path w="2380" h="1005">
                    <a:moveTo>
                      <a:pt x="0" y="704"/>
                    </a:moveTo>
                    <a:cubicBezTo>
                      <a:pt x="39" y="716"/>
                      <a:pt x="32" y="709"/>
                      <a:pt x="62" y="745"/>
                    </a:cubicBezTo>
                    <a:cubicBezTo>
                      <a:pt x="70" y="755"/>
                      <a:pt x="73" y="769"/>
                      <a:pt x="83" y="776"/>
                    </a:cubicBezTo>
                    <a:cubicBezTo>
                      <a:pt x="95" y="784"/>
                      <a:pt x="110" y="783"/>
                      <a:pt x="124" y="786"/>
                    </a:cubicBezTo>
                    <a:cubicBezTo>
                      <a:pt x="130" y="776"/>
                      <a:pt x="156" y="731"/>
                      <a:pt x="176" y="735"/>
                    </a:cubicBezTo>
                    <a:cubicBezTo>
                      <a:pt x="195" y="739"/>
                      <a:pt x="199" y="787"/>
                      <a:pt x="207" y="797"/>
                    </a:cubicBezTo>
                    <a:cubicBezTo>
                      <a:pt x="224" y="818"/>
                      <a:pt x="256" y="822"/>
                      <a:pt x="279" y="828"/>
                    </a:cubicBezTo>
                    <a:cubicBezTo>
                      <a:pt x="292" y="847"/>
                      <a:pt x="296" y="872"/>
                      <a:pt x="310" y="890"/>
                    </a:cubicBezTo>
                    <a:cubicBezTo>
                      <a:pt x="350" y="939"/>
                      <a:pt x="489" y="929"/>
                      <a:pt x="517" y="931"/>
                    </a:cubicBezTo>
                    <a:cubicBezTo>
                      <a:pt x="543" y="939"/>
                      <a:pt x="558" y="941"/>
                      <a:pt x="579" y="962"/>
                    </a:cubicBezTo>
                    <a:cubicBezTo>
                      <a:pt x="588" y="971"/>
                      <a:pt x="590" y="986"/>
                      <a:pt x="600" y="993"/>
                    </a:cubicBezTo>
                    <a:cubicBezTo>
                      <a:pt x="612" y="1001"/>
                      <a:pt x="627" y="1000"/>
                      <a:pt x="641" y="1004"/>
                    </a:cubicBezTo>
                    <a:cubicBezTo>
                      <a:pt x="655" y="1000"/>
                      <a:pt x="674" y="1005"/>
                      <a:pt x="683" y="993"/>
                    </a:cubicBezTo>
                    <a:cubicBezTo>
                      <a:pt x="690" y="984"/>
                      <a:pt x="674" y="973"/>
                      <a:pt x="672" y="962"/>
                    </a:cubicBezTo>
                    <a:cubicBezTo>
                      <a:pt x="655" y="888"/>
                      <a:pt x="685" y="907"/>
                      <a:pt x="631" y="890"/>
                    </a:cubicBezTo>
                    <a:cubicBezTo>
                      <a:pt x="617" y="880"/>
                      <a:pt x="601" y="871"/>
                      <a:pt x="589" y="859"/>
                    </a:cubicBezTo>
                    <a:cubicBezTo>
                      <a:pt x="580" y="850"/>
                      <a:pt x="578" y="836"/>
                      <a:pt x="569" y="828"/>
                    </a:cubicBezTo>
                    <a:cubicBezTo>
                      <a:pt x="551" y="813"/>
                      <a:pt x="526" y="810"/>
                      <a:pt x="507" y="797"/>
                    </a:cubicBezTo>
                    <a:cubicBezTo>
                      <a:pt x="485" y="764"/>
                      <a:pt x="434" y="721"/>
                      <a:pt x="476" y="673"/>
                    </a:cubicBezTo>
                    <a:cubicBezTo>
                      <a:pt x="490" y="657"/>
                      <a:pt x="538" y="652"/>
                      <a:pt x="538" y="652"/>
                    </a:cubicBezTo>
                    <a:cubicBezTo>
                      <a:pt x="575" y="627"/>
                      <a:pt x="588" y="617"/>
                      <a:pt x="631" y="631"/>
                    </a:cubicBezTo>
                    <a:cubicBezTo>
                      <a:pt x="673" y="659"/>
                      <a:pt x="684" y="664"/>
                      <a:pt x="734" y="652"/>
                    </a:cubicBezTo>
                    <a:cubicBezTo>
                      <a:pt x="782" y="620"/>
                      <a:pt x="831" y="632"/>
                      <a:pt x="879" y="600"/>
                    </a:cubicBezTo>
                    <a:cubicBezTo>
                      <a:pt x="910" y="555"/>
                      <a:pt x="921" y="554"/>
                      <a:pt x="889" y="507"/>
                    </a:cubicBezTo>
                    <a:cubicBezTo>
                      <a:pt x="907" y="456"/>
                      <a:pt x="925" y="472"/>
                      <a:pt x="972" y="455"/>
                    </a:cubicBezTo>
                    <a:cubicBezTo>
                      <a:pt x="1002" y="411"/>
                      <a:pt x="1045" y="376"/>
                      <a:pt x="1096" y="362"/>
                    </a:cubicBezTo>
                    <a:cubicBezTo>
                      <a:pt x="1110" y="341"/>
                      <a:pt x="1124" y="321"/>
                      <a:pt x="1138" y="300"/>
                    </a:cubicBezTo>
                    <a:cubicBezTo>
                      <a:pt x="1145" y="290"/>
                      <a:pt x="1158" y="269"/>
                      <a:pt x="1158" y="269"/>
                    </a:cubicBezTo>
                    <a:cubicBezTo>
                      <a:pt x="1162" y="207"/>
                      <a:pt x="1161" y="145"/>
                      <a:pt x="1169" y="83"/>
                    </a:cubicBezTo>
                    <a:cubicBezTo>
                      <a:pt x="1172" y="61"/>
                      <a:pt x="1168" y="26"/>
                      <a:pt x="1189" y="21"/>
                    </a:cubicBezTo>
                    <a:cubicBezTo>
                      <a:pt x="1217" y="14"/>
                      <a:pt x="1244" y="7"/>
                      <a:pt x="1272" y="0"/>
                    </a:cubicBezTo>
                    <a:cubicBezTo>
                      <a:pt x="1330" y="12"/>
                      <a:pt x="1377" y="24"/>
                      <a:pt x="1438" y="31"/>
                    </a:cubicBezTo>
                    <a:cubicBezTo>
                      <a:pt x="1459" y="38"/>
                      <a:pt x="1482" y="40"/>
                      <a:pt x="1500" y="52"/>
                    </a:cubicBezTo>
                    <a:cubicBezTo>
                      <a:pt x="1510" y="59"/>
                      <a:pt x="1520" y="68"/>
                      <a:pt x="1531" y="73"/>
                    </a:cubicBezTo>
                    <a:cubicBezTo>
                      <a:pt x="1551" y="82"/>
                      <a:pt x="1593" y="93"/>
                      <a:pt x="1593" y="93"/>
                    </a:cubicBezTo>
                    <a:cubicBezTo>
                      <a:pt x="1603" y="123"/>
                      <a:pt x="1610" y="125"/>
                      <a:pt x="1593" y="155"/>
                    </a:cubicBezTo>
                    <a:cubicBezTo>
                      <a:pt x="1581" y="177"/>
                      <a:pt x="1551" y="217"/>
                      <a:pt x="1551" y="217"/>
                    </a:cubicBezTo>
                    <a:cubicBezTo>
                      <a:pt x="1541" y="271"/>
                      <a:pt x="1526" y="297"/>
                      <a:pt x="1541" y="352"/>
                    </a:cubicBezTo>
                    <a:cubicBezTo>
                      <a:pt x="1547" y="373"/>
                      <a:pt x="1562" y="414"/>
                      <a:pt x="1562" y="414"/>
                    </a:cubicBezTo>
                    <a:cubicBezTo>
                      <a:pt x="1558" y="459"/>
                      <a:pt x="1551" y="503"/>
                      <a:pt x="1551" y="548"/>
                    </a:cubicBezTo>
                    <a:cubicBezTo>
                      <a:pt x="1551" y="583"/>
                      <a:pt x="1562" y="617"/>
                      <a:pt x="1562" y="652"/>
                    </a:cubicBezTo>
                    <a:cubicBezTo>
                      <a:pt x="1562" y="686"/>
                      <a:pt x="1542" y="733"/>
                      <a:pt x="1531" y="766"/>
                    </a:cubicBezTo>
                    <a:cubicBezTo>
                      <a:pt x="1546" y="826"/>
                      <a:pt x="1555" y="826"/>
                      <a:pt x="1613" y="807"/>
                    </a:cubicBezTo>
                    <a:cubicBezTo>
                      <a:pt x="1637" y="771"/>
                      <a:pt x="1655" y="758"/>
                      <a:pt x="1696" y="745"/>
                    </a:cubicBezTo>
                    <a:cubicBezTo>
                      <a:pt x="1762" y="766"/>
                      <a:pt x="1802" y="764"/>
                      <a:pt x="1872" y="755"/>
                    </a:cubicBezTo>
                    <a:cubicBezTo>
                      <a:pt x="1916" y="741"/>
                      <a:pt x="1962" y="736"/>
                      <a:pt x="2007" y="724"/>
                    </a:cubicBezTo>
                    <a:cubicBezTo>
                      <a:pt x="2028" y="693"/>
                      <a:pt x="2048" y="662"/>
                      <a:pt x="2069" y="631"/>
                    </a:cubicBezTo>
                    <a:cubicBezTo>
                      <a:pt x="2076" y="621"/>
                      <a:pt x="2078" y="605"/>
                      <a:pt x="2089" y="600"/>
                    </a:cubicBezTo>
                    <a:cubicBezTo>
                      <a:pt x="2117" y="586"/>
                      <a:pt x="2150" y="572"/>
                      <a:pt x="2172" y="548"/>
                    </a:cubicBezTo>
                    <a:cubicBezTo>
                      <a:pt x="2241" y="470"/>
                      <a:pt x="2180" y="497"/>
                      <a:pt x="2244" y="476"/>
                    </a:cubicBezTo>
                    <a:cubicBezTo>
                      <a:pt x="2306" y="435"/>
                      <a:pt x="2294" y="376"/>
                      <a:pt x="2369" y="352"/>
                    </a:cubicBezTo>
                    <a:cubicBezTo>
                      <a:pt x="2380" y="318"/>
                      <a:pt x="2379" y="332"/>
                      <a:pt x="2379" y="311"/>
                    </a:cubicBezTo>
                  </a:path>
                </a:pathLst>
              </a:custGeom>
              <a:solidFill>
                <a:srgbClr val="FFFF00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2774" name="Freeform 6"/>
              <p:cNvSpPr>
                <a:spLocks/>
              </p:cNvSpPr>
              <p:nvPr/>
            </p:nvSpPr>
            <p:spPr bwMode="auto">
              <a:xfrm>
                <a:off x="1976" y="2410"/>
                <a:ext cx="3196" cy="124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65" y="10"/>
                  </a:cxn>
                  <a:cxn ang="0">
                    <a:pos x="310" y="83"/>
                  </a:cxn>
                  <a:cxn ang="0">
                    <a:pos x="445" y="217"/>
                  </a:cxn>
                  <a:cxn ang="0">
                    <a:pos x="538" y="341"/>
                  </a:cxn>
                  <a:cxn ang="0">
                    <a:pos x="600" y="424"/>
                  </a:cxn>
                  <a:cxn ang="0">
                    <a:pos x="662" y="672"/>
                  </a:cxn>
                  <a:cxn ang="0">
                    <a:pos x="610" y="827"/>
                  </a:cxn>
                  <a:cxn ang="0">
                    <a:pos x="641" y="952"/>
                  </a:cxn>
                  <a:cxn ang="0">
                    <a:pos x="703" y="983"/>
                  </a:cxn>
                  <a:cxn ang="0">
                    <a:pos x="724" y="1014"/>
                  </a:cxn>
                  <a:cxn ang="0">
                    <a:pos x="765" y="1014"/>
                  </a:cxn>
                  <a:cxn ang="0">
                    <a:pos x="910" y="1189"/>
                  </a:cxn>
                  <a:cxn ang="0">
                    <a:pos x="931" y="1158"/>
                  </a:cxn>
                  <a:cxn ang="0">
                    <a:pos x="941" y="1210"/>
                  </a:cxn>
                  <a:cxn ang="0">
                    <a:pos x="972" y="1200"/>
                  </a:cxn>
                  <a:cxn ang="0">
                    <a:pos x="1034" y="1169"/>
                  </a:cxn>
                  <a:cxn ang="0">
                    <a:pos x="1076" y="1138"/>
                  </a:cxn>
                  <a:cxn ang="0">
                    <a:pos x="1127" y="983"/>
                  </a:cxn>
                  <a:cxn ang="0">
                    <a:pos x="1169" y="889"/>
                  </a:cxn>
                  <a:cxn ang="0">
                    <a:pos x="1262" y="869"/>
                  </a:cxn>
                  <a:cxn ang="0">
                    <a:pos x="1303" y="858"/>
                  </a:cxn>
                  <a:cxn ang="0">
                    <a:pos x="1365" y="838"/>
                  </a:cxn>
                  <a:cxn ang="0">
                    <a:pos x="1427" y="807"/>
                  </a:cxn>
                  <a:cxn ang="0">
                    <a:pos x="1510" y="745"/>
                  </a:cxn>
                  <a:cxn ang="0">
                    <a:pos x="1531" y="714"/>
                  </a:cxn>
                  <a:cxn ang="0">
                    <a:pos x="1593" y="693"/>
                  </a:cxn>
                  <a:cxn ang="0">
                    <a:pos x="1634" y="631"/>
                  </a:cxn>
                  <a:cxn ang="0">
                    <a:pos x="1696" y="590"/>
                  </a:cxn>
                  <a:cxn ang="0">
                    <a:pos x="1903" y="517"/>
                  </a:cxn>
                  <a:cxn ang="0">
                    <a:pos x="1986" y="527"/>
                  </a:cxn>
                  <a:cxn ang="0">
                    <a:pos x="2007" y="600"/>
                  </a:cxn>
                  <a:cxn ang="0">
                    <a:pos x="2131" y="621"/>
                  </a:cxn>
                  <a:cxn ang="0">
                    <a:pos x="2162" y="652"/>
                  </a:cxn>
                  <a:cxn ang="0">
                    <a:pos x="2172" y="683"/>
                  </a:cxn>
                  <a:cxn ang="0">
                    <a:pos x="2234" y="714"/>
                  </a:cxn>
                  <a:cxn ang="0">
                    <a:pos x="2286" y="703"/>
                  </a:cxn>
                  <a:cxn ang="0">
                    <a:pos x="2307" y="672"/>
                  </a:cxn>
                  <a:cxn ang="0">
                    <a:pos x="2369" y="621"/>
                  </a:cxn>
                  <a:cxn ang="0">
                    <a:pos x="2451" y="569"/>
                  </a:cxn>
                  <a:cxn ang="0">
                    <a:pos x="2596" y="641"/>
                  </a:cxn>
                  <a:cxn ang="0">
                    <a:pos x="2741" y="548"/>
                  </a:cxn>
                  <a:cxn ang="0">
                    <a:pos x="2751" y="476"/>
                  </a:cxn>
                  <a:cxn ang="0">
                    <a:pos x="2844" y="414"/>
                  </a:cxn>
                  <a:cxn ang="0">
                    <a:pos x="2917" y="279"/>
                  </a:cxn>
                  <a:cxn ang="0">
                    <a:pos x="3051" y="290"/>
                  </a:cxn>
                  <a:cxn ang="0">
                    <a:pos x="3134" y="310"/>
                  </a:cxn>
                  <a:cxn ang="0">
                    <a:pos x="3196" y="331"/>
                  </a:cxn>
                </a:cxnLst>
                <a:rect l="0" t="0" r="r" b="b"/>
                <a:pathLst>
                  <a:path w="3196" h="1242">
                    <a:moveTo>
                      <a:pt x="0" y="0"/>
                    </a:moveTo>
                    <a:cubicBezTo>
                      <a:pt x="58" y="40"/>
                      <a:pt x="98" y="28"/>
                      <a:pt x="165" y="10"/>
                    </a:cubicBezTo>
                    <a:cubicBezTo>
                      <a:pt x="219" y="24"/>
                      <a:pt x="261" y="58"/>
                      <a:pt x="310" y="83"/>
                    </a:cubicBezTo>
                    <a:cubicBezTo>
                      <a:pt x="352" y="147"/>
                      <a:pt x="368" y="199"/>
                      <a:pt x="445" y="217"/>
                    </a:cubicBezTo>
                    <a:cubicBezTo>
                      <a:pt x="473" y="260"/>
                      <a:pt x="496" y="314"/>
                      <a:pt x="538" y="341"/>
                    </a:cubicBezTo>
                    <a:cubicBezTo>
                      <a:pt x="560" y="376"/>
                      <a:pt x="586" y="385"/>
                      <a:pt x="600" y="424"/>
                    </a:cubicBezTo>
                    <a:cubicBezTo>
                      <a:pt x="607" y="515"/>
                      <a:pt x="611" y="597"/>
                      <a:pt x="662" y="672"/>
                    </a:cubicBezTo>
                    <a:cubicBezTo>
                      <a:pt x="647" y="728"/>
                      <a:pt x="625" y="768"/>
                      <a:pt x="610" y="827"/>
                    </a:cubicBezTo>
                    <a:cubicBezTo>
                      <a:pt x="616" y="858"/>
                      <a:pt x="620" y="926"/>
                      <a:pt x="641" y="952"/>
                    </a:cubicBezTo>
                    <a:cubicBezTo>
                      <a:pt x="654" y="968"/>
                      <a:pt x="685" y="976"/>
                      <a:pt x="703" y="983"/>
                    </a:cubicBezTo>
                    <a:cubicBezTo>
                      <a:pt x="710" y="993"/>
                      <a:pt x="712" y="1014"/>
                      <a:pt x="724" y="1014"/>
                    </a:cubicBezTo>
                    <a:cubicBezTo>
                      <a:pt x="775" y="1014"/>
                      <a:pt x="741" y="940"/>
                      <a:pt x="765" y="1014"/>
                    </a:cubicBezTo>
                    <a:cubicBezTo>
                      <a:pt x="785" y="1187"/>
                      <a:pt x="728" y="1242"/>
                      <a:pt x="910" y="1189"/>
                    </a:cubicBezTo>
                    <a:cubicBezTo>
                      <a:pt x="922" y="1186"/>
                      <a:pt x="924" y="1168"/>
                      <a:pt x="931" y="1158"/>
                    </a:cubicBezTo>
                    <a:cubicBezTo>
                      <a:pt x="934" y="1175"/>
                      <a:pt x="929" y="1197"/>
                      <a:pt x="941" y="1210"/>
                    </a:cubicBezTo>
                    <a:cubicBezTo>
                      <a:pt x="949" y="1218"/>
                      <a:pt x="962" y="1205"/>
                      <a:pt x="972" y="1200"/>
                    </a:cubicBezTo>
                    <a:cubicBezTo>
                      <a:pt x="1052" y="1160"/>
                      <a:pt x="956" y="1194"/>
                      <a:pt x="1034" y="1169"/>
                    </a:cubicBezTo>
                    <a:cubicBezTo>
                      <a:pt x="1048" y="1159"/>
                      <a:pt x="1070" y="1154"/>
                      <a:pt x="1076" y="1138"/>
                    </a:cubicBezTo>
                    <a:cubicBezTo>
                      <a:pt x="1141" y="963"/>
                      <a:pt x="1046" y="1035"/>
                      <a:pt x="1127" y="983"/>
                    </a:cubicBezTo>
                    <a:cubicBezTo>
                      <a:pt x="1132" y="969"/>
                      <a:pt x="1161" y="897"/>
                      <a:pt x="1169" y="889"/>
                    </a:cubicBezTo>
                    <a:cubicBezTo>
                      <a:pt x="1191" y="867"/>
                      <a:pt x="1231" y="875"/>
                      <a:pt x="1262" y="869"/>
                    </a:cubicBezTo>
                    <a:cubicBezTo>
                      <a:pt x="1276" y="866"/>
                      <a:pt x="1289" y="862"/>
                      <a:pt x="1303" y="858"/>
                    </a:cubicBezTo>
                    <a:cubicBezTo>
                      <a:pt x="1324" y="852"/>
                      <a:pt x="1365" y="838"/>
                      <a:pt x="1365" y="838"/>
                    </a:cubicBezTo>
                    <a:cubicBezTo>
                      <a:pt x="1384" y="825"/>
                      <a:pt x="1408" y="820"/>
                      <a:pt x="1427" y="807"/>
                    </a:cubicBezTo>
                    <a:cubicBezTo>
                      <a:pt x="1547" y="721"/>
                      <a:pt x="1399" y="799"/>
                      <a:pt x="1510" y="745"/>
                    </a:cubicBezTo>
                    <a:cubicBezTo>
                      <a:pt x="1517" y="735"/>
                      <a:pt x="1520" y="721"/>
                      <a:pt x="1531" y="714"/>
                    </a:cubicBezTo>
                    <a:cubicBezTo>
                      <a:pt x="1549" y="702"/>
                      <a:pt x="1593" y="693"/>
                      <a:pt x="1593" y="693"/>
                    </a:cubicBezTo>
                    <a:cubicBezTo>
                      <a:pt x="1607" y="672"/>
                      <a:pt x="1613" y="645"/>
                      <a:pt x="1634" y="631"/>
                    </a:cubicBezTo>
                    <a:cubicBezTo>
                      <a:pt x="1655" y="617"/>
                      <a:pt x="1696" y="590"/>
                      <a:pt x="1696" y="590"/>
                    </a:cubicBezTo>
                    <a:cubicBezTo>
                      <a:pt x="1738" y="526"/>
                      <a:pt x="1833" y="524"/>
                      <a:pt x="1903" y="517"/>
                    </a:cubicBezTo>
                    <a:cubicBezTo>
                      <a:pt x="1931" y="520"/>
                      <a:pt x="1962" y="513"/>
                      <a:pt x="1986" y="527"/>
                    </a:cubicBezTo>
                    <a:cubicBezTo>
                      <a:pt x="2008" y="539"/>
                      <a:pt x="1989" y="582"/>
                      <a:pt x="2007" y="600"/>
                    </a:cubicBezTo>
                    <a:cubicBezTo>
                      <a:pt x="2037" y="629"/>
                      <a:pt x="2089" y="616"/>
                      <a:pt x="2131" y="621"/>
                    </a:cubicBezTo>
                    <a:cubicBezTo>
                      <a:pt x="2141" y="631"/>
                      <a:pt x="2154" y="640"/>
                      <a:pt x="2162" y="652"/>
                    </a:cubicBezTo>
                    <a:cubicBezTo>
                      <a:pt x="2168" y="661"/>
                      <a:pt x="2165" y="675"/>
                      <a:pt x="2172" y="683"/>
                    </a:cubicBezTo>
                    <a:cubicBezTo>
                      <a:pt x="2185" y="699"/>
                      <a:pt x="2216" y="707"/>
                      <a:pt x="2234" y="714"/>
                    </a:cubicBezTo>
                    <a:cubicBezTo>
                      <a:pt x="2251" y="710"/>
                      <a:pt x="2271" y="712"/>
                      <a:pt x="2286" y="703"/>
                    </a:cubicBezTo>
                    <a:cubicBezTo>
                      <a:pt x="2297" y="697"/>
                      <a:pt x="2299" y="682"/>
                      <a:pt x="2307" y="672"/>
                    </a:cubicBezTo>
                    <a:cubicBezTo>
                      <a:pt x="2333" y="641"/>
                      <a:pt x="2337" y="641"/>
                      <a:pt x="2369" y="621"/>
                    </a:cubicBezTo>
                    <a:cubicBezTo>
                      <a:pt x="2395" y="538"/>
                      <a:pt x="2367" y="554"/>
                      <a:pt x="2451" y="569"/>
                    </a:cubicBezTo>
                    <a:cubicBezTo>
                      <a:pt x="2496" y="600"/>
                      <a:pt x="2544" y="624"/>
                      <a:pt x="2596" y="641"/>
                    </a:cubicBezTo>
                    <a:cubicBezTo>
                      <a:pt x="2677" y="628"/>
                      <a:pt x="2696" y="615"/>
                      <a:pt x="2741" y="548"/>
                    </a:cubicBezTo>
                    <a:cubicBezTo>
                      <a:pt x="2744" y="524"/>
                      <a:pt x="2742" y="499"/>
                      <a:pt x="2751" y="476"/>
                    </a:cubicBezTo>
                    <a:cubicBezTo>
                      <a:pt x="2764" y="444"/>
                      <a:pt x="2818" y="431"/>
                      <a:pt x="2844" y="414"/>
                    </a:cubicBezTo>
                    <a:cubicBezTo>
                      <a:pt x="2882" y="358"/>
                      <a:pt x="2849" y="303"/>
                      <a:pt x="2917" y="279"/>
                    </a:cubicBezTo>
                    <a:cubicBezTo>
                      <a:pt x="2962" y="283"/>
                      <a:pt x="3007" y="284"/>
                      <a:pt x="3051" y="290"/>
                    </a:cubicBezTo>
                    <a:cubicBezTo>
                      <a:pt x="3079" y="294"/>
                      <a:pt x="3134" y="310"/>
                      <a:pt x="3134" y="310"/>
                    </a:cubicBezTo>
                    <a:cubicBezTo>
                      <a:pt x="3140" y="314"/>
                      <a:pt x="3196" y="363"/>
                      <a:pt x="3196" y="331"/>
                    </a:cubicBezTo>
                  </a:path>
                </a:pathLst>
              </a:custGeom>
              <a:solidFill>
                <a:srgbClr val="FFFF00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2775" name="Freeform 7"/>
              <p:cNvSpPr>
                <a:spLocks/>
              </p:cNvSpPr>
              <p:nvPr/>
            </p:nvSpPr>
            <p:spPr bwMode="auto">
              <a:xfrm>
                <a:off x="4903" y="10"/>
                <a:ext cx="397" cy="1666"/>
              </a:xfrm>
              <a:custGeom>
                <a:avLst/>
                <a:gdLst/>
                <a:ahLst/>
                <a:cxnLst>
                  <a:cxn ang="0">
                    <a:pos x="31" y="0"/>
                  </a:cxn>
                  <a:cxn ang="0">
                    <a:pos x="21" y="52"/>
                  </a:cxn>
                  <a:cxn ang="0">
                    <a:pos x="0" y="114"/>
                  </a:cxn>
                  <a:cxn ang="0">
                    <a:pos x="83" y="207"/>
                  </a:cxn>
                  <a:cxn ang="0">
                    <a:pos x="166" y="331"/>
                  </a:cxn>
                  <a:cxn ang="0">
                    <a:pos x="166" y="569"/>
                  </a:cxn>
                  <a:cxn ang="0">
                    <a:pos x="207" y="642"/>
                  </a:cxn>
                  <a:cxn ang="0">
                    <a:pos x="310" y="704"/>
                  </a:cxn>
                  <a:cxn ang="0">
                    <a:pos x="383" y="807"/>
                  </a:cxn>
                  <a:cxn ang="0">
                    <a:pos x="393" y="838"/>
                  </a:cxn>
                  <a:cxn ang="0">
                    <a:pos x="331" y="1004"/>
                  </a:cxn>
                  <a:cxn ang="0">
                    <a:pos x="279" y="1159"/>
                  </a:cxn>
                  <a:cxn ang="0">
                    <a:pos x="238" y="1252"/>
                  </a:cxn>
                  <a:cxn ang="0">
                    <a:pos x="197" y="1428"/>
                  </a:cxn>
                  <a:cxn ang="0">
                    <a:pos x="176" y="1531"/>
                  </a:cxn>
                  <a:cxn ang="0">
                    <a:pos x="176" y="1531"/>
                  </a:cxn>
                  <a:cxn ang="0">
                    <a:pos x="207" y="1521"/>
                  </a:cxn>
                  <a:cxn ang="0">
                    <a:pos x="155" y="1604"/>
                  </a:cxn>
                  <a:cxn ang="0">
                    <a:pos x="42" y="1666"/>
                  </a:cxn>
                </a:cxnLst>
                <a:rect l="0" t="0" r="r" b="b"/>
                <a:pathLst>
                  <a:path w="397" h="1666">
                    <a:moveTo>
                      <a:pt x="31" y="0"/>
                    </a:moveTo>
                    <a:cubicBezTo>
                      <a:pt x="28" y="17"/>
                      <a:pt x="26" y="35"/>
                      <a:pt x="21" y="52"/>
                    </a:cubicBezTo>
                    <a:cubicBezTo>
                      <a:pt x="15" y="73"/>
                      <a:pt x="0" y="114"/>
                      <a:pt x="0" y="114"/>
                    </a:cubicBezTo>
                    <a:cubicBezTo>
                      <a:pt x="14" y="169"/>
                      <a:pt x="32" y="182"/>
                      <a:pt x="83" y="207"/>
                    </a:cubicBezTo>
                    <a:cubicBezTo>
                      <a:pt x="100" y="259"/>
                      <a:pt x="136" y="287"/>
                      <a:pt x="166" y="331"/>
                    </a:cubicBezTo>
                    <a:cubicBezTo>
                      <a:pt x="199" y="433"/>
                      <a:pt x="166" y="319"/>
                      <a:pt x="166" y="569"/>
                    </a:cubicBezTo>
                    <a:cubicBezTo>
                      <a:pt x="166" y="638"/>
                      <a:pt x="162" y="626"/>
                      <a:pt x="207" y="642"/>
                    </a:cubicBezTo>
                    <a:cubicBezTo>
                      <a:pt x="242" y="677"/>
                      <a:pt x="262" y="691"/>
                      <a:pt x="310" y="704"/>
                    </a:cubicBezTo>
                    <a:cubicBezTo>
                      <a:pt x="397" y="761"/>
                      <a:pt x="364" y="717"/>
                      <a:pt x="383" y="807"/>
                    </a:cubicBezTo>
                    <a:cubicBezTo>
                      <a:pt x="385" y="818"/>
                      <a:pt x="390" y="828"/>
                      <a:pt x="393" y="838"/>
                    </a:cubicBezTo>
                    <a:cubicBezTo>
                      <a:pt x="384" y="903"/>
                      <a:pt x="367" y="950"/>
                      <a:pt x="331" y="1004"/>
                    </a:cubicBezTo>
                    <a:cubicBezTo>
                      <a:pt x="313" y="1059"/>
                      <a:pt x="312" y="1110"/>
                      <a:pt x="279" y="1159"/>
                    </a:cubicBezTo>
                    <a:cubicBezTo>
                      <a:pt x="268" y="1193"/>
                      <a:pt x="249" y="1218"/>
                      <a:pt x="238" y="1252"/>
                    </a:cubicBezTo>
                    <a:cubicBezTo>
                      <a:pt x="230" y="1313"/>
                      <a:pt x="216" y="1369"/>
                      <a:pt x="197" y="1428"/>
                    </a:cubicBezTo>
                    <a:cubicBezTo>
                      <a:pt x="193" y="1452"/>
                      <a:pt x="181" y="1507"/>
                      <a:pt x="176" y="1531"/>
                    </a:cubicBezTo>
                    <a:cubicBezTo>
                      <a:pt x="174" y="1542"/>
                      <a:pt x="168" y="1523"/>
                      <a:pt x="176" y="1531"/>
                    </a:cubicBezTo>
                    <a:cubicBezTo>
                      <a:pt x="184" y="1539"/>
                      <a:pt x="215" y="1514"/>
                      <a:pt x="207" y="1521"/>
                    </a:cubicBezTo>
                    <a:cubicBezTo>
                      <a:pt x="207" y="1535"/>
                      <a:pt x="182" y="1580"/>
                      <a:pt x="155" y="1604"/>
                    </a:cubicBezTo>
                    <a:cubicBezTo>
                      <a:pt x="128" y="1628"/>
                      <a:pt x="66" y="1653"/>
                      <a:pt x="42" y="1666"/>
                    </a:cubicBezTo>
                  </a:path>
                </a:pathLst>
              </a:custGeom>
              <a:solidFill>
                <a:srgbClr val="FFFF00"/>
              </a:solidFill>
              <a:ln w="57150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32776" name="Group 8"/>
              <p:cNvGrpSpPr>
                <a:grpSpLocks/>
              </p:cNvGrpSpPr>
              <p:nvPr/>
            </p:nvGrpSpPr>
            <p:grpSpPr bwMode="auto">
              <a:xfrm>
                <a:off x="2976" y="2256"/>
                <a:ext cx="1786" cy="232"/>
                <a:chOff x="-778" y="3882"/>
                <a:chExt cx="1786" cy="232"/>
              </a:xfrm>
            </p:grpSpPr>
            <p:sp>
              <p:nvSpPr>
                <p:cNvPr id="32777" name="Freeform 9"/>
                <p:cNvSpPr>
                  <a:spLocks/>
                </p:cNvSpPr>
                <p:nvPr/>
              </p:nvSpPr>
              <p:spPr bwMode="auto">
                <a:xfrm>
                  <a:off x="-778" y="3882"/>
                  <a:ext cx="1773" cy="226"/>
                </a:xfrm>
                <a:custGeom>
                  <a:avLst/>
                  <a:gdLst/>
                  <a:ahLst/>
                  <a:cxnLst>
                    <a:cxn ang="0">
                      <a:pos x="0" y="9"/>
                    </a:cxn>
                    <a:cxn ang="0">
                      <a:pos x="41" y="50"/>
                    </a:cxn>
                    <a:cxn ang="0">
                      <a:pos x="72" y="71"/>
                    </a:cxn>
                    <a:cxn ang="0">
                      <a:pos x="82" y="164"/>
                    </a:cxn>
                    <a:cxn ang="0">
                      <a:pos x="155" y="195"/>
                    </a:cxn>
                    <a:cxn ang="0">
                      <a:pos x="507" y="226"/>
                    </a:cxn>
                    <a:cxn ang="0">
                      <a:pos x="1044" y="112"/>
                    </a:cxn>
                    <a:cxn ang="0">
                      <a:pos x="1231" y="122"/>
                    </a:cxn>
                    <a:cxn ang="0">
                      <a:pos x="1293" y="143"/>
                    </a:cxn>
                    <a:cxn ang="0">
                      <a:pos x="1572" y="102"/>
                    </a:cxn>
                    <a:cxn ang="0">
                      <a:pos x="1603" y="81"/>
                    </a:cxn>
                    <a:cxn ang="0">
                      <a:pos x="1634" y="71"/>
                    </a:cxn>
                  </a:cxnLst>
                  <a:rect l="0" t="0" r="r" b="b"/>
                  <a:pathLst>
                    <a:path w="1639" h="226">
                      <a:moveTo>
                        <a:pt x="0" y="9"/>
                      </a:moveTo>
                      <a:cubicBezTo>
                        <a:pt x="67" y="31"/>
                        <a:pt x="2" y="0"/>
                        <a:pt x="41" y="50"/>
                      </a:cubicBezTo>
                      <a:cubicBezTo>
                        <a:pt x="49" y="60"/>
                        <a:pt x="62" y="64"/>
                        <a:pt x="72" y="71"/>
                      </a:cubicBezTo>
                      <a:cubicBezTo>
                        <a:pt x="75" y="102"/>
                        <a:pt x="71" y="135"/>
                        <a:pt x="82" y="164"/>
                      </a:cubicBezTo>
                      <a:cubicBezTo>
                        <a:pt x="88" y="181"/>
                        <a:pt x="144" y="193"/>
                        <a:pt x="155" y="195"/>
                      </a:cubicBezTo>
                      <a:cubicBezTo>
                        <a:pt x="271" y="214"/>
                        <a:pt x="391" y="218"/>
                        <a:pt x="507" y="226"/>
                      </a:cubicBezTo>
                      <a:cubicBezTo>
                        <a:pt x="689" y="211"/>
                        <a:pt x="870" y="168"/>
                        <a:pt x="1044" y="112"/>
                      </a:cubicBezTo>
                      <a:cubicBezTo>
                        <a:pt x="1106" y="115"/>
                        <a:pt x="1169" y="114"/>
                        <a:pt x="1231" y="122"/>
                      </a:cubicBezTo>
                      <a:cubicBezTo>
                        <a:pt x="1253" y="125"/>
                        <a:pt x="1293" y="143"/>
                        <a:pt x="1293" y="143"/>
                      </a:cubicBezTo>
                      <a:cubicBezTo>
                        <a:pt x="1639" y="127"/>
                        <a:pt x="1417" y="152"/>
                        <a:pt x="1572" y="102"/>
                      </a:cubicBezTo>
                      <a:cubicBezTo>
                        <a:pt x="1582" y="95"/>
                        <a:pt x="1592" y="87"/>
                        <a:pt x="1603" y="81"/>
                      </a:cubicBezTo>
                      <a:cubicBezTo>
                        <a:pt x="1613" y="76"/>
                        <a:pt x="1634" y="71"/>
                        <a:pt x="1634" y="71"/>
                      </a:cubicBezTo>
                    </a:path>
                  </a:pathLst>
                </a:custGeom>
                <a:noFill/>
                <a:ln w="127000" cmpd="sng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2778" name="Freeform 10"/>
                <p:cNvSpPr>
                  <a:spLocks/>
                </p:cNvSpPr>
                <p:nvPr/>
              </p:nvSpPr>
              <p:spPr bwMode="auto">
                <a:xfrm>
                  <a:off x="-765" y="3888"/>
                  <a:ext cx="1773" cy="226"/>
                </a:xfrm>
                <a:custGeom>
                  <a:avLst/>
                  <a:gdLst/>
                  <a:ahLst/>
                  <a:cxnLst>
                    <a:cxn ang="0">
                      <a:pos x="0" y="9"/>
                    </a:cxn>
                    <a:cxn ang="0">
                      <a:pos x="41" y="50"/>
                    </a:cxn>
                    <a:cxn ang="0">
                      <a:pos x="72" y="71"/>
                    </a:cxn>
                    <a:cxn ang="0">
                      <a:pos x="82" y="164"/>
                    </a:cxn>
                    <a:cxn ang="0">
                      <a:pos x="155" y="195"/>
                    </a:cxn>
                    <a:cxn ang="0">
                      <a:pos x="507" y="226"/>
                    </a:cxn>
                    <a:cxn ang="0">
                      <a:pos x="1044" y="112"/>
                    </a:cxn>
                    <a:cxn ang="0">
                      <a:pos x="1231" y="122"/>
                    </a:cxn>
                    <a:cxn ang="0">
                      <a:pos x="1293" y="143"/>
                    </a:cxn>
                    <a:cxn ang="0">
                      <a:pos x="1572" y="102"/>
                    </a:cxn>
                    <a:cxn ang="0">
                      <a:pos x="1603" y="81"/>
                    </a:cxn>
                    <a:cxn ang="0">
                      <a:pos x="1634" y="71"/>
                    </a:cxn>
                  </a:cxnLst>
                  <a:rect l="0" t="0" r="r" b="b"/>
                  <a:pathLst>
                    <a:path w="1639" h="226">
                      <a:moveTo>
                        <a:pt x="0" y="9"/>
                      </a:moveTo>
                      <a:cubicBezTo>
                        <a:pt x="67" y="31"/>
                        <a:pt x="2" y="0"/>
                        <a:pt x="41" y="50"/>
                      </a:cubicBezTo>
                      <a:cubicBezTo>
                        <a:pt x="49" y="60"/>
                        <a:pt x="62" y="64"/>
                        <a:pt x="72" y="71"/>
                      </a:cubicBezTo>
                      <a:cubicBezTo>
                        <a:pt x="75" y="102"/>
                        <a:pt x="71" y="135"/>
                        <a:pt x="82" y="164"/>
                      </a:cubicBezTo>
                      <a:cubicBezTo>
                        <a:pt x="88" y="181"/>
                        <a:pt x="144" y="193"/>
                        <a:pt x="155" y="195"/>
                      </a:cubicBezTo>
                      <a:cubicBezTo>
                        <a:pt x="271" y="214"/>
                        <a:pt x="391" y="218"/>
                        <a:pt x="507" y="226"/>
                      </a:cubicBezTo>
                      <a:cubicBezTo>
                        <a:pt x="689" y="211"/>
                        <a:pt x="870" y="168"/>
                        <a:pt x="1044" y="112"/>
                      </a:cubicBezTo>
                      <a:cubicBezTo>
                        <a:pt x="1106" y="115"/>
                        <a:pt x="1169" y="114"/>
                        <a:pt x="1231" y="122"/>
                      </a:cubicBezTo>
                      <a:cubicBezTo>
                        <a:pt x="1253" y="125"/>
                        <a:pt x="1293" y="143"/>
                        <a:pt x="1293" y="143"/>
                      </a:cubicBezTo>
                      <a:cubicBezTo>
                        <a:pt x="1639" y="127"/>
                        <a:pt x="1417" y="152"/>
                        <a:pt x="1572" y="102"/>
                      </a:cubicBezTo>
                      <a:cubicBezTo>
                        <a:pt x="1582" y="95"/>
                        <a:pt x="1592" y="87"/>
                        <a:pt x="1603" y="81"/>
                      </a:cubicBezTo>
                      <a:cubicBezTo>
                        <a:pt x="1613" y="76"/>
                        <a:pt x="1634" y="71"/>
                        <a:pt x="1634" y="71"/>
                      </a:cubicBezTo>
                    </a:path>
                  </a:pathLst>
                </a:custGeom>
                <a:noFill/>
                <a:ln w="57150" cap="flat" cmpd="sng">
                  <a:solidFill>
                    <a:schemeClr val="bg1"/>
                  </a:solidFill>
                  <a:prstDash val="dash"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2779" name="Group 11"/>
              <p:cNvGrpSpPr>
                <a:grpSpLocks/>
              </p:cNvGrpSpPr>
              <p:nvPr/>
            </p:nvGrpSpPr>
            <p:grpSpPr bwMode="auto">
              <a:xfrm>
                <a:off x="4464" y="1248"/>
                <a:ext cx="672" cy="408"/>
                <a:chOff x="5952" y="2256"/>
                <a:chExt cx="672" cy="408"/>
              </a:xfrm>
            </p:grpSpPr>
            <p:sp>
              <p:nvSpPr>
                <p:cNvPr id="32780" name="Freeform 12"/>
                <p:cNvSpPr>
                  <a:spLocks/>
                </p:cNvSpPr>
                <p:nvPr/>
              </p:nvSpPr>
              <p:spPr bwMode="auto">
                <a:xfrm>
                  <a:off x="5952" y="2282"/>
                  <a:ext cx="642" cy="382"/>
                </a:xfrm>
                <a:custGeom>
                  <a:avLst/>
                  <a:gdLst/>
                  <a:ahLst/>
                  <a:cxnLst>
                    <a:cxn ang="0">
                      <a:pos x="0" y="362"/>
                    </a:cxn>
                    <a:cxn ang="0">
                      <a:pos x="104" y="362"/>
                    </a:cxn>
                    <a:cxn ang="0">
                      <a:pos x="135" y="331"/>
                    </a:cxn>
                    <a:cxn ang="0">
                      <a:pos x="207" y="310"/>
                    </a:cxn>
                    <a:cxn ang="0">
                      <a:pos x="259" y="248"/>
                    </a:cxn>
                    <a:cxn ang="0">
                      <a:pos x="321" y="196"/>
                    </a:cxn>
                    <a:cxn ang="0">
                      <a:pos x="373" y="134"/>
                    </a:cxn>
                    <a:cxn ang="0">
                      <a:pos x="466" y="72"/>
                    </a:cxn>
                    <a:cxn ang="0">
                      <a:pos x="528" y="21"/>
                    </a:cxn>
                    <a:cxn ang="0">
                      <a:pos x="642" y="0"/>
                    </a:cxn>
                  </a:cxnLst>
                  <a:rect l="0" t="0" r="r" b="b"/>
                  <a:pathLst>
                    <a:path w="642" h="382">
                      <a:moveTo>
                        <a:pt x="0" y="362"/>
                      </a:moveTo>
                      <a:cubicBezTo>
                        <a:pt x="41" y="372"/>
                        <a:pt x="59" y="382"/>
                        <a:pt x="104" y="362"/>
                      </a:cubicBezTo>
                      <a:cubicBezTo>
                        <a:pt x="117" y="356"/>
                        <a:pt x="123" y="339"/>
                        <a:pt x="135" y="331"/>
                      </a:cubicBezTo>
                      <a:cubicBezTo>
                        <a:pt x="141" y="327"/>
                        <a:pt x="205" y="310"/>
                        <a:pt x="207" y="310"/>
                      </a:cubicBezTo>
                      <a:cubicBezTo>
                        <a:pt x="226" y="291"/>
                        <a:pt x="240" y="267"/>
                        <a:pt x="259" y="248"/>
                      </a:cubicBezTo>
                      <a:cubicBezTo>
                        <a:pt x="340" y="167"/>
                        <a:pt x="236" y="297"/>
                        <a:pt x="321" y="196"/>
                      </a:cubicBezTo>
                      <a:cubicBezTo>
                        <a:pt x="352" y="159"/>
                        <a:pt x="331" y="166"/>
                        <a:pt x="373" y="134"/>
                      </a:cubicBezTo>
                      <a:cubicBezTo>
                        <a:pt x="402" y="111"/>
                        <a:pt x="435" y="93"/>
                        <a:pt x="466" y="72"/>
                      </a:cubicBezTo>
                      <a:cubicBezTo>
                        <a:pt x="488" y="57"/>
                        <a:pt x="505" y="34"/>
                        <a:pt x="528" y="21"/>
                      </a:cubicBezTo>
                      <a:cubicBezTo>
                        <a:pt x="558" y="4"/>
                        <a:pt x="608" y="0"/>
                        <a:pt x="642" y="0"/>
                      </a:cubicBezTo>
                    </a:path>
                  </a:pathLst>
                </a:custGeom>
                <a:noFill/>
                <a:ln w="127000" cmpd="sng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2781" name="Freeform 13"/>
                <p:cNvSpPr>
                  <a:spLocks/>
                </p:cNvSpPr>
                <p:nvPr/>
              </p:nvSpPr>
              <p:spPr bwMode="auto">
                <a:xfrm>
                  <a:off x="5982" y="2256"/>
                  <a:ext cx="642" cy="382"/>
                </a:xfrm>
                <a:custGeom>
                  <a:avLst/>
                  <a:gdLst/>
                  <a:ahLst/>
                  <a:cxnLst>
                    <a:cxn ang="0">
                      <a:pos x="0" y="362"/>
                    </a:cxn>
                    <a:cxn ang="0">
                      <a:pos x="104" y="362"/>
                    </a:cxn>
                    <a:cxn ang="0">
                      <a:pos x="135" y="331"/>
                    </a:cxn>
                    <a:cxn ang="0">
                      <a:pos x="207" y="310"/>
                    </a:cxn>
                    <a:cxn ang="0">
                      <a:pos x="259" y="248"/>
                    </a:cxn>
                    <a:cxn ang="0">
                      <a:pos x="321" y="196"/>
                    </a:cxn>
                    <a:cxn ang="0">
                      <a:pos x="373" y="134"/>
                    </a:cxn>
                    <a:cxn ang="0">
                      <a:pos x="466" y="72"/>
                    </a:cxn>
                    <a:cxn ang="0">
                      <a:pos x="528" y="21"/>
                    </a:cxn>
                    <a:cxn ang="0">
                      <a:pos x="642" y="0"/>
                    </a:cxn>
                  </a:cxnLst>
                  <a:rect l="0" t="0" r="r" b="b"/>
                  <a:pathLst>
                    <a:path w="642" h="382">
                      <a:moveTo>
                        <a:pt x="0" y="362"/>
                      </a:moveTo>
                      <a:cubicBezTo>
                        <a:pt x="41" y="372"/>
                        <a:pt x="59" y="382"/>
                        <a:pt x="104" y="362"/>
                      </a:cubicBezTo>
                      <a:cubicBezTo>
                        <a:pt x="117" y="356"/>
                        <a:pt x="123" y="339"/>
                        <a:pt x="135" y="331"/>
                      </a:cubicBezTo>
                      <a:cubicBezTo>
                        <a:pt x="141" y="327"/>
                        <a:pt x="205" y="310"/>
                        <a:pt x="207" y="310"/>
                      </a:cubicBezTo>
                      <a:cubicBezTo>
                        <a:pt x="226" y="291"/>
                        <a:pt x="240" y="267"/>
                        <a:pt x="259" y="248"/>
                      </a:cubicBezTo>
                      <a:cubicBezTo>
                        <a:pt x="340" y="167"/>
                        <a:pt x="236" y="297"/>
                        <a:pt x="321" y="196"/>
                      </a:cubicBezTo>
                      <a:cubicBezTo>
                        <a:pt x="352" y="159"/>
                        <a:pt x="331" y="166"/>
                        <a:pt x="373" y="134"/>
                      </a:cubicBezTo>
                      <a:cubicBezTo>
                        <a:pt x="402" y="111"/>
                        <a:pt x="435" y="93"/>
                        <a:pt x="466" y="72"/>
                      </a:cubicBezTo>
                      <a:cubicBezTo>
                        <a:pt x="488" y="57"/>
                        <a:pt x="505" y="34"/>
                        <a:pt x="528" y="21"/>
                      </a:cubicBezTo>
                      <a:cubicBezTo>
                        <a:pt x="558" y="4"/>
                        <a:pt x="608" y="0"/>
                        <a:pt x="642" y="0"/>
                      </a:cubicBezTo>
                    </a:path>
                  </a:pathLst>
                </a:custGeom>
                <a:noFill/>
                <a:ln w="76200" cap="flat" cmpd="sng">
                  <a:solidFill>
                    <a:schemeClr val="bg1"/>
                  </a:solidFill>
                  <a:prstDash val="dash"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2782" name="Group 14"/>
              <p:cNvGrpSpPr>
                <a:grpSpLocks/>
              </p:cNvGrpSpPr>
              <p:nvPr/>
            </p:nvGrpSpPr>
            <p:grpSpPr bwMode="auto">
              <a:xfrm>
                <a:off x="4416" y="1776"/>
                <a:ext cx="683" cy="1097"/>
                <a:chOff x="6096" y="1584"/>
                <a:chExt cx="683" cy="1097"/>
              </a:xfrm>
            </p:grpSpPr>
            <p:sp>
              <p:nvSpPr>
                <p:cNvPr id="32783" name="Freeform 15"/>
                <p:cNvSpPr>
                  <a:spLocks/>
                </p:cNvSpPr>
                <p:nvPr/>
              </p:nvSpPr>
              <p:spPr bwMode="auto">
                <a:xfrm>
                  <a:off x="6096" y="1584"/>
                  <a:ext cx="683" cy="109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2" y="73"/>
                    </a:cxn>
                    <a:cxn ang="0">
                      <a:pos x="72" y="311"/>
                    </a:cxn>
                    <a:cxn ang="0">
                      <a:pos x="93" y="342"/>
                    </a:cxn>
                    <a:cxn ang="0">
                      <a:pos x="114" y="404"/>
                    </a:cxn>
                    <a:cxn ang="0">
                      <a:pos x="186" y="662"/>
                    </a:cxn>
                    <a:cxn ang="0">
                      <a:pos x="259" y="869"/>
                    </a:cxn>
                    <a:cxn ang="0">
                      <a:pos x="341" y="952"/>
                    </a:cxn>
                    <a:cxn ang="0">
                      <a:pos x="631" y="1097"/>
                    </a:cxn>
                    <a:cxn ang="0">
                      <a:pos x="683" y="1086"/>
                    </a:cxn>
                  </a:cxnLst>
                  <a:rect l="0" t="0" r="r" b="b"/>
                  <a:pathLst>
                    <a:path w="683" h="1097">
                      <a:moveTo>
                        <a:pt x="0" y="0"/>
                      </a:moveTo>
                      <a:cubicBezTo>
                        <a:pt x="47" y="17"/>
                        <a:pt x="34" y="32"/>
                        <a:pt x="62" y="73"/>
                      </a:cubicBezTo>
                      <a:cubicBezTo>
                        <a:pt x="65" y="152"/>
                        <a:pt x="63" y="232"/>
                        <a:pt x="72" y="311"/>
                      </a:cubicBezTo>
                      <a:cubicBezTo>
                        <a:pt x="73" y="323"/>
                        <a:pt x="88" y="331"/>
                        <a:pt x="93" y="342"/>
                      </a:cubicBezTo>
                      <a:cubicBezTo>
                        <a:pt x="102" y="362"/>
                        <a:pt x="107" y="383"/>
                        <a:pt x="114" y="404"/>
                      </a:cubicBezTo>
                      <a:cubicBezTo>
                        <a:pt x="142" y="489"/>
                        <a:pt x="158" y="577"/>
                        <a:pt x="186" y="662"/>
                      </a:cubicBezTo>
                      <a:cubicBezTo>
                        <a:pt x="193" y="744"/>
                        <a:pt x="189" y="821"/>
                        <a:pt x="259" y="869"/>
                      </a:cubicBezTo>
                      <a:cubicBezTo>
                        <a:pt x="282" y="905"/>
                        <a:pt x="305" y="928"/>
                        <a:pt x="341" y="952"/>
                      </a:cubicBezTo>
                      <a:cubicBezTo>
                        <a:pt x="386" y="1078"/>
                        <a:pt x="523" y="1059"/>
                        <a:pt x="631" y="1097"/>
                      </a:cubicBezTo>
                      <a:cubicBezTo>
                        <a:pt x="648" y="1093"/>
                        <a:pt x="683" y="1086"/>
                        <a:pt x="683" y="1086"/>
                      </a:cubicBezTo>
                    </a:path>
                  </a:pathLst>
                </a:custGeom>
                <a:noFill/>
                <a:ln w="12700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2784" name="Freeform 16"/>
                <p:cNvSpPr>
                  <a:spLocks/>
                </p:cNvSpPr>
                <p:nvPr/>
              </p:nvSpPr>
              <p:spPr bwMode="auto">
                <a:xfrm>
                  <a:off x="6096" y="1584"/>
                  <a:ext cx="683" cy="109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2" y="73"/>
                    </a:cxn>
                    <a:cxn ang="0">
                      <a:pos x="72" y="311"/>
                    </a:cxn>
                    <a:cxn ang="0">
                      <a:pos x="93" y="342"/>
                    </a:cxn>
                    <a:cxn ang="0">
                      <a:pos x="114" y="404"/>
                    </a:cxn>
                    <a:cxn ang="0">
                      <a:pos x="186" y="662"/>
                    </a:cxn>
                    <a:cxn ang="0">
                      <a:pos x="259" y="869"/>
                    </a:cxn>
                    <a:cxn ang="0">
                      <a:pos x="341" y="952"/>
                    </a:cxn>
                    <a:cxn ang="0">
                      <a:pos x="631" y="1097"/>
                    </a:cxn>
                    <a:cxn ang="0">
                      <a:pos x="683" y="1086"/>
                    </a:cxn>
                  </a:cxnLst>
                  <a:rect l="0" t="0" r="r" b="b"/>
                  <a:pathLst>
                    <a:path w="683" h="1097">
                      <a:moveTo>
                        <a:pt x="0" y="0"/>
                      </a:moveTo>
                      <a:cubicBezTo>
                        <a:pt x="47" y="17"/>
                        <a:pt x="34" y="32"/>
                        <a:pt x="62" y="73"/>
                      </a:cubicBezTo>
                      <a:cubicBezTo>
                        <a:pt x="65" y="152"/>
                        <a:pt x="63" y="232"/>
                        <a:pt x="72" y="311"/>
                      </a:cubicBezTo>
                      <a:cubicBezTo>
                        <a:pt x="73" y="323"/>
                        <a:pt x="88" y="331"/>
                        <a:pt x="93" y="342"/>
                      </a:cubicBezTo>
                      <a:cubicBezTo>
                        <a:pt x="102" y="362"/>
                        <a:pt x="107" y="383"/>
                        <a:pt x="114" y="404"/>
                      </a:cubicBezTo>
                      <a:cubicBezTo>
                        <a:pt x="142" y="489"/>
                        <a:pt x="158" y="577"/>
                        <a:pt x="186" y="662"/>
                      </a:cubicBezTo>
                      <a:cubicBezTo>
                        <a:pt x="193" y="744"/>
                        <a:pt x="189" y="821"/>
                        <a:pt x="259" y="869"/>
                      </a:cubicBezTo>
                      <a:cubicBezTo>
                        <a:pt x="282" y="905"/>
                        <a:pt x="305" y="928"/>
                        <a:pt x="341" y="952"/>
                      </a:cubicBezTo>
                      <a:cubicBezTo>
                        <a:pt x="386" y="1078"/>
                        <a:pt x="523" y="1059"/>
                        <a:pt x="631" y="1097"/>
                      </a:cubicBezTo>
                      <a:cubicBezTo>
                        <a:pt x="648" y="1093"/>
                        <a:pt x="683" y="1086"/>
                        <a:pt x="683" y="1086"/>
                      </a:cubicBezTo>
                    </a:path>
                  </a:pathLst>
                </a:custGeom>
                <a:noFill/>
                <a:ln w="76200" cap="flat" cmpd="sng">
                  <a:solidFill>
                    <a:schemeClr val="bg1"/>
                  </a:solidFill>
                  <a:prstDash val="dash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2785" name="Group 17"/>
              <p:cNvGrpSpPr>
                <a:grpSpLocks/>
              </p:cNvGrpSpPr>
              <p:nvPr/>
            </p:nvGrpSpPr>
            <p:grpSpPr bwMode="auto">
              <a:xfrm>
                <a:off x="4219" y="1728"/>
                <a:ext cx="245" cy="2245"/>
                <a:chOff x="-528" y="1680"/>
                <a:chExt cx="245" cy="2245"/>
              </a:xfrm>
            </p:grpSpPr>
            <p:sp>
              <p:nvSpPr>
                <p:cNvPr id="32786" name="Freeform 18"/>
                <p:cNvSpPr>
                  <a:spLocks/>
                </p:cNvSpPr>
                <p:nvPr/>
              </p:nvSpPr>
              <p:spPr bwMode="auto">
                <a:xfrm>
                  <a:off x="-524" y="1680"/>
                  <a:ext cx="241" cy="2245"/>
                </a:xfrm>
                <a:custGeom>
                  <a:avLst/>
                  <a:gdLst/>
                  <a:ahLst/>
                  <a:cxnLst>
                    <a:cxn ang="0">
                      <a:pos x="241" y="0"/>
                    </a:cxn>
                    <a:cxn ang="0">
                      <a:pos x="127" y="145"/>
                    </a:cxn>
                    <a:cxn ang="0">
                      <a:pos x="75" y="238"/>
                    </a:cxn>
                    <a:cxn ang="0">
                      <a:pos x="65" y="517"/>
                    </a:cxn>
                    <a:cxn ang="0">
                      <a:pos x="44" y="548"/>
                    </a:cxn>
                    <a:cxn ang="0">
                      <a:pos x="23" y="673"/>
                    </a:cxn>
                    <a:cxn ang="0">
                      <a:pos x="65" y="1024"/>
                    </a:cxn>
                    <a:cxn ang="0">
                      <a:pos x="106" y="1086"/>
                    </a:cxn>
                    <a:cxn ang="0">
                      <a:pos x="148" y="1241"/>
                    </a:cxn>
                    <a:cxn ang="0">
                      <a:pos x="168" y="1304"/>
                    </a:cxn>
                    <a:cxn ang="0">
                      <a:pos x="75" y="1448"/>
                    </a:cxn>
                    <a:cxn ang="0">
                      <a:pos x="23" y="1697"/>
                    </a:cxn>
                    <a:cxn ang="0">
                      <a:pos x="44" y="1872"/>
                    </a:cxn>
                    <a:cxn ang="0">
                      <a:pos x="86" y="1934"/>
                    </a:cxn>
                    <a:cxn ang="0">
                      <a:pos x="127" y="2028"/>
                    </a:cxn>
                    <a:cxn ang="0">
                      <a:pos x="86" y="2245"/>
                    </a:cxn>
                  </a:cxnLst>
                  <a:rect l="0" t="0" r="r" b="b"/>
                  <a:pathLst>
                    <a:path w="241" h="2245">
                      <a:moveTo>
                        <a:pt x="241" y="0"/>
                      </a:moveTo>
                      <a:cubicBezTo>
                        <a:pt x="206" y="52"/>
                        <a:pt x="180" y="109"/>
                        <a:pt x="127" y="145"/>
                      </a:cubicBezTo>
                      <a:cubicBezTo>
                        <a:pt x="106" y="176"/>
                        <a:pt x="96" y="207"/>
                        <a:pt x="75" y="238"/>
                      </a:cubicBezTo>
                      <a:cubicBezTo>
                        <a:pt x="72" y="331"/>
                        <a:pt x="74" y="424"/>
                        <a:pt x="65" y="517"/>
                      </a:cubicBezTo>
                      <a:cubicBezTo>
                        <a:pt x="64" y="529"/>
                        <a:pt x="48" y="536"/>
                        <a:pt x="44" y="548"/>
                      </a:cubicBezTo>
                      <a:cubicBezTo>
                        <a:pt x="31" y="588"/>
                        <a:pt x="30" y="631"/>
                        <a:pt x="23" y="673"/>
                      </a:cubicBezTo>
                      <a:cubicBezTo>
                        <a:pt x="26" y="721"/>
                        <a:pt x="28" y="949"/>
                        <a:pt x="65" y="1024"/>
                      </a:cubicBezTo>
                      <a:cubicBezTo>
                        <a:pt x="76" y="1046"/>
                        <a:pt x="98" y="1063"/>
                        <a:pt x="106" y="1086"/>
                      </a:cubicBezTo>
                      <a:cubicBezTo>
                        <a:pt x="124" y="1138"/>
                        <a:pt x="131" y="1189"/>
                        <a:pt x="148" y="1241"/>
                      </a:cubicBezTo>
                      <a:cubicBezTo>
                        <a:pt x="155" y="1262"/>
                        <a:pt x="168" y="1304"/>
                        <a:pt x="168" y="1304"/>
                      </a:cubicBezTo>
                      <a:cubicBezTo>
                        <a:pt x="154" y="1390"/>
                        <a:pt x="157" y="1409"/>
                        <a:pt x="75" y="1448"/>
                      </a:cubicBezTo>
                      <a:cubicBezTo>
                        <a:pt x="0" y="1562"/>
                        <a:pt x="35" y="1485"/>
                        <a:pt x="23" y="1697"/>
                      </a:cubicBezTo>
                      <a:cubicBezTo>
                        <a:pt x="27" y="1756"/>
                        <a:pt x="15" y="1821"/>
                        <a:pt x="44" y="1872"/>
                      </a:cubicBezTo>
                      <a:cubicBezTo>
                        <a:pt x="56" y="1894"/>
                        <a:pt x="86" y="1934"/>
                        <a:pt x="86" y="1934"/>
                      </a:cubicBezTo>
                      <a:cubicBezTo>
                        <a:pt x="110" y="2009"/>
                        <a:pt x="94" y="1979"/>
                        <a:pt x="127" y="2028"/>
                      </a:cubicBezTo>
                      <a:cubicBezTo>
                        <a:pt x="112" y="2101"/>
                        <a:pt x="86" y="2171"/>
                        <a:pt x="86" y="2245"/>
                      </a:cubicBezTo>
                    </a:path>
                  </a:pathLst>
                </a:custGeom>
                <a:noFill/>
                <a:ln w="12700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2787" name="Freeform 19"/>
                <p:cNvSpPr>
                  <a:spLocks/>
                </p:cNvSpPr>
                <p:nvPr/>
              </p:nvSpPr>
              <p:spPr bwMode="auto">
                <a:xfrm>
                  <a:off x="-528" y="1680"/>
                  <a:ext cx="241" cy="2245"/>
                </a:xfrm>
                <a:custGeom>
                  <a:avLst/>
                  <a:gdLst/>
                  <a:ahLst/>
                  <a:cxnLst>
                    <a:cxn ang="0">
                      <a:pos x="241" y="0"/>
                    </a:cxn>
                    <a:cxn ang="0">
                      <a:pos x="127" y="145"/>
                    </a:cxn>
                    <a:cxn ang="0">
                      <a:pos x="75" y="238"/>
                    </a:cxn>
                    <a:cxn ang="0">
                      <a:pos x="65" y="517"/>
                    </a:cxn>
                    <a:cxn ang="0">
                      <a:pos x="44" y="548"/>
                    </a:cxn>
                    <a:cxn ang="0">
                      <a:pos x="23" y="673"/>
                    </a:cxn>
                    <a:cxn ang="0">
                      <a:pos x="65" y="1024"/>
                    </a:cxn>
                    <a:cxn ang="0">
                      <a:pos x="106" y="1086"/>
                    </a:cxn>
                    <a:cxn ang="0">
                      <a:pos x="148" y="1241"/>
                    </a:cxn>
                    <a:cxn ang="0">
                      <a:pos x="168" y="1304"/>
                    </a:cxn>
                    <a:cxn ang="0">
                      <a:pos x="75" y="1448"/>
                    </a:cxn>
                    <a:cxn ang="0">
                      <a:pos x="23" y="1697"/>
                    </a:cxn>
                    <a:cxn ang="0">
                      <a:pos x="44" y="1872"/>
                    </a:cxn>
                    <a:cxn ang="0">
                      <a:pos x="86" y="1934"/>
                    </a:cxn>
                    <a:cxn ang="0">
                      <a:pos x="127" y="2028"/>
                    </a:cxn>
                    <a:cxn ang="0">
                      <a:pos x="86" y="2245"/>
                    </a:cxn>
                  </a:cxnLst>
                  <a:rect l="0" t="0" r="r" b="b"/>
                  <a:pathLst>
                    <a:path w="241" h="2245">
                      <a:moveTo>
                        <a:pt x="241" y="0"/>
                      </a:moveTo>
                      <a:cubicBezTo>
                        <a:pt x="206" y="52"/>
                        <a:pt x="180" y="109"/>
                        <a:pt x="127" y="145"/>
                      </a:cubicBezTo>
                      <a:cubicBezTo>
                        <a:pt x="106" y="176"/>
                        <a:pt x="96" y="207"/>
                        <a:pt x="75" y="238"/>
                      </a:cubicBezTo>
                      <a:cubicBezTo>
                        <a:pt x="72" y="331"/>
                        <a:pt x="74" y="424"/>
                        <a:pt x="65" y="517"/>
                      </a:cubicBezTo>
                      <a:cubicBezTo>
                        <a:pt x="64" y="529"/>
                        <a:pt x="48" y="536"/>
                        <a:pt x="44" y="548"/>
                      </a:cubicBezTo>
                      <a:cubicBezTo>
                        <a:pt x="31" y="588"/>
                        <a:pt x="30" y="631"/>
                        <a:pt x="23" y="673"/>
                      </a:cubicBezTo>
                      <a:cubicBezTo>
                        <a:pt x="26" y="721"/>
                        <a:pt x="28" y="949"/>
                        <a:pt x="65" y="1024"/>
                      </a:cubicBezTo>
                      <a:cubicBezTo>
                        <a:pt x="76" y="1046"/>
                        <a:pt x="98" y="1063"/>
                        <a:pt x="106" y="1086"/>
                      </a:cubicBezTo>
                      <a:cubicBezTo>
                        <a:pt x="124" y="1138"/>
                        <a:pt x="131" y="1189"/>
                        <a:pt x="148" y="1241"/>
                      </a:cubicBezTo>
                      <a:cubicBezTo>
                        <a:pt x="155" y="1262"/>
                        <a:pt x="168" y="1304"/>
                        <a:pt x="168" y="1304"/>
                      </a:cubicBezTo>
                      <a:cubicBezTo>
                        <a:pt x="154" y="1390"/>
                        <a:pt x="157" y="1409"/>
                        <a:pt x="75" y="1448"/>
                      </a:cubicBezTo>
                      <a:cubicBezTo>
                        <a:pt x="0" y="1562"/>
                        <a:pt x="35" y="1485"/>
                        <a:pt x="23" y="1697"/>
                      </a:cubicBezTo>
                      <a:cubicBezTo>
                        <a:pt x="27" y="1756"/>
                        <a:pt x="15" y="1821"/>
                        <a:pt x="44" y="1872"/>
                      </a:cubicBezTo>
                      <a:cubicBezTo>
                        <a:pt x="56" y="1894"/>
                        <a:pt x="86" y="1934"/>
                        <a:pt x="86" y="1934"/>
                      </a:cubicBezTo>
                      <a:cubicBezTo>
                        <a:pt x="110" y="2009"/>
                        <a:pt x="94" y="1979"/>
                        <a:pt x="127" y="2028"/>
                      </a:cubicBezTo>
                      <a:cubicBezTo>
                        <a:pt x="112" y="2101"/>
                        <a:pt x="86" y="2171"/>
                        <a:pt x="86" y="2245"/>
                      </a:cubicBezTo>
                    </a:path>
                  </a:pathLst>
                </a:custGeom>
                <a:noFill/>
                <a:ln w="63500" cap="flat" cmpd="sng">
                  <a:solidFill>
                    <a:schemeClr val="bg1"/>
                  </a:solidFill>
                  <a:prstDash val="dash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2788" name="Oval 20"/>
              <p:cNvSpPr>
                <a:spLocks noChangeArrowheads="1"/>
              </p:cNvSpPr>
              <p:nvPr/>
            </p:nvSpPr>
            <p:spPr bwMode="auto">
              <a:xfrm>
                <a:off x="1584" y="2976"/>
                <a:ext cx="96" cy="96"/>
              </a:xfrm>
              <a:prstGeom prst="ellipse">
                <a:avLst/>
              </a:prstGeom>
              <a:solidFill>
                <a:srgbClr val="FFFF00"/>
              </a:solidFill>
              <a:ln w="7620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2789" name="Oval 21"/>
              <p:cNvSpPr>
                <a:spLocks noChangeArrowheads="1"/>
              </p:cNvSpPr>
              <p:nvPr/>
            </p:nvSpPr>
            <p:spPr bwMode="auto">
              <a:xfrm>
                <a:off x="2976" y="2256"/>
                <a:ext cx="96" cy="96"/>
              </a:xfrm>
              <a:prstGeom prst="ellipse">
                <a:avLst/>
              </a:prstGeom>
              <a:solidFill>
                <a:srgbClr val="FFFF00"/>
              </a:solidFill>
              <a:ln w="7620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2790" name="Oval 22"/>
              <p:cNvSpPr>
                <a:spLocks noChangeArrowheads="1"/>
              </p:cNvSpPr>
              <p:nvPr/>
            </p:nvSpPr>
            <p:spPr bwMode="auto">
              <a:xfrm>
                <a:off x="2928" y="3072"/>
                <a:ext cx="96" cy="96"/>
              </a:xfrm>
              <a:prstGeom prst="ellipse">
                <a:avLst/>
              </a:prstGeom>
              <a:solidFill>
                <a:srgbClr val="FFFF00"/>
              </a:solidFill>
              <a:ln w="7620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2791" name="Oval 23"/>
              <p:cNvSpPr>
                <a:spLocks noChangeArrowheads="1"/>
              </p:cNvSpPr>
              <p:nvPr/>
            </p:nvSpPr>
            <p:spPr bwMode="auto">
              <a:xfrm>
                <a:off x="4416" y="1632"/>
                <a:ext cx="96" cy="96"/>
              </a:xfrm>
              <a:prstGeom prst="ellipse">
                <a:avLst/>
              </a:prstGeom>
              <a:solidFill>
                <a:srgbClr val="FFFF00"/>
              </a:solidFill>
              <a:ln w="7620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2792" name="Oval 24"/>
              <p:cNvSpPr>
                <a:spLocks noChangeArrowheads="1"/>
              </p:cNvSpPr>
              <p:nvPr/>
            </p:nvSpPr>
            <p:spPr bwMode="auto">
              <a:xfrm>
                <a:off x="4272" y="3984"/>
                <a:ext cx="96" cy="96"/>
              </a:xfrm>
              <a:prstGeom prst="ellipse">
                <a:avLst/>
              </a:prstGeom>
              <a:solidFill>
                <a:srgbClr val="FFFF00"/>
              </a:solidFill>
              <a:ln w="7620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2793" name="Oval 25"/>
              <p:cNvSpPr>
                <a:spLocks noChangeArrowheads="1"/>
              </p:cNvSpPr>
              <p:nvPr/>
            </p:nvSpPr>
            <p:spPr bwMode="auto">
              <a:xfrm>
                <a:off x="336" y="1632"/>
                <a:ext cx="96" cy="96"/>
              </a:xfrm>
              <a:prstGeom prst="ellipse">
                <a:avLst/>
              </a:prstGeom>
              <a:solidFill>
                <a:srgbClr val="FFFF00"/>
              </a:solidFill>
              <a:ln w="7620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2794" name="Oval 26"/>
              <p:cNvSpPr>
                <a:spLocks noChangeArrowheads="1"/>
              </p:cNvSpPr>
              <p:nvPr/>
            </p:nvSpPr>
            <p:spPr bwMode="auto">
              <a:xfrm>
                <a:off x="4320" y="2880"/>
                <a:ext cx="96" cy="96"/>
              </a:xfrm>
              <a:prstGeom prst="ellipse">
                <a:avLst/>
              </a:prstGeom>
              <a:solidFill>
                <a:srgbClr val="FFFF00"/>
              </a:solidFill>
              <a:ln w="7620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2795" name="Oval 27"/>
              <p:cNvSpPr>
                <a:spLocks noChangeArrowheads="1"/>
              </p:cNvSpPr>
              <p:nvPr/>
            </p:nvSpPr>
            <p:spPr bwMode="auto">
              <a:xfrm>
                <a:off x="4656" y="2256"/>
                <a:ext cx="96" cy="96"/>
              </a:xfrm>
              <a:prstGeom prst="ellipse">
                <a:avLst/>
              </a:prstGeom>
              <a:solidFill>
                <a:srgbClr val="FFFF00"/>
              </a:solidFill>
              <a:ln w="7620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2796" name="Oval 28"/>
              <p:cNvSpPr>
                <a:spLocks noChangeArrowheads="1"/>
              </p:cNvSpPr>
              <p:nvPr/>
            </p:nvSpPr>
            <p:spPr bwMode="auto">
              <a:xfrm>
                <a:off x="5088" y="2784"/>
                <a:ext cx="96" cy="96"/>
              </a:xfrm>
              <a:prstGeom prst="ellipse">
                <a:avLst/>
              </a:prstGeom>
              <a:solidFill>
                <a:srgbClr val="FFFF00"/>
              </a:solidFill>
              <a:ln w="7620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2797" name="Oval 29"/>
              <p:cNvSpPr>
                <a:spLocks noChangeArrowheads="1"/>
              </p:cNvSpPr>
              <p:nvPr/>
            </p:nvSpPr>
            <p:spPr bwMode="auto">
              <a:xfrm>
                <a:off x="4656" y="3168"/>
                <a:ext cx="96" cy="96"/>
              </a:xfrm>
              <a:prstGeom prst="ellipse">
                <a:avLst/>
              </a:prstGeom>
              <a:solidFill>
                <a:srgbClr val="FFFF00"/>
              </a:solidFill>
              <a:ln w="7620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2798" name="Oval 30"/>
              <p:cNvSpPr>
                <a:spLocks noChangeArrowheads="1"/>
              </p:cNvSpPr>
              <p:nvPr/>
            </p:nvSpPr>
            <p:spPr bwMode="auto">
              <a:xfrm>
                <a:off x="4800" y="3696"/>
                <a:ext cx="96" cy="96"/>
              </a:xfrm>
              <a:prstGeom prst="ellipse">
                <a:avLst/>
              </a:prstGeom>
              <a:solidFill>
                <a:srgbClr val="FFFF00"/>
              </a:solidFill>
              <a:ln w="7620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2799" name="Oval 31"/>
              <p:cNvSpPr>
                <a:spLocks noChangeArrowheads="1"/>
              </p:cNvSpPr>
              <p:nvPr/>
            </p:nvSpPr>
            <p:spPr bwMode="auto">
              <a:xfrm>
                <a:off x="3456" y="2448"/>
                <a:ext cx="96" cy="96"/>
              </a:xfrm>
              <a:prstGeom prst="ellipse">
                <a:avLst/>
              </a:prstGeom>
              <a:solidFill>
                <a:srgbClr val="FFFF00"/>
              </a:solidFill>
              <a:ln w="7620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2800" name="Oval 32"/>
              <p:cNvSpPr>
                <a:spLocks noChangeArrowheads="1"/>
              </p:cNvSpPr>
              <p:nvPr/>
            </p:nvSpPr>
            <p:spPr bwMode="auto">
              <a:xfrm rot="-396290">
                <a:off x="3120" y="3024"/>
                <a:ext cx="96" cy="96"/>
              </a:xfrm>
              <a:prstGeom prst="ellipse">
                <a:avLst/>
              </a:prstGeom>
              <a:solidFill>
                <a:srgbClr val="FFFF00"/>
              </a:solidFill>
              <a:ln w="7620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2801" name="Oval 33"/>
              <p:cNvSpPr>
                <a:spLocks noChangeArrowheads="1"/>
              </p:cNvSpPr>
              <p:nvPr/>
            </p:nvSpPr>
            <p:spPr bwMode="auto">
              <a:xfrm>
                <a:off x="576" y="2640"/>
                <a:ext cx="96" cy="96"/>
              </a:xfrm>
              <a:prstGeom prst="ellipse">
                <a:avLst/>
              </a:prstGeom>
              <a:solidFill>
                <a:srgbClr val="FFFF00"/>
              </a:solidFill>
              <a:ln w="7620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2802" name="Oval 34"/>
              <p:cNvSpPr>
                <a:spLocks noChangeArrowheads="1"/>
              </p:cNvSpPr>
              <p:nvPr/>
            </p:nvSpPr>
            <p:spPr bwMode="auto">
              <a:xfrm>
                <a:off x="5088" y="1248"/>
                <a:ext cx="96" cy="96"/>
              </a:xfrm>
              <a:prstGeom prst="ellipse">
                <a:avLst/>
              </a:prstGeom>
              <a:solidFill>
                <a:srgbClr val="FFFF00"/>
              </a:solidFill>
              <a:ln w="7620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2803" name="Oval 35"/>
              <p:cNvSpPr>
                <a:spLocks noChangeArrowheads="1"/>
              </p:cNvSpPr>
              <p:nvPr/>
            </p:nvSpPr>
            <p:spPr bwMode="auto">
              <a:xfrm>
                <a:off x="5040" y="1392"/>
                <a:ext cx="96" cy="96"/>
              </a:xfrm>
              <a:prstGeom prst="ellipse">
                <a:avLst/>
              </a:prstGeom>
              <a:solidFill>
                <a:srgbClr val="FFFF00"/>
              </a:solidFill>
              <a:ln w="7620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2804" name="Oval 36"/>
              <p:cNvSpPr>
                <a:spLocks noChangeArrowheads="1"/>
              </p:cNvSpPr>
              <p:nvPr/>
            </p:nvSpPr>
            <p:spPr bwMode="auto">
              <a:xfrm>
                <a:off x="5136" y="1008"/>
                <a:ext cx="96" cy="96"/>
              </a:xfrm>
              <a:prstGeom prst="ellipse">
                <a:avLst/>
              </a:prstGeom>
              <a:solidFill>
                <a:srgbClr val="FFFF00"/>
              </a:solidFill>
              <a:ln w="7620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2805" name="Oval 37"/>
              <p:cNvSpPr>
                <a:spLocks noChangeArrowheads="1"/>
              </p:cNvSpPr>
              <p:nvPr/>
            </p:nvSpPr>
            <p:spPr bwMode="auto">
              <a:xfrm>
                <a:off x="4896" y="1632"/>
                <a:ext cx="96" cy="96"/>
              </a:xfrm>
              <a:prstGeom prst="ellipse">
                <a:avLst/>
              </a:prstGeom>
              <a:solidFill>
                <a:srgbClr val="FFFF00"/>
              </a:solidFill>
              <a:ln w="7620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2806" name="Oval 38"/>
              <p:cNvSpPr>
                <a:spLocks noChangeArrowheads="1"/>
              </p:cNvSpPr>
              <p:nvPr/>
            </p:nvSpPr>
            <p:spPr bwMode="auto">
              <a:xfrm>
                <a:off x="1392" y="960"/>
                <a:ext cx="96" cy="96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2807" name="Oval 39"/>
              <p:cNvSpPr>
                <a:spLocks noChangeArrowheads="1"/>
              </p:cNvSpPr>
              <p:nvPr/>
            </p:nvSpPr>
            <p:spPr bwMode="auto">
              <a:xfrm>
                <a:off x="3600" y="1536"/>
                <a:ext cx="96" cy="96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2808" name="Oval 40"/>
              <p:cNvSpPr>
                <a:spLocks noChangeArrowheads="1"/>
              </p:cNvSpPr>
              <p:nvPr/>
            </p:nvSpPr>
            <p:spPr bwMode="auto">
              <a:xfrm>
                <a:off x="2784" y="3792"/>
                <a:ext cx="96" cy="96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2809" name="Oval 41"/>
              <p:cNvSpPr>
                <a:spLocks noChangeArrowheads="1"/>
              </p:cNvSpPr>
              <p:nvPr/>
            </p:nvSpPr>
            <p:spPr bwMode="auto">
              <a:xfrm>
                <a:off x="2544" y="2064"/>
                <a:ext cx="96" cy="96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2810" name="Oval 42"/>
              <p:cNvSpPr>
                <a:spLocks noChangeArrowheads="1"/>
              </p:cNvSpPr>
              <p:nvPr/>
            </p:nvSpPr>
            <p:spPr bwMode="auto">
              <a:xfrm>
                <a:off x="4896" y="624"/>
                <a:ext cx="96" cy="96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32811" name="Group 43"/>
            <p:cNvGrpSpPr>
              <a:grpSpLocks/>
            </p:cNvGrpSpPr>
            <p:nvPr/>
          </p:nvGrpSpPr>
          <p:grpSpPr bwMode="auto">
            <a:xfrm>
              <a:off x="4230" y="2832"/>
              <a:ext cx="859" cy="587"/>
              <a:chOff x="4230" y="2832"/>
              <a:chExt cx="859" cy="587"/>
            </a:xfrm>
          </p:grpSpPr>
          <p:sp>
            <p:nvSpPr>
              <p:cNvPr id="32812" name="Freeform 44"/>
              <p:cNvSpPr>
                <a:spLocks/>
              </p:cNvSpPr>
              <p:nvPr/>
            </p:nvSpPr>
            <p:spPr bwMode="auto">
              <a:xfrm>
                <a:off x="4231" y="2855"/>
                <a:ext cx="858" cy="564"/>
              </a:xfrm>
              <a:custGeom>
                <a:avLst/>
                <a:gdLst/>
                <a:ahLst/>
                <a:cxnLst>
                  <a:cxn ang="0">
                    <a:pos x="0" y="517"/>
                  </a:cxn>
                  <a:cxn ang="0">
                    <a:pos x="31" y="527"/>
                  </a:cxn>
                  <a:cxn ang="0">
                    <a:pos x="52" y="558"/>
                  </a:cxn>
                  <a:cxn ang="0">
                    <a:pos x="176" y="548"/>
                  </a:cxn>
                  <a:cxn ang="0">
                    <a:pos x="300" y="476"/>
                  </a:cxn>
                  <a:cxn ang="0">
                    <a:pos x="393" y="403"/>
                  </a:cxn>
                  <a:cxn ang="0">
                    <a:pos x="538" y="393"/>
                  </a:cxn>
                  <a:cxn ang="0">
                    <a:pos x="693" y="310"/>
                  </a:cxn>
                  <a:cxn ang="0">
                    <a:pos x="796" y="269"/>
                  </a:cxn>
                  <a:cxn ang="0">
                    <a:pos x="807" y="103"/>
                  </a:cxn>
                  <a:cxn ang="0">
                    <a:pos x="858" y="0"/>
                  </a:cxn>
                </a:cxnLst>
                <a:rect l="0" t="0" r="r" b="b"/>
                <a:pathLst>
                  <a:path w="858" h="564">
                    <a:moveTo>
                      <a:pt x="0" y="517"/>
                    </a:moveTo>
                    <a:cubicBezTo>
                      <a:pt x="10" y="520"/>
                      <a:pt x="22" y="520"/>
                      <a:pt x="31" y="527"/>
                    </a:cubicBezTo>
                    <a:cubicBezTo>
                      <a:pt x="41" y="535"/>
                      <a:pt x="40" y="556"/>
                      <a:pt x="52" y="558"/>
                    </a:cubicBezTo>
                    <a:cubicBezTo>
                      <a:pt x="93" y="564"/>
                      <a:pt x="135" y="551"/>
                      <a:pt x="176" y="548"/>
                    </a:cubicBezTo>
                    <a:cubicBezTo>
                      <a:pt x="219" y="520"/>
                      <a:pt x="252" y="491"/>
                      <a:pt x="300" y="476"/>
                    </a:cubicBezTo>
                    <a:cubicBezTo>
                      <a:pt x="326" y="458"/>
                      <a:pt x="362" y="408"/>
                      <a:pt x="393" y="403"/>
                    </a:cubicBezTo>
                    <a:cubicBezTo>
                      <a:pt x="441" y="395"/>
                      <a:pt x="490" y="396"/>
                      <a:pt x="538" y="393"/>
                    </a:cubicBezTo>
                    <a:cubicBezTo>
                      <a:pt x="595" y="373"/>
                      <a:pt x="636" y="328"/>
                      <a:pt x="693" y="310"/>
                    </a:cubicBezTo>
                    <a:cubicBezTo>
                      <a:pt x="728" y="286"/>
                      <a:pt x="755" y="279"/>
                      <a:pt x="796" y="269"/>
                    </a:cubicBezTo>
                    <a:cubicBezTo>
                      <a:pt x="835" y="212"/>
                      <a:pt x="828" y="169"/>
                      <a:pt x="807" y="103"/>
                    </a:cubicBezTo>
                    <a:cubicBezTo>
                      <a:pt x="815" y="54"/>
                      <a:pt x="812" y="23"/>
                      <a:pt x="858" y="0"/>
                    </a:cubicBezTo>
                  </a:path>
                </a:pathLst>
              </a:custGeom>
              <a:solidFill>
                <a:srgbClr val="FFFF00"/>
              </a:solidFill>
              <a:ln w="762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2813" name="Freeform 45"/>
              <p:cNvSpPr>
                <a:spLocks/>
              </p:cNvSpPr>
              <p:nvPr/>
            </p:nvSpPr>
            <p:spPr bwMode="auto">
              <a:xfrm>
                <a:off x="4230" y="2832"/>
                <a:ext cx="858" cy="564"/>
              </a:xfrm>
              <a:custGeom>
                <a:avLst/>
                <a:gdLst/>
                <a:ahLst/>
                <a:cxnLst>
                  <a:cxn ang="0">
                    <a:pos x="0" y="517"/>
                  </a:cxn>
                  <a:cxn ang="0">
                    <a:pos x="31" y="527"/>
                  </a:cxn>
                  <a:cxn ang="0">
                    <a:pos x="52" y="558"/>
                  </a:cxn>
                  <a:cxn ang="0">
                    <a:pos x="176" y="548"/>
                  </a:cxn>
                  <a:cxn ang="0">
                    <a:pos x="300" y="476"/>
                  </a:cxn>
                  <a:cxn ang="0">
                    <a:pos x="393" y="403"/>
                  </a:cxn>
                  <a:cxn ang="0">
                    <a:pos x="538" y="393"/>
                  </a:cxn>
                  <a:cxn ang="0">
                    <a:pos x="693" y="310"/>
                  </a:cxn>
                  <a:cxn ang="0">
                    <a:pos x="796" y="269"/>
                  </a:cxn>
                  <a:cxn ang="0">
                    <a:pos x="807" y="103"/>
                  </a:cxn>
                  <a:cxn ang="0">
                    <a:pos x="858" y="0"/>
                  </a:cxn>
                </a:cxnLst>
                <a:rect l="0" t="0" r="r" b="b"/>
                <a:pathLst>
                  <a:path w="858" h="564">
                    <a:moveTo>
                      <a:pt x="0" y="517"/>
                    </a:moveTo>
                    <a:cubicBezTo>
                      <a:pt x="10" y="520"/>
                      <a:pt x="22" y="520"/>
                      <a:pt x="31" y="527"/>
                    </a:cubicBezTo>
                    <a:cubicBezTo>
                      <a:pt x="41" y="535"/>
                      <a:pt x="40" y="556"/>
                      <a:pt x="52" y="558"/>
                    </a:cubicBezTo>
                    <a:cubicBezTo>
                      <a:pt x="93" y="564"/>
                      <a:pt x="135" y="551"/>
                      <a:pt x="176" y="548"/>
                    </a:cubicBezTo>
                    <a:cubicBezTo>
                      <a:pt x="219" y="520"/>
                      <a:pt x="252" y="491"/>
                      <a:pt x="300" y="476"/>
                    </a:cubicBezTo>
                    <a:cubicBezTo>
                      <a:pt x="326" y="458"/>
                      <a:pt x="362" y="408"/>
                      <a:pt x="393" y="403"/>
                    </a:cubicBezTo>
                    <a:cubicBezTo>
                      <a:pt x="441" y="395"/>
                      <a:pt x="490" y="396"/>
                      <a:pt x="538" y="393"/>
                    </a:cubicBezTo>
                    <a:cubicBezTo>
                      <a:pt x="595" y="373"/>
                      <a:pt x="636" y="328"/>
                      <a:pt x="693" y="310"/>
                    </a:cubicBezTo>
                    <a:cubicBezTo>
                      <a:pt x="728" y="286"/>
                      <a:pt x="755" y="279"/>
                      <a:pt x="796" y="269"/>
                    </a:cubicBezTo>
                    <a:cubicBezTo>
                      <a:pt x="835" y="212"/>
                      <a:pt x="828" y="169"/>
                      <a:pt x="807" y="103"/>
                    </a:cubicBezTo>
                    <a:cubicBezTo>
                      <a:pt x="815" y="54"/>
                      <a:pt x="812" y="23"/>
                      <a:pt x="858" y="0"/>
                    </a:cubicBezTo>
                  </a:path>
                </a:pathLst>
              </a:custGeom>
              <a:solidFill>
                <a:srgbClr val="FFFF00"/>
              </a:solidFill>
              <a:ln w="57150" cap="flat" cmpd="sng">
                <a:solidFill>
                  <a:schemeClr val="bg1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32814" name="Freeform 46"/>
          <p:cNvSpPr>
            <a:spLocks/>
          </p:cNvSpPr>
          <p:nvPr/>
        </p:nvSpPr>
        <p:spPr bwMode="auto">
          <a:xfrm>
            <a:off x="7486650" y="5286375"/>
            <a:ext cx="212725" cy="7397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93" y="145"/>
              </a:cxn>
              <a:cxn ang="0">
                <a:pos x="51" y="290"/>
              </a:cxn>
              <a:cxn ang="0">
                <a:pos x="82" y="425"/>
              </a:cxn>
              <a:cxn ang="0">
                <a:pos x="134" y="466"/>
              </a:cxn>
            </a:cxnLst>
            <a:rect l="0" t="0" r="r" b="b"/>
            <a:pathLst>
              <a:path w="134" h="466">
                <a:moveTo>
                  <a:pt x="0" y="0"/>
                </a:moveTo>
                <a:cubicBezTo>
                  <a:pt x="50" y="74"/>
                  <a:pt x="44" y="96"/>
                  <a:pt x="93" y="145"/>
                </a:cubicBezTo>
                <a:cubicBezTo>
                  <a:pt x="80" y="243"/>
                  <a:pt x="77" y="216"/>
                  <a:pt x="51" y="290"/>
                </a:cubicBezTo>
                <a:cubicBezTo>
                  <a:pt x="65" y="384"/>
                  <a:pt x="55" y="339"/>
                  <a:pt x="82" y="425"/>
                </a:cubicBezTo>
                <a:cubicBezTo>
                  <a:pt x="86" y="438"/>
                  <a:pt x="123" y="458"/>
                  <a:pt x="134" y="466"/>
                </a:cubicBezTo>
              </a:path>
            </a:pathLst>
          </a:custGeom>
          <a:noFill/>
          <a:ln w="762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815" name="Freeform 47"/>
          <p:cNvSpPr>
            <a:spLocks/>
          </p:cNvSpPr>
          <p:nvPr/>
        </p:nvSpPr>
        <p:spPr bwMode="auto">
          <a:xfrm>
            <a:off x="4984750" y="4105275"/>
            <a:ext cx="498475" cy="847725"/>
          </a:xfrm>
          <a:custGeom>
            <a:avLst/>
            <a:gdLst/>
            <a:ahLst/>
            <a:cxnLst>
              <a:cxn ang="0">
                <a:pos x="314" y="0"/>
              </a:cxn>
              <a:cxn ang="0">
                <a:pos x="262" y="93"/>
              </a:cxn>
              <a:cxn ang="0">
                <a:pos x="241" y="124"/>
              </a:cxn>
              <a:cxn ang="0">
                <a:pos x="127" y="300"/>
              </a:cxn>
              <a:cxn ang="0">
                <a:pos x="107" y="331"/>
              </a:cxn>
              <a:cxn ang="0">
                <a:pos x="96" y="362"/>
              </a:cxn>
              <a:cxn ang="0">
                <a:pos x="3" y="527"/>
              </a:cxn>
              <a:cxn ang="0">
                <a:pos x="45" y="444"/>
              </a:cxn>
            </a:cxnLst>
            <a:rect l="0" t="0" r="r" b="b"/>
            <a:pathLst>
              <a:path w="314" h="534">
                <a:moveTo>
                  <a:pt x="314" y="0"/>
                </a:moveTo>
                <a:cubicBezTo>
                  <a:pt x="295" y="54"/>
                  <a:pt x="309" y="23"/>
                  <a:pt x="262" y="93"/>
                </a:cubicBezTo>
                <a:cubicBezTo>
                  <a:pt x="255" y="103"/>
                  <a:pt x="241" y="124"/>
                  <a:pt x="241" y="124"/>
                </a:cubicBezTo>
                <a:cubicBezTo>
                  <a:pt x="216" y="201"/>
                  <a:pt x="196" y="253"/>
                  <a:pt x="127" y="300"/>
                </a:cubicBezTo>
                <a:cubicBezTo>
                  <a:pt x="120" y="310"/>
                  <a:pt x="112" y="320"/>
                  <a:pt x="107" y="331"/>
                </a:cubicBezTo>
                <a:cubicBezTo>
                  <a:pt x="102" y="341"/>
                  <a:pt x="101" y="352"/>
                  <a:pt x="96" y="362"/>
                </a:cubicBezTo>
                <a:cubicBezTo>
                  <a:pt x="84" y="384"/>
                  <a:pt x="14" y="505"/>
                  <a:pt x="3" y="527"/>
                </a:cubicBezTo>
                <a:cubicBezTo>
                  <a:pt x="0" y="534"/>
                  <a:pt x="48" y="437"/>
                  <a:pt x="45" y="444"/>
                </a:cubicBezTo>
              </a:path>
            </a:pathLst>
          </a:custGeom>
          <a:noFill/>
          <a:ln w="762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816" name="Freeform 48"/>
          <p:cNvSpPr>
            <a:spLocks/>
          </p:cNvSpPr>
          <p:nvPr/>
        </p:nvSpPr>
        <p:spPr bwMode="auto">
          <a:xfrm>
            <a:off x="2641600" y="3389313"/>
            <a:ext cx="1395413" cy="1471612"/>
          </a:xfrm>
          <a:custGeom>
            <a:avLst/>
            <a:gdLst/>
            <a:ahLst/>
            <a:cxnLst>
              <a:cxn ang="0">
                <a:pos x="0" y="927"/>
              </a:cxn>
              <a:cxn ang="0">
                <a:pos x="21" y="885"/>
              </a:cxn>
              <a:cxn ang="0">
                <a:pos x="52" y="875"/>
              </a:cxn>
              <a:cxn ang="0">
                <a:pos x="62" y="844"/>
              </a:cxn>
              <a:cxn ang="0">
                <a:pos x="124" y="792"/>
              </a:cxn>
              <a:cxn ang="0">
                <a:pos x="176" y="513"/>
              </a:cxn>
              <a:cxn ang="0">
                <a:pos x="228" y="430"/>
              </a:cxn>
              <a:cxn ang="0">
                <a:pos x="269" y="337"/>
              </a:cxn>
              <a:cxn ang="0">
                <a:pos x="300" y="254"/>
              </a:cxn>
              <a:cxn ang="0">
                <a:pos x="435" y="223"/>
              </a:cxn>
              <a:cxn ang="0">
                <a:pos x="538" y="130"/>
              </a:cxn>
              <a:cxn ang="0">
                <a:pos x="621" y="68"/>
              </a:cxn>
              <a:cxn ang="0">
                <a:pos x="766" y="16"/>
              </a:cxn>
              <a:cxn ang="0">
                <a:pos x="838" y="37"/>
              </a:cxn>
              <a:cxn ang="0">
                <a:pos x="879" y="27"/>
              </a:cxn>
            </a:cxnLst>
            <a:rect l="0" t="0" r="r" b="b"/>
            <a:pathLst>
              <a:path w="879" h="927">
                <a:moveTo>
                  <a:pt x="0" y="927"/>
                </a:moveTo>
                <a:cubicBezTo>
                  <a:pt x="7" y="913"/>
                  <a:pt x="10" y="896"/>
                  <a:pt x="21" y="885"/>
                </a:cubicBezTo>
                <a:cubicBezTo>
                  <a:pt x="29" y="877"/>
                  <a:pt x="44" y="883"/>
                  <a:pt x="52" y="875"/>
                </a:cubicBezTo>
                <a:cubicBezTo>
                  <a:pt x="60" y="867"/>
                  <a:pt x="56" y="853"/>
                  <a:pt x="62" y="844"/>
                </a:cubicBezTo>
                <a:cubicBezTo>
                  <a:pt x="77" y="821"/>
                  <a:pt x="102" y="807"/>
                  <a:pt x="124" y="792"/>
                </a:cubicBezTo>
                <a:cubicBezTo>
                  <a:pt x="155" y="699"/>
                  <a:pt x="145" y="606"/>
                  <a:pt x="176" y="513"/>
                </a:cubicBezTo>
                <a:cubicBezTo>
                  <a:pt x="190" y="471"/>
                  <a:pt x="179" y="446"/>
                  <a:pt x="228" y="430"/>
                </a:cubicBezTo>
                <a:cubicBezTo>
                  <a:pt x="239" y="396"/>
                  <a:pt x="261" y="372"/>
                  <a:pt x="269" y="337"/>
                </a:cubicBezTo>
                <a:cubicBezTo>
                  <a:pt x="276" y="307"/>
                  <a:pt x="273" y="276"/>
                  <a:pt x="300" y="254"/>
                </a:cubicBezTo>
                <a:cubicBezTo>
                  <a:pt x="331" y="229"/>
                  <a:pt x="396" y="233"/>
                  <a:pt x="435" y="223"/>
                </a:cubicBezTo>
                <a:cubicBezTo>
                  <a:pt x="472" y="167"/>
                  <a:pt x="476" y="150"/>
                  <a:pt x="538" y="130"/>
                </a:cubicBezTo>
                <a:cubicBezTo>
                  <a:pt x="562" y="94"/>
                  <a:pt x="580" y="81"/>
                  <a:pt x="621" y="68"/>
                </a:cubicBezTo>
                <a:cubicBezTo>
                  <a:pt x="670" y="31"/>
                  <a:pt x="715" y="50"/>
                  <a:pt x="766" y="16"/>
                </a:cubicBezTo>
                <a:cubicBezTo>
                  <a:pt x="816" y="29"/>
                  <a:pt x="795" y="0"/>
                  <a:pt x="838" y="37"/>
                </a:cubicBezTo>
                <a:cubicBezTo>
                  <a:pt x="849" y="47"/>
                  <a:pt x="866" y="21"/>
                  <a:pt x="879" y="27"/>
                </a:cubicBezTo>
              </a:path>
            </a:pathLst>
          </a:custGeom>
          <a:noFill/>
          <a:ln w="76200" cap="flat" cmpd="sng">
            <a:solidFill>
              <a:srgbClr val="99663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817" name="Freeform 49"/>
          <p:cNvSpPr>
            <a:spLocks/>
          </p:cNvSpPr>
          <p:nvPr/>
        </p:nvSpPr>
        <p:spPr bwMode="auto">
          <a:xfrm>
            <a:off x="2625725" y="4910138"/>
            <a:ext cx="2003425" cy="1682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96" y="20"/>
              </a:cxn>
              <a:cxn ang="0">
                <a:pos x="320" y="20"/>
              </a:cxn>
              <a:cxn ang="0">
                <a:pos x="382" y="93"/>
              </a:cxn>
              <a:cxn ang="0">
                <a:pos x="527" y="72"/>
              </a:cxn>
              <a:cxn ang="0">
                <a:pos x="548" y="103"/>
              </a:cxn>
              <a:cxn ang="0">
                <a:pos x="631" y="82"/>
              </a:cxn>
              <a:cxn ang="0">
                <a:pos x="682" y="20"/>
              </a:cxn>
              <a:cxn ang="0">
                <a:pos x="714" y="31"/>
              </a:cxn>
              <a:cxn ang="0">
                <a:pos x="910" y="82"/>
              </a:cxn>
              <a:cxn ang="0">
                <a:pos x="1034" y="20"/>
              </a:cxn>
              <a:cxn ang="0">
                <a:pos x="1096" y="51"/>
              </a:cxn>
              <a:cxn ang="0">
                <a:pos x="1262" y="62"/>
              </a:cxn>
            </a:cxnLst>
            <a:rect l="0" t="0" r="r" b="b"/>
            <a:pathLst>
              <a:path w="1262" h="106">
                <a:moveTo>
                  <a:pt x="0" y="0"/>
                </a:moveTo>
                <a:cubicBezTo>
                  <a:pt x="74" y="48"/>
                  <a:pt x="86" y="29"/>
                  <a:pt x="196" y="20"/>
                </a:cubicBezTo>
                <a:cubicBezTo>
                  <a:pt x="259" y="31"/>
                  <a:pt x="272" y="53"/>
                  <a:pt x="320" y="20"/>
                </a:cubicBezTo>
                <a:cubicBezTo>
                  <a:pt x="348" y="61"/>
                  <a:pt x="335" y="76"/>
                  <a:pt x="382" y="93"/>
                </a:cubicBezTo>
                <a:cubicBezTo>
                  <a:pt x="427" y="27"/>
                  <a:pt x="452" y="53"/>
                  <a:pt x="527" y="72"/>
                </a:cubicBezTo>
                <a:cubicBezTo>
                  <a:pt x="534" y="82"/>
                  <a:pt x="536" y="102"/>
                  <a:pt x="548" y="103"/>
                </a:cubicBezTo>
                <a:cubicBezTo>
                  <a:pt x="576" y="106"/>
                  <a:pt x="631" y="82"/>
                  <a:pt x="631" y="82"/>
                </a:cubicBezTo>
                <a:cubicBezTo>
                  <a:pt x="640" y="67"/>
                  <a:pt x="664" y="26"/>
                  <a:pt x="682" y="20"/>
                </a:cubicBezTo>
                <a:cubicBezTo>
                  <a:pt x="693" y="17"/>
                  <a:pt x="703" y="28"/>
                  <a:pt x="714" y="31"/>
                </a:cubicBezTo>
                <a:cubicBezTo>
                  <a:pt x="779" y="49"/>
                  <a:pt x="843" y="69"/>
                  <a:pt x="910" y="82"/>
                </a:cubicBezTo>
                <a:cubicBezTo>
                  <a:pt x="964" y="47"/>
                  <a:pt x="985" y="69"/>
                  <a:pt x="1034" y="20"/>
                </a:cubicBezTo>
                <a:cubicBezTo>
                  <a:pt x="1056" y="28"/>
                  <a:pt x="1073" y="46"/>
                  <a:pt x="1096" y="51"/>
                </a:cubicBezTo>
                <a:cubicBezTo>
                  <a:pt x="1155" y="64"/>
                  <a:pt x="1205" y="62"/>
                  <a:pt x="1262" y="62"/>
                </a:cubicBezTo>
              </a:path>
            </a:pathLst>
          </a:custGeom>
          <a:noFill/>
          <a:ln w="76200" cap="flat" cmpd="sng">
            <a:solidFill>
              <a:srgbClr val="99663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818" name="Freeform 50"/>
          <p:cNvSpPr>
            <a:spLocks/>
          </p:cNvSpPr>
          <p:nvPr/>
        </p:nvSpPr>
        <p:spPr bwMode="auto">
          <a:xfrm>
            <a:off x="519113" y="2741613"/>
            <a:ext cx="365125" cy="1625600"/>
          </a:xfrm>
          <a:custGeom>
            <a:avLst/>
            <a:gdLst/>
            <a:ahLst/>
            <a:cxnLst>
              <a:cxn ang="0">
                <a:pos x="54" y="0"/>
              </a:cxn>
              <a:cxn ang="0">
                <a:pos x="34" y="31"/>
              </a:cxn>
              <a:cxn ang="0">
                <a:pos x="13" y="93"/>
              </a:cxn>
              <a:cxn ang="0">
                <a:pos x="85" y="217"/>
              </a:cxn>
              <a:cxn ang="0">
                <a:pos x="116" y="238"/>
              </a:cxn>
              <a:cxn ang="0">
                <a:pos x="148" y="259"/>
              </a:cxn>
              <a:cxn ang="0">
                <a:pos x="179" y="362"/>
              </a:cxn>
              <a:cxn ang="0">
                <a:pos x="148" y="424"/>
              </a:cxn>
              <a:cxn ang="0">
                <a:pos x="168" y="528"/>
              </a:cxn>
              <a:cxn ang="0">
                <a:pos x="189" y="590"/>
              </a:cxn>
              <a:cxn ang="0">
                <a:pos x="199" y="621"/>
              </a:cxn>
              <a:cxn ang="0">
                <a:pos x="168" y="776"/>
              </a:cxn>
              <a:cxn ang="0">
                <a:pos x="189" y="1024"/>
              </a:cxn>
              <a:cxn ang="0">
                <a:pos x="210" y="983"/>
              </a:cxn>
            </a:cxnLst>
            <a:rect l="0" t="0" r="r" b="b"/>
            <a:pathLst>
              <a:path w="230" h="1024">
                <a:moveTo>
                  <a:pt x="54" y="0"/>
                </a:moveTo>
                <a:cubicBezTo>
                  <a:pt x="47" y="10"/>
                  <a:pt x="39" y="20"/>
                  <a:pt x="34" y="31"/>
                </a:cubicBezTo>
                <a:cubicBezTo>
                  <a:pt x="25" y="51"/>
                  <a:pt x="13" y="93"/>
                  <a:pt x="13" y="93"/>
                </a:cubicBezTo>
                <a:cubicBezTo>
                  <a:pt x="26" y="201"/>
                  <a:pt x="0" y="160"/>
                  <a:pt x="85" y="217"/>
                </a:cubicBezTo>
                <a:cubicBezTo>
                  <a:pt x="95" y="224"/>
                  <a:pt x="106" y="231"/>
                  <a:pt x="116" y="238"/>
                </a:cubicBezTo>
                <a:cubicBezTo>
                  <a:pt x="127" y="245"/>
                  <a:pt x="148" y="259"/>
                  <a:pt x="148" y="259"/>
                </a:cubicBezTo>
                <a:cubicBezTo>
                  <a:pt x="159" y="293"/>
                  <a:pt x="167" y="328"/>
                  <a:pt x="179" y="362"/>
                </a:cubicBezTo>
                <a:cubicBezTo>
                  <a:pt x="171" y="384"/>
                  <a:pt x="150" y="401"/>
                  <a:pt x="148" y="424"/>
                </a:cubicBezTo>
                <a:cubicBezTo>
                  <a:pt x="147" y="436"/>
                  <a:pt x="163" y="510"/>
                  <a:pt x="168" y="528"/>
                </a:cubicBezTo>
                <a:cubicBezTo>
                  <a:pt x="174" y="549"/>
                  <a:pt x="182" y="569"/>
                  <a:pt x="189" y="590"/>
                </a:cubicBezTo>
                <a:cubicBezTo>
                  <a:pt x="192" y="600"/>
                  <a:pt x="199" y="621"/>
                  <a:pt x="199" y="621"/>
                </a:cubicBezTo>
                <a:cubicBezTo>
                  <a:pt x="177" y="756"/>
                  <a:pt x="193" y="706"/>
                  <a:pt x="168" y="776"/>
                </a:cubicBezTo>
                <a:cubicBezTo>
                  <a:pt x="152" y="876"/>
                  <a:pt x="139" y="927"/>
                  <a:pt x="189" y="1024"/>
                </a:cubicBezTo>
                <a:cubicBezTo>
                  <a:pt x="223" y="990"/>
                  <a:pt x="230" y="1003"/>
                  <a:pt x="210" y="983"/>
                </a:cubicBezTo>
              </a:path>
            </a:pathLst>
          </a:custGeom>
          <a:noFill/>
          <a:ln w="76200" cap="flat" cmpd="sng">
            <a:solidFill>
              <a:srgbClr val="99663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819" name="AutoShape 5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765675" y="784225"/>
            <a:ext cx="2895600" cy="533400"/>
          </a:xfrm>
          <a:prstGeom prst="wedgeRoundRectCallout">
            <a:avLst>
              <a:gd name="adj1" fmla="val 65681"/>
              <a:gd name="adj2" fmla="val 122319"/>
              <a:gd name="adj3" fmla="val 16667"/>
            </a:avLst>
          </a:prstGeom>
          <a:gradFill rotWithShape="1">
            <a:gsLst>
              <a:gs pos="0">
                <a:schemeClr val="bg1">
                  <a:gamma/>
                  <a:shade val="46275"/>
                  <a:invGamma/>
                </a:schemeClr>
              </a:gs>
              <a:gs pos="50000">
                <a:schemeClr val="bg1"/>
              </a:gs>
              <a:gs pos="100000">
                <a:schemeClr val="bg1">
                  <a:gamma/>
                  <a:shade val="46275"/>
                  <a:invGamma/>
                </a:schemeClr>
              </a:gs>
            </a:gsLst>
            <a:lin ang="5400000" scaled="1"/>
          </a:gradFill>
          <a:ln w="2857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kumimoji="1" lang="zh-CN" altLang="zh-CN" sz="2400" b="1">
                <a:latin typeface="Times New Roman" pitchFamily="18" charset="0"/>
                <a:ea typeface="黑体" pitchFamily="49" charset="-122"/>
              </a:rPr>
              <a:t>第一汽车制造厂</a:t>
            </a:r>
            <a:endParaRPr kumimoji="1" lang="zh-CN" altLang="en-US" sz="2400" b="1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32820" name="AutoShape 52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752975" y="1439863"/>
            <a:ext cx="2222500" cy="563562"/>
          </a:xfrm>
          <a:prstGeom prst="wedgeRoundRectCallout">
            <a:avLst>
              <a:gd name="adj1" fmla="val 99069"/>
              <a:gd name="adj2" fmla="val 63523"/>
              <a:gd name="adj3" fmla="val 16667"/>
            </a:avLst>
          </a:prstGeom>
          <a:gradFill rotWithShape="1">
            <a:gsLst>
              <a:gs pos="0">
                <a:schemeClr val="bg1">
                  <a:gamma/>
                  <a:shade val="46275"/>
                  <a:invGamma/>
                </a:schemeClr>
              </a:gs>
              <a:gs pos="50000">
                <a:schemeClr val="bg1"/>
              </a:gs>
              <a:gs pos="100000">
                <a:schemeClr val="bg1">
                  <a:gamma/>
                  <a:shade val="46275"/>
                  <a:invGamma/>
                </a:schemeClr>
              </a:gs>
            </a:gsLst>
            <a:lin ang="5400000" scaled="1"/>
          </a:gradFill>
          <a:ln w="381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kumimoji="1" lang="zh-CN" altLang="en-US" sz="2400" b="1">
                <a:latin typeface="Times New Roman" pitchFamily="18" charset="0"/>
                <a:ea typeface="黑体" pitchFamily="49" charset="-122"/>
              </a:rPr>
              <a:t>沈阳第一机床厂</a:t>
            </a:r>
          </a:p>
        </p:txBody>
      </p:sp>
      <p:sp>
        <p:nvSpPr>
          <p:cNvPr id="32821" name="AutoShape 53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918075" y="2079625"/>
            <a:ext cx="2133600" cy="557213"/>
          </a:xfrm>
          <a:prstGeom prst="wedgeRoundRectCallout">
            <a:avLst>
              <a:gd name="adj1" fmla="val 92486"/>
              <a:gd name="adj2" fmla="val -6125"/>
              <a:gd name="adj3" fmla="val 16667"/>
            </a:avLst>
          </a:prstGeom>
          <a:gradFill rotWithShape="1">
            <a:gsLst>
              <a:gs pos="0">
                <a:schemeClr val="bg1">
                  <a:gamma/>
                  <a:shade val="46275"/>
                  <a:invGamma/>
                </a:schemeClr>
              </a:gs>
              <a:gs pos="50000">
                <a:schemeClr val="bg1"/>
              </a:gs>
              <a:gs pos="100000">
                <a:schemeClr val="bg1">
                  <a:gamma/>
                  <a:shade val="46275"/>
                  <a:invGamma/>
                </a:schemeClr>
              </a:gs>
            </a:gsLst>
            <a:lin ang="5400000" scaled="1"/>
          </a:gradFill>
          <a:ln w="381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kumimoji="1" lang="zh-CN" altLang="en-US" sz="2400" b="1">
                <a:latin typeface="Times New Roman" pitchFamily="18" charset="0"/>
                <a:ea typeface="黑体" pitchFamily="49" charset="-122"/>
              </a:rPr>
              <a:t>大型轧钢厂</a:t>
            </a:r>
          </a:p>
        </p:txBody>
      </p:sp>
      <p:sp>
        <p:nvSpPr>
          <p:cNvPr id="32822" name="AutoShape 54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7889875" y="5597525"/>
            <a:ext cx="1219200" cy="457200"/>
          </a:xfrm>
          <a:prstGeom prst="wedgeRectCallout">
            <a:avLst>
              <a:gd name="adj1" fmla="val -76042"/>
              <a:gd name="adj2" fmla="val -44792"/>
            </a:avLst>
          </a:prstGeom>
          <a:gradFill rotWithShape="1">
            <a:gsLst>
              <a:gs pos="0">
                <a:srgbClr val="800000">
                  <a:gamma/>
                  <a:shade val="46275"/>
                  <a:invGamma/>
                </a:srgbClr>
              </a:gs>
              <a:gs pos="50000">
                <a:srgbClr val="800000"/>
              </a:gs>
              <a:gs pos="100000">
                <a:srgbClr val="800000">
                  <a:gamma/>
                  <a:shade val="46275"/>
                  <a:invGamma/>
                </a:srgbClr>
              </a:gs>
            </a:gsLst>
            <a:lin ang="5400000" scaled="1"/>
          </a:gradFill>
          <a:ln w="38100">
            <a:solidFill>
              <a:srgbClr val="8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kumimoji="1" lang="zh-CN" altLang="en-US" sz="2400" b="1">
                <a:solidFill>
                  <a:schemeClr val="bg1"/>
                </a:solidFill>
                <a:latin typeface="Times New Roman" pitchFamily="18" charset="0"/>
                <a:ea typeface="黑体" pitchFamily="49" charset="-122"/>
              </a:rPr>
              <a:t>鹰厦铁路</a:t>
            </a:r>
          </a:p>
        </p:txBody>
      </p:sp>
      <p:sp>
        <p:nvSpPr>
          <p:cNvPr id="32823" name="WordArt 55">
            <a:hlinkClick r:id="rId5" action="ppaction://hlinksldjump"/>
          </p:cNvPr>
          <p:cNvSpPr>
            <a:spLocks noChangeArrowheads="1" noChangeShapeType="1" noTextEdit="1"/>
          </p:cNvSpPr>
          <p:nvPr/>
        </p:nvSpPr>
        <p:spPr bwMode="auto">
          <a:xfrm rot="-2551587">
            <a:off x="2400300" y="3487738"/>
            <a:ext cx="1638300" cy="409575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/>
            <a:r>
              <a:rPr lang="zh-CN" altLang="en-US" sz="3200" b="1" kern="10">
                <a:ln w="9525">
                  <a:solidFill>
                    <a:srgbClr val="FFCC00"/>
                  </a:solidFill>
                  <a:round/>
                  <a:headEnd/>
                  <a:tailEnd/>
                </a:ln>
                <a:solidFill>
                  <a:srgbClr val="800000"/>
                </a:solidFill>
                <a:latin typeface="隶书"/>
                <a:ea typeface="隶书"/>
              </a:rPr>
              <a:t>青藏公路</a:t>
            </a:r>
          </a:p>
        </p:txBody>
      </p:sp>
      <p:sp>
        <p:nvSpPr>
          <p:cNvPr id="32824" name="WordArt 56">
            <a:hlinkClick r:id="" action="ppaction://noaction"/>
          </p:cNvPr>
          <p:cNvSpPr>
            <a:spLocks noChangeArrowheads="1" noChangeShapeType="1" noTextEdit="1"/>
          </p:cNvSpPr>
          <p:nvPr/>
        </p:nvSpPr>
        <p:spPr bwMode="auto">
          <a:xfrm>
            <a:off x="3089275" y="4594225"/>
            <a:ext cx="1638300" cy="409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200" b="1" kern="10">
                <a:ln w="9525">
                  <a:solidFill>
                    <a:srgbClr val="FFCC00"/>
                  </a:solidFill>
                  <a:round/>
                  <a:headEnd/>
                  <a:tailEnd/>
                </a:ln>
                <a:solidFill>
                  <a:srgbClr val="800000"/>
                </a:solidFill>
                <a:latin typeface="隶书"/>
                <a:ea typeface="隶书"/>
              </a:rPr>
              <a:t>川藏公路</a:t>
            </a:r>
          </a:p>
        </p:txBody>
      </p:sp>
      <p:sp>
        <p:nvSpPr>
          <p:cNvPr id="32825" name="WordArt 57">
            <a:hlinkClick r:id="" action="ppaction://noaction"/>
          </p:cNvPr>
          <p:cNvSpPr>
            <a:spLocks noChangeArrowheads="1" noChangeShapeType="1" noTextEdit="1"/>
          </p:cNvSpPr>
          <p:nvPr/>
        </p:nvSpPr>
        <p:spPr bwMode="auto">
          <a:xfrm rot="4727230">
            <a:off x="285751" y="3251200"/>
            <a:ext cx="1638300" cy="409575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3200" kern="10">
                <a:ln w="9525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800000"/>
                </a:solidFill>
                <a:latin typeface="隶书"/>
                <a:ea typeface="隶书"/>
              </a:rPr>
              <a:t>新藏公路</a:t>
            </a:r>
          </a:p>
        </p:txBody>
      </p:sp>
      <p:sp>
        <p:nvSpPr>
          <p:cNvPr id="32826" name="AutoShape 58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5451475" y="4606925"/>
            <a:ext cx="488950" cy="1701800"/>
          </a:xfrm>
          <a:prstGeom prst="wedgeRectCallout">
            <a:avLst>
              <a:gd name="adj1" fmla="val -99028"/>
              <a:gd name="adj2" fmla="val -56343"/>
            </a:avLst>
          </a:prstGeom>
          <a:gradFill rotWithShape="1">
            <a:gsLst>
              <a:gs pos="0">
                <a:srgbClr val="800000">
                  <a:gamma/>
                  <a:shade val="46275"/>
                  <a:invGamma/>
                </a:srgbClr>
              </a:gs>
              <a:gs pos="50000">
                <a:srgbClr val="800000"/>
              </a:gs>
              <a:gs pos="100000">
                <a:srgbClr val="800000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8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kumimoji="1" lang="zh-CN" altLang="en-US" sz="2400" b="1">
                <a:solidFill>
                  <a:schemeClr val="bg1"/>
                </a:solidFill>
                <a:latin typeface="Times New Roman" pitchFamily="18" charset="0"/>
                <a:ea typeface="黑体" pitchFamily="49" charset="-122"/>
              </a:rPr>
              <a:t>宝</a:t>
            </a:r>
          </a:p>
          <a:p>
            <a:pPr algn="ctr"/>
            <a:r>
              <a:rPr kumimoji="1" lang="zh-CN" altLang="en-US" sz="2400" b="1">
                <a:solidFill>
                  <a:schemeClr val="bg1"/>
                </a:solidFill>
                <a:latin typeface="Times New Roman" pitchFamily="18" charset="0"/>
                <a:ea typeface="黑体" pitchFamily="49" charset="-122"/>
              </a:rPr>
              <a:t>成</a:t>
            </a:r>
          </a:p>
          <a:p>
            <a:pPr algn="ctr"/>
            <a:r>
              <a:rPr kumimoji="1" lang="zh-CN" altLang="en-US" sz="2400" b="1">
                <a:solidFill>
                  <a:schemeClr val="bg1"/>
                </a:solidFill>
                <a:latin typeface="Times New Roman" pitchFamily="18" charset="0"/>
                <a:ea typeface="黑体" pitchFamily="49" charset="-122"/>
              </a:rPr>
              <a:t>铁</a:t>
            </a:r>
          </a:p>
          <a:p>
            <a:pPr algn="ctr"/>
            <a:r>
              <a:rPr kumimoji="1" lang="zh-CN" altLang="en-US" sz="2400" b="1">
                <a:solidFill>
                  <a:schemeClr val="bg1"/>
                </a:solidFill>
                <a:latin typeface="Times New Roman" pitchFamily="18" charset="0"/>
                <a:ea typeface="黑体" pitchFamily="49" charset="-122"/>
              </a:rPr>
              <a:t>路</a:t>
            </a:r>
          </a:p>
        </p:txBody>
      </p:sp>
      <p:sp>
        <p:nvSpPr>
          <p:cNvPr id="32827" name="WordArt 59">
            <a:hlinkClick r:id="rId7" action="ppaction://hlinkfile"/>
          </p:cNvPr>
          <p:cNvSpPr>
            <a:spLocks noChangeArrowheads="1" noChangeShapeType="1" noTextEdit="1"/>
          </p:cNvSpPr>
          <p:nvPr/>
        </p:nvSpPr>
        <p:spPr bwMode="auto">
          <a:xfrm>
            <a:off x="0" y="0"/>
            <a:ext cx="4787900" cy="9080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隶书"/>
                <a:ea typeface="隶书"/>
              </a:rPr>
              <a:t>第一个五年计划工业建设主要成就</a:t>
            </a:r>
          </a:p>
        </p:txBody>
      </p:sp>
      <p:sp>
        <p:nvSpPr>
          <p:cNvPr id="32828" name="AutoShape 60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7019925" y="4005263"/>
            <a:ext cx="1882775" cy="398462"/>
          </a:xfrm>
          <a:prstGeom prst="wedgeRectCallout">
            <a:avLst>
              <a:gd name="adj1" fmla="val -56579"/>
              <a:gd name="adj2" fmla="val 157171"/>
            </a:avLst>
          </a:prstGeom>
          <a:gradFill rotWithShape="1">
            <a:gsLst>
              <a:gs pos="0">
                <a:srgbClr val="333300"/>
              </a:gs>
              <a:gs pos="50000">
                <a:srgbClr val="333300">
                  <a:gamma/>
                  <a:tint val="69804"/>
                  <a:invGamma/>
                </a:srgbClr>
              </a:gs>
              <a:gs pos="100000">
                <a:srgbClr val="333300"/>
              </a:gs>
            </a:gsLst>
            <a:lin ang="5400000" scaled="1"/>
          </a:gradFill>
          <a:ln w="9525">
            <a:solidFill>
              <a:srgbClr val="666633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kumimoji="1" lang="zh-CN" altLang="en-US" sz="2400" b="1">
                <a:solidFill>
                  <a:schemeClr val="bg1"/>
                </a:solidFill>
                <a:latin typeface="Times New Roman" pitchFamily="18" charset="0"/>
                <a:ea typeface="黑体" pitchFamily="49" charset="-122"/>
              </a:rPr>
              <a:t>武汉长江大桥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2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2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2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2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32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32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32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32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32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2" dur="500"/>
                                        <p:tgtEl>
                                          <p:spTgt spid="32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32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2" dur="500"/>
                                        <p:tgtEl>
                                          <p:spTgt spid="32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7" dur="500"/>
                                        <p:tgtEl>
                                          <p:spTgt spid="32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2" dur="500"/>
                                        <p:tgtEl>
                                          <p:spTgt spid="32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814" grpId="0" animBg="1"/>
      <p:bldP spid="32815" grpId="0" animBg="1"/>
      <p:bldP spid="32816" grpId="0" animBg="1"/>
      <p:bldP spid="32817" grpId="0" animBg="1"/>
      <p:bldP spid="32818" grpId="0" animBg="1"/>
      <p:bldP spid="32819" grpId="0" animBg="1" autoUpdateAnimBg="0"/>
      <p:bldP spid="32820" grpId="0" animBg="1" autoUpdateAnimBg="0"/>
      <p:bldP spid="32821" grpId="0" animBg="1" autoUpdateAnimBg="0"/>
      <p:bldP spid="32822" grpId="0" animBg="1" autoUpdateAnimBg="0"/>
      <p:bldP spid="32823" grpId="0" animBg="1"/>
      <p:bldP spid="32824" grpId="0" animBg="1"/>
      <p:bldP spid="32825" grpId="0" animBg="1"/>
      <p:bldP spid="32826" grpId="0" animBg="1" autoUpdateAnimBg="0"/>
      <p:bldP spid="32828" grpId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长春第一汽车制造厂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228600"/>
            <a:ext cx="8763000" cy="5791200"/>
          </a:xfrm>
          <a:prstGeom prst="rect">
            <a:avLst/>
          </a:prstGeom>
          <a:noFill/>
        </p:spPr>
      </p:pic>
      <p:sp>
        <p:nvSpPr>
          <p:cNvPr id="34819" name="Text Box 3"/>
          <p:cNvSpPr txBox="1">
            <a:spLocks noChangeArrowheads="1"/>
          </p:cNvSpPr>
          <p:nvPr/>
        </p:nvSpPr>
        <p:spPr bwMode="auto">
          <a:xfrm>
            <a:off x="2484438" y="6092825"/>
            <a:ext cx="38893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黑体" pitchFamily="49" charset="-122"/>
              </a:rPr>
              <a:t>长春第一汽车制造厂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2" name="Object 2"/>
          <p:cNvGraphicFramePr>
            <a:graphicFrameLocks noChangeAspect="1"/>
          </p:cNvGraphicFramePr>
          <p:nvPr/>
        </p:nvGraphicFramePr>
        <p:xfrm>
          <a:off x="0" y="0"/>
          <a:ext cx="6096000" cy="6858000"/>
        </p:xfrm>
        <a:graphic>
          <a:graphicData uri="http://schemas.openxmlformats.org/presentationml/2006/ole">
            <p:oleObj spid="_x0000_s35842" name="BMP 图象" r:id="rId3" imgW="3400900" imgH="4114286" progId="Paint.Picture">
              <p:embed/>
            </p:oleObj>
          </a:graphicData>
        </a:graphic>
      </p:graphicFrame>
      <p:sp>
        <p:nvSpPr>
          <p:cNvPr id="35843" name="Text Box 3"/>
          <p:cNvSpPr txBox="1">
            <a:spLocks noChangeArrowheads="1"/>
          </p:cNvSpPr>
          <p:nvPr/>
        </p:nvSpPr>
        <p:spPr bwMode="auto">
          <a:xfrm>
            <a:off x="6172200" y="1219200"/>
            <a:ext cx="2971800" cy="448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8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1956</a:t>
            </a:r>
            <a:r>
              <a:rPr kumimoji="1" lang="zh-CN" altLang="en-US" sz="48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年</a:t>
            </a:r>
            <a:r>
              <a:rPr kumimoji="1" lang="en-US" altLang="zh-CN" sz="48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7</a:t>
            </a:r>
            <a:r>
              <a:rPr kumimoji="1" lang="zh-CN" altLang="en-US" sz="48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月，第一汽车厂生产的第一批解放牌汽车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解放牌汽车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153400" cy="5327650"/>
          </a:xfrm>
          <a:prstGeom prst="rect">
            <a:avLst/>
          </a:prstGeom>
          <a:noFill/>
        </p:spPr>
      </p:pic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381000" y="5670550"/>
            <a:ext cx="8229600" cy="1066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en-US" altLang="zh-CN" sz="3200" b="1">
                <a:latin typeface="黑体" pitchFamily="49" charset="-122"/>
                <a:ea typeface="黑体" pitchFamily="49" charset="-122"/>
              </a:rPr>
              <a:t>1956</a:t>
            </a:r>
            <a:r>
              <a:rPr kumimoji="1" lang="zh-CN" altLang="en-US" sz="3200" b="1">
                <a:latin typeface="黑体" pitchFamily="49" charset="-122"/>
                <a:ea typeface="黑体" pitchFamily="49" charset="-122"/>
              </a:rPr>
              <a:t>年</a:t>
            </a:r>
            <a:r>
              <a:rPr kumimoji="1" lang="en-US" altLang="zh-CN" sz="3200" b="1">
                <a:latin typeface="黑体" pitchFamily="49" charset="-122"/>
                <a:ea typeface="黑体" pitchFamily="49" charset="-122"/>
              </a:rPr>
              <a:t>7</a:t>
            </a:r>
            <a:r>
              <a:rPr kumimoji="1" lang="zh-CN" altLang="en-US" sz="3200" b="1">
                <a:latin typeface="黑体" pitchFamily="49" charset="-122"/>
                <a:ea typeface="黑体" pitchFamily="49" charset="-122"/>
              </a:rPr>
              <a:t>月</a:t>
            </a:r>
            <a:r>
              <a:rPr kumimoji="1" lang="en-US" altLang="zh-CN" sz="3200" b="1">
                <a:latin typeface="黑体" pitchFamily="49" charset="-122"/>
                <a:ea typeface="黑体" pitchFamily="49" charset="-122"/>
              </a:rPr>
              <a:t>13</a:t>
            </a:r>
            <a:r>
              <a:rPr kumimoji="1" lang="zh-CN" altLang="en-US" sz="3200" b="1">
                <a:latin typeface="黑体" pitchFamily="49" charset="-122"/>
                <a:ea typeface="黑体" pitchFamily="49" charset="-122"/>
              </a:rPr>
              <a:t>日，中国第一辆</a:t>
            </a:r>
            <a:r>
              <a:rPr kumimoji="1" lang="zh-CN" altLang="en-US" sz="3200" b="1">
                <a:latin typeface="华文中宋"/>
                <a:ea typeface="黑体" pitchFamily="49" charset="-122"/>
              </a:rPr>
              <a:t>“</a:t>
            </a:r>
            <a:r>
              <a:rPr kumimoji="1" lang="zh-CN" altLang="en-US" sz="3200" b="1">
                <a:latin typeface="黑体" pitchFamily="49" charset="-122"/>
                <a:ea typeface="黑体" pitchFamily="49" charset="-122"/>
              </a:rPr>
              <a:t>解放</a:t>
            </a:r>
            <a:r>
              <a:rPr kumimoji="1" lang="zh-CN" altLang="en-US" sz="3200" b="1">
                <a:latin typeface="华文中宋"/>
                <a:ea typeface="黑体" pitchFamily="49" charset="-122"/>
              </a:rPr>
              <a:t>”</a:t>
            </a:r>
            <a:r>
              <a:rPr kumimoji="1" lang="zh-CN" altLang="en-US" sz="3200" b="1">
                <a:latin typeface="黑体" pitchFamily="49" charset="-122"/>
                <a:ea typeface="黑体" pitchFamily="49" charset="-122"/>
              </a:rPr>
              <a:t>牌汽车在长春第一汽车制造厂下线。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1187450" y="6021388"/>
            <a:ext cx="6148388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3600" b="1">
                <a:latin typeface="Times New Roman" pitchFamily="18" charset="0"/>
                <a:ea typeface="黑体" pitchFamily="49" charset="-122"/>
              </a:rPr>
              <a:t>沈阳第一机床厂生产车间一角</a:t>
            </a:r>
          </a:p>
        </p:txBody>
      </p:sp>
      <p:pic>
        <p:nvPicPr>
          <p:cNvPr id="39939" name="Picture 3" descr="“一五”期间，全国重点建设工程之一——沈阳第一机床厂生产车间一角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228600"/>
            <a:ext cx="8915400" cy="5791200"/>
          </a:xfrm>
          <a:prstGeom prst="rect">
            <a:avLst/>
          </a:prstGeom>
          <a:noFill/>
          <a:ln w="9525">
            <a:solidFill>
              <a:srgbClr val="993300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沈阳第一机床厂1955年生产的我国第一台620-1普通车床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153400" cy="5029200"/>
          </a:xfrm>
          <a:prstGeom prst="rect">
            <a:avLst/>
          </a:prstGeom>
          <a:noFill/>
          <a:ln w="9525">
            <a:solidFill>
              <a:srgbClr val="333300"/>
            </a:solidFill>
            <a:miter lim="800000"/>
            <a:headEnd/>
            <a:tailEnd/>
          </a:ln>
        </p:spPr>
      </p:pic>
      <p:sp>
        <p:nvSpPr>
          <p:cNvPr id="40963" name="Rectangle 3"/>
          <p:cNvSpPr>
            <a:spLocks noChangeArrowheads="1"/>
          </p:cNvSpPr>
          <p:nvPr/>
        </p:nvSpPr>
        <p:spPr bwMode="auto">
          <a:xfrm>
            <a:off x="684213" y="5516563"/>
            <a:ext cx="7631112" cy="1066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kumimoji="1" lang="zh-CN" altLang="en-US" sz="3200" b="1">
                <a:latin typeface="黑体" pitchFamily="49" charset="-122"/>
                <a:ea typeface="黑体" pitchFamily="49" charset="-122"/>
              </a:rPr>
              <a:t>沈阳第一机床厂</a:t>
            </a:r>
            <a:r>
              <a:rPr kumimoji="1" lang="en-US" altLang="zh-CN" sz="3200" b="1">
                <a:latin typeface="黑体" pitchFamily="49" charset="-122"/>
                <a:ea typeface="黑体" pitchFamily="49" charset="-122"/>
              </a:rPr>
              <a:t>1955</a:t>
            </a:r>
            <a:r>
              <a:rPr kumimoji="1" lang="zh-CN" altLang="en-US" sz="3200" b="1">
                <a:latin typeface="黑体" pitchFamily="49" charset="-122"/>
                <a:ea typeface="黑体" pitchFamily="49" charset="-122"/>
              </a:rPr>
              <a:t>年生产的我国第一台</a:t>
            </a:r>
            <a:r>
              <a:rPr kumimoji="1" lang="en-US" altLang="zh-CN" sz="3200" b="1">
                <a:latin typeface="黑体" pitchFamily="49" charset="-122"/>
                <a:ea typeface="黑体" pitchFamily="49" charset="-122"/>
              </a:rPr>
              <a:t>620-1</a:t>
            </a:r>
            <a:r>
              <a:rPr kumimoji="1" lang="zh-CN" altLang="en-US" sz="3200" b="1">
                <a:latin typeface="黑体" pitchFamily="49" charset="-122"/>
                <a:ea typeface="黑体" pitchFamily="49" charset="-122"/>
              </a:rPr>
              <a:t>普通车床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684213" y="-90488"/>
            <a:ext cx="7772400" cy="1143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en-US" altLang="zh-CN" sz="3300" b="1">
                <a:latin typeface="Garamond" pitchFamily="18" charset="0"/>
                <a:ea typeface="华文中宋" pitchFamily="2" charset="-122"/>
              </a:rPr>
              <a:t>                 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1952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年主要产品产量表</a:t>
            </a:r>
          </a:p>
        </p:txBody>
      </p:sp>
      <p:graphicFrame>
        <p:nvGraphicFramePr>
          <p:cNvPr id="15443" name="Group 83"/>
          <p:cNvGraphicFramePr>
            <a:graphicFrameLocks noGrp="1"/>
          </p:cNvGraphicFramePr>
          <p:nvPr/>
        </p:nvGraphicFramePr>
        <p:xfrm>
          <a:off x="323850" y="1052513"/>
          <a:ext cx="8604250" cy="3672525"/>
        </p:xfrm>
        <a:graphic>
          <a:graphicData uri="http://schemas.openxmlformats.org/drawingml/2006/table">
            <a:tbl>
              <a:tblPr/>
              <a:tblGrid>
                <a:gridCol w="1047750"/>
                <a:gridCol w="2843213"/>
                <a:gridCol w="2019300"/>
                <a:gridCol w="2693987"/>
              </a:tblGrid>
              <a:tr h="989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产品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1952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年产量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 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比</a:t>
                      </a: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1949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年增加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比历史最高水平增加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683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粮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1.639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亿吨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49%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9.3%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66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棉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130.4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万吨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193%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53%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683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钢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135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万吨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754%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46.2%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429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煤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6649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万吨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105%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7.4%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71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发电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72.6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亿千瓦时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68.1%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21.9%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原油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44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万吨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272%</a:t>
                      </a:r>
                      <a:endParaRPr kumimoji="0" lang="en-US" altLang="zh-CN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中宋" pitchFamily="2" charset="-122"/>
                        <a:ea typeface="华文中宋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415" name="Text Box 55"/>
          <p:cNvSpPr txBox="1">
            <a:spLocks noChangeArrowheads="1"/>
          </p:cNvSpPr>
          <p:nvPr/>
        </p:nvSpPr>
        <p:spPr bwMode="auto">
          <a:xfrm>
            <a:off x="0" y="4941888"/>
            <a:ext cx="9144000" cy="1311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zh-CN" altLang="en-US" sz="4000" b="1">
                <a:solidFill>
                  <a:srgbClr val="0000FF"/>
                </a:solidFill>
                <a:latin typeface="Times New Roman" pitchFamily="18" charset="0"/>
                <a:ea typeface="华文中宋" pitchFamily="2" charset="-122"/>
              </a:rPr>
              <a:t>背景</a:t>
            </a:r>
            <a:r>
              <a:rPr kumimoji="1" lang="en-US" altLang="zh-CN" sz="4000" b="1">
                <a:solidFill>
                  <a:srgbClr val="0000FF"/>
                </a:solidFill>
                <a:latin typeface="Times New Roman" pitchFamily="18" charset="0"/>
                <a:ea typeface="华文中宋" pitchFamily="2" charset="-122"/>
              </a:rPr>
              <a:t>1</a:t>
            </a:r>
            <a:r>
              <a:rPr kumimoji="1" lang="zh-CN" altLang="en-US" sz="4000" b="1">
                <a:solidFill>
                  <a:srgbClr val="0000FF"/>
                </a:solidFill>
                <a:latin typeface="Times New Roman" pitchFamily="18" charset="0"/>
                <a:ea typeface="华文中宋" pitchFamily="2" charset="-122"/>
              </a:rPr>
              <a:t>：国民经济得到根本好转，</a:t>
            </a:r>
          </a:p>
          <a:p>
            <a:r>
              <a:rPr kumimoji="1" lang="zh-CN" altLang="en-US" sz="4000" b="1">
                <a:solidFill>
                  <a:srgbClr val="0000FF"/>
                </a:solidFill>
                <a:latin typeface="Times New Roman" pitchFamily="18" charset="0"/>
                <a:ea typeface="华文中宋" pitchFamily="2" charset="-122"/>
              </a:rPr>
              <a:t>         工业生产超过历史最高水平。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一一二厂（现沈阳飞机工业集团有限公司）1956年7月19日试制成功的我国第一架喷气式战斗机（歼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457200"/>
            <a:ext cx="8229600" cy="4724400"/>
          </a:xfrm>
          <a:prstGeom prst="rect">
            <a:avLst/>
          </a:prstGeom>
          <a:noFill/>
          <a:ln w="9525">
            <a:solidFill>
              <a:srgbClr val="800000"/>
            </a:solidFill>
            <a:miter lim="800000"/>
            <a:headEnd/>
            <a:tailEnd/>
          </a:ln>
        </p:spPr>
      </p:pic>
      <p:sp>
        <p:nvSpPr>
          <p:cNvPr id="41987" name="Rectangle 3"/>
          <p:cNvSpPr>
            <a:spLocks noChangeArrowheads="1"/>
          </p:cNvSpPr>
          <p:nvPr/>
        </p:nvSpPr>
        <p:spPr bwMode="auto">
          <a:xfrm>
            <a:off x="228600" y="5303838"/>
            <a:ext cx="8686800" cy="15541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en-US" altLang="zh-CN" sz="3200" b="1">
                <a:latin typeface="黑体" pitchFamily="49" charset="-122"/>
                <a:ea typeface="黑体" pitchFamily="49" charset="-122"/>
              </a:rPr>
              <a:t>    </a:t>
            </a:r>
            <a:r>
              <a:rPr kumimoji="1" lang="zh-CN" altLang="en-US" sz="3200" b="1">
                <a:latin typeface="黑体" pitchFamily="49" charset="-122"/>
                <a:ea typeface="黑体" pitchFamily="49" charset="-122"/>
              </a:rPr>
              <a:t>一一二厂（现沈阳飞机工业集团有限公司）</a:t>
            </a:r>
            <a:r>
              <a:rPr kumimoji="1" lang="en-US" altLang="zh-CN" sz="3200" b="1">
                <a:latin typeface="黑体" pitchFamily="49" charset="-122"/>
                <a:ea typeface="黑体" pitchFamily="49" charset="-122"/>
              </a:rPr>
              <a:t>1956</a:t>
            </a:r>
            <a:r>
              <a:rPr kumimoji="1" lang="zh-CN" altLang="en-US" sz="3200" b="1">
                <a:latin typeface="黑体" pitchFamily="49" charset="-122"/>
                <a:ea typeface="黑体" pitchFamily="49" charset="-122"/>
              </a:rPr>
              <a:t>年</a:t>
            </a:r>
            <a:r>
              <a:rPr kumimoji="1" lang="en-US" altLang="zh-CN" sz="3200" b="1">
                <a:latin typeface="黑体" pitchFamily="49" charset="-122"/>
                <a:ea typeface="黑体" pitchFamily="49" charset="-122"/>
              </a:rPr>
              <a:t>7</a:t>
            </a:r>
            <a:r>
              <a:rPr kumimoji="1" lang="zh-CN" altLang="en-US" sz="3200" b="1">
                <a:latin typeface="黑体" pitchFamily="49" charset="-122"/>
                <a:ea typeface="黑体" pitchFamily="49" charset="-122"/>
              </a:rPr>
              <a:t>月</a:t>
            </a:r>
            <a:r>
              <a:rPr kumimoji="1" lang="en-US" altLang="zh-CN" sz="3200" b="1">
                <a:latin typeface="黑体" pitchFamily="49" charset="-122"/>
                <a:ea typeface="黑体" pitchFamily="49" charset="-122"/>
              </a:rPr>
              <a:t>19</a:t>
            </a:r>
            <a:r>
              <a:rPr kumimoji="1" lang="zh-CN" altLang="en-US" sz="3200" b="1">
                <a:latin typeface="黑体" pitchFamily="49" charset="-122"/>
                <a:ea typeface="黑体" pitchFamily="49" charset="-122"/>
              </a:rPr>
              <a:t>日试制成功的我国第一架喷气式战斗机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rrowheads="1"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116013" y="333375"/>
            <a:ext cx="7096125" cy="5024438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43011" name="Text Box 3"/>
          <p:cNvSpPr txBox="1">
            <a:spLocks noChangeArrowheads="1"/>
          </p:cNvSpPr>
          <p:nvPr/>
        </p:nvSpPr>
        <p:spPr bwMode="auto">
          <a:xfrm>
            <a:off x="1692275" y="5734050"/>
            <a:ext cx="5689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altLang="en-US" b="1" kumimoji="1" lang="zh-CN" sz="3600">
                <a:latin charset="0" pitchFamily="18" typeface="Times New Roman"/>
                <a:ea charset="-122" pitchFamily="49" typeface="黑体"/>
              </a:rPr>
              <a:t>国产喷气式歼击机试制成功</a:t>
            </a:r>
          </a:p>
        </p:txBody>
      </p:sp>
    </p:spTree>
  </p:cSld>
  <p:clrMapOvr>
    <a:masterClrMapping/>
  </p:clrMapOvr>
  <p:transition spd="med">
    <p:pull dir="rd"/>
    <p:sndAc>
      <p:stSnd>
        <p:snd builtIn="1" name="camera.wav" r:embed="rId2"/>
      </p:stSnd>
    </p:sndAc>
  </p:transition>
  <p:timing>
    <p:tnLst>
      <p:par>
        <p:cTn dur="indefinite" id="1" nodeType="tmRoot" restart="never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381000"/>
            <a:ext cx="8229600" cy="5487988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44035" name="Rectangle 3"/>
          <p:cNvSpPr>
            <a:spLocks noChangeArrowheads="1"/>
          </p:cNvSpPr>
          <p:nvPr/>
        </p:nvSpPr>
        <p:spPr bwMode="auto">
          <a:xfrm>
            <a:off x="1692275" y="6021388"/>
            <a:ext cx="61214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zh-CN" altLang="en-US" sz="3200" b="1">
                <a:latin typeface="黑体" pitchFamily="49" charset="-122"/>
                <a:ea typeface="黑体" pitchFamily="49" charset="-122"/>
              </a:rPr>
              <a:t>第一个五年计划的鞍山钢铁公司</a:t>
            </a:r>
          </a:p>
        </p:txBody>
      </p:sp>
    </p:spTree>
  </p:cSld>
  <p:clrMapOvr>
    <a:masterClrMapping/>
  </p:clrMapOvr>
  <p:transition spd="med">
    <p:pull dir="rd"/>
    <p:sndAc>
      <p:stSnd>
        <p:snd r:embed="rId2" name="camera.wav" builtIn="1"/>
      </p:stSnd>
    </p:sndAc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D04010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152400"/>
            <a:ext cx="3733800" cy="5562600"/>
          </a:xfrm>
          <a:prstGeom prst="rect">
            <a:avLst/>
          </a:prstGeom>
          <a:noFill/>
          <a:ln w="9525">
            <a:solidFill>
              <a:srgbClr val="000099"/>
            </a:solidFill>
            <a:miter lim="800000"/>
            <a:headEnd/>
            <a:tailEnd/>
          </a:ln>
        </p:spPr>
      </p:pic>
      <p:sp>
        <p:nvSpPr>
          <p:cNvPr id="48131" name="Rectangle 3"/>
          <p:cNvSpPr>
            <a:spLocks noChangeArrowheads="1"/>
          </p:cNvSpPr>
          <p:nvPr/>
        </p:nvSpPr>
        <p:spPr bwMode="auto">
          <a:xfrm>
            <a:off x="381000" y="5791200"/>
            <a:ext cx="3657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zh-CN" altLang="en-US" sz="3200" b="1">
                <a:ea typeface="华文新魏" pitchFamily="2" charset="-122"/>
              </a:rPr>
              <a:t>武汉市民庆祝长</a:t>
            </a:r>
          </a:p>
          <a:p>
            <a:r>
              <a:rPr lang="zh-CN" altLang="en-US" sz="3200" b="1">
                <a:ea typeface="华文新魏" pitchFamily="2" charset="-122"/>
              </a:rPr>
              <a:t>江大桥建成通车</a:t>
            </a:r>
            <a:r>
              <a:rPr lang="zh-CN" altLang="en-US"/>
              <a:t> </a:t>
            </a:r>
          </a:p>
        </p:txBody>
      </p:sp>
      <p:sp>
        <p:nvSpPr>
          <p:cNvPr id="48132" name="Rectangle 4"/>
          <p:cNvSpPr>
            <a:spLocks noChangeArrowheads="1"/>
          </p:cNvSpPr>
          <p:nvPr/>
        </p:nvSpPr>
        <p:spPr bwMode="auto">
          <a:xfrm>
            <a:off x="4572000" y="6092825"/>
            <a:ext cx="42481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>
                <a:ea typeface="华文新魏" pitchFamily="2" charset="-122"/>
              </a:rPr>
              <a:t>武汉长江大桥通车典礼</a:t>
            </a:r>
          </a:p>
        </p:txBody>
      </p:sp>
      <p:graphicFrame>
        <p:nvGraphicFramePr>
          <p:cNvPr id="48133" name="Object 5"/>
          <p:cNvGraphicFramePr>
            <a:graphicFrameLocks noChangeAspect="1"/>
          </p:cNvGraphicFramePr>
          <p:nvPr/>
        </p:nvGraphicFramePr>
        <p:xfrm>
          <a:off x="4648200" y="0"/>
          <a:ext cx="4191000" cy="6019800"/>
        </p:xfrm>
        <a:graphic>
          <a:graphicData uri="http://schemas.openxmlformats.org/presentationml/2006/ole">
            <p:oleObj spid="_x0000_s48133" name="BMP 图象" r:id="rId4" imgW="3400900" imgH="4323810" progId="Paint.Picture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 noGrp="1"/>
          </p:cNvSpPr>
          <p:nvPr>
            <p:ph type="title"/>
          </p:nvPr>
        </p:nvSpPr>
        <p:spPr/>
        <p:txBody>
          <a:bodyPr/>
          <a:lstStyle/>
          <a:p>
            <a:endParaRPr altLang="zh-CN" lang="zh-CN"/>
          </a:p>
        </p:txBody>
      </p:sp>
      <p:grpSp>
        <p:nvGrpSpPr>
          <p:cNvPr id="57347" name="Group 3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pic>
          <p:nvPicPr>
            <p:cNvPr descr="青藏公路" id="57348" name="Picture 4"/>
            <p:cNvPicPr>
              <a:picLocks noChangeArrowheads="1"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528"/>
              <a:ext cx="5760" cy="3792"/>
            </a:xfrm>
            <a:prstGeom prst="rect">
              <a:avLst/>
            </a:prstGeom>
            <a:noFill/>
          </p:spPr>
        </p:pic>
        <p:pic>
          <p:nvPicPr>
            <p:cNvPr descr="青藏公路2" id="57349" name="Picture 5"/>
            <p:cNvPicPr>
              <a:picLocks noChangeArrowheads="1"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714" y="572"/>
              <a:ext cx="2046" cy="2400"/>
            </a:xfrm>
            <a:prstGeom prst="rect">
              <a:avLst/>
            </a:prstGeom>
            <a:noFill/>
            <a:ln/>
            <a:effectLst/>
          </p:spPr>
        </p:pic>
        <p:sp>
          <p:nvSpPr>
            <p:cNvPr id="57350" name="WordArt 6"/>
            <p:cNvSpPr>
              <a:spLocks noChangeArrowheads="1" noChangeShapeType="1" noTextEdit="1"/>
            </p:cNvSpPr>
            <p:nvPr/>
          </p:nvSpPr>
          <p:spPr bwMode="auto">
            <a:xfrm>
              <a:off x="0" y="0"/>
              <a:ext cx="1176" cy="529"/>
            </a:xfrm>
            <a:prstGeom prst="rect">
              <a:avLst/>
            </a:prstGeom>
          </p:spPr>
          <p:txBody>
            <a:bodyPr fromWordArt="1" wrap="none">
              <a:prstTxWarp prst="textSlantUp">
                <a:avLst>
                  <a:gd fmla="val 10958" name="adj"/>
                </a:avLst>
              </a:prstTxWarp>
            </a:bodyPr>
            <a:lstStyle/>
            <a:p>
              <a:pPr algn="ctr"/>
              <a:r>
                <a:rPr altLang="en-US" b="1" kern="10" lang="zh-CN" sz="3600">
                  <a:ln w="9525">
                    <a:solidFill>
                      <a:srgbClr val="CC99FF"/>
                    </a:solidFill>
                    <a:round/>
                    <a:headEnd/>
                    <a:tailEnd/>
                  </a:ln>
                  <a:gradFill rotWithShape="0">
                    <a:gsLst>
                      <a:gs pos="0">
                        <a:srgbClr val="6600CC"/>
                      </a:gs>
                      <a:gs pos="100000">
                        <a:srgbClr val="CC00CC"/>
                      </a:gs>
                    </a:gsLst>
                    <a:lin ang="5400000" scaled="1"/>
                  </a:gradFill>
                  <a:effectLst>
                    <a:outerShdw algn="ctr" dir="2700000" dist="53882" rotWithShape="0">
                      <a:srgbClr val="9999FF">
                        <a:alpha val="80000"/>
                      </a:srgbClr>
                    </a:outerShdw>
                  </a:effectLst>
                  <a:latin typeface="隶书"/>
                  <a:ea typeface="隶书"/>
                </a:rPr>
                <a:t>青藏公路</a:t>
              </a:r>
            </a:p>
          </p:txBody>
        </p:sp>
      </p:grpSp>
      <p:grpSp>
        <p:nvGrpSpPr>
          <p:cNvPr id="57351" name="Group 7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grpSp>
          <p:nvGrpSpPr>
            <p:cNvPr id="57352" name="Group 8"/>
            <p:cNvGrpSpPr>
              <a:grpSpLocks/>
            </p:cNvGrpSpPr>
            <p:nvPr/>
          </p:nvGrpSpPr>
          <p:grpSpPr bwMode="auto">
            <a:xfrm>
              <a:off x="0" y="572"/>
              <a:ext cx="5760" cy="3748"/>
              <a:chOff x="0" y="672"/>
              <a:chExt cx="5760" cy="3408"/>
            </a:xfrm>
          </p:grpSpPr>
          <p:pic>
            <p:nvPicPr>
              <p:cNvPr descr="新藏公路2" id="57353" name="Picture 9"/>
              <p:cNvPicPr>
                <a:picLocks noChangeArrowheads="1" noChangeAspect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3168" y="672"/>
                <a:ext cx="2592" cy="130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</p:pic>
          <p:pic>
            <p:nvPicPr>
              <p:cNvPr descr="新藏公路" id="57354" name="Picture 10"/>
              <p:cNvPicPr>
                <a:picLocks noChangeArrowheads="1" noChangeAspect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0" y="672"/>
                <a:ext cx="3175" cy="3408"/>
              </a:xfrm>
              <a:prstGeom prst="rect">
                <a:avLst/>
              </a:prstGeom>
              <a:noFill/>
            </p:spPr>
          </p:pic>
          <p:pic>
            <p:nvPicPr>
              <p:cNvPr descr="road44" id="57355" name="Picture 11">
                <a:hlinkClick r:id="rId6"/>
              </p:cNvPr>
              <p:cNvPicPr>
                <a:picLocks noChangeArrowheads="1" noChangeAspect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3168" y="1968"/>
                <a:ext cx="2592" cy="211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</p:pic>
        </p:grpSp>
        <p:sp>
          <p:nvSpPr>
            <p:cNvPr id="57356" name="WordArt 12"/>
            <p:cNvSpPr>
              <a:spLocks noChangeArrowheads="1" noChangeShapeType="1" noTextEdit="1"/>
            </p:cNvSpPr>
            <p:nvPr/>
          </p:nvSpPr>
          <p:spPr bwMode="auto">
            <a:xfrm>
              <a:off x="0" y="0"/>
              <a:ext cx="1176" cy="648"/>
            </a:xfrm>
            <a:prstGeom prst="rect">
              <a:avLst/>
            </a:prstGeom>
          </p:spPr>
          <p:txBody>
            <a:bodyPr fromWordArt="1" wrap="none">
              <a:prstTxWarp prst="textSlantUp">
                <a:avLst>
                  <a:gd fmla="val 32056" name="adj"/>
                </a:avLst>
              </a:prstTxWarp>
            </a:bodyPr>
            <a:lstStyle/>
            <a:p>
              <a:pPr algn="ctr"/>
              <a:r>
                <a:rPr altLang="en-US" b="1" kern="10" lang="zh-CN" sz="3600">
                  <a:ln w="9525">
                    <a:solidFill>
                      <a:srgbClr val="CC99FF"/>
                    </a:solidFill>
                    <a:round/>
                    <a:headEnd/>
                    <a:tailEnd/>
                  </a:ln>
                  <a:gradFill rotWithShape="0">
                    <a:gsLst>
                      <a:gs pos="0">
                        <a:srgbClr val="6600CC"/>
                      </a:gs>
                      <a:gs pos="100000">
                        <a:srgbClr val="CC00CC"/>
                      </a:gs>
                    </a:gsLst>
                    <a:lin ang="5400000" scaled="1"/>
                  </a:gradFill>
                  <a:effectLst>
                    <a:outerShdw algn="ctr" dir="2700000" dist="53882" rotWithShape="0">
                      <a:srgbClr val="9999FF">
                        <a:alpha val="80000"/>
                      </a:srgbClr>
                    </a:outerShdw>
                  </a:effectLst>
                  <a:latin typeface="隶书"/>
                  <a:ea typeface="隶书"/>
                </a:rPr>
                <a:t>新藏公路</a:t>
              </a:r>
            </a:p>
          </p:txBody>
        </p:sp>
      </p:grpSp>
      <p:grpSp>
        <p:nvGrpSpPr>
          <p:cNvPr id="57357" name="Group 13"/>
          <p:cNvGrpSpPr>
            <a:grpSpLocks/>
          </p:cNvGrpSpPr>
          <p:nvPr/>
        </p:nvGrpSpPr>
        <p:grpSpPr bwMode="auto">
          <a:xfrm>
            <a:off x="0" y="228600"/>
            <a:ext cx="9144000" cy="6629400"/>
            <a:chOff x="240" y="144"/>
            <a:chExt cx="5270" cy="3696"/>
          </a:xfrm>
        </p:grpSpPr>
        <p:pic>
          <p:nvPicPr>
            <p:cNvPr descr="川藏公路" id="57358" name="Picture 14"/>
            <p:cNvPicPr>
              <a:picLocks noChangeArrowheads="1" noChangeAspect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240" y="528"/>
              <a:ext cx="1729" cy="3312"/>
            </a:xfrm>
            <a:prstGeom prst="rect">
              <a:avLst/>
            </a:prstGeom>
            <a:noFill/>
          </p:spPr>
        </p:pic>
        <p:pic>
          <p:nvPicPr>
            <p:cNvPr descr="川藏公路2" id="57359" name="Picture 15"/>
            <p:cNvPicPr>
              <a:picLocks noChangeArrowheads="1" noChangeAspect="1"/>
            </p:cNvPicPr>
            <p:nvPr/>
          </p:nvPicPr>
          <p:blipFill>
            <a:blip r:embed="rId9"/>
            <a:srcRect b="60"/>
            <a:stretch>
              <a:fillRect/>
            </a:stretch>
          </p:blipFill>
          <p:spPr bwMode="auto">
            <a:xfrm>
              <a:off x="1968" y="528"/>
              <a:ext cx="3542" cy="3312"/>
            </a:xfrm>
            <a:prstGeom prst="rect">
              <a:avLst/>
            </a:prstGeom>
            <a:noFill/>
          </p:spPr>
        </p:pic>
        <p:sp>
          <p:nvSpPr>
            <p:cNvPr id="57360" name="WordArt 16"/>
            <p:cNvSpPr>
              <a:spLocks noChangeArrowheads="1" noChangeShapeType="1" noTextEdit="1"/>
            </p:cNvSpPr>
            <p:nvPr/>
          </p:nvSpPr>
          <p:spPr bwMode="auto">
            <a:xfrm>
              <a:off x="384" y="144"/>
              <a:ext cx="1176" cy="441"/>
            </a:xfrm>
            <a:prstGeom prst="rect">
              <a:avLst/>
            </a:prstGeom>
          </p:spPr>
          <p:txBody>
            <a:bodyPr fromWordArt="1" wrap="none">
              <a:prstTxWarp prst="textSlantUp">
                <a:avLst>
                  <a:gd fmla="val 32056" name="adj"/>
                </a:avLst>
              </a:prstTxWarp>
            </a:bodyPr>
            <a:lstStyle/>
            <a:p>
              <a:pPr algn="ctr"/>
              <a:r>
                <a:rPr altLang="en-US" b="1" kern="10" lang="zh-CN" sz="3600">
                  <a:ln w="9525">
                    <a:solidFill>
                      <a:srgbClr val="CC99FF"/>
                    </a:solidFill>
                    <a:round/>
                    <a:headEnd/>
                    <a:tailEnd/>
                  </a:ln>
                  <a:gradFill rotWithShape="0">
                    <a:gsLst>
                      <a:gs pos="0">
                        <a:srgbClr val="6600CC"/>
                      </a:gs>
                      <a:gs pos="100000">
                        <a:srgbClr val="CC00CC"/>
                      </a:gs>
                    </a:gsLst>
                    <a:lin ang="5400000" scaled="1"/>
                  </a:gradFill>
                  <a:effectLst>
                    <a:outerShdw algn="ctr" dir="2700000" dist="53882" rotWithShape="0">
                      <a:srgbClr val="9999FF">
                        <a:alpha val="80000"/>
                      </a:srgbClr>
                    </a:outerShdw>
                  </a:effectLst>
                  <a:latin typeface="隶书"/>
                  <a:ea typeface="隶书"/>
                </a:rPr>
                <a:t>川藏公路</a:t>
              </a:r>
            </a:p>
          </p:txBody>
        </p:sp>
      </p:grpSp>
    </p:spTree>
  </p:cSld>
  <p:clrMapOvr>
    <a:masterClrMapping/>
  </p:clrMapOvr>
  <p:transition/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7"/>
                                        <p:tgtEl>
                                          <p:spTgt spid="573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afterEffect="1" display="0" dur="1" fill="hold" masterRel="nextClick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id="10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12"/>
                                        <p:tgtEl>
                                          <p:spTgt spid="573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afterEffect="1" display="0" dur="1" fill="hold" masterRel="nextClick"/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3">
                      <p:stCondLst>
                        <p:cond delay="indefinite"/>
                      </p:stCondLst>
                      <p:childTnLst>
                        <p:par>
                          <p:cTn fill="hold" id="14">
                            <p:stCondLst>
                              <p:cond delay="0"/>
                            </p:stCondLst>
                            <p:childTnLst>
                              <p:par>
                                <p:cTn fill="hold" id="1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17"/>
                                        <p:tgtEl>
                                          <p:spTgt spid="57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Rot="1" noChangeArrowheads="1"/>
          </p:cNvSpPr>
          <p:nvPr>
            <p:ph type="body" idx="1"/>
          </p:nvPr>
        </p:nvSpPr>
        <p:spPr>
          <a:xfrm>
            <a:off x="685800" y="692150"/>
            <a:ext cx="7772400" cy="540385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zh-CN" altLang="en-US" b="1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列举第一个五年计划期间国家建设成就：</a:t>
            </a:r>
          </a:p>
          <a:p>
            <a:pPr>
              <a:buFont typeface="Wingdings" pitchFamily="2" charset="2"/>
              <a:buNone/>
            </a:pPr>
            <a:r>
              <a:rPr lang="en-US" altLang="zh-CN" b="1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b="1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、长春第一汽车制造厂建成投产</a:t>
            </a:r>
          </a:p>
          <a:p>
            <a:pPr>
              <a:buFont typeface="Wingdings" pitchFamily="2" charset="2"/>
              <a:buNone/>
            </a:pPr>
            <a:r>
              <a:rPr lang="en-US" altLang="zh-CN" b="1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b="1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、中国试制成功第一架喷气式飞机</a:t>
            </a:r>
          </a:p>
          <a:p>
            <a:pPr>
              <a:buFont typeface="Wingdings" pitchFamily="2" charset="2"/>
              <a:buNone/>
            </a:pPr>
            <a:r>
              <a:rPr lang="en-US" altLang="zh-CN" b="1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b="1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、沈阳第一机床厂建成投产</a:t>
            </a:r>
          </a:p>
          <a:p>
            <a:pPr>
              <a:buFont typeface="Wingdings" pitchFamily="2" charset="2"/>
              <a:buNone/>
            </a:pPr>
            <a:r>
              <a:rPr lang="en-US" altLang="zh-CN" b="1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b="1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、武汉长江大桥建成</a:t>
            </a:r>
          </a:p>
          <a:p>
            <a:pPr>
              <a:buFont typeface="Wingdings" pitchFamily="2" charset="2"/>
              <a:buNone/>
            </a:pPr>
            <a:r>
              <a:rPr lang="en-US" altLang="zh-CN" b="1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b="1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、川藏、青藏、新藏公路建成</a:t>
            </a:r>
          </a:p>
          <a:p>
            <a:pPr>
              <a:buFont typeface="Wingdings" pitchFamily="2" charset="2"/>
              <a:buNone/>
            </a:pPr>
            <a:r>
              <a:rPr lang="en-US" altLang="zh-CN" b="1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6</a:t>
            </a:r>
            <a:r>
              <a:rPr lang="zh-CN" altLang="en-US" b="1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、东北工业基地形成</a:t>
            </a:r>
          </a:p>
        </p:txBody>
      </p:sp>
      <p:sp>
        <p:nvSpPr>
          <p:cNvPr id="68611" name="Rectangle 3"/>
          <p:cNvSpPr>
            <a:spLocks noChangeArrowheads="1"/>
          </p:cNvSpPr>
          <p:nvPr/>
        </p:nvSpPr>
        <p:spPr bwMode="auto">
          <a:xfrm>
            <a:off x="179388" y="5805488"/>
            <a:ext cx="77771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b="1">
                <a:solidFill>
                  <a:srgbClr val="0000FF"/>
                </a:solidFill>
              </a:rPr>
              <a:t>我们不但善于破坏一个旧世界，我们还将善于建设一个新世界。</a:t>
            </a:r>
            <a:r>
              <a:rPr kumimoji="1" lang="en-US" altLang="zh-CN" b="1">
                <a:solidFill>
                  <a:srgbClr val="0000FF"/>
                </a:solidFill>
              </a:rPr>
              <a:t>——</a:t>
            </a:r>
            <a:r>
              <a:rPr kumimoji="1" lang="zh-CN" altLang="en-US" b="1">
                <a:solidFill>
                  <a:srgbClr val="0000FF"/>
                </a:solidFill>
              </a:rPr>
              <a:t>毛泽东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6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6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86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86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86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86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86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86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86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86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86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86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86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86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0" grpId="0" build="p"/>
    </p:bldLst>
  </p:timing>
</p:sld>
</file>

<file path=ppt/slides/slide2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AutoShape 2"/>
          <p:cNvSpPr>
            <a:spLocks noChangeArrowheads="1"/>
          </p:cNvSpPr>
          <p:nvPr/>
        </p:nvSpPr>
        <p:spPr bwMode="auto">
          <a:xfrm>
            <a:off x="1187450" y="188913"/>
            <a:ext cx="7561263" cy="1655762"/>
          </a:xfrm>
          <a:prstGeom prst="ribbon2">
            <a:avLst>
              <a:gd fmla="val 10606" name="adj1"/>
              <a:gd fmla="val 68528" name="adj2"/>
            </a:avLst>
          </a:prstGeom>
          <a:solidFill>
            <a:srgbClr val="CCFF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wrap="none"/>
          <a:lstStyle/>
          <a:p>
            <a:endParaRPr altLang="en-US" lang="zh-CN"/>
          </a:p>
        </p:txBody>
      </p:sp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1258888" y="2133600"/>
            <a:ext cx="7885112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40000"/>
              </a:lnSpc>
              <a:spcBef>
                <a:spcPct val="50000"/>
              </a:spcBef>
            </a:pPr>
            <a:r>
              <a:rPr altLang="zh-CN" b="1" kumimoji="1" lang="en-US" sz="2800">
                <a:solidFill>
                  <a:srgbClr val="660033"/>
                </a:solidFill>
                <a:latin charset="0" pitchFamily="18" typeface="Times New Roman"/>
              </a:rPr>
              <a:t> </a:t>
            </a:r>
            <a:r>
              <a:rPr altLang="en-US" b="1" kumimoji="1" lang="zh-CN" sz="3200">
                <a:latin charset="-122" pitchFamily="49" typeface="楷体_GB2312"/>
                <a:ea charset="-122" pitchFamily="49" typeface="楷体_GB2312"/>
              </a:rPr>
              <a:t>斯大林论述苏联工业化时说：</a:t>
            </a:r>
            <a:r>
              <a:rPr altLang="en-US" b="1" kumimoji="1" lang="zh-CN" sz="3200">
                <a:latin typeface="Times New Roman"/>
                <a:ea charset="-122" pitchFamily="49" typeface="楷体_GB2312"/>
              </a:rPr>
              <a:t>“</a:t>
            </a:r>
            <a:r>
              <a:rPr altLang="en-US" b="1" kumimoji="1" lang="zh-CN" sz="3200">
                <a:latin charset="-122" pitchFamily="49" typeface="楷体_GB2312"/>
                <a:ea charset="-122" pitchFamily="49" typeface="楷体_GB2312"/>
              </a:rPr>
              <a:t>在资本主义国家工业化通常是从轻工业开始</a:t>
            </a:r>
            <a:r>
              <a:rPr altLang="zh-CN" b="1" kumimoji="1" lang="en-US" sz="3200">
                <a:latin typeface="Times New Roman"/>
                <a:ea charset="-122" pitchFamily="49" typeface="楷体_GB2312"/>
              </a:rPr>
              <a:t>……</a:t>
            </a:r>
            <a:r>
              <a:rPr altLang="en-US" b="1" kumimoji="1" lang="zh-CN" sz="3200">
                <a:latin charset="-122" pitchFamily="49" typeface="楷体_GB2312"/>
                <a:ea charset="-122" pitchFamily="49" typeface="楷体_GB2312"/>
              </a:rPr>
              <a:t>共产党当然不能走这条路，党知道战争日益逼近，没有重工业，就无法保卫国家，所以必须赶快发展重工业，如果这事做迟了，就要失败。</a:t>
            </a:r>
            <a:r>
              <a:rPr altLang="en-US" b="1" kumimoji="1" lang="zh-CN" sz="3200">
                <a:latin typeface="Times New Roman"/>
                <a:ea charset="-122" pitchFamily="49" typeface="楷体_GB2312"/>
              </a:rPr>
              <a:t>”</a:t>
            </a:r>
            <a:r>
              <a:rPr altLang="en-US" b="1" kumimoji="1" lang="zh-CN" sz="3200">
                <a:latin charset="-122" pitchFamily="49" typeface="楷体_GB2312"/>
                <a:ea charset="-122" pitchFamily="49" typeface="楷体_GB2312"/>
              </a:rPr>
              <a:t> </a:t>
            </a:r>
            <a:r>
              <a:rPr altLang="zh-CN" b="1" kumimoji="1" lang="en-US" sz="3200">
                <a:latin typeface="Times New Roman"/>
                <a:ea charset="-122" pitchFamily="49" typeface="楷体_GB2312"/>
              </a:rPr>
              <a:t>——</a:t>
            </a:r>
            <a:r>
              <a:rPr altLang="zh-CN" b="1" kumimoji="1" lang="en-US" sz="3200">
                <a:latin charset="-122" pitchFamily="49" typeface="楷体_GB2312"/>
                <a:ea charset="-122" pitchFamily="49" typeface="楷体_GB2312"/>
              </a:rPr>
              <a:t>《</a:t>
            </a:r>
            <a:r>
              <a:rPr altLang="en-US" b="1" kumimoji="1" lang="zh-CN" sz="3200">
                <a:latin charset="-122" pitchFamily="49" typeface="楷体_GB2312"/>
                <a:ea charset="-122" pitchFamily="49" typeface="楷体_GB2312"/>
              </a:rPr>
              <a:t>斯大林选集</a:t>
            </a:r>
            <a:r>
              <a:rPr altLang="zh-CN" b="1" kumimoji="1" lang="en-US" sz="3200">
                <a:latin charset="-122" pitchFamily="49" typeface="楷体_GB2312"/>
                <a:ea charset="-122" pitchFamily="49" typeface="楷体_GB2312"/>
              </a:rPr>
              <a:t>》</a:t>
            </a:r>
            <a:r>
              <a:rPr altLang="en-US" b="1" kumimoji="1" lang="zh-CN" sz="3200">
                <a:latin charset="-122" pitchFamily="49" typeface="楷体_GB2312"/>
                <a:ea charset="-122" pitchFamily="49" typeface="楷体_GB2312"/>
              </a:rPr>
              <a:t>下卷</a:t>
            </a:r>
          </a:p>
        </p:txBody>
      </p:sp>
      <p:pic>
        <p:nvPicPr>
          <p:cNvPr id="25604" name="Object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76250"/>
            <a:ext cx="1368425" cy="3816350"/>
          </a:xfrm>
          <a:prstGeom prst="rect"/>
          <a:noFill/>
        </p:spPr>
      </p:pic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2339975" y="333375"/>
            <a:ext cx="511175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altLang="zh-CN" b="1" kumimoji="1" lang="en-US" sz="2800">
                <a:solidFill>
                  <a:srgbClr val="660066"/>
                </a:solidFill>
                <a:latin charset="-122" pitchFamily="49" typeface="楷体_GB2312"/>
                <a:ea charset="-122" pitchFamily="49" typeface="楷体_GB2312"/>
              </a:rPr>
              <a:t>   </a:t>
            </a:r>
            <a:r>
              <a:rPr altLang="zh-CN" b="1" kumimoji="1" lang="en-US" sz="3200">
                <a:solidFill>
                  <a:srgbClr val="660066"/>
                </a:solidFill>
                <a:latin typeface="Times New Roman"/>
                <a:ea charset="-122" pitchFamily="49" typeface="楷体_GB2312"/>
              </a:rPr>
              <a:t>“</a:t>
            </a:r>
            <a:r>
              <a:rPr altLang="en-US" b="1" kumimoji="1" lang="zh-CN" sz="3200">
                <a:solidFill>
                  <a:srgbClr val="660066"/>
                </a:solidFill>
                <a:latin charset="-122" pitchFamily="49" typeface="楷体_GB2312"/>
                <a:ea charset="-122" pitchFamily="49" typeface="楷体_GB2312"/>
              </a:rPr>
              <a:t>一五计划</a:t>
            </a:r>
            <a:r>
              <a:rPr altLang="en-US" b="1" kumimoji="1" lang="zh-CN" sz="3200">
                <a:solidFill>
                  <a:srgbClr val="660066"/>
                </a:solidFill>
                <a:latin typeface="Times New Roman"/>
                <a:ea charset="-122" pitchFamily="49" typeface="楷体_GB2312"/>
              </a:rPr>
              <a:t>”</a:t>
            </a:r>
            <a:r>
              <a:rPr altLang="en-US" b="1" kumimoji="1" lang="zh-CN" sz="3200">
                <a:solidFill>
                  <a:srgbClr val="660066"/>
                </a:solidFill>
                <a:latin charset="-122" pitchFamily="49" typeface="楷体_GB2312"/>
                <a:ea charset="-122" pitchFamily="49" typeface="楷体_GB2312"/>
              </a:rPr>
              <a:t>的基本任务为什么要优先发展重工业？</a:t>
            </a:r>
          </a:p>
        </p:txBody>
      </p:sp>
    </p:spTree>
  </p:cSld>
  <p:clrMapOvr>
    <a:masterClrMapping/>
  </p:clrMapOvr>
  <p:transition/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7"/>
                                        <p:tgtEl>
                                          <p:spTgt spid="2560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8"/>
                                        <p:tgtEl>
                                          <p:spTgt spid="2560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ChangeArrowheads="1"/>
          </p:cNvSpPr>
          <p:nvPr/>
        </p:nvSpPr>
        <p:spPr bwMode="auto">
          <a:xfrm>
            <a:off x="684213" y="1196975"/>
            <a:ext cx="7632700" cy="453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7827" name="Text Box 3"/>
          <p:cNvSpPr txBox="1">
            <a:spLocks noChangeArrowheads="1"/>
          </p:cNvSpPr>
          <p:nvPr/>
        </p:nvSpPr>
        <p:spPr bwMode="auto">
          <a:xfrm>
            <a:off x="609600" y="381000"/>
            <a:ext cx="6172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400" b="1">
                <a:latin typeface="Arial Narrow" pitchFamily="34" charset="0"/>
              </a:rPr>
              <a:t>中国存在的产业结构：</a:t>
            </a:r>
          </a:p>
        </p:txBody>
      </p:sp>
      <p:sp>
        <p:nvSpPr>
          <p:cNvPr id="77828" name="Text Box 4">
            <a:hlinkClick r:id="rId2" action="ppaction://hlinkfile"/>
          </p:cNvPr>
          <p:cNvSpPr txBox="1">
            <a:spLocks noChangeArrowheads="1"/>
          </p:cNvSpPr>
          <p:nvPr/>
        </p:nvSpPr>
        <p:spPr bwMode="auto">
          <a:xfrm>
            <a:off x="684213" y="2349500"/>
            <a:ext cx="1447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黑体" pitchFamily="49" charset="-122"/>
                <a:ea typeface="黑体" pitchFamily="49" charset="-122"/>
              </a:rPr>
              <a:t>工业</a:t>
            </a:r>
          </a:p>
        </p:txBody>
      </p:sp>
      <p:sp>
        <p:nvSpPr>
          <p:cNvPr id="77829" name="Text Box 5"/>
          <p:cNvSpPr txBox="1">
            <a:spLocks noChangeArrowheads="1"/>
          </p:cNvSpPr>
          <p:nvPr/>
        </p:nvSpPr>
        <p:spPr bwMode="auto">
          <a:xfrm>
            <a:off x="684213" y="4221163"/>
            <a:ext cx="13716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黑体" pitchFamily="49" charset="-122"/>
                <a:ea typeface="黑体" pitchFamily="49" charset="-122"/>
              </a:rPr>
              <a:t>农业</a:t>
            </a:r>
          </a:p>
        </p:txBody>
      </p:sp>
      <p:sp>
        <p:nvSpPr>
          <p:cNvPr id="77830" name="Text Box 6"/>
          <p:cNvSpPr txBox="1">
            <a:spLocks noChangeArrowheads="1"/>
          </p:cNvSpPr>
          <p:nvPr/>
        </p:nvSpPr>
        <p:spPr bwMode="auto">
          <a:xfrm>
            <a:off x="684213" y="5013325"/>
            <a:ext cx="1676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黑体" pitchFamily="49" charset="-122"/>
                <a:ea typeface="黑体" pitchFamily="49" charset="-122"/>
              </a:rPr>
              <a:t>商业</a:t>
            </a:r>
          </a:p>
        </p:txBody>
      </p:sp>
      <p:sp>
        <p:nvSpPr>
          <p:cNvPr id="77831" name="AutoShape 7"/>
          <p:cNvSpPr>
            <a:spLocks/>
          </p:cNvSpPr>
          <p:nvPr/>
        </p:nvSpPr>
        <p:spPr bwMode="auto">
          <a:xfrm>
            <a:off x="1908175" y="1989138"/>
            <a:ext cx="381000" cy="1447800"/>
          </a:xfrm>
          <a:prstGeom prst="leftBrace">
            <a:avLst>
              <a:gd name="adj1" fmla="val 31667"/>
              <a:gd name="adj2" fmla="val 50000"/>
            </a:avLst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zh-CN" altLang="zh-CN" sz="2400" b="1">
              <a:solidFill>
                <a:srgbClr val="FF33CC"/>
              </a:solidFill>
              <a:latin typeface="Arial Narrow" pitchFamily="34" charset="0"/>
            </a:endParaRPr>
          </a:p>
        </p:txBody>
      </p:sp>
      <p:sp>
        <p:nvSpPr>
          <p:cNvPr id="77832" name="Text Box 8"/>
          <p:cNvSpPr txBox="1">
            <a:spLocks noChangeArrowheads="1"/>
          </p:cNvSpPr>
          <p:nvPr/>
        </p:nvSpPr>
        <p:spPr bwMode="auto">
          <a:xfrm>
            <a:off x="2411413" y="1844675"/>
            <a:ext cx="1905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latin typeface="黑体" pitchFamily="49" charset="-122"/>
                <a:ea typeface="黑体" pitchFamily="49" charset="-122"/>
              </a:rPr>
              <a:t>重工业</a:t>
            </a:r>
          </a:p>
        </p:txBody>
      </p:sp>
      <p:sp>
        <p:nvSpPr>
          <p:cNvPr id="77833" name="Text Box 9"/>
          <p:cNvSpPr txBox="1">
            <a:spLocks noChangeArrowheads="1"/>
          </p:cNvSpPr>
          <p:nvPr/>
        </p:nvSpPr>
        <p:spPr bwMode="auto">
          <a:xfrm>
            <a:off x="2411413" y="3141663"/>
            <a:ext cx="16764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latin typeface="黑体" pitchFamily="49" charset="-122"/>
                <a:ea typeface="黑体" pitchFamily="49" charset="-122"/>
              </a:rPr>
              <a:t>轻工业</a:t>
            </a:r>
          </a:p>
        </p:txBody>
      </p:sp>
      <p:sp>
        <p:nvSpPr>
          <p:cNvPr id="77834" name="Text Box 10"/>
          <p:cNvSpPr txBox="1">
            <a:spLocks noChangeArrowheads="1"/>
          </p:cNvSpPr>
          <p:nvPr/>
        </p:nvSpPr>
        <p:spPr bwMode="auto">
          <a:xfrm>
            <a:off x="3810000" y="1752600"/>
            <a:ext cx="4827588" cy="13731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是指为国民经济各部分提供</a:t>
            </a:r>
          </a:p>
          <a:p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物质技术基础的，主要生产生</a:t>
            </a:r>
          </a:p>
          <a:p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产资料的工业 </a:t>
            </a:r>
          </a:p>
        </p:txBody>
      </p:sp>
      <p:sp>
        <p:nvSpPr>
          <p:cNvPr id="77835" name="Text Box 11"/>
          <p:cNvSpPr txBox="1">
            <a:spLocks noChangeArrowheads="1"/>
          </p:cNvSpPr>
          <p:nvPr/>
        </p:nvSpPr>
        <p:spPr bwMode="auto">
          <a:xfrm>
            <a:off x="3787775" y="3213100"/>
            <a:ext cx="4470400" cy="9461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是指主要提供生活消费品和</a:t>
            </a:r>
          </a:p>
          <a:p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制作手工工具的工业</a:t>
            </a:r>
            <a:endParaRPr lang="zh-CN" altLang="en-US" sz="4400" b="1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78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78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78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78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78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78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78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34" grpId="0"/>
      <p:bldP spid="7783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二、三大改造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23850" y="0"/>
            <a:ext cx="8540750" cy="823913"/>
          </a:xfrm>
        </p:spPr>
        <p:txBody>
          <a:bodyPr/>
          <a:lstStyle/>
          <a:p>
            <a:r>
              <a:rPr lang="zh-CN" altLang="en-US" b="1"/>
              <a:t>鸡毛飞上天</a:t>
            </a:r>
          </a:p>
        </p:txBody>
      </p:sp>
      <p:sp>
        <p:nvSpPr>
          <p:cNvPr id="12291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250825" y="765175"/>
            <a:ext cx="8713788" cy="5661025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zh-CN"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旁白：</a:t>
            </a:r>
            <a:r>
              <a:rPr lang="en-US" altLang="zh-CN"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1953</a:t>
            </a:r>
            <a:r>
              <a:rPr lang="zh-CN"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年春，河南安阳县南崔村，有</a:t>
            </a:r>
            <a:r>
              <a:rPr lang="en-US" altLang="zh-CN"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18</a:t>
            </a:r>
            <a:r>
              <a:rPr lang="zh-CN"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户贫农、下中</a:t>
            </a:r>
            <a:r>
              <a:rPr lang="zh-CN" altLang="en-US"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农</a:t>
            </a:r>
            <a:r>
              <a:rPr lang="zh-CN" sz="2800" b="1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组织起来，成 立了农业生产合作社。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sz="2800" b="1">
                <a:latin typeface="华文中宋" pitchFamily="2" charset="-122"/>
                <a:ea typeface="华文中宋" pitchFamily="2" charset="-122"/>
              </a:rPr>
              <a:t>中农甲：兄弟，瞧见没有，合作社的人在地里忙呢，你老弟有没有意思加入啊？</a:t>
            </a:r>
            <a:endParaRPr lang="zh-CN" altLang="en-US" sz="2800" b="1"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zh-CN" sz="2800" b="1"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zh-CN" sz="2800" b="1">
                <a:latin typeface="华文中宋" pitchFamily="2" charset="-122"/>
                <a:ea typeface="华文中宋" pitchFamily="2" charset="-122"/>
              </a:rPr>
              <a:t>中农乙：没有这不是要把咱们的东西充公吗？这有什么好处？再说，这事能成吗？俺可不能把自己仅有的家底扔进无底洞。你说是不？</a:t>
            </a:r>
            <a:endParaRPr lang="zh-CN" altLang="en-US" sz="2800" b="1"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zh-CN" sz="2800" b="1"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zh-CN" sz="2800" b="1">
                <a:latin typeface="华文中宋" pitchFamily="2" charset="-122"/>
                <a:ea typeface="华文中宋" pitchFamily="2" charset="-122"/>
              </a:rPr>
              <a:t>中农甲：就是说呢！咱俩就这样，先让他们走，看看再说。如果事成了， 咱俩也入社；要是不成，咱就等于看了一场戏。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sz="2800" b="1">
                <a:latin typeface="华文中宋" pitchFamily="2" charset="-122"/>
                <a:ea typeface="华文中宋" pitchFamily="2" charset="-122"/>
              </a:rPr>
              <a:t>中农乙</a:t>
            </a:r>
            <a:r>
              <a:rPr lang="zh-CN" altLang="en-US" sz="2800" b="1">
                <a:latin typeface="华文中宋" pitchFamily="2" charset="-122"/>
                <a:ea typeface="华文中宋" pitchFamily="2" charset="-122"/>
              </a:rPr>
              <a:t>：</a:t>
            </a:r>
            <a:r>
              <a:rPr lang="zh-CN" sz="2800" b="1">
                <a:latin typeface="华文中宋" pitchFamily="2" charset="-122"/>
                <a:ea typeface="华文中宋" pitchFamily="2" charset="-122"/>
              </a:rPr>
              <a:t>那就说好了。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2411413" y="0"/>
            <a:ext cx="53292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800000"/>
                </a:solidFill>
                <a:latin typeface="黑体" pitchFamily="49" charset="-122"/>
                <a:ea typeface="黑体" pitchFamily="49" charset="-122"/>
              </a:rPr>
              <a:t>建国初期的经济情况</a:t>
            </a:r>
          </a:p>
        </p:txBody>
      </p:sp>
      <p:grpSp>
        <p:nvGrpSpPr>
          <p:cNvPr id="16387" name="Group 3"/>
          <p:cNvGrpSpPr>
            <a:grpSpLocks/>
          </p:cNvGrpSpPr>
          <p:nvPr/>
        </p:nvGrpSpPr>
        <p:grpSpPr bwMode="auto">
          <a:xfrm>
            <a:off x="2195513" y="3644900"/>
            <a:ext cx="1533525" cy="2189163"/>
            <a:chOff x="1253" y="2740"/>
            <a:chExt cx="966" cy="1379"/>
          </a:xfrm>
        </p:grpSpPr>
        <p:sp>
          <p:nvSpPr>
            <p:cNvPr id="16388" name="Rectangle 4"/>
            <p:cNvSpPr>
              <a:spLocks noChangeArrowheads="1"/>
            </p:cNvSpPr>
            <p:nvPr/>
          </p:nvSpPr>
          <p:spPr bwMode="auto">
            <a:xfrm>
              <a:off x="1838" y="3430"/>
              <a:ext cx="226" cy="272"/>
            </a:xfrm>
            <a:prstGeom prst="rect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389" name="Rectangle 5"/>
            <p:cNvSpPr>
              <a:spLocks noChangeArrowheads="1"/>
            </p:cNvSpPr>
            <p:nvPr/>
          </p:nvSpPr>
          <p:spPr bwMode="auto">
            <a:xfrm>
              <a:off x="1429" y="3521"/>
              <a:ext cx="226" cy="18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390" name="Text Box 6"/>
            <p:cNvSpPr txBox="1">
              <a:spLocks noChangeArrowheads="1"/>
            </p:cNvSpPr>
            <p:nvPr/>
          </p:nvSpPr>
          <p:spPr bwMode="auto">
            <a:xfrm>
              <a:off x="1253" y="3785"/>
              <a:ext cx="564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b="1">
                  <a:solidFill>
                    <a:schemeClr val="accent2"/>
                  </a:solidFill>
                </a:rPr>
                <a:t>钢产量</a:t>
              </a:r>
              <a:br>
                <a:rPr lang="zh-CN" altLang="en-US" sz="1400" b="1">
                  <a:solidFill>
                    <a:schemeClr val="accent2"/>
                  </a:solidFill>
                </a:rPr>
              </a:br>
              <a:r>
                <a:rPr lang="zh-CN" altLang="en-US" sz="1400" b="1">
                  <a:solidFill>
                    <a:schemeClr val="accent2"/>
                  </a:solidFill>
                </a:rPr>
                <a:t>（人均）</a:t>
              </a:r>
            </a:p>
          </p:txBody>
        </p:sp>
        <p:sp>
          <p:nvSpPr>
            <p:cNvPr id="16391" name="Text Box 7"/>
            <p:cNvSpPr txBox="1">
              <a:spLocks noChangeArrowheads="1"/>
            </p:cNvSpPr>
            <p:nvPr/>
          </p:nvSpPr>
          <p:spPr bwMode="auto">
            <a:xfrm>
              <a:off x="1655" y="3793"/>
              <a:ext cx="564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b="1">
                  <a:solidFill>
                    <a:schemeClr val="accent2"/>
                  </a:solidFill>
                </a:rPr>
                <a:t>发电量</a:t>
              </a:r>
              <a:br>
                <a:rPr lang="zh-CN" altLang="en-US" sz="1400" b="1">
                  <a:solidFill>
                    <a:schemeClr val="accent2"/>
                  </a:solidFill>
                </a:rPr>
              </a:br>
              <a:r>
                <a:rPr lang="zh-CN" altLang="en-US" sz="1400" b="1">
                  <a:solidFill>
                    <a:schemeClr val="accent2"/>
                  </a:solidFill>
                </a:rPr>
                <a:t>（人均）</a:t>
              </a:r>
            </a:p>
          </p:txBody>
        </p:sp>
        <p:sp>
          <p:nvSpPr>
            <p:cNvPr id="16392" name="Text Box 8"/>
            <p:cNvSpPr txBox="1">
              <a:spLocks noChangeArrowheads="1"/>
            </p:cNvSpPr>
            <p:nvPr/>
          </p:nvSpPr>
          <p:spPr bwMode="auto">
            <a:xfrm>
              <a:off x="1325" y="3148"/>
              <a:ext cx="116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zh-CN" altLang="zh-CN" sz="1400" b="1"/>
            </a:p>
          </p:txBody>
        </p:sp>
        <p:sp>
          <p:nvSpPr>
            <p:cNvPr id="16393" name="Text Box 9"/>
            <p:cNvSpPr txBox="1">
              <a:spLocks noChangeArrowheads="1"/>
            </p:cNvSpPr>
            <p:nvPr/>
          </p:nvSpPr>
          <p:spPr bwMode="auto">
            <a:xfrm>
              <a:off x="1746" y="3093"/>
              <a:ext cx="116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zh-CN" altLang="zh-CN" sz="1200" b="1"/>
            </a:p>
          </p:txBody>
        </p:sp>
        <p:sp>
          <p:nvSpPr>
            <p:cNvPr id="16394" name="Text Box 10"/>
            <p:cNvSpPr txBox="1">
              <a:spLocks noChangeArrowheads="1"/>
            </p:cNvSpPr>
            <p:nvPr/>
          </p:nvSpPr>
          <p:spPr bwMode="auto">
            <a:xfrm>
              <a:off x="1454" y="2740"/>
              <a:ext cx="655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zh-CN" altLang="en-US" sz="2800" b="1" u="sng"/>
                <a:t>中国</a:t>
              </a:r>
            </a:p>
          </p:txBody>
        </p:sp>
      </p:grpSp>
      <p:grpSp>
        <p:nvGrpSpPr>
          <p:cNvPr id="16395" name="Group 11"/>
          <p:cNvGrpSpPr>
            <a:grpSpLocks/>
          </p:cNvGrpSpPr>
          <p:nvPr/>
        </p:nvGrpSpPr>
        <p:grpSpPr bwMode="auto">
          <a:xfrm>
            <a:off x="4284663" y="2781300"/>
            <a:ext cx="1533525" cy="3051175"/>
            <a:chOff x="2594" y="2205"/>
            <a:chExt cx="966" cy="1922"/>
          </a:xfrm>
        </p:grpSpPr>
        <p:sp>
          <p:nvSpPr>
            <p:cNvPr id="16396" name="Rectangle 12"/>
            <p:cNvSpPr>
              <a:spLocks noChangeArrowheads="1"/>
            </p:cNvSpPr>
            <p:nvPr/>
          </p:nvSpPr>
          <p:spPr bwMode="auto">
            <a:xfrm>
              <a:off x="2745" y="3294"/>
              <a:ext cx="226" cy="40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397" name="Rectangle 13"/>
            <p:cNvSpPr>
              <a:spLocks noChangeArrowheads="1"/>
            </p:cNvSpPr>
            <p:nvPr/>
          </p:nvSpPr>
          <p:spPr bwMode="auto">
            <a:xfrm>
              <a:off x="3152" y="2886"/>
              <a:ext cx="226" cy="816"/>
            </a:xfrm>
            <a:prstGeom prst="rect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398" name="Text Box 14"/>
            <p:cNvSpPr txBox="1">
              <a:spLocks noChangeArrowheads="1"/>
            </p:cNvSpPr>
            <p:nvPr/>
          </p:nvSpPr>
          <p:spPr bwMode="auto">
            <a:xfrm>
              <a:off x="2594" y="3793"/>
              <a:ext cx="564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b="1">
                  <a:solidFill>
                    <a:schemeClr val="accent2"/>
                  </a:solidFill>
                </a:rPr>
                <a:t>钢产量</a:t>
              </a:r>
              <a:br>
                <a:rPr lang="zh-CN" altLang="en-US" sz="1400" b="1">
                  <a:solidFill>
                    <a:schemeClr val="accent2"/>
                  </a:solidFill>
                </a:rPr>
              </a:br>
              <a:r>
                <a:rPr lang="zh-CN" altLang="en-US" sz="1400" b="1">
                  <a:solidFill>
                    <a:schemeClr val="accent2"/>
                  </a:solidFill>
                </a:rPr>
                <a:t>（人均）</a:t>
              </a:r>
            </a:p>
          </p:txBody>
        </p:sp>
        <p:sp>
          <p:nvSpPr>
            <p:cNvPr id="16399" name="Text Box 15"/>
            <p:cNvSpPr txBox="1">
              <a:spLocks noChangeArrowheads="1"/>
            </p:cNvSpPr>
            <p:nvPr/>
          </p:nvSpPr>
          <p:spPr bwMode="auto">
            <a:xfrm>
              <a:off x="2996" y="3801"/>
              <a:ext cx="564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b="1">
                  <a:solidFill>
                    <a:schemeClr val="accent2"/>
                  </a:solidFill>
                </a:rPr>
                <a:t>发电量</a:t>
              </a:r>
              <a:br>
                <a:rPr lang="zh-CN" altLang="en-US" sz="1400" b="1">
                  <a:solidFill>
                    <a:schemeClr val="accent2"/>
                  </a:solidFill>
                </a:rPr>
              </a:br>
              <a:r>
                <a:rPr lang="zh-CN" altLang="en-US" sz="1400" b="1">
                  <a:solidFill>
                    <a:schemeClr val="accent2"/>
                  </a:solidFill>
                </a:rPr>
                <a:t>（人均）</a:t>
              </a:r>
            </a:p>
          </p:txBody>
        </p:sp>
        <p:sp>
          <p:nvSpPr>
            <p:cNvPr id="16400" name="Text Box 16"/>
            <p:cNvSpPr txBox="1">
              <a:spLocks noChangeArrowheads="1"/>
            </p:cNvSpPr>
            <p:nvPr/>
          </p:nvSpPr>
          <p:spPr bwMode="auto">
            <a:xfrm>
              <a:off x="2608" y="2922"/>
              <a:ext cx="11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zh-CN" altLang="zh-CN" sz="1600" b="1"/>
            </a:p>
          </p:txBody>
        </p:sp>
        <p:sp>
          <p:nvSpPr>
            <p:cNvPr id="16401" name="Text Box 17"/>
            <p:cNvSpPr txBox="1">
              <a:spLocks noChangeArrowheads="1"/>
            </p:cNvSpPr>
            <p:nvPr/>
          </p:nvSpPr>
          <p:spPr bwMode="auto">
            <a:xfrm>
              <a:off x="3029" y="2543"/>
              <a:ext cx="11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zh-CN" altLang="zh-CN" b="1"/>
            </a:p>
          </p:txBody>
        </p:sp>
        <p:sp>
          <p:nvSpPr>
            <p:cNvPr id="16402" name="Text Box 18"/>
            <p:cNvSpPr txBox="1">
              <a:spLocks noChangeArrowheads="1"/>
            </p:cNvSpPr>
            <p:nvPr/>
          </p:nvSpPr>
          <p:spPr bwMode="auto">
            <a:xfrm>
              <a:off x="2744" y="2205"/>
              <a:ext cx="566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zh-CN" altLang="en-US" sz="2800" b="1" u="sng"/>
                <a:t>印度</a:t>
              </a:r>
            </a:p>
          </p:txBody>
        </p:sp>
      </p:grpSp>
      <p:grpSp>
        <p:nvGrpSpPr>
          <p:cNvPr id="16403" name="Group 19"/>
          <p:cNvGrpSpPr>
            <a:grpSpLocks/>
          </p:cNvGrpSpPr>
          <p:nvPr/>
        </p:nvGrpSpPr>
        <p:grpSpPr bwMode="auto">
          <a:xfrm>
            <a:off x="6516688" y="549275"/>
            <a:ext cx="1533525" cy="5327650"/>
            <a:chOff x="3955" y="754"/>
            <a:chExt cx="966" cy="3356"/>
          </a:xfrm>
        </p:grpSpPr>
        <p:sp>
          <p:nvSpPr>
            <p:cNvPr id="16404" name="Rectangle 20"/>
            <p:cNvSpPr>
              <a:spLocks noChangeArrowheads="1"/>
            </p:cNvSpPr>
            <p:nvPr/>
          </p:nvSpPr>
          <p:spPr bwMode="auto">
            <a:xfrm>
              <a:off x="4105" y="1661"/>
              <a:ext cx="226" cy="204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05" name="Rectangle 21"/>
            <p:cNvSpPr>
              <a:spLocks noChangeArrowheads="1"/>
            </p:cNvSpPr>
            <p:nvPr/>
          </p:nvSpPr>
          <p:spPr bwMode="auto">
            <a:xfrm>
              <a:off x="4514" y="1434"/>
              <a:ext cx="226" cy="2268"/>
            </a:xfrm>
            <a:prstGeom prst="rect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06" name="Text Box 22"/>
            <p:cNvSpPr txBox="1">
              <a:spLocks noChangeArrowheads="1"/>
            </p:cNvSpPr>
            <p:nvPr/>
          </p:nvSpPr>
          <p:spPr bwMode="auto">
            <a:xfrm>
              <a:off x="3955" y="3776"/>
              <a:ext cx="564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b="1">
                  <a:solidFill>
                    <a:schemeClr val="accent2"/>
                  </a:solidFill>
                </a:rPr>
                <a:t>钢产量</a:t>
              </a:r>
              <a:br>
                <a:rPr lang="zh-CN" altLang="en-US" sz="1400" b="1">
                  <a:solidFill>
                    <a:schemeClr val="accent2"/>
                  </a:solidFill>
                </a:rPr>
              </a:br>
              <a:r>
                <a:rPr lang="zh-CN" altLang="en-US" sz="1400" b="1">
                  <a:solidFill>
                    <a:schemeClr val="accent2"/>
                  </a:solidFill>
                </a:rPr>
                <a:t>（人均）</a:t>
              </a:r>
            </a:p>
          </p:txBody>
        </p:sp>
        <p:sp>
          <p:nvSpPr>
            <p:cNvPr id="16407" name="Text Box 23"/>
            <p:cNvSpPr txBox="1">
              <a:spLocks noChangeArrowheads="1"/>
            </p:cNvSpPr>
            <p:nvPr/>
          </p:nvSpPr>
          <p:spPr bwMode="auto">
            <a:xfrm>
              <a:off x="4357" y="3784"/>
              <a:ext cx="564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b="1">
                  <a:solidFill>
                    <a:schemeClr val="accent2"/>
                  </a:solidFill>
                </a:rPr>
                <a:t>发电量</a:t>
              </a:r>
              <a:br>
                <a:rPr lang="zh-CN" altLang="en-US" sz="1400" b="1">
                  <a:solidFill>
                    <a:schemeClr val="accent2"/>
                  </a:solidFill>
                </a:rPr>
              </a:br>
              <a:r>
                <a:rPr lang="zh-CN" altLang="en-US" sz="1400" b="1">
                  <a:solidFill>
                    <a:schemeClr val="accent2"/>
                  </a:solidFill>
                </a:rPr>
                <a:t>（人均）</a:t>
              </a:r>
            </a:p>
          </p:txBody>
        </p:sp>
        <p:sp>
          <p:nvSpPr>
            <p:cNvPr id="16408" name="Text Box 24"/>
            <p:cNvSpPr txBox="1">
              <a:spLocks noChangeArrowheads="1"/>
            </p:cNvSpPr>
            <p:nvPr/>
          </p:nvSpPr>
          <p:spPr bwMode="auto">
            <a:xfrm>
              <a:off x="3992" y="1366"/>
              <a:ext cx="11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zh-CN" altLang="zh-CN" sz="1000" b="1"/>
            </a:p>
          </p:txBody>
        </p:sp>
        <p:sp>
          <p:nvSpPr>
            <p:cNvPr id="16409" name="Text Box 25"/>
            <p:cNvSpPr txBox="1">
              <a:spLocks noChangeArrowheads="1"/>
            </p:cNvSpPr>
            <p:nvPr/>
          </p:nvSpPr>
          <p:spPr bwMode="auto">
            <a:xfrm>
              <a:off x="4390" y="1157"/>
              <a:ext cx="11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zh-CN" altLang="zh-CN" sz="1000" b="1"/>
            </a:p>
          </p:txBody>
        </p:sp>
        <p:sp>
          <p:nvSpPr>
            <p:cNvPr id="16410" name="Text Box 26"/>
            <p:cNvSpPr txBox="1">
              <a:spLocks noChangeArrowheads="1"/>
            </p:cNvSpPr>
            <p:nvPr/>
          </p:nvSpPr>
          <p:spPr bwMode="auto">
            <a:xfrm>
              <a:off x="4105" y="754"/>
              <a:ext cx="566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zh-CN" altLang="en-US" sz="2800" b="1" u="sng"/>
                <a:t>美国</a:t>
              </a:r>
            </a:p>
          </p:txBody>
        </p:sp>
      </p:grpSp>
      <p:graphicFrame>
        <p:nvGraphicFramePr>
          <p:cNvPr id="16467" name="Group 83"/>
          <p:cNvGraphicFramePr>
            <a:graphicFrameLocks noGrp="1"/>
          </p:cNvGraphicFramePr>
          <p:nvPr/>
        </p:nvGraphicFramePr>
        <p:xfrm>
          <a:off x="0" y="836613"/>
          <a:ext cx="6732588" cy="1972437"/>
        </p:xfrm>
        <a:graphic>
          <a:graphicData uri="http://schemas.openxmlformats.org/drawingml/2006/table">
            <a:tbl>
              <a:tblPr/>
              <a:tblGrid>
                <a:gridCol w="1116013"/>
                <a:gridCol w="1871662"/>
                <a:gridCol w="1871663"/>
                <a:gridCol w="1873250"/>
              </a:tblGrid>
              <a:tr h="863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人均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0">
                      <a:blip r:embed="rId2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中国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1952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年产量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印度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1950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年产量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美国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1950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年产量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19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钢产量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2.37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公斤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4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公斤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538.3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公斤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984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发电量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2.76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千瓦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10.9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千瓦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2949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华文中宋" pitchFamily="2" charset="-122"/>
                          <a:ea typeface="华文中宋" pitchFamily="2" charset="-122"/>
                        </a:rPr>
                        <a:t>千瓦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437" name="Text Box 53"/>
          <p:cNvSpPr txBox="1">
            <a:spLocks noChangeArrowheads="1"/>
          </p:cNvSpPr>
          <p:nvPr/>
        </p:nvSpPr>
        <p:spPr bwMode="auto">
          <a:xfrm>
            <a:off x="827088" y="6216650"/>
            <a:ext cx="647700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zh-CN" altLang="en-US" sz="3600" b="1">
                <a:solidFill>
                  <a:srgbClr val="0000FF"/>
                </a:solidFill>
                <a:latin typeface="Times New Roman" pitchFamily="18" charset="0"/>
                <a:ea typeface="华文中宋" pitchFamily="2" charset="-122"/>
              </a:rPr>
              <a:t>背景</a:t>
            </a:r>
            <a:r>
              <a:rPr kumimoji="1" lang="en-US" altLang="zh-CN" sz="3600" b="1">
                <a:solidFill>
                  <a:srgbClr val="0000FF"/>
                </a:solidFill>
                <a:latin typeface="Times New Roman" pitchFamily="18" charset="0"/>
                <a:ea typeface="华文中宋" pitchFamily="2" charset="-122"/>
              </a:rPr>
              <a:t>2</a:t>
            </a:r>
            <a:r>
              <a:rPr kumimoji="1" lang="zh-CN" altLang="en-US" sz="3600" b="1">
                <a:solidFill>
                  <a:srgbClr val="0000FF"/>
                </a:solidFill>
                <a:latin typeface="Times New Roman" pitchFamily="18" charset="0"/>
                <a:ea typeface="华文中宋" pitchFamily="2" charset="-122"/>
              </a:rPr>
              <a:t>：我国工业水平落后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3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827088" y="765175"/>
            <a:ext cx="7848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0" y="609600"/>
            <a:ext cx="9144000" cy="568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sz="2800" b="1">
                <a:solidFill>
                  <a:srgbClr val="660066"/>
                </a:solidFill>
                <a:latin typeface="华文中宋" pitchFamily="2" charset="-122"/>
                <a:ea typeface="华文中宋" pitchFamily="2" charset="-122"/>
              </a:rPr>
              <a:t>富农甲：看，那群穷光蛋，穷的叮当响，既然要办合作社。俺活 这么大，还没见过鸡毛能飞上天呢！</a:t>
            </a:r>
            <a:endParaRPr lang="zh-CN" altLang="en-US" sz="2800" b="1">
              <a:solidFill>
                <a:srgbClr val="660066"/>
              </a:solidFill>
              <a:latin typeface="华文中宋" pitchFamily="2" charset="-122"/>
              <a:ea typeface="华文中宋" pitchFamily="2" charset="-122"/>
            </a:endParaRPr>
          </a:p>
          <a:p>
            <a:endParaRPr lang="zh-CN" sz="2800" b="1">
              <a:solidFill>
                <a:srgbClr val="660066"/>
              </a:solidFill>
              <a:latin typeface="华文中宋" pitchFamily="2" charset="-122"/>
              <a:ea typeface="华文中宋" pitchFamily="2" charset="-122"/>
            </a:endParaRPr>
          </a:p>
          <a:p>
            <a:r>
              <a:rPr lang="zh-CN" sz="2800" b="1">
                <a:solidFill>
                  <a:srgbClr val="660066"/>
                </a:solidFill>
                <a:latin typeface="华文中宋" pitchFamily="2" charset="-122"/>
                <a:ea typeface="华文中宋" pitchFamily="2" charset="-122"/>
              </a:rPr>
              <a:t>富农乙：可不是，看他们怎么闹腾。准没好果子吃。</a:t>
            </a:r>
          </a:p>
          <a:p>
            <a:r>
              <a:rPr lang="zh-CN" sz="2800" b="1">
                <a:latin typeface="华文中宋" pitchFamily="2" charset="-122"/>
                <a:ea typeface="华文中宋" pitchFamily="2" charset="-122"/>
              </a:rPr>
              <a:t>村支书：社员们，大伙忙了一个上午了，到田边喝口茶，休息一下吧。       </a:t>
            </a:r>
            <a:endParaRPr lang="zh-CN" altLang="en-US" sz="2800" b="1">
              <a:latin typeface="华文中宋" pitchFamily="2" charset="-122"/>
              <a:ea typeface="华文中宋" pitchFamily="2" charset="-122"/>
            </a:endParaRPr>
          </a:p>
          <a:p>
            <a:r>
              <a:rPr lang="zh-CN" sz="2800" b="1">
                <a:latin typeface="华文中宋" pitchFamily="2" charset="-122"/>
                <a:ea typeface="华文中宋" pitchFamily="2" charset="-122"/>
              </a:rPr>
              <a:t>    </a:t>
            </a:r>
            <a:endParaRPr lang="zh-CN" altLang="en-US" sz="2800" b="1">
              <a:latin typeface="华文中宋" pitchFamily="2" charset="-122"/>
              <a:ea typeface="华文中宋" pitchFamily="2" charset="-122"/>
            </a:endParaRPr>
          </a:p>
          <a:p>
            <a:r>
              <a:rPr lang="zh-CN" altLang="en-US" sz="2800" b="1">
                <a:latin typeface="华文中宋" pitchFamily="2" charset="-122"/>
                <a:ea typeface="华文中宋" pitchFamily="2" charset="-122"/>
              </a:rPr>
              <a:t>村支书：社员们，目前咱们社里比较困难，只有七头耕牛。没有草吃，瘦的都站不起来了。咱们的农具也有好多个烂的不能用。条件很不不好。很难。但俺是共产党员，社里再困难，俺也要和大家把这个社撑下去，绝不向苦难低头！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Wingdings 2" pitchFamily="18" charset="2"/>
              <a:buNone/>
            </a:pPr>
            <a:endParaRPr lang="zh-CN" sz="2800" b="1"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Rot="1" noChangeArrowheads="1"/>
          </p:cNvSpPr>
          <p:nvPr>
            <p:ph idx="1"/>
          </p:nvPr>
        </p:nvSpPr>
        <p:spPr>
          <a:xfrm>
            <a:off x="250825" y="260350"/>
            <a:ext cx="8540750" cy="5407025"/>
          </a:xfrm>
        </p:spPr>
        <p:txBody>
          <a:bodyPr>
            <a:normAutofit lnSpcReduction="10000"/>
          </a:bodyPr>
          <a:lstStyle/>
          <a:p>
            <a:pPr>
              <a:lnSpc>
                <a:spcPct val="80000"/>
              </a:lnSpc>
              <a:buFontTx/>
              <a:buNone/>
            </a:pPr>
            <a:r>
              <a:rPr lang="zh-CN" altLang="en-US" b="1">
                <a:latin typeface="华文中宋" pitchFamily="2" charset="-122"/>
                <a:ea typeface="华文中宋" pitchFamily="2" charset="-122"/>
              </a:rPr>
              <a:t>贫下中农甲、乙、丙等：支书，大伙相信你，你就带领我们干吧。咱们非叫鸡毛飞上天不可。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b="1">
                <a:solidFill>
                  <a:srgbClr val="003366"/>
                </a:solidFill>
                <a:latin typeface="华文中宋" pitchFamily="2" charset="-122"/>
                <a:ea typeface="华文中宋" pitchFamily="2" charset="-122"/>
              </a:rPr>
              <a:t>旁白：社员们齐心协力，苦干两年，生产发展了，产量一年比一年提高，社员的收入一年比一年 增加，生活也一年比一年改善。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富农甲：穷合作社变了样，鸡毛也能飞上天了。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富农乙：当初还真小看了他们，看来，咱们也入社吧。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b="1">
                <a:latin typeface="华文中宋" pitchFamily="2" charset="-122"/>
                <a:ea typeface="华文中宋" pitchFamily="2" charset="-122"/>
              </a:rPr>
              <a:t>中农甲：兄弟，看见没？事成了，瞧他们日子过的红火的，我有点眼热了，咱入社吧。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b="1">
                <a:latin typeface="华文中宋" pitchFamily="2" charset="-122"/>
                <a:ea typeface="华文中宋" pitchFamily="2" charset="-122"/>
              </a:rPr>
              <a:t>中农乙：好的，现在就去找村支书，不让入社，咱也要挤进去。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b="1">
                <a:latin typeface="华文中宋" pitchFamily="2" charset="-122"/>
                <a:ea typeface="华文中宋" pitchFamily="2" charset="-122"/>
              </a:rPr>
              <a:t>中农甲：那还不快走。</a:t>
            </a:r>
          </a:p>
          <a:p>
            <a:pPr>
              <a:lnSpc>
                <a:spcPct val="80000"/>
              </a:lnSpc>
            </a:pPr>
            <a:endParaRPr lang="zh-CN" altLang="en-US" b="1">
              <a:latin typeface="华文中宋" pitchFamily="2" charset="-122"/>
              <a:ea typeface="华文中宋" pitchFamily="2" charset="-122"/>
            </a:endParaRPr>
          </a:p>
          <a:p>
            <a:pPr>
              <a:lnSpc>
                <a:spcPct val="80000"/>
              </a:lnSpc>
            </a:pPr>
            <a:endParaRPr lang="en-US" altLang="zh-CN" b="1"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609600" y="762000"/>
            <a:ext cx="7905750" cy="252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/>
              <a:t>农业社会主义改造的形式</a:t>
            </a:r>
          </a:p>
          <a:p>
            <a:endParaRPr lang="zh-CN" altLang="en-US" sz="3200" b="1"/>
          </a:p>
          <a:p>
            <a:r>
              <a:rPr lang="zh-CN" altLang="en-US" sz="3200" b="1"/>
              <a:t>国家对资本主义工商业的社会主义改造政策</a:t>
            </a:r>
          </a:p>
          <a:p>
            <a:endParaRPr lang="zh-CN" altLang="en-US" sz="3200" b="1"/>
          </a:p>
          <a:p>
            <a:r>
              <a:rPr lang="zh-CN" altLang="en-US" sz="3200" b="1"/>
              <a:t>三大改造的实质、意义和缺点</a:t>
            </a:r>
          </a:p>
        </p:txBody>
      </p:sp>
    </p:spTree>
  </p:cSld>
  <p:clrMapOvr>
    <a:masterClrMapping/>
  </p:clrMapOvr>
  <p:transition/>
</p:sld>
</file>

<file path=ppt/slides/slide3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ext Box 5"/>
          <p:cNvSpPr txBox="1">
            <a:spLocks noChangeArrowheads="1"/>
          </p:cNvSpPr>
          <p:nvPr/>
        </p:nvSpPr>
        <p:spPr bwMode="auto">
          <a:xfrm>
            <a:off x="447675" y="149066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altLang="zh-CN" lang="zh-CN"/>
          </a:p>
        </p:txBody>
      </p:sp>
      <p:sp>
        <p:nvSpPr>
          <p:cNvPr id="6148" name="Text Box 6"/>
          <p:cNvSpPr txBox="1">
            <a:spLocks noChangeArrowheads="1"/>
          </p:cNvSpPr>
          <p:nvPr/>
        </p:nvSpPr>
        <p:spPr bwMode="auto">
          <a:xfrm>
            <a:off x="228600" y="228600"/>
            <a:ext cx="8640763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altLang="en-US" lang="zh-CN" sz="2800">
                <a:solidFill>
                  <a:srgbClr val="0033CC"/>
                </a:solidFill>
                <a:ea charset="-122" pitchFamily="2" typeface="华文新魏"/>
              </a:rPr>
              <a:t>土地改革后，</a:t>
            </a:r>
          </a:p>
          <a:p>
            <a:r>
              <a:rPr altLang="en-US" lang="zh-CN" sz="2800">
                <a:solidFill>
                  <a:srgbClr val="0033CC"/>
                </a:solidFill>
                <a:ea charset="-122" pitchFamily="2" typeface="华文新魏"/>
              </a:rPr>
              <a:t>（１）国家对</a:t>
            </a:r>
            <a:r>
              <a:rPr altLang="en-US" lang="zh-CN" sz="2800" u="sng">
                <a:solidFill>
                  <a:srgbClr val="FF0000"/>
                </a:solidFill>
                <a:ea charset="-122" pitchFamily="2" typeface="华文新魏"/>
              </a:rPr>
              <a:t>农业</a:t>
            </a:r>
            <a:r>
              <a:rPr altLang="en-US" lang="zh-CN" sz="2800">
                <a:solidFill>
                  <a:srgbClr val="0033CC"/>
                </a:solidFill>
                <a:ea charset="-122" pitchFamily="2" typeface="华文新魏"/>
              </a:rPr>
              <a:t>采取了什么方针？</a:t>
            </a:r>
          </a:p>
          <a:p>
            <a:endParaRPr altLang="en-US" lang="zh-CN" sz="2800">
              <a:solidFill>
                <a:srgbClr val="0033CC"/>
              </a:solidFill>
              <a:ea charset="-122" pitchFamily="2" typeface="华文新魏"/>
            </a:endParaRPr>
          </a:p>
          <a:p>
            <a:r>
              <a:rPr altLang="en-US" lang="zh-CN" sz="2800">
                <a:solidFill>
                  <a:srgbClr val="0033CC"/>
                </a:solidFill>
                <a:ea charset="-122" pitchFamily="2" typeface="华文新魏"/>
              </a:rPr>
              <a:t>（２）为什么要采取这个方针？</a:t>
            </a:r>
          </a:p>
        </p:txBody>
      </p:sp>
      <p:grpSp>
        <p:nvGrpSpPr>
          <p:cNvPr id="3" name="Group 19"/>
          <p:cNvGrpSpPr>
            <a:grpSpLocks/>
          </p:cNvGrpSpPr>
          <p:nvPr/>
        </p:nvGrpSpPr>
        <p:grpSpPr bwMode="auto">
          <a:xfrm>
            <a:off x="361950" y="3068638"/>
            <a:ext cx="8097838" cy="3600450"/>
            <a:chOff x="204" y="1661"/>
            <a:chExt cx="5101" cy="2268"/>
          </a:xfrm>
        </p:grpSpPr>
        <p:grpSp>
          <p:nvGrpSpPr>
            <p:cNvPr id="4" name="Group 17"/>
            <p:cNvGrpSpPr>
              <a:grpSpLocks/>
            </p:cNvGrpSpPr>
            <p:nvPr/>
          </p:nvGrpSpPr>
          <p:grpSpPr bwMode="auto">
            <a:xfrm>
              <a:off x="204" y="1661"/>
              <a:ext cx="5101" cy="1815"/>
              <a:chOff x="204" y="1661"/>
              <a:chExt cx="5101" cy="1815"/>
            </a:xfrm>
          </p:grpSpPr>
          <p:pic>
            <p:nvPicPr>
              <p:cNvPr id="6151" name="Picture 15"/>
              <p:cNvPicPr>
                <a:picLocks noChangeArrowheads="1"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 bwMode="auto">
              <a:xfrm>
                <a:off x="2699" y="1662"/>
                <a:ext cx="2606" cy="181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152" name="Picture 16"/>
              <p:cNvPicPr>
                <a:picLocks noChangeArrowheads="1"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204" y="1661"/>
                <a:ext cx="2495" cy="18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6153" name="Text Box 18"/>
            <p:cNvSpPr txBox="1">
              <a:spLocks noChangeArrowheads="1"/>
            </p:cNvSpPr>
            <p:nvPr/>
          </p:nvSpPr>
          <p:spPr bwMode="auto">
            <a:xfrm>
              <a:off x="1655" y="3602"/>
              <a:ext cx="2132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altLang="en-US" lang="zh-CN" sz="2800">
                  <a:solidFill>
                    <a:srgbClr val="003300"/>
                  </a:solidFill>
                  <a:ea charset="-122" pitchFamily="2" typeface="华文新魏"/>
                </a:rPr>
                <a:t>农民踊跃参加合作社</a:t>
              </a:r>
            </a:p>
          </p:txBody>
        </p:sp>
      </p:grpSp>
      <p:grpSp>
        <p:nvGrpSpPr>
          <p:cNvPr id="5" name="Group 26"/>
          <p:cNvGrpSpPr>
            <a:grpSpLocks/>
          </p:cNvGrpSpPr>
          <p:nvPr/>
        </p:nvGrpSpPr>
        <p:grpSpPr bwMode="auto">
          <a:xfrm>
            <a:off x="250825" y="2708275"/>
            <a:ext cx="8281988" cy="3960813"/>
            <a:chOff x="158" y="1570"/>
            <a:chExt cx="5217" cy="2495"/>
          </a:xfrm>
        </p:grpSpPr>
        <p:grpSp>
          <p:nvGrpSpPr>
            <p:cNvPr id="6" name="Group 24"/>
            <p:cNvGrpSpPr>
              <a:grpSpLocks/>
            </p:cNvGrpSpPr>
            <p:nvPr/>
          </p:nvGrpSpPr>
          <p:grpSpPr bwMode="auto">
            <a:xfrm>
              <a:off x="158" y="1570"/>
              <a:ext cx="5217" cy="2495"/>
              <a:chOff x="158" y="1570"/>
              <a:chExt cx="5217" cy="2495"/>
            </a:xfrm>
          </p:grpSpPr>
          <p:pic>
            <p:nvPicPr>
              <p:cNvPr descr="029-7" id="6156" name="Picture 21"/>
              <p:cNvPicPr>
                <a:picLocks noChangeArrowheads="1" noChangeAspect="1"/>
              </p:cNvPicPr>
              <p:nvPr/>
            </p:nvPicPr>
            <p:blipFill>
              <a:blip r:embed="rId4"/>
              <a:srcRect b="156"/>
              <a:stretch>
                <a:fillRect/>
              </a:stretch>
            </p:blipFill>
            <p:spPr bwMode="auto">
              <a:xfrm>
                <a:off x="158" y="1570"/>
                <a:ext cx="4445" cy="2490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6157" name="Rectangle 23"/>
              <p:cNvSpPr>
                <a:spLocks noChangeArrowheads="1"/>
              </p:cNvSpPr>
              <p:nvPr/>
            </p:nvSpPr>
            <p:spPr bwMode="auto">
              <a:xfrm>
                <a:off x="4604" y="1570"/>
                <a:ext cx="771" cy="2495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  <a:effectLst/>
            </p:spPr>
            <p:txBody>
              <a:bodyPr anchor="ctr" wrap="none"/>
              <a:lstStyle/>
              <a:p>
                <a:endParaRPr altLang="zh-CN" lang="zh-CN"/>
              </a:p>
            </p:txBody>
          </p:sp>
        </p:grpSp>
        <p:sp>
          <p:nvSpPr>
            <p:cNvPr id="6158" name="Text Box 25"/>
            <p:cNvSpPr txBox="1">
              <a:spLocks noChangeArrowheads="1"/>
            </p:cNvSpPr>
            <p:nvPr/>
          </p:nvSpPr>
          <p:spPr bwMode="auto">
            <a:xfrm>
              <a:off x="4694" y="2069"/>
              <a:ext cx="408" cy="1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altLang="en-US" lang="zh-CN" sz="2800">
                  <a:solidFill>
                    <a:srgbClr val="003300"/>
                  </a:solidFill>
                  <a:ea charset="-122" pitchFamily="49" typeface="幼圆"/>
                </a:rPr>
                <a:t>农田水利建设</a:t>
              </a:r>
            </a:p>
          </p:txBody>
        </p:sp>
      </p:grpSp>
      <p:grpSp>
        <p:nvGrpSpPr>
          <p:cNvPr id="7" name="Group 29"/>
          <p:cNvGrpSpPr>
            <a:grpSpLocks/>
          </p:cNvGrpSpPr>
          <p:nvPr/>
        </p:nvGrpSpPr>
        <p:grpSpPr bwMode="auto">
          <a:xfrm>
            <a:off x="738188" y="2420938"/>
            <a:ext cx="7812087" cy="4248150"/>
            <a:chOff x="204" y="1661"/>
            <a:chExt cx="4921" cy="2676"/>
          </a:xfrm>
        </p:grpSpPr>
        <p:pic>
          <p:nvPicPr>
            <p:cNvPr descr="jj008043" id="6160" name="Picture 27"/>
            <p:cNvPicPr>
              <a:picLocks noChangeArrowheads="1" noChangeAspect="1"/>
            </p:cNvPicPr>
            <p:nvPr/>
          </p:nvPicPr>
          <p:blipFill>
            <a:blip r:embed="rId5"/>
            <a:srcRect b="5649" r="2771" t="11540"/>
            <a:stretch>
              <a:fillRect/>
            </a:stretch>
          </p:blipFill>
          <p:spPr bwMode="auto">
            <a:xfrm>
              <a:off x="204" y="1661"/>
              <a:ext cx="4490" cy="26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61" name="Text Box 28"/>
            <p:cNvSpPr txBox="1">
              <a:spLocks noChangeArrowheads="1"/>
            </p:cNvSpPr>
            <p:nvPr/>
          </p:nvSpPr>
          <p:spPr bwMode="auto">
            <a:xfrm>
              <a:off x="4737" y="1978"/>
              <a:ext cx="388" cy="23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eaVer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altLang="en-US" b="1" lang="zh-CN" sz="2800">
                  <a:solidFill>
                    <a:srgbClr val="339933"/>
                  </a:solidFill>
                  <a:ea charset="-122" pitchFamily="49" typeface="幼圆"/>
                </a:rPr>
                <a:t>集体购买农业机械</a:t>
              </a:r>
            </a:p>
          </p:txBody>
        </p:sp>
      </p:grp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5562600" y="1447800"/>
            <a:ext cx="27527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altLang="en-US" b="1" lang="zh-CN" sz="2800"/>
              <a:t>农业生产合作社</a:t>
            </a:r>
          </a:p>
        </p:txBody>
      </p:sp>
    </p:spTree>
  </p:cSld>
  <p:clrMapOvr>
    <a:masterClrMapping/>
  </p:clrMapOvr>
  <p:transition spd="slow"/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 nodeType="clickPar">
                      <p:stCondLst>
                        <p:cond delay="indefinite"/>
                      </p:stCondLst>
                      <p:childTnLst>
                        <p:par>
                          <p:cTn fill="hold" id="4" nodeType="withGroup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7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8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9">
                      <p:stCondLst>
                        <p:cond delay="indefinite"/>
                      </p:stCondLst>
                      <p:childTnLst>
                        <p:par>
                          <p:cTn fill="hold" id="10">
                            <p:stCondLst>
                              <p:cond delay="0"/>
                            </p:stCondLst>
                            <p:childTnLst>
                              <p:par>
                                <p:cTn fill="hold" id="11" nodeType="clickEffect" presetClass="entr" presetID="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dur="500" id="13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afterEffect="1" display="0" dur="1" fill="hold" masterRel="nextClick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4">
                      <p:stCondLst>
                        <p:cond delay="indefinite"/>
                      </p:stCondLst>
                      <p:childTnLst>
                        <p:par>
                          <p:cTn fill="hold" id="15">
                            <p:stCondLst>
                              <p:cond delay="0"/>
                            </p:stCondLst>
                            <p:childTnLst>
                              <p:par>
                                <p:cTn fill="hold" id="16" nodeType="clickEffect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 transition="in">
                                      <p:cBhvr>
                                        <p:cTn dur="500" id="18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afterEffect="1" display="0" dur="1" fill="hold" masterRel="nextClick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9">
                      <p:stCondLst>
                        <p:cond delay="indefinite"/>
                      </p:stCondLst>
                      <p:childTnLst>
                        <p:par>
                          <p:cTn fill="hold" id="20">
                            <p:stCondLst>
                              <p:cond delay="0"/>
                            </p:stCondLst>
                            <p:childTnLst>
                              <p:par>
                                <p:cTn fill="hold" id="21" nodeType="clickEffect" presetClass="entr" presetID="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dur="500" id="23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2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sz="4000" b="1">
                <a:latin typeface="黑体" pitchFamily="49" charset="-122"/>
                <a:ea typeface="黑体" pitchFamily="49" charset="-122"/>
              </a:rPr>
              <a:t>1953</a:t>
            </a:r>
            <a:r>
              <a:rPr lang="zh-CN" altLang="en-US" sz="4000" b="1">
                <a:latin typeface="黑体" pitchFamily="49" charset="-122"/>
                <a:ea typeface="黑体" pitchFamily="49" charset="-122"/>
              </a:rPr>
              <a:t>～</a:t>
            </a:r>
            <a:r>
              <a:rPr lang="en-US" altLang="zh-CN" sz="4000" b="1">
                <a:latin typeface="黑体" pitchFamily="49" charset="-122"/>
                <a:ea typeface="黑体" pitchFamily="49" charset="-122"/>
              </a:rPr>
              <a:t>1956</a:t>
            </a:r>
            <a:r>
              <a:rPr lang="zh-CN" altLang="en-US" sz="4000" b="1">
                <a:latin typeface="黑体" pitchFamily="49" charset="-122"/>
                <a:ea typeface="黑体" pitchFamily="49" charset="-122"/>
              </a:rPr>
              <a:t>年我国出现下图所示农业经济状况的主要原因是</a:t>
            </a:r>
            <a:r>
              <a:rPr lang="zh-CN" altLang="en-US" sz="4000"/>
              <a:t> </a:t>
            </a:r>
          </a:p>
        </p:txBody>
      </p:sp>
      <p:pic>
        <p:nvPicPr>
          <p:cNvPr id="1741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33712" y="2656681"/>
            <a:ext cx="3076575" cy="2505075"/>
          </a:xfrm>
          <a:noFill/>
          <a:ln/>
        </p:spPr>
      </p:pic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1187450" y="6165850"/>
            <a:ext cx="5689600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400" b="1">
                <a:solidFill>
                  <a:srgbClr val="FF0066"/>
                </a:solidFill>
                <a:latin typeface="Times New Roman" pitchFamily="18" charset="0"/>
                <a:ea typeface="华文中宋" pitchFamily="2" charset="-122"/>
              </a:rPr>
              <a:t>农业合作化运动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5"/>
          <p:cNvGrpSpPr>
            <a:grpSpLocks/>
          </p:cNvGrpSpPr>
          <p:nvPr/>
        </p:nvGrpSpPr>
        <p:grpSpPr bwMode="auto">
          <a:xfrm>
            <a:off x="2555875" y="1484313"/>
            <a:ext cx="6745288" cy="4392612"/>
            <a:chOff x="219" y="981"/>
            <a:chExt cx="5020" cy="3085"/>
          </a:xfrm>
        </p:grpSpPr>
        <p:pic>
          <p:nvPicPr>
            <p:cNvPr id="7171" name="Picture 26" descr="手工艺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19" y="1117"/>
              <a:ext cx="2293" cy="27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72" name="Picture 27" descr="生产合作社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699" y="981"/>
              <a:ext cx="2540" cy="1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73" name="Picture 28" descr="竹编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880" y="2330"/>
              <a:ext cx="2087" cy="17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7174" name="Text Box 2"/>
          <p:cNvSpPr txBox="1">
            <a:spLocks noChangeArrowheads="1"/>
          </p:cNvSpPr>
          <p:nvPr/>
        </p:nvSpPr>
        <p:spPr bwMode="auto">
          <a:xfrm>
            <a:off x="179388" y="293688"/>
            <a:ext cx="70421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000">
                <a:ea typeface="华文新魏" pitchFamily="2" charset="-122"/>
              </a:rPr>
              <a:t>除了农业以外，哪些行业也产生了变化？</a:t>
            </a:r>
          </a:p>
        </p:txBody>
      </p:sp>
      <p:sp>
        <p:nvSpPr>
          <p:cNvPr id="7175" name="Line 12"/>
          <p:cNvSpPr>
            <a:spLocks noChangeShapeType="1"/>
          </p:cNvSpPr>
          <p:nvPr/>
        </p:nvSpPr>
        <p:spPr bwMode="auto">
          <a:xfrm>
            <a:off x="0" y="981075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7176" name="Text Box 19"/>
          <p:cNvSpPr txBox="1">
            <a:spLocks noChangeArrowheads="1"/>
          </p:cNvSpPr>
          <p:nvPr/>
        </p:nvSpPr>
        <p:spPr bwMode="auto">
          <a:xfrm>
            <a:off x="3563938" y="6165850"/>
            <a:ext cx="34559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7177" name="Text Box 22"/>
          <p:cNvSpPr txBox="1">
            <a:spLocks noChangeArrowheads="1"/>
          </p:cNvSpPr>
          <p:nvPr/>
        </p:nvSpPr>
        <p:spPr bwMode="auto">
          <a:xfrm>
            <a:off x="4211638" y="6092825"/>
            <a:ext cx="28082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grpSp>
        <p:nvGrpSpPr>
          <p:cNvPr id="4" name="Group 24"/>
          <p:cNvGrpSpPr>
            <a:grpSpLocks/>
          </p:cNvGrpSpPr>
          <p:nvPr/>
        </p:nvGrpSpPr>
        <p:grpSpPr bwMode="auto">
          <a:xfrm>
            <a:off x="-112713" y="1335088"/>
            <a:ext cx="9144001" cy="4983162"/>
            <a:chOff x="0" y="1026"/>
            <a:chExt cx="5760" cy="3139"/>
          </a:xfrm>
        </p:grpSpPr>
        <p:pic>
          <p:nvPicPr>
            <p:cNvPr id="7179" name="Picture 18" descr="公私合營1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610" y="1026"/>
              <a:ext cx="4150" cy="27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80" name="Text Box 20"/>
            <p:cNvSpPr txBox="1">
              <a:spLocks noChangeArrowheads="1"/>
            </p:cNvSpPr>
            <p:nvPr/>
          </p:nvSpPr>
          <p:spPr bwMode="auto">
            <a:xfrm>
              <a:off x="0" y="1661"/>
              <a:ext cx="1579" cy="3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zh-CN" altLang="en-US" sz="2600" b="1">
                  <a:solidFill>
                    <a:srgbClr val="0033CC"/>
                  </a:solidFill>
                </a:rPr>
                <a:t>资本主义工商业</a:t>
              </a:r>
            </a:p>
          </p:txBody>
        </p:sp>
        <p:sp>
          <p:nvSpPr>
            <p:cNvPr id="7181" name="Text Box 23"/>
            <p:cNvSpPr txBox="1">
              <a:spLocks noChangeArrowheads="1"/>
            </p:cNvSpPr>
            <p:nvPr/>
          </p:nvSpPr>
          <p:spPr bwMode="auto">
            <a:xfrm>
              <a:off x="2925" y="3838"/>
              <a:ext cx="1361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>
                  <a:solidFill>
                    <a:srgbClr val="FF0000"/>
                  </a:solidFill>
                  <a:ea typeface="楷体_GB2312" pitchFamily="49" charset="-122"/>
                </a:rPr>
                <a:t>公私合营</a:t>
              </a:r>
            </a:p>
          </p:txBody>
        </p:sp>
      </p:grpSp>
      <p:sp>
        <p:nvSpPr>
          <p:cNvPr id="60445" name="Rectangle 29"/>
          <p:cNvSpPr>
            <a:spLocks noChangeArrowheads="1"/>
          </p:cNvSpPr>
          <p:nvPr/>
        </p:nvSpPr>
        <p:spPr bwMode="auto">
          <a:xfrm>
            <a:off x="611188" y="1700213"/>
            <a:ext cx="140811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33CC"/>
                </a:solidFill>
              </a:rPr>
              <a:t>手工业</a:t>
            </a: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5775325" y="1238250"/>
            <a:ext cx="31686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/>
              <a:t>手工业生产合作社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45" grpId="0"/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457200" y="3860800"/>
            <a:ext cx="83629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00"/>
                </a:solidFill>
              </a:rPr>
              <a:t>2</a:t>
            </a:r>
            <a:r>
              <a:rPr lang="zh-CN" altLang="en-US" sz="3200" b="1">
                <a:solidFill>
                  <a:srgbClr val="000000"/>
                </a:solidFill>
              </a:rPr>
              <a:t>、怎样实行</a:t>
            </a:r>
            <a:r>
              <a:rPr lang="zh-CN" altLang="en-US" sz="3200" b="1">
                <a:solidFill>
                  <a:srgbClr val="000000"/>
                </a:solidFill>
                <a:latin typeface="宋体"/>
              </a:rPr>
              <a:t>“</a:t>
            </a:r>
            <a:r>
              <a:rPr lang="zh-CN" altLang="en-US" sz="3200" b="1">
                <a:solidFill>
                  <a:srgbClr val="000000"/>
                </a:solidFill>
              </a:rPr>
              <a:t>公私合营</a:t>
            </a:r>
            <a:r>
              <a:rPr lang="zh-CN" altLang="en-US" sz="3200" b="1">
                <a:solidFill>
                  <a:srgbClr val="000000"/>
                </a:solidFill>
                <a:latin typeface="宋体"/>
              </a:rPr>
              <a:t>”</a:t>
            </a:r>
            <a:r>
              <a:rPr lang="zh-CN" altLang="en-US" sz="3200" b="1">
                <a:solidFill>
                  <a:srgbClr val="000000"/>
                </a:solidFill>
              </a:rPr>
              <a:t>？</a:t>
            </a:r>
            <a:endParaRPr lang="zh-CN" altLang="en-US" sz="9600"/>
          </a:p>
        </p:txBody>
      </p:sp>
      <p:graphicFrame>
        <p:nvGraphicFramePr>
          <p:cNvPr id="16387" name="Group 3"/>
          <p:cNvGraphicFramePr>
            <a:graphicFrameLocks noGrp="1"/>
          </p:cNvGraphicFramePr>
          <p:nvPr/>
        </p:nvGraphicFramePr>
        <p:xfrm>
          <a:off x="684213" y="765175"/>
          <a:ext cx="2447925" cy="792163"/>
        </p:xfrm>
        <a:graphic>
          <a:graphicData uri="http://schemas.openxmlformats.org/drawingml/2006/table">
            <a:tbl>
              <a:tblPr/>
              <a:tblGrid>
                <a:gridCol w="2447925"/>
              </a:tblGrid>
              <a:tr h="7921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pitchFamily="34" charset="0"/>
                          <a:ea typeface="黑体" pitchFamily="49" charset="-122"/>
                        </a:rPr>
                        <a:t>难点解析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393" name="Text Box 9"/>
          <p:cNvSpPr txBox="1">
            <a:spLocks noChangeArrowheads="1"/>
          </p:cNvSpPr>
          <p:nvPr/>
        </p:nvSpPr>
        <p:spPr bwMode="auto">
          <a:xfrm>
            <a:off x="468313" y="2060575"/>
            <a:ext cx="8351837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00"/>
                </a:solidFill>
                <a:latin typeface="宋体" pitchFamily="2" charset="-122"/>
              </a:rPr>
              <a:t>1</a:t>
            </a:r>
            <a:r>
              <a:rPr lang="zh-CN" altLang="en-US" sz="3200" b="1">
                <a:solidFill>
                  <a:srgbClr val="000000"/>
                </a:solidFill>
                <a:latin typeface="宋体" pitchFamily="2" charset="-122"/>
              </a:rPr>
              <a:t>、“公私合营”中的“公”指什么？“私”指什么？</a:t>
            </a:r>
            <a:endParaRPr lang="zh-CN" altLang="en-US" sz="3200" b="1">
              <a:latin typeface="宋体" pitchFamily="2" charset="-122"/>
            </a:endParaRPr>
          </a:p>
        </p:txBody>
      </p:sp>
      <p:sp>
        <p:nvSpPr>
          <p:cNvPr id="16394" name="Text Box 10"/>
          <p:cNvSpPr txBox="1">
            <a:spLocks noChangeArrowheads="1"/>
          </p:cNvSpPr>
          <p:nvPr/>
        </p:nvSpPr>
        <p:spPr bwMode="auto">
          <a:xfrm>
            <a:off x="827088" y="3068638"/>
            <a:ext cx="795655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/>
              <a:t>（国家）、（资本主义工商业中的资本家）</a:t>
            </a:r>
          </a:p>
          <a:p>
            <a:pPr algn="ctr"/>
            <a:endParaRPr lang="en-US" altLang="zh-CN" sz="3200">
              <a:solidFill>
                <a:schemeClr val="tx2"/>
              </a:solidFill>
            </a:endParaRPr>
          </a:p>
        </p:txBody>
      </p:sp>
      <p:sp>
        <p:nvSpPr>
          <p:cNvPr id="16395" name="Text Box 11"/>
          <p:cNvSpPr txBox="1">
            <a:spLocks noChangeArrowheads="1"/>
          </p:cNvSpPr>
          <p:nvPr/>
        </p:nvSpPr>
        <p:spPr bwMode="auto">
          <a:xfrm>
            <a:off x="0" y="4581525"/>
            <a:ext cx="8675688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/>
              <a:t>通过和平赎买的政策实行公私合营。</a:t>
            </a:r>
            <a:endParaRPr lang="zh-CN" altLang="en-US" sz="3200"/>
          </a:p>
          <a:p>
            <a:pPr algn="ctr"/>
            <a:endParaRPr lang="en-US" altLang="zh-CN" sz="320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4" grpId="0"/>
      <p:bldP spid="1639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2701925" y="693738"/>
            <a:ext cx="6623050" cy="2374900"/>
            <a:chOff x="295" y="1525"/>
            <a:chExt cx="3990" cy="1496"/>
          </a:xfrm>
        </p:grpSpPr>
        <p:grpSp>
          <p:nvGrpSpPr>
            <p:cNvPr id="3" name="Group 17"/>
            <p:cNvGrpSpPr>
              <a:grpSpLocks/>
            </p:cNvGrpSpPr>
            <p:nvPr/>
          </p:nvGrpSpPr>
          <p:grpSpPr bwMode="auto">
            <a:xfrm>
              <a:off x="748" y="1570"/>
              <a:ext cx="3537" cy="1451"/>
              <a:chOff x="748" y="1570"/>
              <a:chExt cx="3537" cy="1451"/>
            </a:xfrm>
          </p:grpSpPr>
          <p:sp>
            <p:nvSpPr>
              <p:cNvPr id="8196" name="Line 3"/>
              <p:cNvSpPr>
                <a:spLocks noChangeShapeType="1"/>
              </p:cNvSpPr>
              <p:nvPr/>
            </p:nvSpPr>
            <p:spPr bwMode="auto">
              <a:xfrm>
                <a:off x="748" y="1932"/>
                <a:ext cx="3492" cy="0"/>
              </a:xfrm>
              <a:prstGeom prst="line">
                <a:avLst/>
              </a:prstGeom>
              <a:noFill/>
              <a:ln w="9525">
                <a:solidFill>
                  <a:srgbClr val="339933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197" name="Line 4"/>
              <p:cNvSpPr>
                <a:spLocks noChangeShapeType="1"/>
              </p:cNvSpPr>
              <p:nvPr/>
            </p:nvSpPr>
            <p:spPr bwMode="auto">
              <a:xfrm>
                <a:off x="793" y="2477"/>
                <a:ext cx="3492" cy="0"/>
              </a:xfrm>
              <a:prstGeom prst="line">
                <a:avLst/>
              </a:prstGeom>
              <a:noFill/>
              <a:ln w="9525">
                <a:solidFill>
                  <a:srgbClr val="339933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198" name="Line 5"/>
              <p:cNvSpPr>
                <a:spLocks noChangeShapeType="1"/>
              </p:cNvSpPr>
              <p:nvPr/>
            </p:nvSpPr>
            <p:spPr bwMode="auto">
              <a:xfrm>
                <a:off x="1973" y="1570"/>
                <a:ext cx="0" cy="1451"/>
              </a:xfrm>
              <a:prstGeom prst="line">
                <a:avLst/>
              </a:prstGeom>
              <a:noFill/>
              <a:ln w="9525">
                <a:solidFill>
                  <a:srgbClr val="339933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8199" name="Text Box 6"/>
            <p:cNvSpPr txBox="1">
              <a:spLocks noChangeArrowheads="1"/>
            </p:cNvSpPr>
            <p:nvPr/>
          </p:nvSpPr>
          <p:spPr bwMode="auto">
            <a:xfrm>
              <a:off x="748" y="1525"/>
              <a:ext cx="542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zh-CN" altLang="en-US" sz="2800" b="1">
                  <a:solidFill>
                    <a:schemeClr val="bg1"/>
                  </a:solidFill>
                </a:rPr>
                <a:t>农业</a:t>
              </a:r>
            </a:p>
          </p:txBody>
        </p:sp>
        <p:sp>
          <p:nvSpPr>
            <p:cNvPr id="8200" name="Text Box 7"/>
            <p:cNvSpPr txBox="1">
              <a:spLocks noChangeArrowheads="1"/>
            </p:cNvSpPr>
            <p:nvPr/>
          </p:nvSpPr>
          <p:spPr bwMode="auto">
            <a:xfrm>
              <a:off x="657" y="2069"/>
              <a:ext cx="757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zh-CN" altLang="en-US" sz="2800" b="1">
                  <a:solidFill>
                    <a:schemeClr val="bg1"/>
                  </a:solidFill>
                </a:rPr>
                <a:t>手工业</a:t>
              </a:r>
            </a:p>
          </p:txBody>
        </p:sp>
        <p:sp>
          <p:nvSpPr>
            <p:cNvPr id="8201" name="Text Box 8"/>
            <p:cNvSpPr txBox="1">
              <a:spLocks noChangeArrowheads="1"/>
            </p:cNvSpPr>
            <p:nvPr/>
          </p:nvSpPr>
          <p:spPr bwMode="auto">
            <a:xfrm>
              <a:off x="295" y="2614"/>
              <a:ext cx="1617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zh-CN" altLang="en-US" sz="2800" b="1">
                  <a:solidFill>
                    <a:schemeClr val="bg1"/>
                  </a:solidFill>
                </a:rPr>
                <a:t>资本主义工商业</a:t>
              </a:r>
            </a:p>
          </p:txBody>
        </p:sp>
      </p:grpSp>
      <p:sp>
        <p:nvSpPr>
          <p:cNvPr id="8202" name="Text Box 9"/>
          <p:cNvSpPr txBox="1">
            <a:spLocks noChangeArrowheads="1"/>
          </p:cNvSpPr>
          <p:nvPr/>
        </p:nvSpPr>
        <p:spPr bwMode="auto">
          <a:xfrm>
            <a:off x="5580063" y="619125"/>
            <a:ext cx="29733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FF00"/>
                </a:solidFill>
                <a:ea typeface="楷体_GB2312" pitchFamily="49" charset="-122"/>
              </a:rPr>
              <a:t>农业生产合作社</a:t>
            </a:r>
          </a:p>
        </p:txBody>
      </p:sp>
      <p:sp>
        <p:nvSpPr>
          <p:cNvPr id="8203" name="Text Box 10"/>
          <p:cNvSpPr txBox="1">
            <a:spLocks noChangeArrowheads="1"/>
          </p:cNvSpPr>
          <p:nvPr/>
        </p:nvSpPr>
        <p:spPr bwMode="auto">
          <a:xfrm>
            <a:off x="5575300" y="1555750"/>
            <a:ext cx="35687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FF00"/>
                </a:solidFill>
                <a:ea typeface="楷体_GB2312" pitchFamily="49" charset="-122"/>
              </a:rPr>
              <a:t>手工业生产合作社</a:t>
            </a:r>
          </a:p>
        </p:txBody>
      </p:sp>
      <p:sp>
        <p:nvSpPr>
          <p:cNvPr id="8204" name="Text Box 11"/>
          <p:cNvSpPr txBox="1">
            <a:spLocks noChangeArrowheads="1"/>
          </p:cNvSpPr>
          <p:nvPr/>
        </p:nvSpPr>
        <p:spPr bwMode="auto">
          <a:xfrm>
            <a:off x="5724525" y="2347913"/>
            <a:ext cx="218281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FF00"/>
                </a:solidFill>
                <a:ea typeface="楷体_GB2312" pitchFamily="49" charset="-122"/>
              </a:rPr>
              <a:t>公私合营</a:t>
            </a:r>
          </a:p>
        </p:txBody>
      </p:sp>
      <p:sp>
        <p:nvSpPr>
          <p:cNvPr id="59406" name="AutoShape 14">
            <a:hlinkHover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990600" y="3070225"/>
            <a:ext cx="2141538" cy="935038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solidFill>
              <a:srgbClr val="0033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kumimoji="1" lang="zh-CN" altLang="en-US" sz="2800" b="1">
                <a:solidFill>
                  <a:srgbClr val="FFC000"/>
                </a:solidFill>
                <a:latin typeface="Times New Roman" pitchFamily="18" charset="0"/>
              </a:rPr>
              <a:t>个体私有制</a:t>
            </a:r>
          </a:p>
        </p:txBody>
      </p:sp>
      <p:grpSp>
        <p:nvGrpSpPr>
          <p:cNvPr id="4" name="Group 16"/>
          <p:cNvGrpSpPr>
            <a:grpSpLocks/>
          </p:cNvGrpSpPr>
          <p:nvPr/>
        </p:nvGrpSpPr>
        <p:grpSpPr bwMode="auto">
          <a:xfrm>
            <a:off x="3276600" y="2997200"/>
            <a:ext cx="5480050" cy="935038"/>
            <a:chOff x="1972" y="3292"/>
            <a:chExt cx="3452" cy="589"/>
          </a:xfrm>
        </p:grpSpPr>
        <p:sp>
          <p:nvSpPr>
            <p:cNvPr id="8207" name="AutoShape 13">
              <a:hlinkHover r:id="" action="ppaction://noaction" highlightClick="1"/>
            </p:cNvPr>
            <p:cNvSpPr>
              <a:spLocks noChangeArrowheads="1"/>
            </p:cNvSpPr>
            <p:nvPr/>
          </p:nvSpPr>
          <p:spPr bwMode="auto">
            <a:xfrm>
              <a:off x="3216" y="3292"/>
              <a:ext cx="2208" cy="589"/>
            </a:xfrm>
            <a:prstGeom prst="roundRect">
              <a:avLst>
                <a:gd name="adj" fmla="val 16667"/>
              </a:avLst>
            </a:prstGeom>
            <a:solidFill>
              <a:schemeClr val="tx1"/>
            </a:solidFill>
            <a:ln w="9525">
              <a:solidFill>
                <a:srgbClr val="0033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kumimoji="1" lang="zh-CN" altLang="en-US" sz="2800" b="1">
                  <a:solidFill>
                    <a:srgbClr val="92D050"/>
                  </a:solidFill>
                  <a:latin typeface="Times New Roman" pitchFamily="18" charset="0"/>
                </a:rPr>
                <a:t>社会主义公有制</a:t>
              </a:r>
            </a:p>
          </p:txBody>
        </p:sp>
        <p:sp>
          <p:nvSpPr>
            <p:cNvPr id="8208" name="Line 15"/>
            <p:cNvSpPr>
              <a:spLocks noChangeShapeType="1"/>
            </p:cNvSpPr>
            <p:nvPr/>
          </p:nvSpPr>
          <p:spPr bwMode="auto">
            <a:xfrm>
              <a:off x="1972" y="3628"/>
              <a:ext cx="1089" cy="0"/>
            </a:xfrm>
            <a:prstGeom prst="line">
              <a:avLst/>
            </a:prstGeom>
            <a:noFill/>
            <a:ln w="31750">
              <a:solidFill>
                <a:schemeClr val="bg1"/>
              </a:solidFill>
              <a:round/>
              <a:headEnd/>
              <a:tailEnd type="triangle" w="med" len="med"/>
            </a:ln>
            <a:effectLst/>
          </p:spPr>
          <p:txBody>
            <a:bodyPr wrap="none"/>
            <a:lstStyle/>
            <a:p>
              <a:endParaRPr lang="zh-CN" altLang="en-US"/>
            </a:p>
          </p:txBody>
        </p:sp>
      </p:grpSp>
      <p:sp>
        <p:nvSpPr>
          <p:cNvPr id="59411" name="Text Box 19"/>
          <p:cNvSpPr txBox="1">
            <a:spLocks noChangeArrowheads="1"/>
          </p:cNvSpPr>
          <p:nvPr/>
        </p:nvSpPr>
        <p:spPr bwMode="auto">
          <a:xfrm>
            <a:off x="323850" y="4221163"/>
            <a:ext cx="80279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chemeClr val="bg1"/>
                </a:solidFill>
              </a:rPr>
              <a:t>2</a:t>
            </a:r>
            <a:r>
              <a:rPr lang="zh-CN" altLang="en-US" sz="3600" b="1">
                <a:solidFill>
                  <a:schemeClr val="bg1"/>
                </a:solidFill>
              </a:rPr>
              <a:t>、时间：</a:t>
            </a:r>
            <a:r>
              <a:rPr lang="en-US" altLang="zh-CN" sz="3200" b="1">
                <a:solidFill>
                  <a:schemeClr val="bg1"/>
                </a:solidFill>
              </a:rPr>
              <a:t>1953</a:t>
            </a:r>
            <a:r>
              <a:rPr lang="zh-CN" altLang="en-US" sz="3200" b="1">
                <a:solidFill>
                  <a:schemeClr val="bg1"/>
                </a:solidFill>
              </a:rPr>
              <a:t>年－</a:t>
            </a:r>
            <a:r>
              <a:rPr lang="en-US" altLang="zh-CN" sz="3200" b="1">
                <a:solidFill>
                  <a:schemeClr val="bg1"/>
                </a:solidFill>
              </a:rPr>
              <a:t>1956</a:t>
            </a:r>
            <a:r>
              <a:rPr lang="zh-CN" altLang="en-US" sz="3200" b="1">
                <a:solidFill>
                  <a:schemeClr val="bg1"/>
                </a:solidFill>
              </a:rPr>
              <a:t>年底</a:t>
            </a:r>
          </a:p>
        </p:txBody>
      </p:sp>
      <p:sp>
        <p:nvSpPr>
          <p:cNvPr id="8210" name="Text Box 20"/>
          <p:cNvSpPr txBox="1">
            <a:spLocks noChangeArrowheads="1"/>
          </p:cNvSpPr>
          <p:nvPr/>
        </p:nvSpPr>
        <p:spPr bwMode="auto">
          <a:xfrm>
            <a:off x="0" y="0"/>
            <a:ext cx="33480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chemeClr val="bg1"/>
                </a:solidFill>
              </a:rPr>
              <a:t>(</a:t>
            </a:r>
            <a:r>
              <a:rPr lang="zh-CN" altLang="en-US" sz="3600" b="1">
                <a:solidFill>
                  <a:schemeClr val="bg1"/>
                </a:solidFill>
              </a:rPr>
              <a:t>一</a:t>
            </a:r>
            <a:r>
              <a:rPr lang="en-US" altLang="zh-CN" sz="3600" b="1">
                <a:solidFill>
                  <a:schemeClr val="bg1"/>
                </a:solidFill>
              </a:rPr>
              <a:t>)</a:t>
            </a:r>
            <a:r>
              <a:rPr lang="zh-CN" altLang="en-US" sz="3600" b="1">
                <a:solidFill>
                  <a:schemeClr val="bg1"/>
                </a:solidFill>
              </a:rPr>
              <a:t>三大改造</a:t>
            </a:r>
          </a:p>
        </p:txBody>
      </p:sp>
      <p:sp>
        <p:nvSpPr>
          <p:cNvPr id="8211" name="AutoShape 21"/>
          <p:cNvSpPr>
            <a:spLocks/>
          </p:cNvSpPr>
          <p:nvPr/>
        </p:nvSpPr>
        <p:spPr bwMode="auto">
          <a:xfrm>
            <a:off x="2555875" y="763588"/>
            <a:ext cx="144463" cy="2159000"/>
          </a:xfrm>
          <a:prstGeom prst="leftBrace">
            <a:avLst>
              <a:gd name="adj1" fmla="val 124542"/>
              <a:gd name="adj2" fmla="val 50000"/>
            </a:avLst>
          </a:prstGeom>
          <a:noFill/>
          <a:ln w="2857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zh-CN"/>
          </a:p>
        </p:txBody>
      </p:sp>
      <p:sp>
        <p:nvSpPr>
          <p:cNvPr id="59415" name="Text Box 23"/>
          <p:cNvSpPr txBox="1">
            <a:spLocks noChangeArrowheads="1"/>
          </p:cNvSpPr>
          <p:nvPr/>
        </p:nvSpPr>
        <p:spPr bwMode="auto">
          <a:xfrm>
            <a:off x="287338" y="5078413"/>
            <a:ext cx="8856662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b="1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3</a:t>
            </a:r>
            <a:r>
              <a:rPr kumimoji="1" lang="zh-CN" altLang="en-US" sz="3600" b="1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、意义：</a:t>
            </a:r>
            <a:r>
              <a:rPr kumimoji="1" lang="en-US" altLang="zh-CN" sz="3600">
                <a:solidFill>
                  <a:srgbClr val="FFFF00"/>
                </a:solidFill>
                <a:latin typeface="隶书" pitchFamily="49" charset="-122"/>
                <a:ea typeface="隶书" pitchFamily="49" charset="-122"/>
              </a:rPr>
              <a:t>1956</a:t>
            </a:r>
            <a:r>
              <a:rPr kumimoji="1" lang="zh-CN" altLang="en-US" sz="3600">
                <a:solidFill>
                  <a:srgbClr val="FFFF00"/>
                </a:solidFill>
                <a:latin typeface="隶书" pitchFamily="49" charset="-122"/>
                <a:ea typeface="隶书" pitchFamily="49" charset="-122"/>
              </a:rPr>
              <a:t>年底</a:t>
            </a:r>
            <a:r>
              <a:rPr kumimoji="1" lang="zh-CN" altLang="en-US" sz="3600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，</a:t>
            </a:r>
            <a:r>
              <a:rPr kumimoji="1" lang="zh-CN" altLang="en-US" sz="2800" b="1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</a:rPr>
              <a:t>社会主义</a:t>
            </a:r>
            <a:r>
              <a:rPr kumimoji="1" lang="zh-CN" altLang="en-US" sz="2800" b="1">
                <a:solidFill>
                  <a:srgbClr val="FFFF00"/>
                </a:solidFill>
                <a:latin typeface="华文宋体" pitchFamily="2" charset="-122"/>
                <a:ea typeface="华文宋体" pitchFamily="2" charset="-122"/>
              </a:rPr>
              <a:t>三大改造基本完成</a:t>
            </a:r>
            <a:r>
              <a:rPr kumimoji="1" lang="zh-CN" altLang="en-US" sz="2800" b="1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</a:rPr>
              <a:t>，标志着</a:t>
            </a:r>
            <a:r>
              <a:rPr kumimoji="1" lang="zh-CN" altLang="en-US" sz="3600" u="sng">
                <a:solidFill>
                  <a:srgbClr val="FFFF00"/>
                </a:solidFill>
                <a:latin typeface="隶书" pitchFamily="49" charset="-122"/>
                <a:ea typeface="隶书" pitchFamily="49" charset="-122"/>
              </a:rPr>
              <a:t>社会主义基本制度的建立</a:t>
            </a:r>
            <a:r>
              <a:rPr kumimoji="1" lang="zh-CN" altLang="en-US" sz="3600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（进入社会主义</a:t>
            </a:r>
            <a:r>
              <a:rPr kumimoji="1" lang="zh-CN" altLang="en-US" sz="3600">
                <a:solidFill>
                  <a:srgbClr val="FFFF00"/>
                </a:solidFill>
                <a:latin typeface="隶书" pitchFamily="49" charset="-122"/>
                <a:ea typeface="隶书" pitchFamily="49" charset="-122"/>
              </a:rPr>
              <a:t>初级</a:t>
            </a:r>
            <a:r>
              <a:rPr kumimoji="1" lang="zh-CN" altLang="en-US" sz="3600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阶段）。</a:t>
            </a:r>
          </a:p>
        </p:txBody>
      </p:sp>
      <p:sp>
        <p:nvSpPr>
          <p:cNvPr id="8213" name="Text Box 25"/>
          <p:cNvSpPr txBox="1">
            <a:spLocks noChangeArrowheads="1"/>
          </p:cNvSpPr>
          <p:nvPr/>
        </p:nvSpPr>
        <p:spPr bwMode="auto">
          <a:xfrm>
            <a:off x="333375" y="1138238"/>
            <a:ext cx="2016125" cy="153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chemeClr val="bg1"/>
                </a:solidFill>
              </a:rPr>
              <a:t>1</a:t>
            </a:r>
            <a:r>
              <a:rPr lang="zh-CN" altLang="en-US" sz="4000" b="1">
                <a:solidFill>
                  <a:schemeClr val="bg1"/>
                </a:solidFill>
              </a:rPr>
              <a:t>、内容</a:t>
            </a: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chemeClr val="bg1"/>
                </a:solidFill>
              </a:rPr>
              <a:t>（方式）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9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9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9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9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9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406" grpId="0" animBg="1"/>
      <p:bldP spid="59411" grpId="0"/>
      <p:bldP spid="59415" grpId="0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6"/>
          <p:cNvGrpSpPr>
            <a:grpSpLocks/>
          </p:cNvGrpSpPr>
          <p:nvPr/>
        </p:nvGrpSpPr>
        <p:grpSpPr bwMode="auto">
          <a:xfrm>
            <a:off x="36513" y="3765550"/>
            <a:ext cx="9144000" cy="2378075"/>
            <a:chOff x="0" y="1434"/>
            <a:chExt cx="5760" cy="1498"/>
          </a:xfrm>
        </p:grpSpPr>
        <p:sp>
          <p:nvSpPr>
            <p:cNvPr id="9219" name="AutoShape 5"/>
            <p:cNvSpPr>
              <a:spLocks noChangeArrowheads="1"/>
            </p:cNvSpPr>
            <p:nvPr/>
          </p:nvSpPr>
          <p:spPr bwMode="auto">
            <a:xfrm>
              <a:off x="0" y="1661"/>
              <a:ext cx="5760" cy="953"/>
            </a:xfrm>
            <a:prstGeom prst="rightArrow">
              <a:avLst>
                <a:gd name="adj1" fmla="val 64111"/>
                <a:gd name="adj2" fmla="val 72137"/>
              </a:avLst>
            </a:prstGeom>
            <a:solidFill>
              <a:srgbClr val="FFFF00">
                <a:alpha val="23921"/>
              </a:srgbClr>
            </a:solidFill>
            <a:ln w="9525">
              <a:solidFill>
                <a:srgbClr val="FF0066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zh-CN"/>
            </a:p>
          </p:txBody>
        </p:sp>
        <p:sp>
          <p:nvSpPr>
            <p:cNvPr id="9220" name="Line 6"/>
            <p:cNvSpPr>
              <a:spLocks noChangeShapeType="1"/>
            </p:cNvSpPr>
            <p:nvPr/>
          </p:nvSpPr>
          <p:spPr bwMode="auto">
            <a:xfrm>
              <a:off x="657" y="1434"/>
              <a:ext cx="0" cy="1452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prstDash val="lgDash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1" name="Text Box 7"/>
            <p:cNvSpPr txBox="1">
              <a:spLocks noChangeArrowheads="1"/>
            </p:cNvSpPr>
            <p:nvPr/>
          </p:nvSpPr>
          <p:spPr bwMode="auto">
            <a:xfrm>
              <a:off x="0" y="1836"/>
              <a:ext cx="657" cy="5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zh-CN" altLang="en-US" sz="2800">
                  <a:ea typeface="华文新魏" pitchFamily="2" charset="-122"/>
                </a:rPr>
                <a:t>封建社会</a:t>
              </a:r>
            </a:p>
          </p:txBody>
        </p:sp>
        <p:sp>
          <p:nvSpPr>
            <p:cNvPr id="9222" name="Text Box 8"/>
            <p:cNvSpPr txBox="1">
              <a:spLocks noChangeArrowheads="1"/>
            </p:cNvSpPr>
            <p:nvPr/>
          </p:nvSpPr>
          <p:spPr bwMode="auto">
            <a:xfrm>
              <a:off x="658" y="1842"/>
              <a:ext cx="1406" cy="5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zh-CN" altLang="en-US" sz="2800">
                  <a:ea typeface="华文新魏" pitchFamily="2" charset="-122"/>
                </a:rPr>
                <a:t>半殖民地</a:t>
              </a:r>
            </a:p>
            <a:p>
              <a:pPr algn="ctr"/>
              <a:r>
                <a:rPr lang="zh-CN" altLang="en-US" sz="2800">
                  <a:ea typeface="华文新魏" pitchFamily="2" charset="-122"/>
                </a:rPr>
                <a:t>半封建社会</a:t>
              </a:r>
            </a:p>
          </p:txBody>
        </p:sp>
        <p:sp>
          <p:nvSpPr>
            <p:cNvPr id="9223" name="Text Box 9"/>
            <p:cNvSpPr txBox="1">
              <a:spLocks noChangeArrowheads="1"/>
            </p:cNvSpPr>
            <p:nvPr/>
          </p:nvSpPr>
          <p:spPr bwMode="auto">
            <a:xfrm>
              <a:off x="1973" y="1842"/>
              <a:ext cx="1406" cy="5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zh-CN" altLang="en-US" sz="2800">
                  <a:ea typeface="华文新魏" pitchFamily="2" charset="-122"/>
                </a:rPr>
                <a:t>新民主主义社会</a:t>
              </a:r>
            </a:p>
          </p:txBody>
        </p:sp>
        <p:sp>
          <p:nvSpPr>
            <p:cNvPr id="9224" name="Text Box 10"/>
            <p:cNvSpPr txBox="1">
              <a:spLocks noChangeArrowheads="1"/>
            </p:cNvSpPr>
            <p:nvPr/>
          </p:nvSpPr>
          <p:spPr bwMode="auto">
            <a:xfrm>
              <a:off x="3424" y="1842"/>
              <a:ext cx="1180" cy="5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zh-CN" altLang="en-US" sz="2800">
                  <a:solidFill>
                    <a:srgbClr val="C00000"/>
                  </a:solidFill>
                  <a:ea typeface="华文新魏" pitchFamily="2" charset="-122"/>
                </a:rPr>
                <a:t>社会主义社会</a:t>
              </a:r>
            </a:p>
          </p:txBody>
        </p:sp>
        <p:sp>
          <p:nvSpPr>
            <p:cNvPr id="9225" name="Line 11"/>
            <p:cNvSpPr>
              <a:spLocks noChangeShapeType="1"/>
            </p:cNvSpPr>
            <p:nvPr/>
          </p:nvSpPr>
          <p:spPr bwMode="auto">
            <a:xfrm>
              <a:off x="2018" y="1434"/>
              <a:ext cx="0" cy="1452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prstDash val="lgDash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6" name="Line 12"/>
            <p:cNvSpPr>
              <a:spLocks noChangeShapeType="1"/>
            </p:cNvSpPr>
            <p:nvPr/>
          </p:nvSpPr>
          <p:spPr bwMode="auto">
            <a:xfrm>
              <a:off x="3470" y="1480"/>
              <a:ext cx="0" cy="1452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prstDash val="lgDash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7" name="Text Box 13"/>
            <p:cNvSpPr txBox="1">
              <a:spLocks noChangeArrowheads="1"/>
            </p:cNvSpPr>
            <p:nvPr/>
          </p:nvSpPr>
          <p:spPr bwMode="auto">
            <a:xfrm>
              <a:off x="793" y="2568"/>
              <a:ext cx="113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>
                  <a:solidFill>
                    <a:srgbClr val="FF0000"/>
                  </a:solidFill>
                </a:rPr>
                <a:t>1840</a:t>
              </a:r>
              <a:r>
                <a:rPr lang="zh-CN" altLang="en-US">
                  <a:solidFill>
                    <a:srgbClr val="FF0000"/>
                  </a:solidFill>
                </a:rPr>
                <a:t>－</a:t>
              </a:r>
              <a:r>
                <a:rPr lang="en-US" altLang="zh-CN">
                  <a:solidFill>
                    <a:srgbClr val="FF0000"/>
                  </a:solidFill>
                </a:rPr>
                <a:t>1949</a:t>
              </a:r>
            </a:p>
          </p:txBody>
        </p:sp>
        <p:sp>
          <p:nvSpPr>
            <p:cNvPr id="9228" name="Text Box 14"/>
            <p:cNvSpPr txBox="1">
              <a:spLocks noChangeArrowheads="1"/>
            </p:cNvSpPr>
            <p:nvPr/>
          </p:nvSpPr>
          <p:spPr bwMode="auto">
            <a:xfrm>
              <a:off x="2154" y="2568"/>
              <a:ext cx="113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>
                  <a:solidFill>
                    <a:srgbClr val="FF0000"/>
                  </a:solidFill>
                </a:rPr>
                <a:t>1949</a:t>
              </a:r>
              <a:r>
                <a:rPr lang="zh-CN" altLang="en-US">
                  <a:solidFill>
                    <a:srgbClr val="FF0000"/>
                  </a:solidFill>
                </a:rPr>
                <a:t>－</a:t>
              </a:r>
              <a:r>
                <a:rPr lang="en-US" altLang="zh-CN">
                  <a:solidFill>
                    <a:srgbClr val="FF0000"/>
                  </a:solidFill>
                </a:rPr>
                <a:t>1956</a:t>
              </a:r>
            </a:p>
          </p:txBody>
        </p:sp>
        <p:sp>
          <p:nvSpPr>
            <p:cNvPr id="9229" name="Text Box 15"/>
            <p:cNvSpPr txBox="1">
              <a:spLocks noChangeArrowheads="1"/>
            </p:cNvSpPr>
            <p:nvPr/>
          </p:nvSpPr>
          <p:spPr bwMode="auto">
            <a:xfrm>
              <a:off x="3696" y="2568"/>
              <a:ext cx="1134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>
                  <a:solidFill>
                    <a:srgbClr val="FF0000"/>
                  </a:solidFill>
                </a:rPr>
                <a:t>1956</a:t>
              </a:r>
              <a:r>
                <a:rPr lang="zh-CN" altLang="en-US" sz="2800">
                  <a:solidFill>
                    <a:srgbClr val="FF0000"/>
                  </a:solidFill>
                </a:rPr>
                <a:t>－</a:t>
              </a:r>
            </a:p>
          </p:txBody>
        </p:sp>
      </p:grpSp>
      <p:sp>
        <p:nvSpPr>
          <p:cNvPr id="9230" name="Text Box 18"/>
          <p:cNvSpPr txBox="1">
            <a:spLocks noChangeArrowheads="1"/>
          </p:cNvSpPr>
          <p:nvPr/>
        </p:nvSpPr>
        <p:spPr bwMode="auto">
          <a:xfrm>
            <a:off x="323850" y="333375"/>
            <a:ext cx="8820150" cy="2443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</a:rPr>
              <a:t>请选择：</a:t>
            </a:r>
            <a:r>
              <a:rPr lang="zh-CN" altLang="en-US" sz="2800" b="1"/>
              <a:t>我国社会主义制度基本建立的标志是</a:t>
            </a:r>
          </a:p>
          <a:p>
            <a:pPr>
              <a:spcBef>
                <a:spcPct val="50000"/>
              </a:spcBef>
            </a:pPr>
            <a:r>
              <a:rPr lang="zh-CN" altLang="en-US" sz="2800" b="1"/>
              <a:t>Ａ．</a:t>
            </a:r>
            <a:r>
              <a:rPr lang="en-US" altLang="zh-CN" sz="2800" b="1"/>
              <a:t>1949</a:t>
            </a:r>
            <a:r>
              <a:rPr lang="zh-CN" altLang="en-US" sz="2800" b="1"/>
              <a:t>年新中国的成立　　　　（　　　　）</a:t>
            </a:r>
          </a:p>
          <a:p>
            <a:pPr>
              <a:spcBef>
                <a:spcPct val="50000"/>
              </a:spcBef>
            </a:pPr>
            <a:r>
              <a:rPr lang="zh-CN" altLang="en-US" sz="2800" b="1"/>
              <a:t>Ｂ． </a:t>
            </a:r>
            <a:r>
              <a:rPr lang="en-US" altLang="zh-CN" sz="2800" b="1"/>
              <a:t>1952</a:t>
            </a:r>
            <a:r>
              <a:rPr lang="zh-CN" altLang="en-US" sz="2800" b="1"/>
              <a:t>年完成土地改革　　　　　　　</a:t>
            </a:r>
          </a:p>
          <a:p>
            <a:pPr>
              <a:spcBef>
                <a:spcPct val="50000"/>
              </a:spcBef>
            </a:pPr>
            <a:r>
              <a:rPr lang="zh-CN" altLang="en-US" sz="2800" b="1"/>
              <a:t>Ｃ． </a:t>
            </a:r>
            <a:r>
              <a:rPr lang="en-US" altLang="zh-CN" sz="2800" b="1"/>
              <a:t>1956</a:t>
            </a:r>
            <a:r>
              <a:rPr lang="zh-CN" altLang="en-US" sz="2800" b="1"/>
              <a:t>年，完成三大改造　　　</a:t>
            </a:r>
          </a:p>
        </p:txBody>
      </p:sp>
      <p:sp>
        <p:nvSpPr>
          <p:cNvPr id="56339" name="Text Box 19"/>
          <p:cNvSpPr txBox="1">
            <a:spLocks noChangeArrowheads="1"/>
          </p:cNvSpPr>
          <p:nvPr/>
        </p:nvSpPr>
        <p:spPr bwMode="auto">
          <a:xfrm>
            <a:off x="6443663" y="908050"/>
            <a:ext cx="7921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3300"/>
                </a:solidFill>
              </a:rPr>
              <a:t>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39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2006092808590741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3" y="260350"/>
            <a:ext cx="8861425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211138" y="4638675"/>
            <a:ext cx="87534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800">
                <a:latin typeface="华文新魏" pitchFamily="2" charset="-122"/>
                <a:ea typeface="华文新魏" pitchFamily="2" charset="-122"/>
              </a:rPr>
              <a:t>1956</a:t>
            </a:r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年版的五元人民币图案：庆祝三大改造胜利完成。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260475" y="5445125"/>
            <a:ext cx="3671888" cy="936625"/>
            <a:chOff x="794" y="3430"/>
            <a:chExt cx="2313" cy="590"/>
          </a:xfrm>
        </p:grpSpPr>
        <p:sp>
          <p:nvSpPr>
            <p:cNvPr id="5125" name="Text Box 5"/>
            <p:cNvSpPr txBox="1">
              <a:spLocks noChangeArrowheads="1"/>
            </p:cNvSpPr>
            <p:nvPr/>
          </p:nvSpPr>
          <p:spPr bwMode="auto">
            <a:xfrm>
              <a:off x="1008" y="3569"/>
              <a:ext cx="190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zh-CN" altLang="en-US" sz="2800">
                  <a:ea typeface="华文行楷" pitchFamily="2" charset="-122"/>
                </a:rPr>
                <a:t>什么叫</a:t>
              </a:r>
              <a:r>
                <a:rPr lang="zh-CN" altLang="en-US" sz="2800">
                  <a:solidFill>
                    <a:srgbClr val="FF0000"/>
                  </a:solidFill>
                  <a:ea typeface="华文行楷" pitchFamily="2" charset="-122"/>
                </a:rPr>
                <a:t>三大改造？</a:t>
              </a:r>
            </a:p>
          </p:txBody>
        </p:sp>
        <p:sp>
          <p:nvSpPr>
            <p:cNvPr id="5126" name="Oval 6"/>
            <p:cNvSpPr>
              <a:spLocks noChangeArrowheads="1"/>
            </p:cNvSpPr>
            <p:nvPr/>
          </p:nvSpPr>
          <p:spPr bwMode="auto">
            <a:xfrm>
              <a:off x="794" y="3430"/>
              <a:ext cx="2313" cy="590"/>
            </a:xfrm>
            <a:prstGeom prst="ellipse">
              <a:avLst/>
            </a:prstGeom>
            <a:noFill/>
            <a:ln w="9525">
              <a:solidFill>
                <a:srgbClr val="FF006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zh-CN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WordArt 2"/>
          <p:cNvSpPr>
            <a:spLocks noChangeArrowheads="1" noChangeShapeType="1" noTextEdit="1"/>
          </p:cNvSpPr>
          <p:nvPr/>
        </p:nvSpPr>
        <p:spPr bwMode="auto">
          <a:xfrm>
            <a:off x="0" y="2000240"/>
            <a:ext cx="8929718" cy="230505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0"/>
                <a:gd name="adj2" fmla="val -227"/>
              </a:avLst>
            </a:prstTxWarp>
          </a:bodyPr>
          <a:lstStyle/>
          <a:p>
            <a:pPr algn="ctr"/>
            <a:r>
              <a:rPr lang="zh-CN" altLang="en-US" sz="6000" b="1" kern="10" dirty="0" smtClean="0">
                <a:ln w="19050">
                  <a:solidFill>
                    <a:srgbClr val="FFFF00"/>
                  </a:solidFill>
                  <a:miter lim="800000"/>
                  <a:headEnd/>
                  <a:tailEnd/>
                </a:ln>
                <a:solidFill>
                  <a:srgbClr val="FF0000"/>
                </a:solidFill>
                <a:effectLst>
                  <a:outerShdw dist="53882" dir="2700000" algn="ctr" rotWithShape="0">
                    <a:srgbClr val="C0C0C0"/>
                  </a:outerShdw>
                </a:effectLst>
                <a:latin typeface="黑体"/>
                <a:ea typeface="黑体"/>
              </a:rPr>
              <a:t>第</a:t>
            </a:r>
            <a:r>
              <a:rPr lang="en-US" altLang="zh-CN" sz="6000" b="1" kern="10" dirty="0" smtClean="0">
                <a:ln w="19050">
                  <a:solidFill>
                    <a:srgbClr val="FFFF00"/>
                  </a:solidFill>
                  <a:miter lim="800000"/>
                  <a:headEnd/>
                  <a:tailEnd/>
                </a:ln>
                <a:solidFill>
                  <a:srgbClr val="FF0000"/>
                </a:solidFill>
                <a:effectLst>
                  <a:outerShdw dist="53882" dir="2700000" algn="ctr" rotWithShape="0">
                    <a:srgbClr val="C0C0C0"/>
                  </a:outerShdw>
                </a:effectLst>
                <a:latin typeface="黑体"/>
                <a:ea typeface="黑体"/>
              </a:rPr>
              <a:t>3</a:t>
            </a:r>
            <a:r>
              <a:rPr lang="zh-CN" altLang="en-US" sz="6000" b="1" kern="10" dirty="0" smtClean="0">
                <a:ln w="19050">
                  <a:solidFill>
                    <a:srgbClr val="FFFF00"/>
                  </a:solidFill>
                  <a:miter lim="800000"/>
                  <a:headEnd/>
                  <a:tailEnd/>
                </a:ln>
                <a:solidFill>
                  <a:srgbClr val="FF0000"/>
                </a:solidFill>
                <a:effectLst>
                  <a:outerShdw dist="53882" dir="2700000" algn="ctr" rotWithShape="0">
                    <a:srgbClr val="C0C0C0"/>
                  </a:outerShdw>
                </a:effectLst>
                <a:latin typeface="黑体"/>
                <a:ea typeface="黑体"/>
              </a:rPr>
              <a:t>课 迈向社会主义初级阶段</a:t>
            </a:r>
            <a:endParaRPr lang="zh-CN" altLang="en-US" sz="6000" b="1" kern="10" dirty="0">
              <a:ln w="19050">
                <a:solidFill>
                  <a:srgbClr val="FFFF00"/>
                </a:solidFill>
                <a:miter lim="800000"/>
                <a:headEnd/>
                <a:tailEnd/>
              </a:ln>
              <a:solidFill>
                <a:srgbClr val="FF0000"/>
              </a:solidFill>
              <a:effectLst>
                <a:outerShdw dist="53882" dir="2700000" algn="ctr" rotWithShape="0">
                  <a:srgbClr val="C0C0C0"/>
                </a:outerShdw>
              </a:effectLst>
              <a:latin typeface="黑体"/>
              <a:ea typeface="黑体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Text Box 2"/>
          <p:cNvSpPr txBox="1">
            <a:spLocks noChangeArrowheads="1"/>
          </p:cNvSpPr>
          <p:nvPr/>
        </p:nvSpPr>
        <p:spPr bwMode="auto">
          <a:xfrm>
            <a:off x="323850" y="1196975"/>
            <a:ext cx="46085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00FF"/>
                </a:solidFill>
                <a:latin typeface="宋体" pitchFamily="2" charset="-122"/>
              </a:rPr>
              <a:t>1</a:t>
            </a:r>
            <a:r>
              <a:rPr lang="zh-CN" altLang="en-US" sz="3200" b="1">
                <a:solidFill>
                  <a:srgbClr val="0000FF"/>
                </a:solidFill>
                <a:latin typeface="宋体" pitchFamily="2" charset="-122"/>
              </a:rPr>
              <a:t>、第一个五年计划时间</a:t>
            </a:r>
          </a:p>
        </p:txBody>
      </p:sp>
      <p:sp>
        <p:nvSpPr>
          <p:cNvPr id="74755" name="Rectangle 3"/>
          <p:cNvSpPr>
            <a:spLocks noChangeArrowheads="1"/>
          </p:cNvSpPr>
          <p:nvPr/>
        </p:nvSpPr>
        <p:spPr bwMode="auto">
          <a:xfrm>
            <a:off x="323850" y="1989138"/>
            <a:ext cx="48958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00FF"/>
                </a:solidFill>
                <a:latin typeface="宋体" pitchFamily="2" charset="-122"/>
              </a:rPr>
              <a:t>2</a:t>
            </a:r>
            <a:r>
              <a:rPr lang="zh-CN" altLang="en-US" sz="3200" b="1">
                <a:solidFill>
                  <a:srgbClr val="0000FF"/>
                </a:solidFill>
                <a:latin typeface="宋体" pitchFamily="2" charset="-122"/>
              </a:rPr>
              <a:t>、基本任务和目的：</a:t>
            </a:r>
          </a:p>
        </p:txBody>
      </p:sp>
      <p:sp>
        <p:nvSpPr>
          <p:cNvPr id="74756" name="Rectangl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50825" y="2924175"/>
            <a:ext cx="52308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</a:rPr>
              <a:t>３、成就：（完成情况）</a:t>
            </a:r>
          </a:p>
        </p:txBody>
      </p:sp>
      <p:sp>
        <p:nvSpPr>
          <p:cNvPr id="74757" name="Rectangle 5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95288" y="3716338"/>
            <a:ext cx="22733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00FF"/>
                </a:solidFill>
                <a:latin typeface="宋体" pitchFamily="2" charset="-122"/>
              </a:rPr>
              <a:t>4</a:t>
            </a:r>
            <a:r>
              <a:rPr lang="zh-CN" altLang="en-US" sz="3200" b="1">
                <a:solidFill>
                  <a:srgbClr val="0000FF"/>
                </a:solidFill>
                <a:latin typeface="宋体" pitchFamily="2" charset="-122"/>
              </a:rPr>
              <a:t>、意义：</a:t>
            </a:r>
          </a:p>
        </p:txBody>
      </p:sp>
      <p:sp>
        <p:nvSpPr>
          <p:cNvPr id="74758" name="Text Box 6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33375"/>
            <a:ext cx="48593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70C0"/>
                </a:solidFill>
                <a:latin typeface="Times New Roman" pitchFamily="18" charset="0"/>
                <a:ea typeface="华文彩云" pitchFamily="2" charset="-122"/>
              </a:rPr>
              <a:t>（一）</a:t>
            </a:r>
            <a:r>
              <a:rPr lang="zh-CN" altLang="en-US" sz="3200" b="1" dirty="0">
                <a:solidFill>
                  <a:srgbClr val="660066"/>
                </a:solidFill>
                <a:latin typeface="Times New Roman" pitchFamily="18" charset="0"/>
                <a:ea typeface="华文彩云" pitchFamily="2" charset="-122"/>
              </a:rPr>
              <a:t>第一个五年计划</a:t>
            </a:r>
          </a:p>
        </p:txBody>
      </p:sp>
      <p:sp>
        <p:nvSpPr>
          <p:cNvPr id="74759" name="Text Box 7"/>
          <p:cNvSpPr txBox="1">
            <a:spLocks noChangeArrowheads="1"/>
          </p:cNvSpPr>
          <p:nvPr/>
        </p:nvSpPr>
        <p:spPr bwMode="auto">
          <a:xfrm>
            <a:off x="142844" y="4868863"/>
            <a:ext cx="771530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Times New Roman" pitchFamily="18" charset="0"/>
                <a:ea typeface="华文彩云" pitchFamily="2" charset="-122"/>
              </a:rPr>
              <a:t>（二）</a:t>
            </a:r>
            <a:r>
              <a:rPr lang="zh-CN" altLang="en-US" sz="3200" b="1" dirty="0" smtClean="0">
                <a:solidFill>
                  <a:srgbClr val="660066"/>
                </a:solidFill>
                <a:latin typeface="Times New Roman" pitchFamily="18" charset="0"/>
                <a:ea typeface="华文彩云" pitchFamily="2" charset="-122"/>
              </a:rPr>
              <a:t>三大改造</a:t>
            </a:r>
            <a:endParaRPr lang="en-US" altLang="zh-CN" sz="3200" b="1" dirty="0" smtClean="0">
              <a:solidFill>
                <a:srgbClr val="660066"/>
              </a:solidFill>
              <a:latin typeface="Times New Roman" pitchFamily="18" charset="0"/>
              <a:ea typeface="华文彩云" pitchFamily="2" charset="-122"/>
            </a:endParaRPr>
          </a:p>
          <a:p>
            <a:r>
              <a:rPr lang="en-US" altLang="zh-CN" sz="3200" b="1" dirty="0">
                <a:solidFill>
                  <a:srgbClr val="660066"/>
                </a:solidFill>
                <a:latin typeface="Times New Roman" pitchFamily="18" charset="0"/>
                <a:ea typeface="华文彩云" pitchFamily="2" charset="-122"/>
              </a:rPr>
              <a:t> </a:t>
            </a:r>
            <a:r>
              <a:rPr lang="en-US" altLang="zh-CN" sz="3200" b="1" dirty="0" smtClean="0">
                <a:solidFill>
                  <a:srgbClr val="660066"/>
                </a:solidFill>
                <a:latin typeface="Times New Roman" pitchFamily="18" charset="0"/>
                <a:ea typeface="华文彩云" pitchFamily="2" charset="-122"/>
              </a:rPr>
              <a:t>          </a:t>
            </a:r>
            <a:r>
              <a:rPr lang="zh-CN" altLang="en-US" sz="2800" b="1" dirty="0" smtClean="0">
                <a:solidFill>
                  <a:srgbClr val="0000FF"/>
                </a:solidFill>
              </a:rPr>
              <a:t>时间</a:t>
            </a:r>
            <a:r>
              <a:rPr lang="zh-CN" altLang="en-US" sz="2800" b="1" dirty="0">
                <a:solidFill>
                  <a:srgbClr val="0000FF"/>
                </a:solidFill>
              </a:rPr>
              <a:t>，</a:t>
            </a:r>
            <a:r>
              <a:rPr lang="zh-CN" altLang="en-US" sz="2800" b="1" dirty="0" smtClean="0">
                <a:solidFill>
                  <a:srgbClr val="0000FF"/>
                </a:solidFill>
              </a:rPr>
              <a:t>内容</a:t>
            </a:r>
            <a:r>
              <a:rPr lang="zh-CN" altLang="en-US" sz="2800" b="1" dirty="0">
                <a:solidFill>
                  <a:srgbClr val="0000FF"/>
                </a:solidFill>
              </a:rPr>
              <a:t>和意义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一、一五计划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random/>
  </p:transition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rrowheads="1"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09600" y="381000"/>
            <a:ext cx="7696200" cy="5181600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971550" y="5805488"/>
            <a:ext cx="71294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altLang="en-US" b="1" kumimoji="1" lang="zh-CN" sz="3600">
                <a:latin charset="0" pitchFamily="18" typeface="Times New Roman"/>
                <a:ea charset="-122" pitchFamily="49" typeface="黑体"/>
              </a:rPr>
              <a:t>中共制订和通过第一个五年计划</a:t>
            </a:r>
          </a:p>
        </p:txBody>
      </p:sp>
    </p:spTree>
  </p:cSld>
  <p:clrMapOvr>
    <a:masterClrMapping/>
  </p:clrMapOvr>
  <p:transition spd="med">
    <p:pull dir="rd"/>
    <p:sndAc>
      <p:stSnd>
        <p:snd builtIn="1" name="camera.wav" r:embed="rId2"/>
      </p:stSnd>
    </p:sndAc>
  </p:transition>
  <p:timing>
    <p:tnLst>
      <p:par>
        <p:cTn dur="indefinite" id="1" nodeType="tmRoot" restart="never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80" name="一五计划1.wmv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187450" y="404813"/>
            <a:ext cx="6913563" cy="565626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57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578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780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5780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0" y="381000"/>
            <a:ext cx="7924800" cy="4960938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971550" y="5554663"/>
            <a:ext cx="7596188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en-US" altLang="zh-CN" sz="2800" b="1">
                <a:latin typeface="黑体" pitchFamily="49" charset="-122"/>
                <a:ea typeface="黑体" pitchFamily="49" charset="-122"/>
              </a:rPr>
              <a:t>     </a:t>
            </a:r>
            <a:r>
              <a:rPr kumimoji="1" lang="en-US" altLang="zh-CN" sz="3200" b="1">
                <a:latin typeface="黑体" pitchFamily="49" charset="-122"/>
                <a:ea typeface="黑体" pitchFamily="49" charset="-122"/>
              </a:rPr>
              <a:t>1954</a:t>
            </a:r>
            <a:r>
              <a:rPr kumimoji="1" lang="zh-CN" altLang="en-US" sz="3200" b="1">
                <a:latin typeface="黑体" pitchFamily="49" charset="-122"/>
                <a:ea typeface="黑体" pitchFamily="49" charset="-122"/>
              </a:rPr>
              <a:t>年</a:t>
            </a:r>
            <a:r>
              <a:rPr kumimoji="1" lang="en-US" altLang="zh-CN" sz="3200" b="1">
                <a:latin typeface="黑体" pitchFamily="49" charset="-122"/>
                <a:ea typeface="黑体" pitchFamily="49" charset="-122"/>
              </a:rPr>
              <a:t>10</a:t>
            </a:r>
            <a:r>
              <a:rPr kumimoji="1" lang="zh-CN" altLang="en-US" sz="3200" b="1">
                <a:latin typeface="黑体" pitchFamily="49" charset="-122"/>
                <a:ea typeface="黑体" pitchFamily="49" charset="-122"/>
              </a:rPr>
              <a:t>月周恩来和米高扬在</a:t>
            </a:r>
          </a:p>
          <a:p>
            <a:r>
              <a:rPr kumimoji="1" lang="zh-CN" altLang="en-US" sz="3200" b="1">
                <a:latin typeface="黑体" pitchFamily="49" charset="-122"/>
                <a:ea typeface="黑体" pitchFamily="49" charset="-122"/>
              </a:rPr>
              <a:t>苏联援助中国建设项目协定文本上签字</a:t>
            </a:r>
          </a:p>
        </p:txBody>
      </p:sp>
    </p:spTree>
  </p:cSld>
  <p:clrMapOvr>
    <a:masterClrMapping/>
  </p:clrMapOvr>
  <p:transition spd="med">
    <p:pull dir="rd"/>
    <p:sndAc>
      <p:stSnd>
        <p:snd r:embed="rId2" name="camera.wav" builtIn="1"/>
      </p:stSnd>
    </p:sndAc>
  </p:transition>
  <p:timing>
    <p:tnLst>
      <p:par>
        <p:cTn id="1" dur="indefinite" restart="never" nodeType="tmRoot"/>
      </p:par>
    </p:tnLst>
  </p:timing>
</p:sld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吉祥如意">
  <a:themeElements>
    <a:clrScheme name="吉祥如意 1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EF8FF"/>
      </a:accent5>
      <a:accent6>
        <a:srgbClr val="E7CDB2"/>
      </a:accent6>
      <a:hlink>
        <a:srgbClr val="0066CC"/>
      </a:hlink>
      <a:folHlink>
        <a:srgbClr val="9F9FBF"/>
      </a:folHlink>
    </a:clrScheme>
    <a:fontScheme name="吉祥如意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吉祥如意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吉祥如意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沉稳">
  <a:themeElements>
    <a:clrScheme name="沉稳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沉稳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沉稳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340</TotalTime>
  <Words>1363</Words>
  <Application>Microsoft Office PowerPoint</Application>
  <PresentationFormat>全屏显示(4:3)</PresentationFormat>
  <Paragraphs>232</Paragraphs>
  <Slides>39</Slides>
  <Notes>0</Notes>
  <HiddenSlides>0</HiddenSlides>
  <MMClips>1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4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39</vt:i4>
      </vt:variant>
    </vt:vector>
  </HeadingPairs>
  <TitlesOfParts>
    <vt:vector size="60" baseType="lpstr">
      <vt:lpstr>Arial</vt:lpstr>
      <vt:lpstr>宋体</vt:lpstr>
      <vt:lpstr>Wingdings</vt:lpstr>
      <vt:lpstr>Wingdings 2</vt:lpstr>
      <vt:lpstr>Garamond</vt:lpstr>
      <vt:lpstr>Times New Roman</vt:lpstr>
      <vt:lpstr>Comic Sans MS</vt:lpstr>
      <vt:lpstr>华文中宋</vt:lpstr>
      <vt:lpstr>华文新魏</vt:lpstr>
      <vt:lpstr>黑体</vt:lpstr>
      <vt:lpstr>华文彩云</vt:lpstr>
      <vt:lpstr>ˎ̥</vt:lpstr>
      <vt:lpstr>楷体_GB2312</vt:lpstr>
      <vt:lpstr>Arial Narrow</vt:lpstr>
      <vt:lpstr/>
      <vt:lpstr>吉祥如意</vt:lpstr>
      <vt:lpstr>默认设计模板</vt:lpstr>
      <vt:lpstr>Edge</vt:lpstr>
      <vt:lpstr>沉稳</vt:lpstr>
      <vt:lpstr>Microsoft Clip Gallery</vt:lpstr>
      <vt:lpstr>BMP 图象</vt:lpstr>
      <vt:lpstr>幻灯片 1</vt:lpstr>
      <vt:lpstr>幻灯片 2</vt:lpstr>
      <vt:lpstr>幻灯片 3</vt:lpstr>
      <vt:lpstr>幻灯片 4</vt:lpstr>
      <vt:lpstr>幻灯片 5</vt:lpstr>
      <vt:lpstr>一、一五计划</vt:lpstr>
      <vt:lpstr>幻灯片 7</vt:lpstr>
      <vt:lpstr>幻灯片 8</vt:lpstr>
      <vt:lpstr>幻灯片 9</vt:lpstr>
      <vt:lpstr>幻灯片 10</vt:lpstr>
      <vt:lpstr>幻灯片 11</vt:lpstr>
      <vt:lpstr>第一个五年计划的建设成果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二、三大改造</vt:lpstr>
      <vt:lpstr>鸡毛飞上天</vt:lpstr>
      <vt:lpstr>幻灯片 30</vt:lpstr>
      <vt:lpstr>幻灯片 31</vt:lpstr>
      <vt:lpstr>幻灯片 32</vt:lpstr>
      <vt:lpstr>幻灯片 33</vt:lpstr>
      <vt:lpstr>1953～1956年我国出现下图所示农业经济状况的主要原因是 </vt:lpstr>
      <vt:lpstr>幻灯片 35</vt:lpstr>
      <vt:lpstr>幻灯片 36</vt:lpstr>
      <vt:lpstr>幻灯片 37</vt:lpstr>
      <vt:lpstr>幻灯片 38</vt:lpstr>
      <vt:lpstr>幻灯片 39</vt:lpstr>
    </vt:vector>
  </TitlesOfParts>
  <Company>信念技术论坛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YLMF</dc:creator>
  <cp:lastModifiedBy>Chinese User</cp:lastModifiedBy>
  <cp:revision>34</cp:revision>
  <dcterms:created xsi:type="dcterms:W3CDTF">2012-02-26T04:00:39Z</dcterms:created>
  <dcterms:modified xsi:type="dcterms:W3CDTF">2018-03-03T07:54:08Z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2725191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D5.0.3</vt:lpwstr>
  </property>
</Properties>
</file>