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sldIdLst>
    <p:sldId id="259" r:id="rId2"/>
    <p:sldId id="461" r:id="rId3"/>
    <p:sldId id="458" r:id="rId4"/>
    <p:sldId id="264" r:id="rId5"/>
    <p:sldId id="462" r:id="rId6"/>
    <p:sldId id="459" r:id="rId7"/>
    <p:sldId id="465" r:id="rId8"/>
    <p:sldId id="456" r:id="rId9"/>
    <p:sldId id="427" r:id="rId10"/>
    <p:sldId id="401" r:id="rId11"/>
    <p:sldId id="457" r:id="rId12"/>
    <p:sldId id="436" r:id="rId13"/>
    <p:sldId id="453" r:id="rId14"/>
    <p:sldId id="466" r:id="rId15"/>
    <p:sldId id="454" r:id="rId16"/>
    <p:sldId id="467" r:id="rId17"/>
    <p:sldId id="468" r:id="rId18"/>
    <p:sldId id="311" r:id="rId19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6252A"/>
    <a:srgbClr val="E6E6E6"/>
    <a:srgbClr val="6FD0FD"/>
    <a:srgbClr val="BCEFFE"/>
    <a:srgbClr val="FF94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59" autoAdjust="0"/>
  </p:normalViewPr>
  <p:slideViewPr>
    <p:cSldViewPr snapToGrid="0">
      <p:cViewPr varScale="1">
        <p:scale>
          <a:sx n="36" d="100"/>
          <a:sy n="36" d="100"/>
        </p:scale>
        <p:origin x="-96" y="-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B14C647-5511-4CB7-94FA-08C7AFF7DB13}" type="datetimeFigureOut">
              <a:rPr lang="zh-CN" altLang="en-US"/>
              <a:pPr>
                <a:defRPr/>
              </a:pPr>
              <a:t>2018/3/16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E122067-3E74-4CFC-BAA7-E2F8629336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等线"/>
            </a:endParaRPr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009CFC-22D9-41F1-A7E6-53BCFF994A2A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等线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ACB816-95CE-40C4-8CF6-47649410E5C6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等线"/>
            </a:endParaRPr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03D971-3D12-48EE-8436-7128EC14F10D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等线"/>
            </a:endParaRPr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CADAF0-F61E-407B-8C30-C8E11AFCD3DF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等线"/>
            </a:endParaRPr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EDF455-8F74-4939-AE32-FC398649835B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等线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4886A8-8631-4641-AC4C-D40A992BF8A0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E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97175"/>
            <a:ext cx="976313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3935413"/>
            <a:ext cx="3890963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982788"/>
            <a:ext cx="12192000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E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81350"/>
            <a:ext cx="976313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318000"/>
            <a:ext cx="389096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366963"/>
            <a:ext cx="12192000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ECDF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288" y="-573088"/>
            <a:ext cx="819150" cy="199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290175" y="65088"/>
            <a:ext cx="14351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ECDF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288" y="-573088"/>
            <a:ext cx="819150" cy="199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290175" y="65088"/>
            <a:ext cx="14351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B18B819-6E6A-4D00-BC06-2607FA13448C}" type="datetimeFigureOut">
              <a:rPr lang="zh-CN" altLang="en-US"/>
              <a:pPr>
                <a:defRPr/>
              </a:pPr>
              <a:t>2018/3/16</a:t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D0B75A7-5F7A-4154-8B17-D1345E9CF0DC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30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ransition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35413"/>
            <a:ext cx="3890963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006475" y="2179638"/>
            <a:ext cx="105457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4800" b="1">
                <a:solidFill>
                  <a:srgbClr val="C00000"/>
                </a:solidFill>
                <a:latin typeface="方正华隶简体"/>
                <a:ea typeface="方正华隶简体"/>
                <a:cs typeface="方正华隶简体"/>
              </a:rPr>
              <a:t>第</a:t>
            </a:r>
            <a:r>
              <a:rPr lang="zh-CN" altLang="zh-CN" sz="4800" b="1">
                <a:solidFill>
                  <a:srgbClr val="C00000"/>
                </a:solidFill>
                <a:latin typeface="方正华隶简体"/>
                <a:ea typeface="方正华隶简体"/>
                <a:cs typeface="方正华隶简体"/>
              </a:rPr>
              <a:t>6</a:t>
            </a:r>
            <a:r>
              <a:rPr lang="zh-CN" sz="4800" b="1">
                <a:solidFill>
                  <a:srgbClr val="C00000"/>
                </a:solidFill>
                <a:latin typeface="方正华隶简体"/>
                <a:ea typeface="方正华隶简体"/>
                <a:cs typeface="方正华隶简体"/>
              </a:rPr>
              <a:t>课 奋发图强 艰苦奋斗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5300" y="244475"/>
            <a:ext cx="29305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英雄模范人物</a:t>
            </a:r>
          </a:p>
        </p:txBody>
      </p:sp>
      <p:pic>
        <p:nvPicPr>
          <p:cNvPr id="26627" name="Picture 9" descr="雷锋2"/>
          <p:cNvPicPr>
            <a:picLocks noChangeAspect="1"/>
          </p:cNvPicPr>
          <p:nvPr/>
        </p:nvPicPr>
        <p:blipFill>
          <a:blip r:embed="rId2"/>
          <a:srcRect b="13818"/>
          <a:stretch>
            <a:fillRect/>
          </a:stretch>
        </p:blipFill>
        <p:spPr bwMode="auto">
          <a:xfrm>
            <a:off x="5021263" y="1828800"/>
            <a:ext cx="2149475" cy="27432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26630" name="Picture 12" descr="“宁可少活二十年，拼命也要拿下大油田”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4238" y="1787525"/>
            <a:ext cx="1849437" cy="2744788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27658" name="Picture 10" descr="图片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0225" y="1747838"/>
            <a:ext cx="2246313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4872038" y="5419725"/>
            <a:ext cx="271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助人为乐、爱国爱民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1530350" y="5497513"/>
            <a:ext cx="3067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不怕困难、艰苦创业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8334375" y="5497513"/>
            <a:ext cx="2605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热爱人民、鞠躬尽瘁</a:t>
            </a:r>
          </a:p>
        </p:txBody>
      </p:sp>
      <p:sp>
        <p:nvSpPr>
          <p:cNvPr id="22536" name="文本框 1"/>
          <p:cNvSpPr txBox="1">
            <a:spLocks noChangeArrowheads="1"/>
          </p:cNvSpPr>
          <p:nvPr/>
        </p:nvSpPr>
        <p:spPr bwMode="auto">
          <a:xfrm>
            <a:off x="1800225" y="4787900"/>
            <a:ext cx="218916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铁人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pPr eaLnBrk="0" hangingPunct="0"/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7" name="文本框 3"/>
          <p:cNvSpPr txBox="1">
            <a:spLocks noChangeArrowheads="1"/>
          </p:cNvSpPr>
          <p:nvPr/>
        </p:nvSpPr>
        <p:spPr bwMode="auto">
          <a:xfrm>
            <a:off x="8329613" y="4867275"/>
            <a:ext cx="26098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党的好干部  </a:t>
            </a:r>
          </a:p>
          <a:p>
            <a:pPr eaLnBrk="0" hangingPunct="0"/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8" name="文本框 4"/>
          <p:cNvSpPr txBox="1">
            <a:spLocks noChangeArrowheads="1"/>
          </p:cNvSpPr>
          <p:nvPr/>
        </p:nvSpPr>
        <p:spPr bwMode="auto">
          <a:xfrm>
            <a:off x="4751388" y="4787900"/>
            <a:ext cx="31242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解放军好战士 </a:t>
            </a:r>
          </a:p>
          <a:p>
            <a:pPr eaLnBrk="0" hangingPunct="0"/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276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  <p:bldP spid="27665" grpId="0"/>
      <p:bldP spid="276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6410325" y="760413"/>
            <a:ext cx="3992563" cy="549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17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1960</a:t>
            </a:r>
            <a:r>
              <a:rPr lang="zh-CN" altLang="en-US" sz="17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年初，当王进喜带着腿伤、拄着拐杖在现场指挥打第二口井的时候，突然出现了井喷的迹象，如不及时压住，不仅会机毁人亡，连那高大的井架也要被吞没到地层里去。他当机立断，果断地采取措施，用水泥代替重晶石粉调泥浆压井，自己毫不迟疑地扔掉双拐，纵身跳进了池内，用身体去搅拦泥浆。</a:t>
            </a:r>
          </a:p>
          <a:p>
            <a:pPr>
              <a:lnSpc>
                <a:spcPct val="140000"/>
              </a:lnSpc>
            </a:pPr>
            <a:r>
              <a:rPr lang="zh-CN" altLang="en-US" sz="17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　　经过</a:t>
            </a:r>
            <a:r>
              <a:rPr lang="en-US" altLang="zh-CN" sz="17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17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个小时的紧张搏斗，井喷压住了，钻机保住了，而王进喜的身上手上却被碱性很强的泥浆烧起了大泡。目睹这一切的当地老乡被深深地感动了，他们夸赞道：“王队长真是一个铁人啊！”从此，“铁人”的称号便在大庆油田传开，铁人成了中国工人阶级的骄傲！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841500" y="936625"/>
            <a:ext cx="42703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华文隶书" pitchFamily="2" charset="-122"/>
              </a:rPr>
              <a:t>“铁人”王进喜</a:t>
            </a:r>
          </a:p>
        </p:txBody>
      </p:sp>
      <p:pic>
        <p:nvPicPr>
          <p:cNvPr id="23555" name="Picture 4" descr="王进喜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184400"/>
            <a:ext cx="44481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7409" descr="img419239_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4175" y="1804988"/>
            <a:ext cx="4157663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矩形标注 17410"/>
          <p:cNvSpPr>
            <a:spLocks noChangeArrowheads="1"/>
          </p:cNvSpPr>
          <p:nvPr/>
        </p:nvSpPr>
        <p:spPr bwMode="auto">
          <a:xfrm>
            <a:off x="5924550" y="1722438"/>
            <a:ext cx="4456113" cy="3990975"/>
          </a:xfrm>
          <a:prstGeom prst="wedgeRectCallout">
            <a:avLst>
              <a:gd name="adj1" fmla="val -90491"/>
              <a:gd name="adj2" fmla="val -14560"/>
            </a:avLst>
          </a:prstGeom>
          <a:solidFill>
            <a:schemeClr val="bg1">
              <a:alpha val="43921"/>
            </a:schemeClr>
          </a:solidFill>
          <a:ln w="44450">
            <a:solidFill>
              <a:srgbClr val="80008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3263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石油工人一声吼，地球也要抖三抖。石油工人干劲大，天大困难都不怕。</a:t>
            </a:r>
          </a:p>
          <a:p>
            <a:pPr>
              <a:lnSpc>
                <a:spcPts val="3263"/>
              </a:lnSpc>
              <a:buFont typeface="Arial" charset="0"/>
              <a:buNone/>
            </a:pP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263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宁可少活二十年，拼命也要拿下大油田！</a:t>
            </a:r>
          </a:p>
          <a:p>
            <a:pPr>
              <a:lnSpc>
                <a:spcPts val="3263"/>
              </a:lnSpc>
              <a:buFont typeface="Arial" charset="0"/>
              <a:buNone/>
            </a:pP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263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有条件要上，没有条件创造条件也要上！</a:t>
            </a: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2833688" y="5630863"/>
            <a:ext cx="1401762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王进喜</a:t>
            </a:r>
          </a:p>
        </p:txBody>
      </p:sp>
      <p:sp>
        <p:nvSpPr>
          <p:cNvPr id="24580" name="文本框 2"/>
          <p:cNvSpPr txBox="1">
            <a:spLocks noChangeArrowheads="1"/>
          </p:cNvSpPr>
          <p:nvPr/>
        </p:nvSpPr>
        <p:spPr bwMode="auto">
          <a:xfrm>
            <a:off x="2012950" y="806450"/>
            <a:ext cx="26225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  <a:sym typeface="宋体" charset="-122"/>
              </a:rPr>
              <a:t>“铁人”语录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6"/>
          <p:cNvSpPr txBox="1">
            <a:spLocks noChangeArrowheads="1"/>
          </p:cNvSpPr>
          <p:nvPr/>
        </p:nvSpPr>
        <p:spPr bwMode="auto">
          <a:xfrm>
            <a:off x="942975" y="663575"/>
            <a:ext cx="1401763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雷锋：</a:t>
            </a:r>
          </a:p>
        </p:txBody>
      </p:sp>
      <p:pic>
        <p:nvPicPr>
          <p:cNvPr id="25602" name="Picture 5" descr="g2007425018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563" y="1719263"/>
            <a:ext cx="34290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00575" y="2647950"/>
            <a:ext cx="6019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他工作刻苦勤奋，干一行，爱一行,甘当革命的螺丝钉，为人民群众做了数不清的好事。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6"/>
          <p:cNvSpPr txBox="1">
            <a:spLocks noChangeArrowheads="1"/>
          </p:cNvSpPr>
          <p:nvPr/>
        </p:nvSpPr>
        <p:spPr bwMode="auto">
          <a:xfrm>
            <a:off x="1866900" y="5637213"/>
            <a:ext cx="33020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chemeClr val="hlink"/>
                </a:solidFill>
                <a:latin typeface="Times New Roman" pitchFamily="18" charset="0"/>
                <a:ea typeface="黑体" pitchFamily="49" charset="-122"/>
              </a:rPr>
              <a:t>毛泽东题词：向雷锋同志学习</a:t>
            </a:r>
          </a:p>
        </p:txBody>
      </p:sp>
      <p:pic>
        <p:nvPicPr>
          <p:cNvPr id="26626" name="Picture 8" descr="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0" y="1071563"/>
            <a:ext cx="3476625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943600" y="2984500"/>
            <a:ext cx="52435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日被定位全国“学雷锋日”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98563" y="1498600"/>
            <a:ext cx="956786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但愿每次回忆，对生活都不感到负疚。我们是国家的主人，应该处处为国家着想。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在工作上，要向积极性最高的同志看齐，在生活上，要向水平最低的同志看齐。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一朵鲜花打扮不出美丽的春天，一个人先进总是单枪匹马，众人先进才能移山填海。一滴水只有放进大海里才永远不会干涸，一个人只有当他把自己和集体事业融合在一起的时候才能最有力量。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人的生命是有限的，可是，为人民服务是无限的，我要把有限的生命，投入到无限的为人民服务之中去。</a:t>
            </a:r>
          </a:p>
        </p:txBody>
      </p:sp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1674813" y="669925"/>
            <a:ext cx="2620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  <a:sym typeface="宋体" charset="-122"/>
              </a:rPr>
              <a:t>“雷锋”语录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4" descr="jiaoyuluzhaopian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9088" y="1420813"/>
            <a:ext cx="3443287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Rectangle 5"/>
          <p:cNvSpPr>
            <a:spLocks noChangeArrowheads="1"/>
          </p:cNvSpPr>
          <p:nvPr/>
        </p:nvSpPr>
        <p:spPr bwMode="auto">
          <a:xfrm>
            <a:off x="1316038" y="511175"/>
            <a:ext cx="285908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党的好干部焦裕禄</a:t>
            </a:r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5910263" y="1349375"/>
            <a:ext cx="526256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黑体" pitchFamily="49" charset="-122"/>
                <a:ea typeface="黑体" pitchFamily="49" charset="-122"/>
                <a:sym typeface="+mn-ea"/>
              </a:rPr>
              <a:t>　</a:t>
            </a:r>
            <a:r>
              <a:rPr lang="en-US" altLang="zh-CN" sz="2000" b="1">
                <a:latin typeface="黑体" pitchFamily="49" charset="-122"/>
                <a:ea typeface="黑体" pitchFamily="49" charset="-122"/>
                <a:sym typeface="+mn-ea"/>
              </a:rPr>
              <a:t>1962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sym typeface="+mn-ea"/>
              </a:rPr>
              <a:t>年底，焦裕禄开始任中共河南省兰考县县委书记。当时，兰考县遭受内涝、风沙、盐碱三害，粮食产量降到历史最低水平。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  <a:sym typeface="+mn-ea"/>
              </a:rPr>
              <a:t>　　焦裕禄带领兰考全县干部和群众，同自然灾害进行顽强斗争，使兰考贫困面貌大为改观。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黑体" pitchFamily="49" charset="-122"/>
                <a:ea typeface="黑体" pitchFamily="49" charset="-122"/>
                <a:sym typeface="+mn-ea"/>
              </a:rPr>
              <a:t>　　焦裕禄同志身患癌症，仍然坚持工作，直到生命最后。他被群众誉为党的好干部。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ChangeArrowheads="1"/>
          </p:cNvSpPr>
          <p:nvPr/>
        </p:nvSpPr>
        <p:spPr bwMode="auto">
          <a:xfrm>
            <a:off x="2836863" y="6173788"/>
            <a:ext cx="203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49" charset="-122"/>
              </a:rPr>
              <a:t>焦裕禄生前办公室</a:t>
            </a:r>
          </a:p>
        </p:txBody>
      </p:sp>
      <p:pic>
        <p:nvPicPr>
          <p:cNvPr id="29698" name="Picture 3" descr="jiaoyulu2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3775" y="733425"/>
            <a:ext cx="4343400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4" descr="c0200"/>
          <p:cNvSpPr>
            <a:spLocks noChangeArrowheads="1"/>
          </p:cNvSpPr>
          <p:nvPr/>
        </p:nvSpPr>
        <p:spPr bwMode="auto">
          <a:xfrm>
            <a:off x="6096000" y="3832225"/>
            <a:ext cx="4298950" cy="25892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360000" tIns="36000" rIns="72000" bIns="3600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　　把我运回兰考，埋在沙堆上，活着我没有治好沙丘，死了也要看着你们把沙丘治好。</a:t>
            </a:r>
          </a:p>
          <a:p>
            <a:pPr algn="r">
              <a:lnSpc>
                <a:spcPct val="110000"/>
              </a:lnSpc>
            </a:pPr>
            <a:r>
              <a:rPr lang="en-US" altLang="zh-CN" sz="3000">
                <a:solidFill>
                  <a:srgbClr val="663300"/>
                </a:solidFill>
                <a:latin typeface="Times New Roman" pitchFamily="18" charset="0"/>
                <a:ea typeface="华文隶书" pitchFamily="2" charset="-122"/>
              </a:rPr>
              <a:t>——</a:t>
            </a:r>
            <a:r>
              <a:rPr lang="zh-CN" altLang="en-US" sz="300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焦裕禄临终诀别</a:t>
            </a:r>
          </a:p>
        </p:txBody>
      </p:sp>
      <p:pic>
        <p:nvPicPr>
          <p:cNvPr id="29700" name="Picture 5" descr="j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723900"/>
            <a:ext cx="417671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66788" y="2352675"/>
            <a:ext cx="102584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谢      谢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6850" y="3316288"/>
            <a:ext cx="2179638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"/>
          <p:cNvSpPr txBox="1">
            <a:spLocks noChangeArrowheads="1"/>
          </p:cNvSpPr>
          <p:nvPr/>
        </p:nvSpPr>
        <p:spPr bwMode="auto">
          <a:xfrm>
            <a:off x="1042988" y="1552575"/>
            <a:ext cx="5857875" cy="6445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C00000"/>
                </a:solidFill>
                <a:latin typeface="思源黑体 CN Heavy"/>
                <a:ea typeface="思源黑体 CN Heavy"/>
                <a:cs typeface="思源黑体 CN Heavy"/>
              </a:rPr>
              <a:t>中共八大后十年的建设成就：</a:t>
            </a:r>
            <a:endParaRPr lang="zh-CN" altLang="zh-CN" sz="3600" b="1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05300" y="244475"/>
            <a:ext cx="29305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经济建设成就</a:t>
            </a:r>
          </a:p>
        </p:txBody>
      </p:sp>
      <p:pic>
        <p:nvPicPr>
          <p:cNvPr id="1024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2050" y="2886075"/>
            <a:ext cx="8583613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2863" y="717550"/>
            <a:ext cx="7026275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717550"/>
            <a:ext cx="8048625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48238" y="5516563"/>
            <a:ext cx="43910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武汉钢铁基地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30775" y="5859463"/>
            <a:ext cx="3070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包头钢铁基地</a:t>
            </a:r>
          </a:p>
        </p:txBody>
      </p:sp>
      <p:sp>
        <p:nvSpPr>
          <p:cNvPr id="11269" name="文本框 6"/>
          <p:cNvSpPr txBox="1">
            <a:spLocks noChangeArrowheads="1"/>
          </p:cNvSpPr>
          <p:nvPr/>
        </p:nvSpPr>
        <p:spPr bwMode="auto">
          <a:xfrm>
            <a:off x="2195513" y="142875"/>
            <a:ext cx="1452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钢铁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/>
          <p:cNvPicPr>
            <a:picLocks noChangeAspect="1"/>
          </p:cNvPicPr>
          <p:nvPr/>
        </p:nvPicPr>
        <p:blipFill>
          <a:blip r:embed="rId3"/>
          <a:srcRect r="-212" b="6499"/>
          <a:stretch>
            <a:fillRect/>
          </a:stretch>
        </p:blipFill>
        <p:spPr bwMode="auto">
          <a:xfrm>
            <a:off x="1674813" y="1068388"/>
            <a:ext cx="7185025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227513" y="5737225"/>
            <a:ext cx="16446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大庆油田</a:t>
            </a:r>
          </a:p>
        </p:txBody>
      </p:sp>
      <p:sp>
        <p:nvSpPr>
          <p:cNvPr id="11" name="云形标注 10"/>
          <p:cNvSpPr>
            <a:spLocks noChangeArrowheads="1"/>
          </p:cNvSpPr>
          <p:nvPr/>
        </p:nvSpPr>
        <p:spPr bwMode="auto">
          <a:xfrm>
            <a:off x="1027113" y="730250"/>
            <a:ext cx="3868737" cy="2663825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大庆油田的建成结束了中国依靠</a:t>
            </a:r>
            <a:r>
              <a:rPr lang="en-US" altLang="zh-CN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洋油</a:t>
            </a:r>
            <a:r>
              <a:rPr lang="en-US" altLang="zh-CN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的时代，实现了原油的石油的全部自给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6788" y="658813"/>
            <a:ext cx="832802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276725" y="6075363"/>
            <a:ext cx="1739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胜利油田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2013" y="658813"/>
            <a:ext cx="8570912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240213" y="6053138"/>
            <a:ext cx="19621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大港油田</a:t>
            </a:r>
          </a:p>
        </p:txBody>
      </p:sp>
      <p:sp>
        <p:nvSpPr>
          <p:cNvPr id="13320" name="文本框 12"/>
          <p:cNvSpPr txBox="1">
            <a:spLocks noChangeArrowheads="1"/>
          </p:cNvSpPr>
          <p:nvPr/>
        </p:nvSpPr>
        <p:spPr bwMode="auto">
          <a:xfrm>
            <a:off x="442913" y="255588"/>
            <a:ext cx="1452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油田</a:t>
            </a: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9836150" y="1770063"/>
            <a:ext cx="14525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1965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年，国内需要的石油已全部自给。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1" grpId="1" bldLvl="0" animBg="1"/>
      <p:bldP spid="13" grpId="0"/>
      <p:bldP spid="13" grpId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8975" y="1214438"/>
            <a:ext cx="57594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文本框 6"/>
          <p:cNvSpPr txBox="1">
            <a:spLocks noChangeArrowheads="1"/>
          </p:cNvSpPr>
          <p:nvPr/>
        </p:nvSpPr>
        <p:spPr bwMode="auto">
          <a:xfrm>
            <a:off x="1587500" y="357188"/>
            <a:ext cx="207327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铁路建设</a:t>
            </a:r>
          </a:p>
        </p:txBody>
      </p:sp>
      <p:sp>
        <p:nvSpPr>
          <p:cNvPr id="15363" name="文本框 4"/>
          <p:cNvSpPr txBox="1">
            <a:spLocks noChangeArrowheads="1"/>
          </p:cNvSpPr>
          <p:nvPr/>
        </p:nvSpPr>
        <p:spPr bwMode="auto">
          <a:xfrm>
            <a:off x="5289550" y="5189538"/>
            <a:ext cx="1889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兰新铁路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3363" y="1128713"/>
            <a:ext cx="683101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416550" y="5675313"/>
            <a:ext cx="1889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兰青铁路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5333" r="114" b="12141"/>
          <a:stretch>
            <a:fillRect/>
          </a:stretch>
        </p:blipFill>
        <p:spPr bwMode="auto">
          <a:xfrm>
            <a:off x="2773363" y="1055688"/>
            <a:ext cx="7439025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679575" y="2635250"/>
            <a:ext cx="61277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包兰铁路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2403475" y="5818188"/>
            <a:ext cx="2879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第一台电子计算机</a:t>
            </a:r>
          </a:p>
        </p:txBody>
      </p:sp>
      <p:sp>
        <p:nvSpPr>
          <p:cNvPr id="35844" name="Rectangle 6"/>
          <p:cNvSpPr>
            <a:spLocks noChangeArrowheads="1"/>
          </p:cNvSpPr>
          <p:nvPr/>
        </p:nvSpPr>
        <p:spPr bwMode="auto">
          <a:xfrm>
            <a:off x="5316538" y="5818188"/>
            <a:ext cx="2320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第一颗氢弹爆炸</a:t>
            </a:r>
          </a:p>
        </p:txBody>
      </p:sp>
      <p:sp>
        <p:nvSpPr>
          <p:cNvPr id="35845" name="Rectangle 8"/>
          <p:cNvSpPr>
            <a:spLocks noChangeArrowheads="1"/>
          </p:cNvSpPr>
          <p:nvPr/>
        </p:nvSpPr>
        <p:spPr bwMode="auto">
          <a:xfrm>
            <a:off x="8086725" y="5818188"/>
            <a:ext cx="1943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第一枚火箭</a:t>
            </a:r>
          </a:p>
        </p:txBody>
      </p:sp>
      <p:pic>
        <p:nvPicPr>
          <p:cNvPr id="35846" name="图片 1" descr="W0200907236130912297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6600" y="2119313"/>
            <a:ext cx="32766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4" descr="macle888,200609299262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2119313"/>
            <a:ext cx="2000250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2195513" y="677863"/>
            <a:ext cx="6805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新兴工业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（电子、原子能、航天）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r="49994" b="4033"/>
          <a:stretch>
            <a:fillRect/>
          </a:stretch>
        </p:blipFill>
        <p:spPr bwMode="auto">
          <a:xfrm>
            <a:off x="5316538" y="2119313"/>
            <a:ext cx="24892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7163" y="1090613"/>
            <a:ext cx="66071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71450"/>
            <a:ext cx="790575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4"/>
          <p:cNvSpPr txBox="1">
            <a:spLocks noChangeArrowheads="1"/>
          </p:cNvSpPr>
          <p:nvPr/>
        </p:nvSpPr>
        <p:spPr bwMode="auto">
          <a:xfrm>
            <a:off x="1042988" y="1552575"/>
            <a:ext cx="3427412" cy="6445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C00000"/>
                </a:solidFill>
                <a:latin typeface="思源黑体 CN Heavy"/>
                <a:ea typeface="思源黑体 CN Heavy"/>
                <a:cs typeface="思源黑体 CN Heavy"/>
              </a:rPr>
              <a:t>意义：</a:t>
            </a:r>
            <a:endParaRPr lang="zh-CN" altLang="zh-CN" sz="3600" b="1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文本框 20"/>
          <p:cNvSpPr txBox="1"/>
          <p:nvPr/>
        </p:nvSpPr>
        <p:spPr>
          <a:xfrm>
            <a:off x="1042988" y="2876550"/>
            <a:ext cx="9666287" cy="1752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思源黑体 CN Heavy" panose="020B0A00000000000000" charset="-122"/>
                <a:ea typeface="思源黑体 CN Heavy" panose="020B0A00000000000000" charset="-122"/>
                <a:sym typeface="+mn-ea"/>
              </a:rPr>
              <a:t>   </a:t>
            </a:r>
            <a:r>
              <a:rPr lang="zh-CN" altLang="en-US" sz="3600" dirty="0">
                <a:latin typeface="思源黑体 CN Heavy" panose="020B0A00000000000000" charset="-122"/>
                <a:ea typeface="思源黑体 CN Heavy" panose="020B0A00000000000000" charset="-122"/>
                <a:sym typeface="Calibri" panose="020F0502020204030204" charset="0"/>
              </a:rPr>
              <a:t>   我国初步形成了独立的、比较完整的工业体系和国民经济体系，为现代化建设打下了坚实的物质基础。</a:t>
            </a:r>
            <a:endParaRPr lang="zh-CN" altLang="en-US" sz="3600" b="1" dirty="0">
              <a:latin typeface="思源黑体 CN Heavy" panose="020B0A00000000000000" charset="-122"/>
              <a:ea typeface="思源黑体 CN Heavy" panose="020B0A00000000000000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962</Words>
  <Application>WPS 演示</Application>
  <PresentationFormat>自定义</PresentationFormat>
  <Paragraphs>62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等线</vt:lpstr>
      <vt:lpstr>微软雅黑</vt:lpstr>
      <vt:lpstr>+mn-ea</vt:lpstr>
      <vt:lpstr>方正华隶简体</vt:lpstr>
      <vt:lpstr>思源黑体 CN Heavy</vt:lpstr>
      <vt:lpstr>华文中宋</vt:lpstr>
      <vt:lpstr>华文新魏</vt:lpstr>
      <vt:lpstr>黑体</vt:lpstr>
      <vt:lpstr>楷体</vt:lpstr>
      <vt:lpstr>华文楷体</vt:lpstr>
      <vt:lpstr>Times New Roman</vt:lpstr>
      <vt:lpstr>华文隶书</vt:lpstr>
      <vt:lpstr>Office Theme</vt:lpstr>
      <vt:lpstr>Office Theme</vt:lpstr>
      <vt:lpstr>Office Theme</vt:lpstr>
      <vt:lpstr>Office Theme</vt:lpstr>
      <vt:lpstr>Office Theme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20</cp:revision>
  <dcterms:created xsi:type="dcterms:W3CDTF">2018-03-09T01:06:00Z</dcterms:created>
  <dcterms:modified xsi:type="dcterms:W3CDTF">2018-03-16T07:03:08Z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