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6" r:id="rId3"/>
    <p:sldId id="277" r:id="rId5"/>
    <p:sldId id="278" r:id="rId6"/>
    <p:sldId id="279" r:id="rId7"/>
    <p:sldId id="280" r:id="rId8"/>
    <p:sldId id="281" r:id="rId9"/>
    <p:sldId id="282" r:id="rId10"/>
    <p:sldId id="303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41" r:id="rId25"/>
    <p:sldId id="342" r:id="rId26"/>
    <p:sldId id="319" r:id="rId27"/>
    <p:sldId id="343" r:id="rId28"/>
    <p:sldId id="256" r:id="rId29"/>
    <p:sldId id="320" r:id="rId30"/>
    <p:sldId id="346" r:id="rId3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0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AF48DD7-6C8A-456B-9938-470DF69667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491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0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4B7FCAE-FFC1-4F1F-9EBB-4EC1F3D19E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532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ls.zxxk.com/m/jc-sec37804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2557780" y="857885"/>
            <a:ext cx="6669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（一）埃及的地理位置及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自然环境</a:t>
            </a:r>
            <a:endParaRPr lang="zh-CN" altLang="en-US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2575560" y="1583690"/>
            <a:ext cx="54692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（二）古埃及的兴衰历程  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8677" name="TextBox 7"/>
          <p:cNvSpPr txBox="1">
            <a:spLocks noChangeArrowheads="1"/>
          </p:cNvSpPr>
          <p:nvPr/>
        </p:nvSpPr>
        <p:spPr bwMode="auto">
          <a:xfrm>
            <a:off x="2607310" y="3403600"/>
            <a:ext cx="55225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（三）古埃及的文明成就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8681" name="TextBox 13"/>
          <p:cNvSpPr txBox="1">
            <a:spLocks noChangeArrowheads="1"/>
          </p:cNvSpPr>
          <p:nvPr/>
        </p:nvSpPr>
        <p:spPr bwMode="auto">
          <a:xfrm>
            <a:off x="3145412" y="4524603"/>
            <a:ext cx="3500437" cy="5530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2、建筑：金字塔</a:t>
            </a:r>
            <a:endParaRPr lang="zh-CN" altLang="en-US" sz="3000" b="1" dirty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8682" name="TextBox 14"/>
          <p:cNvSpPr txBox="1">
            <a:spLocks noChangeArrowheads="1"/>
          </p:cNvSpPr>
          <p:nvPr/>
        </p:nvSpPr>
        <p:spPr bwMode="auto">
          <a:xfrm>
            <a:off x="3144862" y="5026904"/>
            <a:ext cx="3786187" cy="5530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3、文字：象形文字</a:t>
            </a:r>
            <a:endParaRPr lang="zh-CN" altLang="en-US" sz="3000" b="1" dirty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8683" name="TextBox 15"/>
          <p:cNvSpPr txBox="1">
            <a:spLocks noChangeArrowheads="1"/>
          </p:cNvSpPr>
          <p:nvPr/>
        </p:nvSpPr>
        <p:spPr bwMode="auto">
          <a:xfrm>
            <a:off x="3136583" y="5529808"/>
            <a:ext cx="3643312" cy="5530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4、历法：太阳历</a:t>
            </a:r>
            <a:endParaRPr lang="zh-CN" altLang="en-US" sz="3000" b="1" dirty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8684" name="TextBox 16"/>
          <p:cNvSpPr txBox="1">
            <a:spLocks noChangeArrowheads="1"/>
          </p:cNvSpPr>
          <p:nvPr/>
        </p:nvSpPr>
        <p:spPr bwMode="auto">
          <a:xfrm>
            <a:off x="3160008" y="6024026"/>
            <a:ext cx="3286125" cy="5530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5、医学：木乃伊</a:t>
            </a:r>
            <a:endParaRPr lang="zh-CN" altLang="en-US" sz="3000" b="1" dirty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8688" name="TextBox 13"/>
          <p:cNvSpPr txBox="1">
            <a:spLocks noChangeArrowheads="1"/>
          </p:cNvSpPr>
          <p:nvPr/>
        </p:nvSpPr>
        <p:spPr bwMode="auto">
          <a:xfrm>
            <a:off x="3145155" y="4032250"/>
            <a:ext cx="5860415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、政治：君主专制</a:t>
            </a:r>
            <a:r>
              <a:rPr lang="zh-CN" altLang="en-US" sz="3000" b="1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制度</a:t>
            </a:r>
            <a:r>
              <a:rPr lang="en-US" altLang="zh-CN" sz="3000" b="1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——</a:t>
            </a:r>
            <a:r>
              <a:rPr lang="zh-CN" altLang="en-US" sz="3000" b="1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法老</a:t>
            </a:r>
            <a:endParaRPr lang="zh-CN" altLang="en-US" sz="3000" b="1" dirty="0" smtClean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3031490" y="2233295"/>
            <a:ext cx="318516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前</a:t>
            </a:r>
            <a:r>
              <a:rPr lang="en-US" altLang="zh-CN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3500</a:t>
            </a:r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年小国家</a:t>
            </a:r>
            <a:endParaRPr lang="zh-CN" altLang="en-US" sz="3000" b="1" dirty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7040245" y="2208530"/>
            <a:ext cx="412369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公元前</a:t>
            </a:r>
            <a:r>
              <a:rPr lang="en-US" altLang="zh-CN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3100</a:t>
            </a:r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年</a:t>
            </a:r>
            <a:r>
              <a:rPr lang="zh-CN" altLang="en-US" sz="3000" b="1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统一国家</a:t>
            </a:r>
            <a:endParaRPr lang="zh-CN" altLang="en-US" sz="3000" b="1" dirty="0" smtClean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3031490" y="2766695"/>
            <a:ext cx="360553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图特摩斯三世</a:t>
            </a:r>
            <a:r>
              <a:rPr lang="zh-CN" altLang="en-US" sz="3000" b="1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强国</a:t>
            </a:r>
            <a:endParaRPr lang="zh-CN" altLang="en-US" sz="3000" b="1" dirty="0" smtClean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7031990" y="2736215"/>
            <a:ext cx="439420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前</a:t>
            </a:r>
            <a:r>
              <a:rPr lang="en-US" altLang="zh-CN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525</a:t>
            </a:r>
            <a:r>
              <a:rPr lang="zh-CN" altLang="en-US" sz="3000" b="1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年</a:t>
            </a:r>
            <a:r>
              <a:rPr lang="zh-CN" altLang="en-US" sz="30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被</a:t>
            </a:r>
            <a:r>
              <a:rPr lang="zh-CN" altLang="en-US" sz="3000" b="1" dirty="0" smtClean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波斯帝国吞并</a:t>
            </a:r>
            <a:endParaRPr lang="zh-CN" altLang="en-US" sz="3000" b="1" dirty="0" smtClean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680" y="166370"/>
            <a:ext cx="2540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190AE6"/>
                </a:solidFill>
                <a:latin typeface="黑体" panose="02010600030101010101" charset="-122"/>
                <a:ea typeface="黑体" panose="02010600030101010101" charset="-122"/>
              </a:rPr>
              <a:t>温故知新</a:t>
            </a:r>
            <a:endParaRPr lang="zh-CN" altLang="en-US" sz="4000" b="1">
              <a:solidFill>
                <a:srgbClr val="190AE6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393065" y="339090"/>
            <a:ext cx="58216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二、</a:t>
            </a: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古巴比伦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王国</a:t>
            </a:r>
            <a:endParaRPr lang="zh-CN" altLang="en-US" sz="4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1082019" y="1674996"/>
            <a:ext cx="19354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2.</a:t>
            </a:r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统治</a:t>
            </a:r>
            <a:r>
              <a:rPr lang="zh-CN" alt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：</a:t>
            </a:r>
            <a:endParaRPr lang="zh-CN" altLang="en-US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1082040" y="2706370"/>
            <a:ext cx="10425430" cy="247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6200"/>
              </a:lnSpc>
            </a:pP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谟拉比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实行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加强中央集权，还制定了一部较为系统和完整的法典。他在位时是古巴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比伦王国最强盛的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时期。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4305" y="2868945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君主专制制度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6720" y="140970"/>
            <a:ext cx="11444605" cy="6701790"/>
            <a:chOff x="2400" y="869"/>
            <a:chExt cx="14400" cy="9907"/>
          </a:xfrm>
        </p:grpSpPr>
        <p:pic>
          <p:nvPicPr>
            <p:cNvPr id="9728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869"/>
              <a:ext cx="14400" cy="9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283" name="Text Box 3"/>
            <p:cNvSpPr txBox="1">
              <a:spLocks noChangeArrowheads="1"/>
            </p:cNvSpPr>
            <p:nvPr/>
          </p:nvSpPr>
          <p:spPr bwMode="auto">
            <a:xfrm>
              <a:off x="2730" y="8239"/>
              <a:ext cx="6193" cy="1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1" lang="zh-CN" altLang="en-US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0030101010101" charset="-122"/>
                  <a:ea typeface="黑体" panose="02010600030101010101" charset="-122"/>
                </a:rPr>
                <a:t>全盛时期的古巴比伦王国</a:t>
              </a:r>
              <a:endPara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</a:endParaRPr>
            </a:p>
            <a:p>
              <a:pPr algn="ctr"/>
              <a:r>
                <a:rPr kumimoji="1" lang="zh-CN" altLang="en-US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0030101010101" charset="-122"/>
                  <a:ea typeface="黑体" panose="02010600030101010101" charset="-122"/>
                </a:rPr>
                <a:t>（公元前</a:t>
              </a:r>
              <a:r>
                <a:rPr kumimoji="1" lang="en-US" altLang="zh-CN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0030101010101" charset="-122"/>
                  <a:ea typeface="黑体" panose="02010600030101010101" charset="-122"/>
                </a:rPr>
                <a:t>18</a:t>
              </a:r>
              <a:r>
                <a:rPr kumimoji="1" lang="zh-CN" altLang="en-US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0030101010101" charset="-122"/>
                  <a:ea typeface="黑体" panose="02010600030101010101" charset="-122"/>
                </a:rPr>
                <a:t>世纪）</a:t>
              </a:r>
              <a:endPara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86035" name="Oval 1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600" y="7748"/>
              <a:ext cx="2040" cy="940"/>
            </a:xfrm>
            <a:prstGeom prst="ellipse">
              <a:avLst/>
            </a:prstGeom>
            <a:solidFill>
              <a:schemeClr val="bg1">
                <a:alpha val="30196"/>
              </a:schemeClr>
            </a:solidFill>
            <a:ln w="762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algn="ctr"/>
              <a:endParaRPr kumimoji="1" lang="zh-CN" altLang="zh-CN" b="0">
                <a:latin typeface="Times New Roman" panose="02020603050405020304" pitchFamily="18" charset="0"/>
              </a:endParaRPr>
            </a:p>
          </p:txBody>
        </p:sp>
        <p:grpSp>
          <p:nvGrpSpPr>
            <p:cNvPr id="4" name="Group 20"/>
            <p:cNvGrpSpPr/>
            <p:nvPr/>
          </p:nvGrpSpPr>
          <p:grpSpPr bwMode="auto">
            <a:xfrm>
              <a:off x="7105" y="3008"/>
              <a:ext cx="8698" cy="2960"/>
              <a:chOff x="2336" y="1256"/>
              <a:chExt cx="3479" cy="1184"/>
            </a:xfrm>
          </p:grpSpPr>
          <p:sp>
            <p:nvSpPr>
              <p:cNvPr id="97301" name="Line 21"/>
              <p:cNvSpPr>
                <a:spLocks noChangeShapeType="1"/>
              </p:cNvSpPr>
              <p:nvPr/>
            </p:nvSpPr>
            <p:spPr bwMode="auto">
              <a:xfrm>
                <a:off x="2728" y="1256"/>
                <a:ext cx="1664" cy="39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302" name="Line 22"/>
              <p:cNvSpPr>
                <a:spLocks noChangeShapeType="1"/>
              </p:cNvSpPr>
              <p:nvPr/>
            </p:nvSpPr>
            <p:spPr bwMode="auto">
              <a:xfrm flipV="1">
                <a:off x="2336" y="1648"/>
                <a:ext cx="2056" cy="79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303" name="Rectangle 23"/>
              <p:cNvSpPr>
                <a:spLocks noChangeArrowheads="1"/>
              </p:cNvSpPr>
              <p:nvPr/>
            </p:nvSpPr>
            <p:spPr bwMode="auto">
              <a:xfrm>
                <a:off x="4361" y="1435"/>
                <a:ext cx="1454" cy="44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36000" tIns="36000" rIns="36000" bIns="36000" anchor="ctr" anchorCtr="1">
                <a:spAutoFit/>
              </a:bodyPr>
              <a:lstStyle/>
              <a:p>
                <a:r>
                  <a:rPr kumimoji="1" lang="zh-CN" altLang="en-US" sz="4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  <a:ea typeface="华文隶书" pitchFamily="2" charset="-122"/>
                  </a:rPr>
                  <a:t>两河流域</a:t>
                </a:r>
                <a:endParaRPr kumimoji="1" lang="zh-CN" altLang="en-US" sz="4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隶书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5" name="Picture 3" descr="Babylon - Stadtansicht - Zeichnu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61595"/>
            <a:ext cx="6054725" cy="666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1329980" y="120432"/>
            <a:ext cx="367284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charset="-122"/>
              </a:rPr>
              <a:t>古巴比伦城想象图</a:t>
            </a:r>
            <a:endParaRPr kumimoji="1"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11517370" y="1066219"/>
            <a:ext cx="408305" cy="196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汉</a:t>
            </a:r>
            <a:endParaRPr kumimoji="1" lang="en-US" altLang="zh-CN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谟</a:t>
            </a:r>
            <a:endParaRPr kumimoji="1" lang="en-US" altLang="zh-CN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拉</a:t>
            </a:r>
            <a:endParaRPr kumimoji="1" lang="en-US" altLang="zh-CN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比</a:t>
            </a:r>
            <a:endParaRPr kumimoji="1"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7632700" y="4243070"/>
            <a:ext cx="4448175" cy="216471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公元前</a:t>
            </a:r>
            <a:r>
              <a:rPr kumimoji="1"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18</a:t>
            </a:r>
            <a:r>
              <a:rPr kumimoji="1"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世纪汉</a:t>
            </a:r>
            <a:r>
              <a:rPr kumimoji="1"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谟拉比统一两河</a:t>
            </a:r>
            <a:r>
              <a:rPr kumimoji="1"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流域，建立</a:t>
            </a:r>
            <a:r>
              <a:rPr kumimoji="1"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强大的中央集权制国家。</a:t>
            </a:r>
            <a:r>
              <a:rPr kumimoji="1"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前</a:t>
            </a:r>
            <a:r>
              <a:rPr kumimoji="1"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1595</a:t>
            </a:r>
            <a:r>
              <a:rPr kumimoji="1"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年被外族灭亡。</a:t>
            </a:r>
            <a:endParaRPr kumimoji="1"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00359" name="Picture 7" descr="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447" y="141093"/>
            <a:ext cx="3449045" cy="382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7" name="Picture 3" descr="b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0170"/>
            <a:ext cx="11908155" cy="66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245358" y="150345"/>
            <a:ext cx="285813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kumimoji="1" lang="zh-CN" altLang="en-US" sz="3200" b="1" dirty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0030101010101" charset="-122"/>
              </a:rPr>
              <a:t>古巴比伦</a:t>
            </a:r>
            <a:r>
              <a:rPr kumimoji="1" lang="zh-CN" altLang="en-US" sz="32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0030101010101" charset="-122"/>
              </a:rPr>
              <a:t>城遗址</a:t>
            </a:r>
            <a:endParaRPr kumimoji="1" lang="zh-CN" altLang="en-US" sz="3200" b="1" dirty="0" smtClean="0">
              <a:solidFill>
                <a:srgbClr val="190AE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270510" y="308610"/>
            <a:ext cx="603504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三、</a:t>
            </a:r>
            <a:r>
              <a:rPr lang="en-US" altLang="zh-CN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谟拉比</a:t>
            </a:r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法典</a:t>
            </a:r>
            <a:r>
              <a:rPr lang="en-US" altLang="zh-CN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40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1366762" y="1857153"/>
            <a:ext cx="19354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地位：</a:t>
            </a:r>
            <a:endParaRPr lang="zh-CN" altLang="en-US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1366804" y="2530093"/>
            <a:ext cx="8226592" cy="239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9000"/>
              </a:lnSpc>
            </a:pP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   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是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迄今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已知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较为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完整的成文法典。 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5056" y="2999551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世界上第一部</a:t>
            </a:r>
            <a:endParaRPr lang="zh-CN" alt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209550" y="140970"/>
            <a:ext cx="659892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三、</a:t>
            </a:r>
            <a:r>
              <a:rPr lang="en-US" altLang="zh-CN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谟拉比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法典</a:t>
            </a:r>
            <a:r>
              <a:rPr lang="en-US" altLang="zh-CN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4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396588" y="1200894"/>
            <a:ext cx="20713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2. </a:t>
            </a:r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内容：</a:t>
            </a:r>
            <a:endParaRPr lang="zh-CN" altLang="en-US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397510" y="1221105"/>
            <a:ext cx="11490960" cy="5502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         法典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刻在一块黑色的石柱上，正文共有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282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条，内容十分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广泛：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（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）古巴比伦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分为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拥有公民权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的自由民、无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公民权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的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自由民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和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奴隶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三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个严格的社会等级。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（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2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）奴隶制度在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古巴比伦相当发达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家庭奴隶制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是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古巴比伦的一大特征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男性家长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对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奴隶有生杀予夺之权，对妻子儿女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有绝对权威，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在欠债时甚至可以将妻子儿女送去抵债。法典明显保留了一些原始时代的观念。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（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3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）法典中有许多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关于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租赁、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雇佣、交换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借贷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等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方面的规定，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说明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商品经济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在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古巴比伦比较活跃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346393" y="308348"/>
            <a:ext cx="83518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三、</a:t>
            </a:r>
            <a:r>
              <a:rPr lang="en-US" altLang="zh-CN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汉</a:t>
            </a: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谟拉比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法典</a:t>
            </a:r>
            <a:r>
              <a:rPr lang="en-US" altLang="zh-CN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4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929988" y="1758816"/>
            <a:ext cx="19354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3.</a:t>
            </a:r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影响：</a:t>
            </a:r>
            <a:endParaRPr lang="zh-CN" altLang="en-US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930275" y="2562225"/>
            <a:ext cx="10520045" cy="1732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6400"/>
              </a:lnSpc>
            </a:pP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《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汉谟拉比法典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是古巴比伦王国留给人类宝贵的文化遗产，表明人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类社会的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源远流长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08752" y="3591664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法制传统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ammurabi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" y="243840"/>
            <a:ext cx="3643630" cy="592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608648" y="6241415"/>
            <a:ext cx="35560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en-US" altLang="zh-CN" sz="2800" dirty="0">
                <a:solidFill>
                  <a:srgbClr val="190AE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charset="-122"/>
              </a:rPr>
              <a:t>《</a:t>
            </a:r>
            <a:r>
              <a:rPr kumimoji="1" lang="zh-CN" altLang="en-US" sz="2800" dirty="0">
                <a:solidFill>
                  <a:srgbClr val="190AE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charset="-122"/>
              </a:rPr>
              <a:t>汉谟拉比法典</a:t>
            </a:r>
            <a:r>
              <a:rPr kumimoji="1" lang="en-US" altLang="zh-CN" sz="2800" dirty="0">
                <a:solidFill>
                  <a:srgbClr val="190AE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charset="-122"/>
              </a:rPr>
              <a:t>》</a:t>
            </a:r>
            <a:r>
              <a:rPr kumimoji="1" lang="zh-CN" altLang="en-US" sz="2800" dirty="0">
                <a:solidFill>
                  <a:srgbClr val="190AE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charset="-122"/>
              </a:rPr>
              <a:t>石碑</a:t>
            </a:r>
            <a:endParaRPr kumimoji="1" lang="zh-CN" altLang="en-US" sz="2800" dirty="0">
              <a:solidFill>
                <a:srgbClr val="190AE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4894089" y="1088476"/>
            <a:ext cx="5427663" cy="5076828"/>
            <a:chOff x="2668" y="1142"/>
            <a:chExt cx="3419" cy="3198"/>
          </a:xfrm>
        </p:grpSpPr>
        <p:sp>
          <p:nvSpPr>
            <p:cNvPr id="101381" name="Text Box 6"/>
            <p:cNvSpPr txBox="1">
              <a:spLocks noChangeArrowheads="1"/>
            </p:cNvSpPr>
            <p:nvPr/>
          </p:nvSpPr>
          <p:spPr bwMode="auto">
            <a:xfrm>
              <a:off x="2668" y="3347"/>
              <a:ext cx="2506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1"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0030101010101" charset="-122"/>
                  <a:ea typeface="黑体" panose="02010600030101010101" charset="-122"/>
                </a:rPr>
                <a:t>《</a:t>
              </a:r>
              <a:r>
                <a:rPr kumimoji="1"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0030101010101" charset="-122"/>
                  <a:ea typeface="黑体" panose="02010600030101010101" charset="-122"/>
                </a:rPr>
                <a:t>汉谟拉比法典</a:t>
              </a:r>
              <a:r>
                <a:rPr kumimoji="1"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0030101010101" charset="-122"/>
                  <a:ea typeface="黑体" panose="02010600030101010101" charset="-122"/>
                </a:rPr>
                <a:t>》</a:t>
              </a:r>
              <a:r>
                <a:rPr kumimoji="1"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0030101010101" charset="-122"/>
                  <a:ea typeface="黑体" panose="02010600030101010101" charset="-122"/>
                </a:rPr>
                <a:t>石碑上半部</a:t>
              </a:r>
              <a:endParaRPr kumimoji="1"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endParaRPr>
            </a:p>
          </p:txBody>
        </p:sp>
        <p:pic>
          <p:nvPicPr>
            <p:cNvPr id="101382" name="Picture 7" descr="hammurabi_de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9" y="1142"/>
              <a:ext cx="2210" cy="2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3" name="Text Box 8"/>
            <p:cNvSpPr txBox="1">
              <a:spLocks noChangeArrowheads="1"/>
            </p:cNvSpPr>
            <p:nvPr/>
          </p:nvSpPr>
          <p:spPr bwMode="auto">
            <a:xfrm>
              <a:off x="2809" y="3642"/>
              <a:ext cx="3278" cy="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24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rPr>
                <a:t>　　石碑上的浮雕右边为太阳神，左</a:t>
              </a:r>
              <a:endPara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endParaRPr>
            </a:p>
            <a:p>
              <a:r>
                <a:rPr kumimoji="1" lang="zh-CN" altLang="en-US" sz="24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rPr>
                <a:t>边为汉谟拉比。雕像表明太阳神正在</a:t>
              </a:r>
              <a:endPara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endParaRPr>
            </a:p>
            <a:p>
              <a:r>
                <a:rPr kumimoji="1" lang="zh-CN" altLang="en-US" sz="24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rPr>
                <a:t>授予汉谟拉比象征权利的魔标和魔环。</a:t>
              </a:r>
              <a:endPara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</p:grpSp>
      <p:sp>
        <p:nvSpPr>
          <p:cNvPr id="91145" name="Line 9"/>
          <p:cNvSpPr>
            <a:spLocks noChangeShapeType="1"/>
          </p:cNvSpPr>
          <p:nvPr/>
        </p:nvSpPr>
        <p:spPr bwMode="auto">
          <a:xfrm>
            <a:off x="3530600" y="1739900"/>
            <a:ext cx="2514600" cy="584200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146" name="Rectangle 10"/>
          <p:cNvSpPr>
            <a:spLocks noChangeArrowheads="1"/>
          </p:cNvSpPr>
          <p:nvPr/>
        </p:nvSpPr>
        <p:spPr bwMode="auto">
          <a:xfrm>
            <a:off x="5516563" y="2924175"/>
            <a:ext cx="474599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6600" b="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“</a:t>
            </a:r>
            <a:r>
              <a:rPr kumimoji="1" lang="zh-CN" altLang="en-US" sz="6600" b="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君权神授”</a:t>
            </a:r>
            <a:endParaRPr kumimoji="1" lang="zh-CN" altLang="en-US" sz="6600" b="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91147" name="Rectangle 11"/>
          <p:cNvSpPr>
            <a:spLocks noChangeArrowheads="1"/>
          </p:cNvSpPr>
          <p:nvPr/>
        </p:nvSpPr>
        <p:spPr bwMode="auto">
          <a:xfrm>
            <a:off x="5581650" y="5369382"/>
            <a:ext cx="4210050" cy="86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en-US" altLang="zh-CN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《</a:t>
            </a:r>
            <a:r>
              <a:rPr kumimoji="1" lang="zh-CN" altLang="en-US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汉谟拉比法典</a:t>
            </a:r>
            <a:r>
              <a:rPr kumimoji="1" lang="en-US" altLang="zh-CN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》</a:t>
            </a:r>
            <a:endParaRPr kumimoji="1" lang="en-US" altLang="zh-CN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世界上第一部比较完备的成文法典</a:t>
            </a:r>
            <a:endParaRPr kumimoji="1" lang="zh-CN" altLang="en-US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3" name="Group 12"/>
          <p:cNvGrpSpPr/>
          <p:nvPr/>
        </p:nvGrpSpPr>
        <p:grpSpPr bwMode="auto">
          <a:xfrm>
            <a:off x="3444875" y="840740"/>
            <a:ext cx="7867650" cy="4448175"/>
            <a:chOff x="1274" y="979"/>
            <a:chExt cx="4332" cy="2802"/>
          </a:xfrm>
        </p:grpSpPr>
        <p:pic>
          <p:nvPicPr>
            <p:cNvPr id="101388" name="Picture 13" descr="hammurab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0" y="979"/>
              <a:ext cx="3506" cy="2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9" name="Text Box 14"/>
            <p:cNvSpPr txBox="1">
              <a:spLocks noChangeArrowheads="1"/>
            </p:cNvSpPr>
            <p:nvPr/>
          </p:nvSpPr>
          <p:spPr bwMode="auto">
            <a:xfrm>
              <a:off x="2263" y="3432"/>
              <a:ext cx="318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1" lang="zh-CN" alt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黑体" panose="02010600030101010101" charset="-122"/>
                </a:rPr>
                <a:t>楔形文字刻写的法典内容</a:t>
              </a:r>
              <a:endParaRPr kumimoji="1"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0030101010101" charset="-122"/>
              </a:endParaRPr>
            </a:p>
          </p:txBody>
        </p:sp>
        <p:sp>
          <p:nvSpPr>
            <p:cNvPr id="101390" name="Line 15"/>
            <p:cNvSpPr>
              <a:spLocks noChangeShapeType="1"/>
            </p:cNvSpPr>
            <p:nvPr/>
          </p:nvSpPr>
          <p:spPr bwMode="auto">
            <a:xfrm>
              <a:off x="1274" y="2163"/>
              <a:ext cx="919" cy="0"/>
            </a:xfrm>
            <a:prstGeom prst="line">
              <a:avLst/>
            </a:prstGeom>
            <a:noFill/>
            <a:ln w="38100" cap="rnd">
              <a:solidFill>
                <a:srgbClr val="FF0000"/>
              </a:solidFill>
              <a:prstDash val="sysDot"/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5" grpId="0" bldLvl="0" animBg="1"/>
      <p:bldP spid="91145" grpId="1" bldLvl="0" animBg="1"/>
      <p:bldP spid="91146" grpId="0"/>
      <p:bldP spid="91146" grpId="1"/>
      <p:bldP spid="911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61390" y="1978025"/>
            <a:ext cx="1006348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190AE6"/>
                </a:solidFill>
              </a:rPr>
              <a:t>      </a:t>
            </a:r>
            <a:r>
              <a:rPr lang="zh-CN" altLang="en-US" sz="3200" b="1">
                <a:solidFill>
                  <a:srgbClr val="190AE6"/>
                </a:solidFill>
              </a:rPr>
              <a:t>从汉谟拉比法典的内容看，它处处维护奴隶主阶级的利益，强化奴隶主阶级的专政。在阶级社会里，法律是统治阶级意志的体现，是维护国家政权的工具。</a:t>
            </a:r>
            <a:endParaRPr lang="zh-CN" altLang="en-US" sz="3200" b="1">
              <a:solidFill>
                <a:srgbClr val="190AE6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9195" y="954405"/>
            <a:ext cx="95332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根据以上资料，谈谈你对《汉莫拉比法典》的看法。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a20050728s045429d3-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" y="608965"/>
            <a:ext cx="10739120" cy="562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309245" y="6236970"/>
            <a:ext cx="102793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defRPr/>
            </a:pPr>
            <a:r>
              <a:rPr lang="zh-CN" altLang="en-US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这</a:t>
            </a: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座神话般的建筑是在公元前</a:t>
            </a:r>
            <a:r>
              <a:rPr lang="en-US" altLang="zh-CN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600</a:t>
            </a: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年左右尼布甲尼撒二世为他</a:t>
            </a:r>
            <a:r>
              <a:rPr lang="zh-CN" altLang="en-US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的王后修建</a:t>
            </a: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的 </a:t>
            </a:r>
            <a:endParaRPr lang="zh-CN" altLang="en-US" sz="24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50640" y="609600"/>
            <a:ext cx="42551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古巴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比伦空中花园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355" y="8763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知识拓展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198755"/>
            <a:ext cx="11794490" cy="6330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5348288" y="2118717"/>
            <a:ext cx="1295400" cy="685800"/>
            <a:chOff x="105" y="-51"/>
            <a:chExt cx="816" cy="384"/>
          </a:xfrm>
        </p:grpSpPr>
        <p:sp>
          <p:nvSpPr>
            <p:cNvPr id="4099" name="Rectangle 4"/>
            <p:cNvSpPr/>
            <p:nvPr/>
          </p:nvSpPr>
          <p:spPr>
            <a:xfrm>
              <a:off x="105" y="-51"/>
              <a:ext cx="816" cy="384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0" name="WordArt 5"/>
            <p:cNvSpPr/>
            <p:nvPr/>
          </p:nvSpPr>
          <p:spPr>
            <a:xfrm>
              <a:off x="177" y="20"/>
              <a:ext cx="672" cy="2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ctr"/>
              <a:r>
                <a:rPr lang="zh-CN" altLang="en-US" sz="3600" b="1">
                  <a:ln w="12700" cap="flat" cmpd="sng">
                    <a:solidFill>
                      <a:srgbClr val="FFFF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00"/>
                  </a:solidFill>
                  <a:effectLst>
                    <a:outerShdw dist="35921" dir="2699999" sy="50000" kx="2115830" algn="bl" rotWithShape="0">
                      <a:srgbClr val="C0C0C0">
                        <a:alpha val="78000"/>
                      </a:srgbClr>
                    </a:outerShdw>
                  </a:effectLst>
                  <a:latin typeface="黑体" panose="02010600030101010101" charset="-122"/>
                  <a:ea typeface="黑体" panose="02010600030101010101" charset="-122"/>
                </a:rPr>
                <a:t>古代巴比伦</a:t>
              </a:r>
              <a:endParaRPr lang="zh-CN" altLang="en-US" sz="3600" b="1">
                <a:ln w="1270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sy="50000" kx="2115830" algn="bl" rotWithShape="0">
                    <a:srgbClr val="C0C0C0">
                      <a:alpha val="78000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5126" name="WordArt 6"/>
          <p:cNvSpPr/>
          <p:nvPr/>
        </p:nvSpPr>
        <p:spPr>
          <a:xfrm>
            <a:off x="4343400" y="4191000"/>
            <a:ext cx="5562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33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00"/>
                </a:solidFill>
                <a:latin typeface="黑体" panose="02010600030101010101" charset="-122"/>
                <a:ea typeface="黑体" panose="02010600030101010101" charset="-122"/>
              </a:rPr>
              <a:t>——四大文明古国之二</a:t>
            </a:r>
            <a:endParaRPr lang="zh-CN" altLang="en-US" sz="3600" b="1">
              <a:ln w="9525" cap="flat" cmpd="sng">
                <a:solidFill>
                  <a:srgbClr val="0033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33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Tigris_river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65" y="184150"/>
            <a:ext cx="10327640" cy="596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1692275" y="6278027"/>
            <a:ext cx="8796338" cy="46164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/>
          <a:p>
            <a:pPr algn="ctr"/>
            <a:r>
              <a:rPr kumimoji="1" lang="zh-CN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底格里斯河</a:t>
            </a:r>
            <a:r>
              <a:rPr kumimoji="1" lang="zh-CN" altLang="en-US" sz="3000" b="1" dirty="0">
                <a:solidFill>
                  <a:srgbClr val="F703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西亚水量最大的河流。</a:t>
            </a:r>
            <a:endParaRPr kumimoji="1" lang="zh-CN" altLang="en-US" sz="3000" b="1" dirty="0">
              <a:solidFill>
                <a:srgbClr val="0018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" y="225425"/>
            <a:ext cx="10436860" cy="598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1430466" y="6301323"/>
            <a:ext cx="8689975" cy="46164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/>
          <a:p>
            <a:r>
              <a:rPr kumimoji="1" lang="zh-CN" altLang="ar-SA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幼发拉底河</a:t>
            </a:r>
            <a:r>
              <a:rPr kumimoji="1" lang="zh-CN" altLang="en-US" sz="3000" b="1" dirty="0" smtClean="0">
                <a:solidFill>
                  <a:srgbClr val="F703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西</a:t>
            </a:r>
            <a:r>
              <a:rPr kumimoji="1" lang="zh-CN" altLang="en-US" sz="3000" b="1" dirty="0">
                <a:solidFill>
                  <a:srgbClr val="F703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南亚最大河流</a:t>
            </a:r>
            <a:r>
              <a:rPr kumimoji="1" lang="zh-CN" altLang="en-US" sz="3000" b="1" dirty="0">
                <a:solidFill>
                  <a:srgbClr val="0018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全长约</a:t>
            </a:r>
            <a:r>
              <a:rPr kumimoji="1" lang="en-US" altLang="zh-CN" sz="3000" b="1" dirty="0">
                <a:solidFill>
                  <a:srgbClr val="0018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2800</a:t>
            </a:r>
            <a:r>
              <a:rPr kumimoji="1" lang="zh-CN" altLang="en-US" sz="3000" b="1" dirty="0">
                <a:solidFill>
                  <a:srgbClr val="0018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公里。</a:t>
            </a:r>
            <a:endParaRPr kumimoji="1" lang="zh-CN" altLang="en-US" sz="3000" b="1" dirty="0">
              <a:solidFill>
                <a:srgbClr val="0018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李新亮历史课件\李新亮九年级上课件\九年级上备课资料\2018九年级上备课资料\第2课大河流域人类文明的摇篮\媒体素材\图片\亚非文明地图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" y="107950"/>
            <a:ext cx="10870565" cy="666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4943872" y="5517232"/>
            <a:ext cx="417646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</a:rPr>
              <a:t>过去是热点，</a:t>
            </a:r>
            <a:endParaRPr lang="en-US" altLang="zh-CN" sz="3600" b="1" dirty="0" smtClean="0">
              <a:solidFill>
                <a:srgbClr val="190AE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itchFamily="2" charset="-122"/>
            </a:endParaRPr>
          </a:p>
          <a:p>
            <a:r>
              <a:rPr lang="zh-CN" altLang="en-US" sz="36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</a:rPr>
              <a:t>现在也是热点</a:t>
            </a:r>
            <a:endParaRPr lang="zh-CN" altLang="en-US" sz="3600" b="1" dirty="0" smtClean="0">
              <a:solidFill>
                <a:srgbClr val="190AE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/>
          <p:nvPr/>
        </p:nvSpPr>
        <p:spPr>
          <a:xfrm>
            <a:off x="411163" y="216218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课外链接：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79" name="Text Box 3"/>
          <p:cNvSpPr txBox="1"/>
          <p:nvPr/>
        </p:nvSpPr>
        <p:spPr>
          <a:xfrm>
            <a:off x="508635" y="1252220"/>
            <a:ext cx="1050353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公元前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2000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年左右，一支游牧部落即希伯来人（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犹太人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古称）迁徙到地中海东岸。公元前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世纪，他们建立了统一的以色列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犹太国家，公元前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722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年，被外族灭亡。他们不堪忍受外族人的奴役和残酷统治，于是流散到世界各地，过着漂泊的生活。中世纪以后，阿拉伯人占据这块地方，建立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巴勒斯坦国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1948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日，犹太人回归建立了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以色列国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，把巴勒斯坦的一百多万阿拉伯人赶走，造成巴勒斯坦难民问题。这就是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巴以冲突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的历史渊源。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Text Box 6"/>
          <p:cNvSpPr txBox="1">
            <a:spLocks noChangeArrowheads="1"/>
          </p:cNvSpPr>
          <p:nvPr/>
        </p:nvSpPr>
        <p:spPr bwMode="auto">
          <a:xfrm>
            <a:off x="1695500" y="1556792"/>
            <a:ext cx="533400" cy="237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文明历程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0183" name="Text Box 8"/>
          <p:cNvSpPr txBox="1">
            <a:spLocks noChangeArrowheads="1"/>
          </p:cNvSpPr>
          <p:nvPr/>
        </p:nvSpPr>
        <p:spPr bwMode="auto">
          <a:xfrm>
            <a:off x="1661592" y="4442975"/>
            <a:ext cx="762000" cy="246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文明成就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0185" name="AutoShape 10"/>
          <p:cNvSpPr/>
          <p:nvPr/>
        </p:nvSpPr>
        <p:spPr bwMode="auto">
          <a:xfrm>
            <a:off x="2279576" y="4467504"/>
            <a:ext cx="304800" cy="2133600"/>
          </a:xfrm>
          <a:prstGeom prst="leftBrace">
            <a:avLst>
              <a:gd name="adj1" fmla="val 58301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32372" y="684694"/>
            <a:ext cx="830013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幼发拉底河和底格里斯河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“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美索不达米亚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”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666583" y="1380773"/>
            <a:ext cx="6864464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约前</a:t>
            </a:r>
            <a:r>
              <a:rPr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3500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zh-CN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出现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小国</a:t>
            </a:r>
            <a:r>
              <a:rPr lang="zh-CN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2639616" y="2492896"/>
            <a:ext cx="756084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世纪古巴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比伦国国王</a:t>
            </a:r>
            <a:r>
              <a:rPr lang="zh-CN" altLang="en-US" sz="3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汉谟拉比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统一</a:t>
            </a:r>
            <a:r>
              <a:rPr lang="zh-CN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了两河流域，建立了强大的中央集权国家。</a:t>
            </a:r>
            <a:endParaRPr lang="zh-CN" altLang="en-US" sz="3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53333" y="1948126"/>
            <a:ext cx="631317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lang="en-US" altLang="zh-CN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2400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zh-CN" altLang="en-US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</a:t>
            </a:r>
            <a:r>
              <a:rPr lang="zh-CN" altLang="en-US" sz="3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河流域实现了初步统一。</a:t>
            </a:r>
            <a:endParaRPr lang="zh-CN" altLang="en-U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1624" y="3524300"/>
            <a:ext cx="401574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zh-CN" altLang="en-US" sz="3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kumimoji="1" lang="en-US" altLang="zh-CN" sz="3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1595</a:t>
            </a:r>
            <a:r>
              <a:rPr kumimoji="1" lang="zh-CN" altLang="en-US" sz="3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年被外族灭亡。</a:t>
            </a:r>
            <a:endParaRPr kumimoji="1" lang="zh-CN" altLang="en-US" sz="3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AutoShape 10"/>
          <p:cNvSpPr/>
          <p:nvPr/>
        </p:nvSpPr>
        <p:spPr bwMode="auto">
          <a:xfrm>
            <a:off x="2334816" y="1633155"/>
            <a:ext cx="249560" cy="2246839"/>
          </a:xfrm>
          <a:prstGeom prst="leftBrace">
            <a:avLst>
              <a:gd name="adj1" fmla="val 58301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3332" y="4247758"/>
            <a:ext cx="7380312" cy="2511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政治：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古巴比伦王国</a:t>
            </a:r>
            <a:r>
              <a:rPr lang="zh-CN" alt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汉谟拉比法典</a:t>
            </a:r>
            <a:r>
              <a:rPr lang="zh-CN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zh-CN" altLang="zh-CN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文字：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楔形文字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建筑：空中花园</a:t>
            </a:r>
            <a:endParaRPr lang="zh-CN" altLang="en-US" sz="3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历法：阴历，设置闰月</a:t>
            </a:r>
            <a:endParaRPr lang="en-US" altLang="zh-CN" sz="3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数学：</a:t>
            </a:r>
            <a:r>
              <a:rPr lang="en-US" altLang="zh-CN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3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进位制</a:t>
            </a:r>
            <a:endParaRPr lang="zh-CN" altLang="zh-CN" sz="3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9710" y="6223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课堂小结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5915" y="1324610"/>
            <a:ext cx="10377805" cy="5049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1．最早在两河流域建立国家的是（       ）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  A．苏美尔人         B． 阿卡德人   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  C．非尼基人         D．  西伯来人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2．两河流域的两河是指</a:t>
            </a:r>
            <a:r>
              <a:rPr lang="zh-CN" altLang="en-US" sz="3200" b="1">
                <a:sym typeface="+mn-ea"/>
              </a:rPr>
              <a:t>（       ）</a:t>
            </a:r>
            <a:r>
              <a:rPr lang="zh-CN" altLang="en-US" sz="3200" b="1"/>
              <a:t>　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①尼罗河 ②幼发拉底河 ③底格里斯河 ④恒河 ⑤印度河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  A． ②③           B． ④⑤        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  C． ①⑤           D． ①④</a:t>
            </a:r>
            <a:endParaRPr lang="zh-CN" altLang="en-US" sz="3200" b="1"/>
          </a:p>
          <a:p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35915" y="299085"/>
            <a:ext cx="2720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190AE6"/>
                </a:solidFill>
              </a:rPr>
              <a:t>巩固练习</a:t>
            </a:r>
            <a:endParaRPr lang="zh-CN" altLang="en-US" sz="3600" b="1">
              <a:solidFill>
                <a:srgbClr val="190AE6"/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016115" y="1383348"/>
            <a:ext cx="41338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fontAlgn="base"/>
            <a:r>
              <a:rPr lang="zh-CN" altLang="zh-CN" sz="36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+mn-cs"/>
              </a:rPr>
              <a:t>A</a:t>
            </a:r>
            <a:endParaRPr lang="zh-CN" altLang="zh-CN" sz="3600" b="1" strike="noStrike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charset="-122"/>
              <a:ea typeface="黑体" panose="02010600030101010101" charset="-122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398770" y="3488373"/>
            <a:ext cx="41338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fontAlgn="base"/>
            <a:r>
              <a:rPr lang="zh-CN" altLang="zh-CN" sz="36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+mn-cs"/>
              </a:rPr>
              <a:t>A</a:t>
            </a:r>
            <a:endParaRPr lang="zh-CN" altLang="zh-CN" sz="3600" b="1" strike="noStrike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charset="-122"/>
              <a:ea typeface="黑体" panose="02010600030101010101" charset="-122"/>
              <a:cs typeface="+mn-cs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31165" y="1028700"/>
            <a:ext cx="10321290" cy="514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3</a:t>
            </a:r>
            <a:r>
              <a:rPr lang="en-US" altLang="zh-CN" sz="3200" b="1">
                <a:sym typeface="+mn-ea"/>
              </a:rPr>
              <a:t>.</a:t>
            </a:r>
            <a:r>
              <a:rPr lang="zh-CN" altLang="en-US" sz="3200" b="1">
                <a:sym typeface="+mn-ea"/>
              </a:rPr>
              <a:t>古巴比伦王国国王汉谟拉比统一连河流域是在（       ）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  A．公元前3500年              B．公元前19世纪   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  C． 公元前18世纪              D．公元前16世纪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4． 对古巴比伦王国说法不正确的是（       ）</a:t>
            </a:r>
            <a:r>
              <a:rPr lang="zh-CN" altLang="en-US" sz="3200" b="1">
                <a:sym typeface="+mn-ea"/>
              </a:rPr>
              <a:t>　  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  A．公元前19世纪统一两河流域       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  B． 汉谟拉比建立了中央集权的制度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  C． 古巴比伦王国是奴隶制国家       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  D．空中花园是其文明的象征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31165" y="244475"/>
            <a:ext cx="2720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190AE6"/>
                </a:solidFill>
              </a:rPr>
              <a:t>巩固练习</a:t>
            </a:r>
            <a:endParaRPr lang="zh-CN" altLang="en-US" sz="3600" b="1">
              <a:solidFill>
                <a:srgbClr val="190AE6"/>
              </a:solidFill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9643110" y="1084263"/>
            <a:ext cx="41338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fontAlgn="base"/>
            <a:r>
              <a:rPr lang="en-US" altLang="zh-CN" sz="36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+mn-cs"/>
              </a:rPr>
              <a:t>C</a:t>
            </a:r>
            <a:endParaRPr lang="en-US" altLang="zh-CN" sz="3600" b="1" strike="noStrike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charset="-122"/>
              <a:ea typeface="黑体" panose="02010600030101010101" charset="-122"/>
              <a:cs typeface="+mn-cs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593330" y="3172778"/>
            <a:ext cx="41338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fontAlgn="base"/>
            <a:r>
              <a:rPr lang="zh-CN" altLang="zh-CN" sz="36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  <a:cs typeface="+mn-cs"/>
              </a:rPr>
              <a:t>A</a:t>
            </a:r>
            <a:endParaRPr lang="zh-CN" altLang="zh-CN" sz="3600" b="1" strike="noStrike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charset="-122"/>
              <a:ea typeface="黑体" panose="0201060003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021715" y="932180"/>
            <a:ext cx="10229850" cy="433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、读材料，想问题。</a:t>
            </a:r>
            <a:endParaRPr lang="zh-CN" altLang="en-US" sz="3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汉谟拉比法典</a:t>
            </a:r>
            <a:r>
              <a:rPr lang="en-US" altLang="zh-CN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规定：</a:t>
            </a:r>
            <a:endParaRPr lang="en-US" altLang="zh-CN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“如果奴隶对主人说</a:t>
            </a:r>
            <a:r>
              <a:rPr lang="en-US" altLang="zh-CN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‘</a:t>
            </a:r>
            <a:r>
              <a:rPr lang="zh-CN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你不是我的主人</a:t>
            </a:r>
            <a:r>
              <a:rPr lang="en-US" altLang="zh-CN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’</a:t>
            </a:r>
            <a:r>
              <a:rPr lang="zh-CN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，他的耳朵就要被割掉。</a:t>
            </a:r>
            <a:r>
              <a:rPr lang="zh-CN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“如果</a:t>
            </a:r>
            <a:r>
              <a:rPr lang="zh-CN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理发师不经奴隶主人的许可，就把不属于他的奴隶头上的奴隶标记剃掉，理发师的手就要被砍掉</a:t>
            </a:r>
            <a:r>
              <a:rPr lang="zh-CN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。”</a:t>
            </a:r>
            <a:endParaRPr lang="en-US" altLang="zh-CN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“如果自由民买到奴隶，未满一个月即发现该奴隶患有癫痫病，则买者可将其退还给卖者，并收回所付之银。”</a:t>
            </a:r>
            <a:endParaRPr lang="en-US" altLang="zh-CN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5520" y="5223867"/>
            <a:ext cx="56959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）奴隶处于什么样的地位？</a:t>
            </a:r>
            <a:endParaRPr lang="zh-CN" altLang="en-US" sz="3200" b="1" dirty="0" smtClean="0">
              <a:solidFill>
                <a:srgbClr val="190AE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75778" y="5837193"/>
            <a:ext cx="81457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）你估计理发师</a:t>
            </a:r>
            <a:r>
              <a:rPr lang="zh-CN" altLang="en-US" sz="3200" b="1" dirty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处于</a:t>
            </a:r>
            <a:r>
              <a:rPr lang="zh-CN" altLang="en-US" sz="3200" b="1" dirty="0" smtClean="0">
                <a:solidFill>
                  <a:srgbClr val="190A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什么样的社会地位？</a:t>
            </a:r>
            <a:endParaRPr lang="zh-CN" altLang="en-US" sz="3200" b="1" dirty="0" smtClean="0">
              <a:solidFill>
                <a:srgbClr val="190AE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3760" y="1063625"/>
            <a:ext cx="10311130" cy="23558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    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是一部代表奴隶主意志的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法律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    法典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规定了奴隶可以买卖、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抵债；奴隶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的生命和安全毫无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保障；法典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严格保护奴隶主阶级的私有财产不受侵犯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3135" y="4142740"/>
            <a:ext cx="3738245" cy="5835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无公民权的自由民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0390" y="14224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190AE6"/>
                </a:solidFill>
                <a:latin typeface="黑体" panose="02010600030101010101" charset="-122"/>
                <a:ea typeface="黑体" panose="02010600030101010101" charset="-122"/>
              </a:rPr>
              <a:t>课后活动</a:t>
            </a:r>
            <a:endParaRPr lang="zh-CN" altLang="en-US" sz="3600" b="1">
              <a:solidFill>
                <a:srgbClr val="190AE6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5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48129"/>
          <p:cNvSpPr/>
          <p:nvPr/>
        </p:nvSpPr>
        <p:spPr>
          <a:xfrm>
            <a:off x="529590" y="2478405"/>
            <a:ext cx="11262360" cy="388175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anchor="ctr">
            <a:spAutoFit/>
          </a:bodyPr>
          <a:p>
            <a:pPr indent="13335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zh-CN" altLang="en-US" sz="2800" b="1" dirty="0">
                <a:latin typeface="Arial" panose="020B0604020202020204" pitchFamily="34" charset="0"/>
              </a:rPr>
              <a:t>两河流域的人们，通过对月亮圆缺变化规律的观察，制定了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</a:rPr>
              <a:t>太阴历</a:t>
            </a:r>
            <a:r>
              <a:rPr lang="zh-CN" altLang="en-US" sz="2800" b="1" dirty="0">
                <a:latin typeface="Arial" panose="020B0604020202020204" pitchFamily="34" charset="0"/>
              </a:rPr>
              <a:t>。一年分为</a:t>
            </a:r>
            <a:r>
              <a:rPr lang="en-US" altLang="zh-CN" sz="2800" b="1">
                <a:latin typeface="Arial" panose="020B0604020202020204" pitchFamily="34" charset="0"/>
              </a:rPr>
              <a:t>12</a:t>
            </a:r>
            <a:r>
              <a:rPr lang="zh-CN" altLang="en-US" sz="2800" b="1" dirty="0">
                <a:latin typeface="Arial" panose="020B0604020202020204" pitchFamily="34" charset="0"/>
              </a:rPr>
              <a:t>个月，全年共</a:t>
            </a:r>
            <a:r>
              <a:rPr lang="en-US" altLang="zh-CN" sz="2800" b="1">
                <a:latin typeface="Arial" panose="020B0604020202020204" pitchFamily="34" charset="0"/>
              </a:rPr>
              <a:t>354</a:t>
            </a:r>
            <a:r>
              <a:rPr lang="zh-CN" altLang="en-US" sz="2800" b="1" dirty="0">
                <a:latin typeface="Arial" panose="020B0604020202020204" pitchFamily="34" charset="0"/>
              </a:rPr>
              <a:t>天。设置闰月。他们已经能够区分五大行星和恒星，对五大行星的运动轨道观察得相当准确。他们把星宿和诸神联系起来，星就是神，因此星的符号也就用来表示神的概念。每天有一位星神值勤，七天一轮回，所以把七天作为一周，分别用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</a:rPr>
              <a:t>日、月、火、水、木、金、土七个星球</a:t>
            </a:r>
            <a:r>
              <a:rPr lang="zh-CN" altLang="en-US" sz="2800" b="1" dirty="0">
                <a:latin typeface="Arial" panose="020B0604020202020204" pitchFamily="34" charset="0"/>
              </a:rPr>
              <a:t>的名称来命名。所谓“星期”，就是星的日期。后来随着科学的进步，去掉了加在星期上的迷信色彩。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</a:rPr>
              <a:t>星期制度</a:t>
            </a:r>
            <a:r>
              <a:rPr lang="zh-CN" altLang="en-US" sz="2800" b="1" dirty="0">
                <a:latin typeface="Arial" panose="020B0604020202020204" pitchFamily="34" charset="0"/>
              </a:rPr>
              <a:t>一直沿用至今，这就是现在通行的七天一星期的来历。 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48131" name="图片 48130" descr="t01db49f46db8e8ac8d"/>
          <p:cNvPicPr>
            <a:picLocks noChangeAspect="1"/>
          </p:cNvPicPr>
          <p:nvPr/>
        </p:nvPicPr>
        <p:blipFill>
          <a:blip r:embed="rId1"/>
          <a:srcRect t="3362" b="4325"/>
          <a:stretch>
            <a:fillRect/>
          </a:stretch>
        </p:blipFill>
        <p:spPr>
          <a:xfrm>
            <a:off x="7147560" y="89535"/>
            <a:ext cx="4149725" cy="2388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图片 48131" descr="t01a1954fe0a6ab244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715" y="89535"/>
            <a:ext cx="2933700" cy="2388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3710" y="344170"/>
            <a:ext cx="20853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90AE6"/>
                </a:solidFill>
                <a:latin typeface="黑体" panose="02010600030101010101" charset="-122"/>
                <a:ea typeface="黑体" panose="02010600030101010101" charset="-122"/>
              </a:rPr>
              <a:t>星期制度</a:t>
            </a:r>
            <a:endParaRPr lang="zh-CN" altLang="en-US" sz="3200" b="1">
              <a:solidFill>
                <a:srgbClr val="190AE6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78555" y="1934210"/>
            <a:ext cx="561911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 dirty="0">
                <a:sym typeface="+mn-ea"/>
                <a:hlinkClick r:id="rId1" tooltip="第2课 古代两河流域"/>
              </a:rPr>
              <a:t>第</a:t>
            </a:r>
            <a:r>
              <a:rPr lang="en-US" altLang="zh-CN" sz="4800" b="1">
                <a:sym typeface="+mn-ea"/>
                <a:hlinkClick r:id="rId1" tooltip="第2课 古代两河流域"/>
              </a:rPr>
              <a:t>2</a:t>
            </a:r>
            <a:r>
              <a:rPr lang="zh-CN" altLang="en-US" sz="4800" b="1" dirty="0">
                <a:sym typeface="+mn-ea"/>
                <a:hlinkClick r:id="rId1" tooltip="第2课 古代两河流域"/>
              </a:rPr>
              <a:t>课 古代两河流域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910273" y="506468"/>
            <a:ext cx="83518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一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、古代</a:t>
            </a: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两河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流域文明</a:t>
            </a:r>
            <a:endParaRPr lang="zh-CN" altLang="en-US" sz="4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910303" y="1684829"/>
            <a:ext cx="29394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</a:t>
            </a:r>
            <a:r>
              <a:rPr lang="en-US" altLang="zh-CN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.</a:t>
            </a:r>
            <a:r>
              <a:rPr lang="zh-CN" alt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地理环境：</a:t>
            </a:r>
            <a:endParaRPr lang="zh-CN" altLang="en-US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436245" y="2420620"/>
            <a:ext cx="11410950" cy="247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62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   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“两河”，是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指西亚的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和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；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两河流域，又称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“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”，意既“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两河之间的地方”，大体上是以今天伊拉克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首都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的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狭长地带。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9670" y="2593569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底格里斯河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31790" y="2623820"/>
            <a:ext cx="24720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幼发拉底河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2485" y="3410585"/>
            <a:ext cx="31464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美索不达米亚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5135" y="4199255"/>
            <a:ext cx="29521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巴格达为中心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44033" descr="index_clip_image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" y="-23495"/>
            <a:ext cx="12157075" cy="624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文本框 44035"/>
          <p:cNvSpPr txBox="1"/>
          <p:nvPr/>
        </p:nvSpPr>
        <p:spPr>
          <a:xfrm>
            <a:off x="1501140" y="6221730"/>
            <a:ext cx="91655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汉谟拉比统一两河流域，建立强大的中央集权国家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4037" name="矩形 44036"/>
          <p:cNvSpPr/>
          <p:nvPr/>
        </p:nvSpPr>
        <p:spPr>
          <a:xfrm>
            <a:off x="5889625" y="3246438"/>
            <a:ext cx="411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800" dirty="0">
                <a:latin typeface="Arial" panose="020B0604020202020204" pitchFamily="34" charset="0"/>
              </a:rPr>
              <a:t>谟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801083" y="1867074"/>
            <a:ext cx="431673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</a:t>
            </a:r>
            <a:r>
              <a:rPr lang="en-US" altLang="zh-CN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.</a:t>
            </a:r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文明</a:t>
            </a:r>
            <a:r>
              <a:rPr lang="zh-CN" alt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起源与发展：</a:t>
            </a:r>
            <a:endParaRPr lang="zh-CN" altLang="en-US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387985" y="2512060"/>
            <a:ext cx="11416030" cy="1681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6200"/>
              </a:lnSpc>
            </a:pP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   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（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）约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从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公元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起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，两河流域南部逐渐产生了一些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以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的小国，小国之间混战不断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59805" y="2691904"/>
            <a:ext cx="18199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前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3500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年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46885" y="3466465"/>
            <a:ext cx="24257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城市为中心</a:t>
            </a:r>
            <a:endParaRPr lang="zh-CN" alt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910273" y="506468"/>
            <a:ext cx="83518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p>
            <a:pPr>
              <a:defRPr/>
            </a:pP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一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、古代</a:t>
            </a: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两河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流域文明</a:t>
            </a:r>
            <a:endParaRPr lang="zh-CN" altLang="en-US" sz="4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655" y="4448810"/>
            <a:ext cx="1128776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   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（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2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）大约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在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公元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两河流域实现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了初步统一。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在后来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1800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年多年里，两河流域几度统一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4514435" y="4512533"/>
            <a:ext cx="181991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前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2400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年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1189068" y="1703879"/>
            <a:ext cx="431673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</a:t>
            </a:r>
            <a:r>
              <a:rPr lang="en-US" altLang="zh-CN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.</a:t>
            </a:r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文明</a:t>
            </a:r>
            <a:r>
              <a:rPr lang="zh-CN" alt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起源与发展：</a:t>
            </a:r>
            <a:endParaRPr lang="zh-CN" altLang="en-US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543560" y="2348865"/>
            <a:ext cx="11082655" cy="1758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6500"/>
              </a:lnSpc>
            </a:pP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）古巴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比伦王国时期，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了强大、统一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9251" y="2550800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汉谟拉比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9355" y="3432175"/>
            <a:ext cx="17856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奴隶制</a:t>
            </a:r>
            <a:endParaRPr lang="zh-CN" alt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8505" y="4759960"/>
            <a:ext cx="7489825" cy="1272540"/>
          </a:xfrm>
          <a:prstGeom prst="rect">
            <a:avLst/>
          </a:prstGeom>
          <a:solidFill>
            <a:srgbClr val="FFFF00">
              <a:alpha val="58824"/>
            </a:srgb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公元前</a:t>
            </a:r>
            <a:r>
              <a:rPr kumimoji="1"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19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世纪古巴</a:t>
            </a: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比伦王国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兴起</a:t>
            </a:r>
            <a:endParaRPr kumimoji="1" lang="en-US" altLang="zh-C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公元前</a:t>
            </a:r>
            <a:r>
              <a:rPr kumimoji="1"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18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世纪汉</a:t>
            </a: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谟拉比统一两河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流域</a:t>
            </a:r>
            <a:endParaRPr kumimoji="1"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742633" y="308348"/>
            <a:ext cx="83518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p>
            <a:pPr>
              <a:defRPr/>
            </a:pP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一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、古代</a:t>
            </a: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两河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流域文明</a:t>
            </a:r>
            <a:endParaRPr lang="zh-CN" altLang="en-US" sz="4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993775" y="1669415"/>
            <a:ext cx="6198235" cy="117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公元前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3000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苏</a:t>
            </a:r>
            <a:r>
              <a:rPr 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美尔人</a:t>
            </a:r>
            <a:r>
              <a:rPr 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创造楔形文字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Picture 11" descr="楔形文字-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908721"/>
            <a:ext cx="3059112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549" y="4365104"/>
            <a:ext cx="325596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993459" y="3078475"/>
            <a:ext cx="534511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苏</a:t>
            </a:r>
            <a:r>
              <a:rPr 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美尔</a:t>
            </a:r>
            <a:r>
              <a:rPr 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制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定阴历，设置闰月来调整阴历和阳历之间的天数差距。 </a:t>
            </a:r>
            <a:endParaRPr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993459" y="4967069"/>
            <a:ext cx="53451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发明计数法中的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进位制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20471" y="485616"/>
            <a:ext cx="4682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3.</a:t>
            </a:r>
            <a:r>
              <a:rPr lang="zh-CN" alt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两河流域</a:t>
            </a:r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文明成就：</a:t>
            </a:r>
            <a:endParaRPr lang="zh-CN" altLang="en-US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370205" y="259080"/>
            <a:ext cx="57308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二、</a:t>
            </a: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古巴比伦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王国</a:t>
            </a:r>
            <a:endParaRPr lang="zh-CN" altLang="en-US" sz="4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583913" y="1508299"/>
            <a:ext cx="29394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统一过程：</a:t>
            </a:r>
            <a:endParaRPr lang="zh-CN" altLang="en-US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584200" y="2420620"/>
            <a:ext cx="11009630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 古巴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比伦王国原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是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中游的一个小国。第六代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国王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对外采取</a:t>
            </a:r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远交近攻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的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策略，完成了整个两河流域中下游地区的统一事业，建立了一个庞大的王国，史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称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_______________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5010" y="2512023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幼发拉底河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6872" y="3213224"/>
            <a:ext cx="309599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汉谟拉比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82395" y="4556125"/>
            <a:ext cx="32715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古巴比伦王国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2950</Words>
  <Paragraphs>257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7" baseType="lpstr">
      <vt:lpstr>Arial</vt:lpstr>
      <vt:lpstr>宋体</vt:lpstr>
      <vt:lpstr>Wingdings</vt:lpstr>
      <vt:lpstr>黑体</vt:lpstr>
      <vt:lpstr>隶书</vt:lpstr>
      <vt:lpstr>华文新魏</vt:lpstr>
      <vt:lpstr>微软雅黑</vt:lpstr>
      <vt:lpstr>Arial Unicode MS</vt:lpstr>
      <vt:lpstr>Calibri Light</vt:lpstr>
      <vt:lpstr>Courier New</vt:lpstr>
      <vt:lpstr>Calibri</vt:lpstr>
      <vt:lpstr>Times New Roman</vt:lpstr>
      <vt:lpstr>华文隶书</vt:lpstr>
      <vt:lpstr>华文行楷</vt:lpstr>
      <vt:lpstr>华文楷体</vt:lpstr>
      <vt:lpstr>楷体_GB2312</vt:lpstr>
      <vt:lpstr>宋体-PUA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2018-06-24T08:46:00Z</dcterms:created>
  <dcterms:modified xsi:type="dcterms:W3CDTF">2018-10-18T23:56:51Z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