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1"/>
  </p:notesMasterIdLst>
  <p:sldIdLst>
    <p:sldId id="256" r:id="rId5"/>
    <p:sldId id="257" r:id="rId6"/>
    <p:sldId id="258" r:id="rId7"/>
    <p:sldId id="259" r:id="rId8"/>
    <p:sldId id="260" r:id="rId9"/>
    <p:sldId id="268" r:id="rId10"/>
    <p:sldId id="262" r:id="rId11"/>
    <p:sldId id="263" r:id="rId12"/>
    <p:sldId id="265" r:id="rId13"/>
    <p:sldId id="267" r:id="rId14"/>
    <p:sldId id="286" r:id="rId15"/>
    <p:sldId id="287" r:id="rId16"/>
    <p:sldId id="273" r:id="rId17"/>
    <p:sldId id="275" r:id="rId18"/>
    <p:sldId id="276" r:id="rId19"/>
    <p:sldId id="281" r:id="rId20"/>
    <p:sldId id="282" r:id="rId22"/>
    <p:sldId id="283" r:id="rId23"/>
    <p:sldId id="284" r:id="rId24"/>
    <p:sldId id="285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zh-CN"/>
    </a:defPPr>
    <a:lvl1pPr marL="0" lvl="0" indent="0" algn="l" rtl="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rtl="0" eaLnBrk="0" fontAlgn="base" latinLnBrk="0" hangingPunct="0">
      <a:lnSpc>
        <a:spcPct val="100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28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94720"/>
  </p:normalViewPr>
  <p:slideViewPr>
    <p:cSldViewPr showGuides="1">
      <p:cViewPr varScale="1">
        <p:scale>
          <a:sx n="110" d="100"/>
          <a:sy n="110" d="100"/>
        </p:scale>
        <p:origin x="1644" y="102"/>
      </p:cViewPr>
      <p:guideLst>
        <p:guide orient="horz" pos="2158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>
              <a:buNone/>
            </a:pPr>
            <a:endParaRPr sz="120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lvl="0" indent="0" algn="r">
              <a:buNone/>
            </a:pPr>
            <a:endParaRPr sz="1200"/>
          </a:p>
        </p:txBody>
      </p:sp>
      <p:sp>
        <p:nvSpPr>
          <p:cNvPr id="3076" name="幻灯片图像占位符 30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307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lvl="0" indent="0">
              <a:buNone/>
            </a:pPr>
            <a:endParaRPr sz="120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lvl="0" indent="0" algn="r">
              <a:buNone/>
            </a:pPr>
            <a:fld id="{9A0DB2DC-4C9A-4742-B13C-FB6460FD3503}" type="slidenum">
              <a:rPr lang="zh-CN" altLang="x-none" sz="1200"/>
            </a:fld>
            <a:endParaRPr lang="zh-CN" altLang="x-none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rtl="0" eaLnBrk="0" fontAlgn="base" latinLnBrk="0" hangingPunct="0">
      <a:lnSpc>
        <a:spcPct val="100000"/>
      </a:lnSpc>
      <a:spcBef>
        <a:spcPct val="30000"/>
      </a:spcBef>
      <a:spcAft>
        <a:spcPct val="0"/>
      </a:spcAft>
      <a:buSzPct val="100000"/>
      <a:buFont typeface="Arial" panose="020B0604020202020204" pitchFamily="34" charset="0"/>
      <a:buNone/>
      <a:defRPr sz="120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8899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0947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幻灯片图像占位符 1894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9443" name="文本占位符 189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29697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9699" name="文本占位符 29698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noFill/>
          <a:ln w="9525">
            <a:noFill/>
          </a:ln>
        </p:spPr>
        <p:txBody>
          <a:bodyPr anchor="ctr"/>
          <a:lstStyle/>
          <a:p>
            <a:pPr marL="0" lvl="0" indent="0">
              <a:buNone/>
            </a:pPr>
          </a:p>
        </p:txBody>
      </p:sp>
      <p:sp>
        <p:nvSpPr>
          <p:cNvPr id="29700" name="文本框 29699"/>
          <p:cNvSpPr txBox="1"/>
          <p:nvPr/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lvl="0" indent="0" algn="r" eaLnBrk="0" latinLnBrk="0" hangingPunct="0">
              <a:buNone/>
            </a:pPr>
            <a:r>
              <a:rPr lang="en-US" altLang="zh-CN" sz="1200"/>
              <a:t>24</a:t>
            </a:r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3072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723" name="文本占位符 3072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noFill/>
          <a:ln w="9525">
            <a:noFill/>
          </a:ln>
        </p:spPr>
        <p:txBody>
          <a:bodyPr anchor="ctr"/>
          <a:lstStyle/>
          <a:p>
            <a:pPr marL="0" lvl="0" indent="0">
              <a:buNone/>
            </a:pPr>
          </a:p>
        </p:txBody>
      </p:sp>
      <p:sp>
        <p:nvSpPr>
          <p:cNvPr id="30724" name="文本框 30723"/>
          <p:cNvSpPr txBox="1"/>
          <p:nvPr/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lvl="0" indent="0" algn="r" eaLnBrk="0" latinLnBrk="0" hangingPunct="0">
              <a:buNone/>
            </a:pPr>
            <a:r>
              <a:rPr lang="en-US" altLang="zh-CN" sz="1200"/>
              <a:t>25</a:t>
            </a:r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None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marL="0" lvl="0" indent="0" algn="ctr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marL="0" lvl="0" indent="0" algn="ctr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>
              <a:buNone/>
            </a:p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>
              <a:buNone/>
            </a:pPr>
            <a:fld id="{9A0DB2DC-4C9A-4742-B13C-FB6460FD3503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sldNum="0" hdr="0" ftr="0" dt="0"/>
  <p:txStyles>
    <p:titleStyle>
      <a:lvl1pPr marL="0" lvl="0" indent="0" algn="ctr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44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Times New Roman" panose="02020603050405020304" pitchFamily="18" charset="0"/>
        <a:buChar char="•"/>
        <a:defRPr sz="3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2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None/>
        <a:defRPr sz="280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4097"/>
          <p:cNvSpPr>
            <a:spLocks noGrp="1"/>
          </p:cNvSpPr>
          <p:nvPr>
            <p:ph/>
          </p:nvPr>
        </p:nvSpPr>
        <p:spPr>
          <a:xfrm>
            <a:off x="457200" y="1600200"/>
            <a:ext cx="3354388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None/>
            </a:pPr>
            <a:r>
              <a:rPr lang="zh-CN" altLang="en-US" b="1">
                <a:ea typeface="黑体" panose="02010600030101010101" pitchFamily="2" charset="-122"/>
              </a:rPr>
              <a:t>战争</a:t>
            </a:r>
            <a:endParaRPr lang="zh-CN" altLang="en-US" b="1"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>
                <a:ea typeface="黑体" panose="02010600030101010101" pitchFamily="2" charset="-122"/>
              </a:rPr>
              <a:t>石油</a:t>
            </a:r>
            <a:endParaRPr lang="zh-CN" altLang="en-US" b="1"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>
                <a:ea typeface="黑体" panose="02010600030101010101" pitchFamily="2" charset="-122"/>
              </a:rPr>
              <a:t>萨达姆</a:t>
            </a:r>
            <a:endParaRPr lang="zh-CN" altLang="en-US" b="1"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>
                <a:ea typeface="黑体" panose="02010600030101010101" pitchFamily="2" charset="-122"/>
              </a:rPr>
              <a:t>伊斯兰教</a:t>
            </a:r>
            <a:endParaRPr lang="zh-CN" altLang="en-US" b="1"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>
                <a:ea typeface="黑体" panose="02010600030101010101" pitchFamily="2" charset="-122"/>
              </a:rPr>
              <a:t>阿拉伯半岛</a:t>
            </a:r>
            <a:endParaRPr lang="zh-CN" altLang="en-US" b="1">
              <a:ea typeface="黑体" panose="02010600030101010101" pitchFamily="2" charset="-122"/>
            </a:endParaRPr>
          </a:p>
          <a:p>
            <a:endParaRPr lang="zh-CN" altLang="en-US" b="1">
              <a:ea typeface="黑体" panose="02010600030101010101" pitchFamily="2" charset="-122"/>
            </a:endParaRPr>
          </a:p>
        </p:txBody>
      </p:sp>
      <p:pic>
        <p:nvPicPr>
          <p:cNvPr id="4099" name="图片 4098" descr="487213845153403756589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404813"/>
            <a:ext cx="8016875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099" descr="t01f6c9ba49986052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638" y="1600200"/>
            <a:ext cx="4983162" cy="3305175"/>
          </a:xfrm>
          <a:prstGeom prst="rect">
            <a:avLst/>
          </a:prstGeom>
          <a:noFill/>
          <a:ln w="9525">
            <a:noFill/>
          </a:ln>
          <a:effectLst>
            <a:outerShdw dist="125724" dir="2699999" algn="tl" rotWithShape="0">
              <a:srgbClr val="333333">
                <a:alpha val="50000"/>
              </a:srgbClr>
            </a:outerShdw>
          </a:effectLst>
        </p:spPr>
      </p:pic>
      <p:sp>
        <p:nvSpPr>
          <p:cNvPr id="4101" name="文本框 4100"/>
          <p:cNvSpPr txBox="1"/>
          <p:nvPr/>
        </p:nvSpPr>
        <p:spPr>
          <a:xfrm>
            <a:off x="3948113" y="5354638"/>
            <a:ext cx="4425950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伊拉克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(Republic of Iraq)</a:t>
            </a:r>
            <a:endParaRPr lang="en-US" altLang="zh-CN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 build="p"/>
      <p:bldP spid="410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１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9588" y="1612900"/>
            <a:ext cx="4565650" cy="262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0130000028041112483385068123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5100" y="1612900"/>
            <a:ext cx="1870075" cy="2725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511300" y="4914900"/>
            <a:ext cx="6802438" cy="223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　　在古代的美索不达米亚时代，数字以楔形文字表达，分“个位”和“十位”。</a:t>
            </a:r>
            <a:r>
              <a:rPr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60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进位制至今仍在不少领域内应用，如</a:t>
            </a:r>
            <a:r>
              <a:rPr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小时等於</a:t>
            </a:r>
            <a:r>
              <a:rPr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60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分；</a:t>
            </a:r>
            <a:r>
              <a:rPr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分等於</a:t>
            </a:r>
            <a:r>
              <a:rPr lang="en-US" altLang="zh-CN" b="1">
                <a:latin typeface="华文新魏" panose="02010800040101010101" pitchFamily="2" charset="-122"/>
                <a:ea typeface="华文新魏" panose="02010800040101010101" pitchFamily="2" charset="-122"/>
              </a:rPr>
              <a:t>60</a:t>
            </a:r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秒；角度制等。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None/>
            </a:pPr>
            <a:endParaRPr lang="zh-CN" altLang="en-US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563563" y="360363"/>
            <a:ext cx="48720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/>
              <a:t>60</a:t>
            </a:r>
            <a:r>
              <a:rPr lang="zh-CN" altLang="en-US"/>
              <a:t>进位制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-1260475" y="260350"/>
            <a:ext cx="8229600" cy="1143000"/>
          </a:xfrm>
        </p:spPr>
        <p:txBody>
          <a:bodyPr anchor="ctr"/>
          <a:lstStyle/>
          <a:p>
            <a:pPr>
              <a:buNone/>
            </a:pPr>
            <a:r>
              <a:rPr lang="en-US" altLang="zh-CN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3</a:t>
            </a: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、古巴比伦王国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17411" name="内容占位符 17410"/>
          <p:cNvSpPr>
            <a:spLocks noGrp="1"/>
          </p:cNvSpPr>
          <p:nvPr>
            <p:ph/>
          </p:nvPr>
        </p:nvSpPr>
        <p:spPr>
          <a:xfrm>
            <a:off x="250825" y="1557338"/>
            <a:ext cx="4502150" cy="7286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None/>
            </a:pPr>
            <a:r>
              <a:rPr lang="en-US" altLang="zh-CN" sz="4000">
                <a:latin typeface="黑体" panose="02010600030101010101" pitchFamily="2" charset="-122"/>
                <a:ea typeface="黑体" panose="02010600030101010101" pitchFamily="2" charset="-122"/>
              </a:rPr>
              <a:t>(1)</a:t>
            </a:r>
            <a:r>
              <a:rPr lang="zh-CN" altLang="en-US" sz="4000">
                <a:latin typeface="黑体" panose="02010600030101010101" pitchFamily="2" charset="-122"/>
                <a:ea typeface="黑体" panose="02010600030101010101" pitchFamily="2" charset="-122"/>
              </a:rPr>
              <a:t>、统一过程：</a:t>
            </a:r>
            <a:endParaRPr lang="zh-CN" altLang="en-US" sz="40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684213" y="2349500"/>
            <a:ext cx="4854575" cy="226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3600">
                <a:latin typeface="黑体" panose="02010600030101010101" pitchFamily="2" charset="-122"/>
                <a:ea typeface="黑体" panose="02010600030101010101" pitchFamily="2" charset="-122"/>
              </a:rPr>
              <a:t>          </a:t>
            </a:r>
            <a:r>
              <a:rPr lang="zh-CN" altLang="en-US" sz="3600">
                <a:latin typeface="黑体" panose="02010600030101010101" pitchFamily="2" charset="-122"/>
                <a:ea typeface="黑体" panose="02010600030101010101" pitchFamily="2" charset="-122"/>
              </a:rPr>
              <a:t>完成了整个两河流域中下游地区的统一事业，建立了古巴比伦王国。</a:t>
            </a:r>
            <a:endParaRPr lang="zh-CN" altLang="en-US" sz="36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714375" y="2328863"/>
            <a:ext cx="2124075" cy="63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600" b="1">
                <a:solidFill>
                  <a:srgbClr val="C00000"/>
                </a:solidFill>
              </a:rPr>
              <a:t>汉谟拉比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pic>
        <p:nvPicPr>
          <p:cNvPr id="17414" name="图片 17413" descr="01300000309670123658611980172_s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525" y="981075"/>
            <a:ext cx="3103563" cy="318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矩形 17414"/>
          <p:cNvSpPr/>
          <p:nvPr/>
        </p:nvSpPr>
        <p:spPr>
          <a:xfrm>
            <a:off x="5580063" y="4221163"/>
            <a:ext cx="3119437" cy="53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buNone/>
            </a:pPr>
            <a:r>
              <a:rPr lang="zh-CN" altLang="en-US" sz="1500" b="1">
                <a:solidFill>
                  <a:srgbClr val="8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汉谟拉比</a:t>
            </a:r>
            <a:endParaRPr lang="zh-CN" altLang="en-US" sz="1500" b="1">
              <a:solidFill>
                <a:srgbClr val="8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ctr">
              <a:buNone/>
            </a:pPr>
            <a:r>
              <a:rPr lang="zh-CN" altLang="en-US" sz="1500" b="1">
                <a:latin typeface="黑体" panose="02010600030101010101" pitchFamily="2" charset="-122"/>
                <a:ea typeface="黑体" panose="02010600030101010101" pitchFamily="2" charset="-122"/>
              </a:rPr>
              <a:t>（约前</a:t>
            </a:r>
            <a:r>
              <a:rPr lang="en-US" altLang="zh-CN" sz="1500" b="1">
                <a:latin typeface="黑体" panose="02010600030101010101" pitchFamily="2" charset="-122"/>
                <a:ea typeface="黑体" panose="02010600030101010101" pitchFamily="2" charset="-122"/>
              </a:rPr>
              <a:t>1792~</a:t>
            </a:r>
            <a:r>
              <a:rPr lang="zh-CN" altLang="en-US" sz="1500" b="1">
                <a:latin typeface="黑体" panose="02010600030101010101" pitchFamily="2" charset="-122"/>
                <a:ea typeface="黑体" panose="02010600030101010101" pitchFamily="2" charset="-122"/>
              </a:rPr>
              <a:t>前</a:t>
            </a:r>
            <a:r>
              <a:rPr lang="en-US" altLang="zh-CN" sz="1500" b="1">
                <a:latin typeface="黑体" panose="02010600030101010101" pitchFamily="2" charset="-122"/>
                <a:ea typeface="黑体" panose="02010600030101010101" pitchFamily="2" charset="-122"/>
              </a:rPr>
              <a:t>1750</a:t>
            </a:r>
            <a:r>
              <a:rPr lang="zh-CN" altLang="en-US" sz="1500" b="1">
                <a:latin typeface="黑体" panose="02010600030101010101" pitchFamily="2" charset="-122"/>
                <a:ea typeface="黑体" panose="02010600030101010101" pitchFamily="2" charset="-122"/>
              </a:rPr>
              <a:t>年在位）</a:t>
            </a:r>
            <a:endParaRPr lang="zh-CN" altLang="en-US" sz="15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-973137" y="333375"/>
            <a:ext cx="8229600" cy="1143000"/>
          </a:xfrm>
        </p:spPr>
        <p:txBody>
          <a:bodyPr anchor="ctr"/>
          <a:lstStyle/>
          <a:p>
            <a:pPr>
              <a:buNone/>
            </a:pPr>
            <a:r>
              <a:rPr lang="en-US" altLang="zh-CN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3</a:t>
            </a: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、古巴比伦王国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18435" name="内容占位符 18434"/>
          <p:cNvSpPr>
            <a:spLocks noGrp="1"/>
          </p:cNvSpPr>
          <p:nvPr>
            <p:ph/>
          </p:nvPr>
        </p:nvSpPr>
        <p:spPr>
          <a:xfrm>
            <a:off x="457200" y="1600200"/>
            <a:ext cx="3514725" cy="603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None/>
            </a:pP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(2)</a:t>
            </a: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、统治：</a:t>
            </a:r>
            <a:endParaRPr lang="zh-CN" altLang="en-US" sz="40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581025" y="2573338"/>
            <a:ext cx="8105775" cy="17543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汉谟拉比实行（              </a:t>
            </a: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en-US" altLang="zh-CN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)</a:t>
            </a: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，     </a:t>
            </a:r>
            <a:endParaRPr lang="en-US" altLang="zh-CN" sz="3600" b="1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endParaRPr lang="en-US" altLang="zh-CN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制定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较为系统和完整（        </a:t>
            </a: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）。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3971925" y="2573338"/>
            <a:ext cx="31203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3600" b="1" dirty="0">
                <a:solidFill>
                  <a:srgbClr val="C00000"/>
                </a:solidFill>
                <a:ea typeface="黑体" panose="02010600030101010101" pitchFamily="2" charset="-122"/>
              </a:rPr>
              <a:t>君主专制制度</a:t>
            </a:r>
            <a:endParaRPr lang="zh-CN" altLang="en-US" sz="3600" b="1" dirty="0">
              <a:solidFill>
                <a:srgbClr val="C00000"/>
              </a:solidFill>
              <a:ea typeface="黑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5724128" y="3608600"/>
            <a:ext cx="1787525" cy="63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600" b="1" dirty="0">
                <a:solidFill>
                  <a:srgbClr val="C00000"/>
                </a:solidFill>
                <a:ea typeface="黑体" panose="02010600030101010101" pitchFamily="2" charset="-122"/>
              </a:rPr>
              <a:t>法典</a:t>
            </a:r>
            <a:endParaRPr lang="zh-CN" altLang="en-US" sz="3600" b="1" dirty="0">
              <a:solidFill>
                <a:srgbClr val="C00000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>
            <a:off x="266700" y="217488"/>
            <a:ext cx="4540250" cy="692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None/>
            </a:pPr>
            <a:r>
              <a:rPr lang="en-US" altLang="zh-CN" sz="4000" b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4000" b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汉谟拉比法典</a:t>
            </a:r>
            <a:r>
              <a:rPr lang="en-US" altLang="zh-CN" sz="4000" b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en-US" altLang="zh-CN" sz="4000" b="1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1507" name="图片 21506" descr="568165160153387824119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887413"/>
            <a:ext cx="4337050" cy="5329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96734649615338782412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113" y="266700"/>
            <a:ext cx="3570287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21508"/>
          <p:cNvSpPr txBox="1"/>
          <p:nvPr/>
        </p:nvSpPr>
        <p:spPr>
          <a:xfrm>
            <a:off x="1023938" y="6342063"/>
            <a:ext cx="7764462" cy="4540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altLang="zh-CN" sz="2400" b="1">
                <a:solidFill>
                  <a:schemeClr val="accent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汉谟拉比法典石柱，文物现存法国巴黎卢浮宫</a:t>
            </a:r>
            <a:endParaRPr lang="zh-CN" altLang="en-US" sz="2400" b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7938" y="1017588"/>
            <a:ext cx="1835150" cy="579437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0030101010101" pitchFamily="2" charset="-122"/>
              </a:rPr>
              <a:t>汉谟拉比</a:t>
            </a:r>
            <a:endParaRPr lang="zh-CN" altLang="en-US" sz="32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3663950" y="958850"/>
            <a:ext cx="1814513" cy="57943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0030101010101" pitchFamily="2" charset="-122"/>
              </a:rPr>
              <a:t>太阳神</a:t>
            </a:r>
            <a:endParaRPr lang="zh-CN" altLang="en-US" sz="3200" b="1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1512" name="右箭头 21511"/>
          <p:cNvSpPr/>
          <p:nvPr/>
        </p:nvSpPr>
        <p:spPr>
          <a:xfrm rot="1770335">
            <a:off x="546100" y="1766888"/>
            <a:ext cx="760413" cy="271462"/>
          </a:xfrm>
          <a:prstGeom prst="rightArrow">
            <a:avLst>
              <a:gd name="adj1" fmla="val 50000"/>
              <a:gd name="adj2" fmla="val 105083"/>
            </a:avLst>
          </a:prstGeom>
          <a:solidFill>
            <a:srgbClr val="FFFF0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None/>
            </a:pPr>
            <a:endParaRPr sz="1800">
              <a:latin typeface="Constantia" panose="02030602050306030303" pitchFamily="18" charset="0"/>
            </a:endParaRPr>
          </a:p>
        </p:txBody>
      </p:sp>
      <p:sp>
        <p:nvSpPr>
          <p:cNvPr id="21513" name="右箭头 21512"/>
          <p:cNvSpPr/>
          <p:nvPr/>
        </p:nvSpPr>
        <p:spPr>
          <a:xfrm rot="9371767">
            <a:off x="4094163" y="1746250"/>
            <a:ext cx="1046162" cy="273050"/>
          </a:xfrm>
          <a:prstGeom prst="rightArrow">
            <a:avLst>
              <a:gd name="adj1" fmla="val 50000"/>
              <a:gd name="adj2" fmla="val 104671"/>
            </a:avLst>
          </a:prstGeom>
          <a:solidFill>
            <a:srgbClr val="FFFF00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None/>
            </a:pPr>
            <a:endParaRPr sz="1800">
              <a:latin typeface="Constantia" panose="02030602050306030303" pitchFamily="18" charset="0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1096963" y="5230813"/>
            <a:ext cx="3222625" cy="825500"/>
          </a:xfrm>
          <a:prstGeom prst="rect">
            <a:avLst/>
          </a:prstGeom>
          <a:solidFill>
            <a:srgbClr val="7030A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4800">
                <a:solidFill>
                  <a:schemeClr val="bg1"/>
                </a:solidFill>
                <a:latin typeface="微软雅黑" charset="-122"/>
                <a:ea typeface="微软雅黑" charset="-122"/>
              </a:rPr>
              <a:t>君权神授</a:t>
            </a:r>
            <a:endParaRPr lang="zh-CN" altLang="en-US" sz="4800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395288" y="404813"/>
            <a:ext cx="7056437" cy="1143000"/>
          </a:xfrm>
        </p:spPr>
        <p:txBody>
          <a:bodyPr anchor="ctr"/>
          <a:lstStyle/>
          <a:p>
            <a:pPr eaLnBrk="1" hangingPunct="1">
              <a:buNone/>
            </a:pPr>
            <a:r>
              <a:rPr lang="en-US" altLang="zh-CN" b="1">
                <a:solidFill>
                  <a:srgbClr val="FF0000"/>
                </a:solidFill>
                <a:ea typeface="黑体" panose="02010600030101010101" pitchFamily="2" charset="-122"/>
              </a:rPr>
              <a:t>《</a:t>
            </a:r>
            <a:r>
              <a:rPr lang="zh-CN" altLang="en-US" b="1">
                <a:solidFill>
                  <a:srgbClr val="FF0000"/>
                </a:solidFill>
                <a:ea typeface="黑体" panose="02010600030101010101" pitchFamily="2" charset="-122"/>
              </a:rPr>
              <a:t>汉谟拉比法典</a:t>
            </a:r>
            <a:r>
              <a:rPr lang="en-US" altLang="zh-CN" b="1">
                <a:solidFill>
                  <a:srgbClr val="FF0000"/>
                </a:solidFill>
                <a:ea typeface="黑体" panose="02010600030101010101" pitchFamily="2" charset="-122"/>
              </a:rPr>
              <a:t>》</a:t>
            </a:r>
            <a:r>
              <a:rPr lang="zh-CN" altLang="en-US" b="1">
                <a:solidFill>
                  <a:srgbClr val="FF0000"/>
                </a:solidFill>
                <a:ea typeface="黑体" panose="02010600030101010101" pitchFamily="2" charset="-122"/>
              </a:rPr>
              <a:t>的内容：</a:t>
            </a:r>
            <a:endParaRPr lang="zh-CN" altLang="en-US" b="1">
              <a:solidFill>
                <a:srgbClr val="FF0000"/>
              </a:solidFill>
              <a:ea typeface="黑体" panose="02010600030101010101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492125" y="1547813"/>
            <a:ext cx="748823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a.</a:t>
            </a:r>
            <a:r>
              <a:rPr lang="zh-CN" altLang="en-US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社会等级</a:t>
            </a:r>
            <a:r>
              <a:rPr lang="zh-CN" altLang="en-US">
                <a:latin typeface="黑体" panose="02010600030101010101" pitchFamily="2" charset="-122"/>
                <a:ea typeface="黑体" panose="02010600030101010101" pitchFamily="2" charset="-122"/>
              </a:rPr>
              <a:t>：古巴比伦分为拥</a:t>
            </a:r>
            <a:r>
              <a:rPr lang="zh-CN" altLang="en-US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有公民权的自由民、无公民权的自由民</a:t>
            </a:r>
            <a:r>
              <a:rPr lang="zh-CN" altLang="en-US"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zh-CN" altLang="en-US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奴隶</a:t>
            </a:r>
            <a:r>
              <a:rPr lang="zh-CN" altLang="en-US">
                <a:latin typeface="黑体" panose="02010600030101010101" pitchFamily="2" charset="-122"/>
                <a:ea typeface="黑体" panose="02010600030101010101" pitchFamily="2" charset="-122"/>
              </a:rPr>
              <a:t>三个严格的社会等级。</a:t>
            </a:r>
            <a:endParaRPr lang="zh-CN" altLang="en-US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539750" y="3213100"/>
            <a:ext cx="78613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b.</a:t>
            </a:r>
            <a:r>
              <a:rPr lang="zh-CN" altLang="en-US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家庭奴隶制</a:t>
            </a:r>
            <a:r>
              <a:rPr lang="zh-CN" altLang="en-US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：是古巴比伦的一大特征，男性家长对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奴隶</a:t>
            </a:r>
            <a:r>
              <a:rPr lang="zh-CN" altLang="en-US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有生杀予夺之权，对妻子儿女有绝对权威，在欠债时甚至可以将妻儿送去抵债。</a:t>
            </a:r>
            <a:endParaRPr lang="zh-CN" altLang="en-US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611188" y="5013325"/>
            <a:ext cx="80422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c,</a:t>
            </a:r>
            <a:r>
              <a:rPr lang="zh-CN" altLang="en-US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经济领域</a:t>
            </a:r>
            <a:r>
              <a:rPr lang="zh-CN" altLang="en-US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：有关于</a:t>
            </a:r>
            <a:r>
              <a:rPr lang="zh-CN" altLang="en-US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租赁、雇佣、交换、借贷</a:t>
            </a:r>
            <a:r>
              <a:rPr lang="zh-CN" altLang="en-US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等方面的规定，说明</a:t>
            </a:r>
            <a:r>
              <a:rPr lang="zh-CN" altLang="en-US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商品经济</a:t>
            </a:r>
            <a:r>
              <a:rPr lang="zh-CN" altLang="en-US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在古巴比伦比较活跃。</a:t>
            </a:r>
            <a:endParaRPr lang="zh-CN" altLang="en-US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反映《汉谟拉比法典》部分内容的图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88913"/>
            <a:ext cx="4824413" cy="6189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677863" y="908050"/>
            <a:ext cx="1457325" cy="3816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4400">
                <a:ea typeface="黑体" panose="02010600030101010101" pitchFamily="2" charset="-122"/>
              </a:rPr>
              <a:t>汉谟拉比法典（摘录）</a:t>
            </a:r>
            <a:endParaRPr lang="zh-CN" altLang="en-US" sz="4400"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3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0" y="1295400"/>
            <a:ext cx="9144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6" name="Text Box 6"/>
          <p:cNvSpPr txBox="1"/>
          <p:nvPr/>
        </p:nvSpPr>
        <p:spPr>
          <a:xfrm>
            <a:off x="0" y="429260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特点一：原始的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同态复仇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虽反映了法典的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公正观念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，但这种公正主要体现在身份和社会地位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相同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的人之间。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7876" name="Text Box 8"/>
          <p:cNvSpPr txBox="1"/>
          <p:nvPr/>
        </p:nvSpPr>
        <p:spPr>
          <a:xfrm>
            <a:off x="395288" y="234950"/>
            <a:ext cx="51530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从法典条文看法典特点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07877" name="Picture 9" descr="`[B%HXIRVSUK2)%RQ4B4}EB"/>
          <p:cNvPicPr>
            <a:picLocks noChangeAspect="1"/>
          </p:cNvPicPr>
          <p:nvPr/>
        </p:nvPicPr>
        <p:blipFill>
          <a:blip r:embed="rId2">
            <a:lum bright="-12000" contrast="18000"/>
          </a:blip>
          <a:stretch>
            <a:fillRect/>
          </a:stretch>
        </p:blipFill>
        <p:spPr>
          <a:xfrm>
            <a:off x="179388" y="2565400"/>
            <a:ext cx="8713787" cy="115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341438"/>
            <a:ext cx="89916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92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4175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924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4813"/>
            <a:ext cx="9144000" cy="87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8" name="Text Box 10"/>
          <p:cNvSpPr txBox="1"/>
          <p:nvPr/>
        </p:nvSpPr>
        <p:spPr>
          <a:xfrm>
            <a:off x="179388" y="4508500"/>
            <a:ext cx="87852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特点二：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阶级歧视的原则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，社会地位高的阶级对于社会地位低的阶级享有特权。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3"/>
          <p:cNvSpPr>
            <a:spLocks noGrp="1"/>
          </p:cNvSpPr>
          <p:nvPr>
            <p:ph type="body"/>
          </p:nvPr>
        </p:nvSpPr>
        <p:spPr>
          <a:xfrm>
            <a:off x="468313" y="1628775"/>
            <a:ext cx="8229600" cy="11080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 dirty="0">
                <a:ea typeface="楷体_GB2312" panose="02010609030101010101" pitchFamily="49" charset="-122"/>
              </a:rPr>
              <a:t>如果一个人盗窃了寺庙或商行的货物，处死刑；接受赃物者也处死刑</a:t>
            </a:r>
            <a:endParaRPr lang="zh-CN" altLang="en-US" b="1" dirty="0">
              <a:ea typeface="楷体_GB2312" panose="02010609030101010101" pitchFamily="49" charset="-122"/>
            </a:endParaRPr>
          </a:p>
        </p:txBody>
      </p:sp>
      <p:sp>
        <p:nvSpPr>
          <p:cNvPr id="73732" name="Text Box 4"/>
          <p:cNvSpPr txBox="1"/>
          <p:nvPr/>
        </p:nvSpPr>
        <p:spPr>
          <a:xfrm>
            <a:off x="179388" y="3213100"/>
            <a:ext cx="8785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特点三：实行严格保护商业财产的原则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/>
          </p:cNvSpPr>
          <p:nvPr>
            <p:ph type="title"/>
          </p:nvPr>
        </p:nvSpPr>
        <p:spPr>
          <a:xfrm>
            <a:off x="395288" y="404813"/>
            <a:ext cx="7056437" cy="1143000"/>
          </a:xfrm>
        </p:spPr>
        <p:txBody>
          <a:bodyPr vert="horz" wrap="square" lIns="91440" tIns="45720" rIns="91440" bIns="45720" anchor="ctr"/>
          <a:lstStyle/>
          <a:p>
            <a:r>
              <a:rPr lang="en-US" altLang="zh-CN" b="1">
                <a:solidFill>
                  <a:srgbClr val="FF0000"/>
                </a:solidFill>
                <a:ea typeface="黑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2" charset="-122"/>
              </a:rPr>
              <a:t>汉谟拉比法典</a:t>
            </a:r>
            <a:r>
              <a:rPr lang="en-US" altLang="zh-CN" b="1">
                <a:solidFill>
                  <a:srgbClr val="FF0000"/>
                </a:solidFill>
                <a:ea typeface="黑体" panose="02010600030101010101" pitchFamily="2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2" charset="-122"/>
              </a:rPr>
              <a:t>的地位：</a:t>
            </a:r>
            <a:endParaRPr lang="zh-CN" altLang="en-US" b="1" dirty="0">
              <a:solidFill>
                <a:srgbClr val="FF0000"/>
              </a:solidFill>
              <a:ea typeface="黑体" panose="02010600030101010101" pitchFamily="2" charset="-122"/>
            </a:endParaRPr>
          </a:p>
        </p:txBody>
      </p:sp>
      <p:sp>
        <p:nvSpPr>
          <p:cNvPr id="188419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405063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是世界上迄今发现的古代第一部比较完整的成文法典。</a:t>
            </a:r>
            <a:r>
              <a:rPr lang="en-US" altLang="zh-CN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）其内容比较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全面的反映了古巴比伦的社会阶级状况。</a:t>
            </a:r>
            <a:r>
              <a:rPr lang="en-US" altLang="zh-CN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Img206342629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69888"/>
            <a:ext cx="4213225" cy="452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20151021060629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425" y="428625"/>
            <a:ext cx="4152900" cy="441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5123"/>
          <p:cNvSpPr/>
          <p:nvPr/>
        </p:nvSpPr>
        <p:spPr>
          <a:xfrm>
            <a:off x="603250" y="5186363"/>
            <a:ext cx="793591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　　伊拉克所在的</a:t>
            </a:r>
            <a:r>
              <a:rPr lang="zh-CN" altLang="en-US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美索不达米亚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平原在远古时期曾是世界上最富饶的地方，是人类文明的主要发源地之一</a:t>
            </a:r>
            <a:r>
              <a:rPr lang="en-US" altLang="zh-CN" b="1">
                <a:latin typeface="华文新魏" panose="02010800040101010101" pitchFamily="2" charset="-122"/>
                <a:ea typeface="黑体" panose="02010600030101010101" pitchFamily="2" charset="-122"/>
              </a:rPr>
              <a:t>——</a:t>
            </a:r>
            <a:endParaRPr lang="en-US" altLang="zh-CN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5" descr="(_(}(X~}EW$U%`PND@$~QJ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Rectangle 4"/>
          <p:cNvSpPr/>
          <p:nvPr/>
        </p:nvSpPr>
        <p:spPr>
          <a:xfrm>
            <a:off x="3048000" y="228600"/>
            <a:ext cx="3048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fontAlgn="base" hangingPunct="1"/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《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汉谟拉比法典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》</a:t>
            </a:r>
            <a:endParaRPr lang="en-US" altLang="zh-CN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04" name="Picture 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1341438"/>
            <a:ext cx="2592387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05" name="Picture 8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063" y="1412875"/>
            <a:ext cx="2663825" cy="111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Text Box 9"/>
          <p:cNvSpPr txBox="1"/>
          <p:nvPr/>
        </p:nvSpPr>
        <p:spPr>
          <a:xfrm>
            <a:off x="971550" y="2565400"/>
            <a:ext cx="3673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rgbClr val="FF66FF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Arial" panose="020B0604020202020204" pitchFamily="34" charset="0"/>
              </a:rPr>
              <a:t>是世界上迄今发现古代第一部成文法典。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Clr>
                <a:srgbClr val="FF66FF"/>
              </a:buClr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Arial" panose="020B0604020202020204" pitchFamily="34" charset="0"/>
              </a:rPr>
              <a:t>保护私有财产，维护统治，稳定社会秩序。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Clr>
                <a:srgbClr val="FF66FF"/>
              </a:buClr>
              <a:buFont typeface="Wingdings" panose="05000000000000000000" pitchFamily="2" charset="2"/>
              <a:buChar char="l"/>
            </a:pPr>
            <a:r>
              <a:rPr lang="en-US" altLang="zh-CN" sz="2400" b="1">
                <a:latin typeface="宋体" panose="02010600030101010101" pitchFamily="2" charset="-122"/>
              </a:rPr>
              <a:t>……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algn="l"/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4932363" y="2565400"/>
            <a:ext cx="3673475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rgbClr val="FF33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Arial" panose="020B0604020202020204" pitchFamily="34" charset="0"/>
              </a:rPr>
              <a:t>代表的是统治阶级的利益，奴隶毫无地位可言。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Clr>
                <a:srgbClr val="FF33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Arial" panose="020B0604020202020204" pitchFamily="34" charset="0"/>
              </a:rPr>
              <a:t>刑罚比较残酷，具有一定的野蛮性和原始性。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Clr>
                <a:srgbClr val="FF33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latin typeface="Arial" panose="020B0604020202020204" pitchFamily="34" charset="0"/>
              </a:rPr>
              <a:t>同现代法律相比，法律公平是十分有限的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algn="l">
              <a:buClr>
                <a:srgbClr val="FF3300"/>
              </a:buClr>
              <a:buFont typeface="Wingdings" panose="05000000000000000000" pitchFamily="2" charset="2"/>
              <a:buChar char="u"/>
            </a:pPr>
            <a:r>
              <a:rPr lang="en-US" altLang="zh-CN" sz="2400" b="1">
                <a:latin typeface="宋体" panose="02010600030101010101" pitchFamily="2" charset="-122"/>
              </a:rPr>
              <a:t>……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algn="l">
              <a:buClr>
                <a:srgbClr val="FF3300"/>
              </a:buClr>
              <a:buFont typeface="Wingdings" panose="05000000000000000000" pitchFamily="2" charset="2"/>
              <a:buChar char="u"/>
            </a:pP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25607" name="矩形 25606"/>
          <p:cNvSpPr/>
          <p:nvPr/>
        </p:nvSpPr>
        <p:spPr>
          <a:xfrm>
            <a:off x="791528" y="5183188"/>
            <a:ext cx="7748587" cy="9969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6000" b="1">
                <a:latin typeface="黑体" panose="02010600030101010101" pitchFamily="2" charset="-122"/>
                <a:ea typeface="黑体" panose="02010600030101010101" pitchFamily="2" charset="-122"/>
              </a:rPr>
              <a:t>维护奴隶主阶级的利益</a:t>
            </a:r>
            <a:endParaRPr lang="zh-CN" altLang="en-US" sz="6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  <p:bldP spid="31754" grpId="0"/>
      <p:bldP spid="2560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430879037153403756596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27200"/>
            <a:ext cx="2890838" cy="3630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26626"/>
          <p:cNvSpPr/>
          <p:nvPr/>
        </p:nvSpPr>
        <p:spPr>
          <a:xfrm>
            <a:off x="3567113" y="925513"/>
            <a:ext cx="5386387" cy="269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500" b="1">
                <a:latin typeface="黑体" panose="02010600030101010101" pitchFamily="2" charset="-122"/>
                <a:ea typeface="黑体" panose="02010600030101010101" pitchFamily="2" charset="-122"/>
              </a:rPr>
              <a:t>　　在易攻难守的两河流域，汉谟拉比建立的王国能够得到近</a:t>
            </a:r>
            <a:r>
              <a:rPr lang="en-US" altLang="zh-CN" sz="2500" b="1">
                <a:latin typeface="黑体" panose="02010600030101010101" pitchFamily="2" charset="-122"/>
                <a:ea typeface="黑体" panose="02010600030101010101" pitchFamily="2" charset="-122"/>
              </a:rPr>
              <a:t>200</a:t>
            </a:r>
            <a:r>
              <a:rPr lang="zh-CN" altLang="en-US" sz="2500" b="1">
                <a:latin typeface="黑体" panose="02010600030101010101" pitchFamily="2" charset="-122"/>
                <a:ea typeface="黑体" panose="02010600030101010101" pitchFamily="2" charset="-122"/>
              </a:rPr>
              <a:t>年的高寿，除了有着一支强大的常备军的维持之外，还在于有</a:t>
            </a:r>
            <a:r>
              <a:rPr lang="en-US" altLang="zh-CN" sz="2500" b="1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500" b="1" u="sng">
                <a:latin typeface="黑体" panose="02010600030101010101" pitchFamily="2" charset="-122"/>
                <a:ea typeface="黑体" panose="02010600030101010101" pitchFamily="2" charset="-122"/>
              </a:rPr>
              <a:t>汉谟拉比法典</a:t>
            </a:r>
            <a:r>
              <a:rPr lang="en-US" altLang="zh-CN" sz="2500" b="1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500" b="1">
                <a:latin typeface="黑体" panose="02010600030101010101" pitchFamily="2" charset="-122"/>
                <a:ea typeface="黑体" panose="02010600030101010101" pitchFamily="2" charset="-122"/>
              </a:rPr>
              <a:t>这个王国的灵魂。汉谟拉比以有利于自己统治的形式，将整个民族的思维方式用文字固定了下来。</a:t>
            </a:r>
            <a:endParaRPr lang="zh-CN" altLang="en-US" sz="25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3490913" y="4095750"/>
            <a:ext cx="5537200" cy="120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500" b="1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en-US" altLang="zh-CN" sz="2500" b="1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500" b="1">
                <a:latin typeface="黑体" panose="02010600030101010101" pitchFamily="2" charset="-122"/>
                <a:ea typeface="黑体" panose="02010600030101010101" pitchFamily="2" charset="-122"/>
              </a:rPr>
              <a:t>汉谟拉比法典</a:t>
            </a:r>
            <a:r>
              <a:rPr lang="en-US" altLang="zh-CN" sz="2500" b="1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500" b="1">
                <a:latin typeface="黑体" panose="02010600030101010101" pitchFamily="2" charset="-122"/>
                <a:ea typeface="黑体" panose="02010600030101010101" pitchFamily="2" charset="-122"/>
              </a:rPr>
              <a:t>是古巴比伦王国留给人类宝贵的文化遗产，表明人类社会的法制传统源远流长。</a:t>
            </a:r>
            <a:endParaRPr lang="zh-CN" altLang="en-US" sz="25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285750" y="5753100"/>
            <a:ext cx="3824288" cy="425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200">
                <a:latin typeface="黑体" panose="02010600030101010101" pitchFamily="2" charset="-122"/>
                <a:ea typeface="黑体" panose="02010600030101010101" pitchFamily="2" charset="-122"/>
              </a:rPr>
              <a:t>美国国会大厦的汉谟拉比浮雕</a:t>
            </a:r>
            <a:endParaRPr lang="zh-CN" altLang="en-US" sz="22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  <p:bldP spid="266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3348038" y="407988"/>
            <a:ext cx="2133600" cy="460375"/>
          </a:xfrm>
          <a:prstGeom prst="rect">
            <a:avLst/>
          </a:prstGeom>
          <a:solidFill>
            <a:srgbClr val="FEF3A0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algn="ctr">
              <a:buNone/>
            </a:pPr>
            <a:r>
              <a:rPr lang="zh-CN" altLang="en-US" sz="2400">
                <a:solidFill>
                  <a:srgbClr val="0033CC"/>
                </a:solidFill>
              </a:rPr>
              <a:t>课堂练习</a:t>
            </a:r>
            <a:endParaRPr lang="zh-CN" altLang="en-US" sz="2400">
              <a:solidFill>
                <a:srgbClr val="0033CC"/>
              </a:solidFill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250825" y="1484313"/>
            <a:ext cx="8893175" cy="190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400" b="1"/>
              <a:t>1</a:t>
            </a:r>
            <a:r>
              <a:rPr lang="zh-CN" altLang="en-US" sz="2400" b="1"/>
              <a:t>．最早在两河流域建立国家的是</a:t>
            </a:r>
            <a:endParaRPr lang="zh-CN" altLang="en-US" sz="2400" b="1"/>
          </a:p>
          <a:p>
            <a:pPr>
              <a:buNone/>
            </a:pPr>
            <a:r>
              <a:rPr lang="en-US" altLang="zh-CN" sz="2400" b="1"/>
              <a:t>A</a:t>
            </a:r>
            <a:r>
              <a:rPr lang="zh-CN" altLang="en-US" sz="2400" b="1"/>
              <a:t>．苏美尔人     </a:t>
            </a:r>
            <a:r>
              <a:rPr lang="en-US" altLang="zh-CN" sz="2400" b="1"/>
              <a:t>B</a:t>
            </a:r>
            <a:r>
              <a:rPr lang="zh-CN" altLang="en-US" sz="2400" b="1"/>
              <a:t>． 阿卡德人   </a:t>
            </a:r>
            <a:r>
              <a:rPr lang="en-US" altLang="zh-CN" sz="2400" b="1"/>
              <a:t>C</a:t>
            </a:r>
            <a:r>
              <a:rPr lang="zh-CN" altLang="en-US" sz="2400" b="1"/>
              <a:t>．非尼基人   </a:t>
            </a:r>
            <a:r>
              <a:rPr lang="en-US" altLang="zh-CN" sz="2400" b="1"/>
              <a:t>D</a:t>
            </a:r>
            <a:r>
              <a:rPr lang="zh-CN" altLang="en-US" sz="2400" b="1"/>
              <a:t>．  西伯来人</a:t>
            </a:r>
            <a:endParaRPr lang="zh-CN" altLang="en-US" sz="2400" b="1"/>
          </a:p>
          <a:p>
            <a:pPr>
              <a:buNone/>
            </a:pPr>
            <a:r>
              <a:rPr lang="en-US" altLang="zh-CN" sz="2400" b="1"/>
              <a:t>2</a:t>
            </a:r>
            <a:r>
              <a:rPr lang="zh-CN" altLang="en-US" sz="2400" b="1"/>
              <a:t>．两河流域的两河是指　</a:t>
            </a:r>
            <a:endParaRPr lang="zh-CN" altLang="en-US" sz="2400" b="1"/>
          </a:p>
          <a:p>
            <a:pPr>
              <a:buNone/>
            </a:pPr>
            <a:r>
              <a:rPr lang="en-US" altLang="zh-CN" sz="2400" b="1"/>
              <a:t>①</a:t>
            </a:r>
            <a:r>
              <a:rPr lang="zh-CN" altLang="en-US" sz="2400" b="1"/>
              <a:t>尼罗河</a:t>
            </a:r>
            <a:r>
              <a:rPr lang="en-US" altLang="zh-CN" sz="2400" b="1"/>
              <a:t>②</a:t>
            </a:r>
            <a:r>
              <a:rPr lang="zh-CN" altLang="en-US" sz="2400" b="1"/>
              <a:t>幼发拉底河</a:t>
            </a:r>
            <a:r>
              <a:rPr lang="en-US" altLang="zh-CN" sz="2400" b="1"/>
              <a:t>③</a:t>
            </a:r>
            <a:r>
              <a:rPr lang="zh-CN" altLang="en-US" sz="2400" b="1"/>
              <a:t>底格里斯河</a:t>
            </a:r>
            <a:r>
              <a:rPr lang="en-US" altLang="zh-CN" sz="2400" b="1"/>
              <a:t>④</a:t>
            </a:r>
            <a:r>
              <a:rPr lang="zh-CN" altLang="en-US" sz="2400" b="1"/>
              <a:t>恒河</a:t>
            </a:r>
            <a:r>
              <a:rPr lang="en-US" altLang="zh-CN" sz="2400" b="1"/>
              <a:t>⑤</a:t>
            </a:r>
            <a:r>
              <a:rPr lang="zh-CN" altLang="en-US" sz="2400" b="1"/>
              <a:t>印度河</a:t>
            </a:r>
            <a:endParaRPr lang="zh-CN" altLang="en-US" sz="2400" b="1"/>
          </a:p>
          <a:p>
            <a:pPr>
              <a:buNone/>
            </a:pPr>
            <a:r>
              <a:rPr lang="en-US" altLang="zh-CN" sz="2400" b="1"/>
              <a:t>A</a:t>
            </a:r>
            <a:r>
              <a:rPr lang="zh-CN" altLang="en-US" sz="2400" b="1"/>
              <a:t>． </a:t>
            </a:r>
            <a:r>
              <a:rPr lang="en-US" altLang="zh-CN" sz="2400" b="1"/>
              <a:t>②③         B</a:t>
            </a:r>
            <a:r>
              <a:rPr lang="zh-CN" altLang="en-US" sz="2400" b="1"/>
              <a:t>． </a:t>
            </a:r>
            <a:r>
              <a:rPr lang="en-US" altLang="zh-CN" sz="2400" b="1"/>
              <a:t>④⑤        C</a:t>
            </a:r>
            <a:r>
              <a:rPr lang="zh-CN" altLang="en-US" sz="2400" b="1"/>
              <a:t>． </a:t>
            </a:r>
            <a:r>
              <a:rPr lang="en-US" altLang="zh-CN" sz="2400" b="1"/>
              <a:t>①⑤         D</a:t>
            </a:r>
            <a:r>
              <a:rPr lang="zh-CN" altLang="en-US" sz="2400" b="1"/>
              <a:t>． </a:t>
            </a:r>
            <a:r>
              <a:rPr lang="en-US" altLang="zh-CN" sz="2400" b="1"/>
              <a:t>①④</a:t>
            </a:r>
            <a:endParaRPr lang="en-US" altLang="zh-CN" sz="2400" b="1"/>
          </a:p>
        </p:txBody>
      </p:sp>
      <p:sp>
        <p:nvSpPr>
          <p:cNvPr id="27652" name="矩形 27651"/>
          <p:cNvSpPr/>
          <p:nvPr/>
        </p:nvSpPr>
        <p:spPr>
          <a:xfrm>
            <a:off x="5003800" y="1341438"/>
            <a:ext cx="4778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3779838" y="2133600"/>
            <a:ext cx="4778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A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7654" name="矩形 27653"/>
          <p:cNvSpPr/>
          <p:nvPr/>
        </p:nvSpPr>
        <p:spPr>
          <a:xfrm>
            <a:off x="179388" y="4021138"/>
            <a:ext cx="8812212" cy="1539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133350"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．古巴比伦王国国王汉谟拉比统一连河流域是在</a:t>
            </a:r>
            <a:endParaRPr lang="zh-CN" altLang="en-US" sz="2400" b="1"/>
          </a:p>
          <a:p>
            <a:pPr indent="133350">
              <a:buNone/>
            </a:pPr>
            <a:r>
              <a:rPr lang="zh-CN" altLang="en-US" sz="2400" b="1"/>
              <a:t>  </a:t>
            </a:r>
            <a:r>
              <a:rPr lang="en-US" altLang="zh-CN" sz="2400" b="1"/>
              <a:t>A</a:t>
            </a:r>
            <a:r>
              <a:rPr lang="zh-CN" altLang="en-US" sz="2400" b="1"/>
              <a:t>．公元前</a:t>
            </a:r>
            <a:r>
              <a:rPr lang="en-US" altLang="zh-CN" sz="2400" b="1"/>
              <a:t>3500</a:t>
            </a:r>
            <a:r>
              <a:rPr lang="zh-CN" altLang="en-US" sz="2400" b="1"/>
              <a:t>年                   </a:t>
            </a:r>
            <a:r>
              <a:rPr lang="en-US" altLang="zh-CN" sz="2400" b="1"/>
              <a:t>B</a:t>
            </a:r>
            <a:r>
              <a:rPr lang="zh-CN" altLang="en-US" sz="2400" b="1"/>
              <a:t>．公元前</a:t>
            </a:r>
            <a:r>
              <a:rPr lang="en-US" altLang="zh-CN" sz="2400" b="1"/>
              <a:t>19</a:t>
            </a:r>
            <a:r>
              <a:rPr lang="zh-CN" altLang="en-US" sz="2400" b="1"/>
              <a:t>世纪   </a:t>
            </a:r>
            <a:endParaRPr lang="zh-CN" altLang="en-US" sz="2400" b="1"/>
          </a:p>
          <a:p>
            <a:pPr indent="133350">
              <a:buNone/>
            </a:pPr>
            <a:r>
              <a:rPr lang="zh-CN" altLang="en-US" sz="2400" b="1"/>
              <a:t>  </a:t>
            </a:r>
            <a:r>
              <a:rPr lang="en-US" altLang="zh-CN" sz="2400" b="1"/>
              <a:t>C</a:t>
            </a:r>
            <a:r>
              <a:rPr lang="zh-CN" altLang="en-US" sz="2400" b="1"/>
              <a:t>． 公元前</a:t>
            </a:r>
            <a:r>
              <a:rPr lang="en-US" altLang="zh-CN" sz="2400" b="1"/>
              <a:t>18</a:t>
            </a:r>
            <a:r>
              <a:rPr lang="zh-CN" altLang="en-US" sz="2400" b="1"/>
              <a:t>世纪                  </a:t>
            </a:r>
            <a:r>
              <a:rPr lang="en-US" altLang="zh-CN" sz="2400" b="1"/>
              <a:t>D</a:t>
            </a:r>
            <a:r>
              <a:rPr lang="zh-CN" altLang="en-US" sz="2400" b="1"/>
              <a:t>．公元前</a:t>
            </a:r>
            <a:r>
              <a:rPr lang="en-US" altLang="zh-CN" sz="2400" b="1"/>
              <a:t>16</a:t>
            </a:r>
            <a:r>
              <a:rPr lang="zh-CN" altLang="en-US" sz="2400" b="1"/>
              <a:t>世纪</a:t>
            </a:r>
            <a:endParaRPr lang="zh-CN" altLang="en-US" sz="2400" b="1"/>
          </a:p>
          <a:p>
            <a:pPr indent="133350">
              <a:buNone/>
            </a:pPr>
            <a:r>
              <a:rPr lang="zh-CN" altLang="en-US" sz="2400" b="1"/>
              <a:t> </a:t>
            </a:r>
            <a:endParaRPr lang="zh-CN" altLang="en-US" sz="2400" b="1"/>
          </a:p>
        </p:txBody>
      </p:sp>
      <p:sp>
        <p:nvSpPr>
          <p:cNvPr id="27655" name="矩形 27654"/>
          <p:cNvSpPr/>
          <p:nvPr/>
        </p:nvSpPr>
        <p:spPr>
          <a:xfrm>
            <a:off x="7159625" y="4005263"/>
            <a:ext cx="455613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C</a:t>
            </a:r>
            <a:endParaRPr lang="en-US" altLang="zh-CN" sz="32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8673"/>
          <p:cNvSpPr/>
          <p:nvPr/>
        </p:nvSpPr>
        <p:spPr>
          <a:xfrm>
            <a:off x="0" y="630238"/>
            <a:ext cx="9144000" cy="4797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0">
              <a:buNone/>
              <a:tabLst>
                <a:tab pos="228600" algn="l"/>
              </a:tabLst>
            </a:pPr>
            <a:r>
              <a:rPr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、阅读下列材料．</a:t>
            </a:r>
            <a:endParaRPr lang="zh-CN" altLang="en-US" sz="24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defTabSz="0">
              <a:buNone/>
              <a:tabLst>
                <a:tab pos="228600" algn="l"/>
              </a:tabLst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西亚的城邦往往为了争夺美索不达米亚的统治权而战，而各个城邦有各自不同的强大时期，因此也都先后统治过这一地区。巴比伦控制该地区是在其</a:t>
            </a:r>
            <a:r>
              <a:rPr lang="zh-CN" altLang="en-US" sz="24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国王汉谟拉比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在位时期。因为臣民们相互之间常常因观点不同而发生冲突，于是汉谟拉比就制定了一套全体人民都必须遵从的</a:t>
            </a:r>
            <a:r>
              <a:rPr lang="zh-CN" altLang="en-US" sz="24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法律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。有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282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条法律条款，包括刑事法及有关占有奴隶、结婚和离婚、偿还债务和支付工资等方成的法律。一些法律听起来还很合理：如第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233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条规定：</a:t>
            </a:r>
            <a:r>
              <a:rPr lang="zh-CN" altLang="en-US" sz="2400" b="1">
                <a:ea typeface="楷体_GB2312" panose="02010609030101010101" pitchFamily="49" charset="-122"/>
              </a:rPr>
              <a:t>“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倘若一个建筑者建造一幢房子，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而工程不完善，</a:t>
            </a:r>
            <a:r>
              <a:rPr lang="en-US" altLang="zh-CN" sz="2400" b="1"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这一工程应由该建筑者本人出资修缮。</a:t>
            </a:r>
            <a:r>
              <a:rPr lang="zh-CN" altLang="en-US" sz="2400" b="1">
                <a:ea typeface="楷体_GB2312" panose="02010609030101010101" pitchFamily="49" charset="-122"/>
              </a:rPr>
              <a:t>”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defTabSz="0">
              <a:buNone/>
              <a:tabLst>
                <a:tab pos="228600" algn="l"/>
              </a:tabLst>
            </a:pPr>
            <a:r>
              <a:rPr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(1)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以上历史人物的事迹属于哪一国家？</a:t>
            </a:r>
            <a:endParaRPr lang="zh-CN" altLang="en-US" sz="24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defTabSz="0">
              <a:buNone/>
              <a:tabLst>
                <a:tab pos="228600" algn="l"/>
              </a:tabLst>
            </a:pPr>
            <a:r>
              <a:rPr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(2) 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美索不达米亚平原上有哪两条大河？</a:t>
            </a:r>
            <a:endParaRPr lang="zh-CN" altLang="en-US" sz="24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defTabSz="0">
              <a:buNone/>
              <a:tabLst>
                <a:tab pos="228600" algn="l"/>
              </a:tabLst>
            </a:pPr>
            <a:r>
              <a:rPr lang="en-US" altLang="zh-CN" sz="2400" b="1">
                <a:latin typeface="黑体" panose="02010600030101010101" pitchFamily="2" charset="-122"/>
                <a:ea typeface="黑体" panose="02010600030101010101" pitchFamily="2" charset="-122"/>
              </a:rPr>
              <a:t>(3) 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汉谟拉比制定了一套全体人民都必须遵从的法律名称是什么？如何评价他的法律？</a:t>
            </a:r>
            <a:endParaRPr lang="zh-CN" altLang="en-US" sz="24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145" descr="198600077153403756589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981075"/>
            <a:ext cx="8447087" cy="63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 descr="843794719153403756589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875" y="2133600"/>
            <a:ext cx="4440238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63327009115340375658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128963"/>
            <a:ext cx="8229600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891826062153403756591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" y="3279775"/>
            <a:ext cx="1530350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455468175153403756591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9150" y="3279775"/>
            <a:ext cx="1531938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150" descr="46020823415340375659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7938" y="3324225"/>
            <a:ext cx="1509712" cy="107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6151" descr="267931972153403756591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2588" y="3336925"/>
            <a:ext cx="1531937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图片 6152" descr="349572814153403756591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8825" y="3335338"/>
            <a:ext cx="1473200" cy="116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-973137" y="-171450"/>
            <a:ext cx="8229600" cy="1143000"/>
          </a:xfrm>
        </p:spPr>
        <p:txBody>
          <a:bodyPr anchor="ctr"/>
          <a:lstStyle/>
          <a:p>
            <a:pPr>
              <a:buNone/>
            </a:pPr>
            <a:r>
              <a:rPr lang="zh-CN" altLang="en-US" sz="4000">
                <a:ea typeface="黑体" panose="02010600030101010101" pitchFamily="2" charset="-122"/>
              </a:rPr>
              <a:t>一、古代两河流域文明</a:t>
            </a:r>
            <a:endParaRPr lang="zh-CN" altLang="en-US" sz="4000">
              <a:ea typeface="黑体" panose="02010600030101010101" pitchFamily="2" charset="-122"/>
            </a:endParaRPr>
          </a:p>
        </p:txBody>
      </p:sp>
      <p:grpSp>
        <p:nvGrpSpPr>
          <p:cNvPr id="7171" name="组合 7170"/>
          <p:cNvGrpSpPr/>
          <p:nvPr/>
        </p:nvGrpSpPr>
        <p:grpSpPr>
          <a:xfrm>
            <a:off x="457200" y="3051175"/>
            <a:ext cx="4168775" cy="3321050"/>
            <a:chOff x="288" y="1922"/>
            <a:chExt cx="2626" cy="2092"/>
          </a:xfrm>
        </p:grpSpPr>
        <p:pic>
          <p:nvPicPr>
            <p:cNvPr id="7172" name="图片 7171" descr="新月沃地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8" y="1922"/>
              <a:ext cx="2626" cy="20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文本框 7172"/>
            <p:cNvSpPr txBox="1"/>
            <p:nvPr/>
          </p:nvSpPr>
          <p:spPr>
            <a:xfrm>
              <a:off x="288" y="1941"/>
              <a:ext cx="1306" cy="2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None/>
              </a:pPr>
              <a:r>
                <a:rPr lang="zh-CN" altLang="en-US" sz="2500" b="1">
                  <a:latin typeface="Times New Roman" panose="02020603050405020304" pitchFamily="18" charset="0"/>
                  <a:ea typeface="隶书" panose="02010509060101010101" pitchFamily="49" charset="-122"/>
                </a:rPr>
                <a:t>新月沃地</a:t>
              </a:r>
              <a:endParaRPr lang="zh-CN" altLang="en-US" sz="2500" b="1"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</p:grpSp>
      <p:pic>
        <p:nvPicPr>
          <p:cNvPr id="7174" name="图片 7173" descr="y"/>
          <p:cNvPicPr>
            <a:picLocks noChangeAspect="1"/>
          </p:cNvPicPr>
          <p:nvPr/>
        </p:nvPicPr>
        <p:blipFill>
          <a:blip r:embed="rId2">
            <a:lum contrast="11999"/>
          </a:blip>
          <a:stretch>
            <a:fillRect/>
          </a:stretch>
        </p:blipFill>
        <p:spPr>
          <a:xfrm>
            <a:off x="4625975" y="3051175"/>
            <a:ext cx="4495800" cy="3319463"/>
          </a:xfrm>
          <a:prstGeom prst="rect">
            <a:avLst/>
          </a:prstGeom>
          <a:noFill/>
          <a:ln w="9525" cap="flat" cmpd="sng">
            <a:solidFill>
              <a:srgbClr val="26262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5" name="矩形 7174"/>
          <p:cNvSpPr/>
          <p:nvPr/>
        </p:nvSpPr>
        <p:spPr>
          <a:xfrm>
            <a:off x="539750" y="1341438"/>
            <a:ext cx="7918450" cy="46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5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两河：指</a:t>
            </a:r>
            <a:r>
              <a:rPr lang="zh-CN" altLang="en-US" sz="25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西亚</a:t>
            </a:r>
            <a:r>
              <a:rPr lang="zh-CN" altLang="en-US" sz="25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</a:t>
            </a:r>
            <a:r>
              <a:rPr lang="zh-CN" altLang="en-US" sz="25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幼发拉底河</a:t>
            </a:r>
            <a:r>
              <a:rPr lang="zh-CN" altLang="en-US" sz="25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与</a:t>
            </a:r>
            <a:r>
              <a:rPr lang="zh-CN" altLang="en-US" sz="25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底格里斯河</a:t>
            </a:r>
            <a:endParaRPr lang="zh-CN" altLang="en-US" sz="2500" b="1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539750" y="1989138"/>
            <a:ext cx="8281988" cy="75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2200" b="1">
                <a:latin typeface="黑体" panose="02010600030101010101" pitchFamily="2" charset="-122"/>
                <a:ea typeface="黑体" panose="02010600030101010101" pitchFamily="2" charset="-122"/>
              </a:rPr>
              <a:t>两河流域：又称“</a:t>
            </a:r>
            <a:r>
              <a:rPr lang="zh-CN" altLang="en-US" sz="2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美索不达米亚</a:t>
            </a:r>
            <a:r>
              <a:rPr lang="zh-CN" altLang="en-US" sz="2200" b="1">
                <a:latin typeface="黑体" panose="02010600030101010101" pitchFamily="2" charset="-122"/>
                <a:ea typeface="黑体" panose="02010600030101010101" pitchFamily="2" charset="-122"/>
              </a:rPr>
              <a:t>”，意即“两河之间的地方”，大体上是以今天</a:t>
            </a:r>
            <a:r>
              <a:rPr lang="zh-CN" altLang="en-US" sz="2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伊拉克</a:t>
            </a:r>
            <a:r>
              <a:rPr lang="zh-CN" altLang="en-US" sz="2200" b="1">
                <a:latin typeface="黑体" panose="02010600030101010101" pitchFamily="2" charset="-122"/>
                <a:ea typeface="黑体" panose="02010600030101010101" pitchFamily="2" charset="-122"/>
              </a:rPr>
              <a:t>首都巴格达为中心的狭长地带。</a:t>
            </a:r>
            <a:endParaRPr lang="zh-CN" altLang="en-US" sz="2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612775" y="5692775"/>
            <a:ext cx="836739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两河带来的泥沙在下游不断淤积，形成了辽阔的平原，把干旱贫瘠的地区变成了西亚唯一的沃土肥田，</a:t>
            </a:r>
            <a:r>
              <a:rPr lang="en-US" altLang="zh-CN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圣经</a:t>
            </a:r>
            <a:r>
              <a:rPr lang="en-US" altLang="zh-CN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中的“伊甸园”即在此。</a:t>
            </a:r>
            <a:endParaRPr lang="zh-CN" altLang="en-US" sz="2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468313" y="836613"/>
            <a:ext cx="71326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、地理位置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endParaRPr lang="en-US" altLang="zh-CN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-1044575" y="260350"/>
            <a:ext cx="8229600" cy="1143000"/>
          </a:xfrm>
        </p:spPr>
        <p:txBody>
          <a:bodyPr anchor="ctr"/>
          <a:lstStyle/>
          <a:p>
            <a:pPr>
              <a:buNone/>
            </a:pPr>
            <a:r>
              <a:rPr lang="zh-CN" altLang="en-US" sz="4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一、古代两河流域文明</a:t>
            </a: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:</a:t>
            </a:r>
            <a:endParaRPr lang="en-US" altLang="zh-CN" sz="4000" b="1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8195" name="内容占位符 8194"/>
          <p:cNvSpPr>
            <a:spLocks noGrp="1"/>
          </p:cNvSpPr>
          <p:nvPr>
            <p:ph/>
          </p:nvPr>
        </p:nvSpPr>
        <p:spPr>
          <a:xfrm>
            <a:off x="468313" y="1268413"/>
            <a:ext cx="8229600" cy="8826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None/>
            </a:pP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、文明起源与发展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endParaRPr lang="en-US" altLang="zh-CN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en-US" altLang="zh-CN" sz="3600" b="1">
              <a:effectLst>
                <a:outerShdw blurRad="38100" dist="38100" dir="2700000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342900" y="2239963"/>
            <a:ext cx="8801100" cy="106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）兴起：约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公元前</a:t>
            </a:r>
            <a:r>
              <a:rPr lang="en-US" altLang="zh-CN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3500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年，南部出现了很多      的小国。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公元前</a:t>
            </a:r>
            <a:r>
              <a:rPr lang="en-US" altLang="zh-CN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2400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年，实现初步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统一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23850" y="3429000"/>
            <a:ext cx="8207375" cy="106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）强盛：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古巴比伦国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国王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汉谟拉比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统一了两河流域，建立了强大的中央集权国家。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23850" y="4724400"/>
            <a:ext cx="7589838" cy="106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）衰落：公元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前</a:t>
            </a:r>
            <a:r>
              <a:rPr lang="en-US" altLang="zh-CN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r>
              <a:rPr lang="zh-CN" altLang="en-US" sz="32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世纪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，古巴比伦被外族灭亡。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-1189037" y="188913"/>
            <a:ext cx="8229600" cy="1143000"/>
          </a:xfrm>
        </p:spPr>
        <p:txBody>
          <a:bodyPr anchor="ctr"/>
          <a:lstStyle/>
          <a:p>
            <a:pPr>
              <a:buNone/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  <a:ea typeface="黑体" panose="02010600030101010101" pitchFamily="2" charset="-122"/>
              </a:rPr>
              <a:t>一、古代两河流域文明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16387" name="内容占位符 16386"/>
          <p:cNvSpPr>
            <a:spLocks noGrp="1"/>
          </p:cNvSpPr>
          <p:nvPr>
            <p:ph/>
          </p:nvPr>
        </p:nvSpPr>
        <p:spPr>
          <a:xfrm>
            <a:off x="457200" y="1600200"/>
            <a:ext cx="8229600" cy="6445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buNone/>
            </a:pP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、古巴比伦文明成就</a:t>
            </a:r>
            <a:endParaRPr lang="zh-CN" altLang="en-US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565150" y="2406650"/>
            <a:ext cx="2300288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）文字：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847975" y="2447925"/>
            <a:ext cx="2166938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C00000"/>
                </a:solidFill>
                <a:ea typeface="黑体" panose="02010600030101010101" pitchFamily="2" charset="-122"/>
              </a:rPr>
              <a:t>楔形文字</a:t>
            </a:r>
            <a:endParaRPr lang="zh-CN" altLang="en-US" sz="3200" b="1">
              <a:solidFill>
                <a:srgbClr val="C00000"/>
              </a:solidFill>
              <a:ea typeface="黑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565150" y="3168650"/>
            <a:ext cx="26416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）历法：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3041650" y="3213100"/>
            <a:ext cx="40513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C00000"/>
                </a:solidFill>
                <a:ea typeface="黑体" panose="02010600030101010101" pitchFamily="2" charset="-122"/>
              </a:rPr>
              <a:t>阴历、闰月</a:t>
            </a:r>
            <a:endParaRPr lang="zh-CN" altLang="en-US" sz="3200" b="1">
              <a:solidFill>
                <a:srgbClr val="C00000"/>
              </a:solidFill>
              <a:ea typeface="黑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323850" y="4005263"/>
            <a:ext cx="2544763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）数学：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3059113" y="4005263"/>
            <a:ext cx="2284412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60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进位制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539750" y="4868863"/>
            <a:ext cx="239395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C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）法律：</a:t>
            </a:r>
            <a:endParaRPr lang="zh-CN" altLang="en-US" sz="3200" b="1">
              <a:solidFill>
                <a:srgbClr val="C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2987675" y="4941888"/>
            <a:ext cx="42291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3200" b="1">
                <a:solidFill>
                  <a:srgbClr val="C00000"/>
                </a:solidFill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C00000"/>
                </a:solidFill>
                <a:ea typeface="黑体" panose="02010600030101010101" pitchFamily="2" charset="-122"/>
              </a:rPr>
              <a:t>汉谟拉比法典</a:t>
            </a:r>
            <a:r>
              <a:rPr lang="en-US" altLang="zh-CN" sz="3200" b="1">
                <a:solidFill>
                  <a:srgbClr val="C00000"/>
                </a:solidFill>
                <a:ea typeface="黑体" panose="02010600030101010101" pitchFamily="2" charset="-122"/>
              </a:rPr>
              <a:t>》</a:t>
            </a:r>
            <a:endParaRPr lang="en-US" altLang="zh-CN" sz="3200" b="1">
              <a:solidFill>
                <a:srgbClr val="C00000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 animBg="1"/>
      <p:bldP spid="1639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43528177715338782412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412875"/>
            <a:ext cx="5329238" cy="518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0242" descr="62006723715338782412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625" y="1447800"/>
            <a:ext cx="4397375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标题 10243"/>
          <p:cNvSpPr>
            <a:spLocks noGrp="1"/>
          </p:cNvSpPr>
          <p:nvPr>
            <p:ph type="title"/>
          </p:nvPr>
        </p:nvSpPr>
        <p:spPr>
          <a:xfrm>
            <a:off x="533400" y="304800"/>
            <a:ext cx="7772400" cy="1143000"/>
          </a:xfrm>
        </p:spPr>
        <p:txBody>
          <a:bodyPr anchor="ctr"/>
          <a:lstStyle/>
          <a:p>
            <a:pPr>
              <a:buNone/>
            </a:pPr>
            <a:r>
              <a:rPr lang="zh-CN" altLang="en-US" sz="3600" b="1">
                <a:solidFill>
                  <a:schemeClr val="bg1"/>
                </a:solidFill>
                <a:ea typeface="华文隶书" panose="02010800040101010101" pitchFamily="2" charset="-122"/>
              </a:rPr>
              <a:t>两河流域的苏美尔人发明了</a:t>
            </a:r>
            <a:r>
              <a:rPr lang="zh-CN" altLang="en-US" sz="4000" b="1">
                <a:solidFill>
                  <a:srgbClr val="FF0000"/>
                </a:solidFill>
                <a:ea typeface="仿宋_GB2312" panose="02010609030101010101" pitchFamily="49" charset="-122"/>
              </a:rPr>
              <a:t>楔形文字</a:t>
            </a:r>
            <a:endParaRPr lang="zh-CN" altLang="en-US" sz="4000" b="1">
              <a:solidFill>
                <a:srgbClr val="FF0000"/>
              </a:solidFill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>
              <a:buNone/>
            </a:pPr>
            <a:r>
              <a:rPr lang="zh-CN" altLang="en-US" sz="5400" b="1">
                <a:solidFill>
                  <a:srgbClr val="0033CC"/>
                </a:solidFill>
              </a:rPr>
              <a:t>西亚楔形文字</a:t>
            </a:r>
            <a:endParaRPr lang="zh-CN" altLang="en-US" sz="5400" b="1">
              <a:solidFill>
                <a:srgbClr val="0033CC"/>
              </a:solidFill>
            </a:endParaRPr>
          </a:p>
        </p:txBody>
      </p:sp>
      <p:pic>
        <p:nvPicPr>
          <p:cNvPr id="11267" name="图片 11266" descr="228462698153387824126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752600"/>
            <a:ext cx="1681163" cy="243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325643125153387824126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828800"/>
            <a:ext cx="2232025" cy="219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152642111153387824126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8800"/>
            <a:ext cx="1944688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文本框 11269"/>
          <p:cNvSpPr txBox="1"/>
          <p:nvPr/>
        </p:nvSpPr>
        <p:spPr>
          <a:xfrm>
            <a:off x="1752600" y="4800600"/>
            <a:ext cx="719138" cy="730250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3300"/>
                </a:solidFill>
              </a:rPr>
              <a:t>足</a:t>
            </a:r>
            <a:endParaRPr lang="zh-CN" altLang="en-US" sz="4000" b="1">
              <a:solidFill>
                <a:srgbClr val="FF3300"/>
              </a:solidFill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4267200" y="4800600"/>
            <a:ext cx="792163" cy="730250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3300"/>
                </a:solidFill>
              </a:rPr>
              <a:t>鱼</a:t>
            </a:r>
            <a:endParaRPr lang="zh-CN" altLang="en-US" sz="4000" b="1">
              <a:solidFill>
                <a:srgbClr val="FF3300"/>
              </a:solidFill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6934200" y="4800600"/>
            <a:ext cx="720725" cy="730250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3300"/>
                </a:solidFill>
              </a:rPr>
              <a:t>山</a:t>
            </a:r>
            <a:endParaRPr lang="zh-CN" altLang="en-US" sz="4000" b="1">
              <a:solidFill>
                <a:srgbClr val="FF3300"/>
              </a:solidFill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496888" y="1905000"/>
            <a:ext cx="646112" cy="3276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</a:rPr>
              <a:t>你认识它们吗？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013000002977171231879254432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341438"/>
            <a:ext cx="2039937" cy="2220912"/>
          </a:xfrm>
          <a:prstGeom prst="rect">
            <a:avLst/>
          </a:prstGeom>
          <a:noFill/>
          <a:ln w="9525">
            <a:noFill/>
          </a:ln>
          <a:effectLst>
            <a:outerShdw dist="125724" dir="2699999" algn="tl" rotWithShape="0">
              <a:srgbClr val="333333">
                <a:alpha val="50000"/>
              </a:srgbClr>
            </a:outerShdw>
          </a:effectLst>
        </p:spPr>
      </p:pic>
      <p:pic>
        <p:nvPicPr>
          <p:cNvPr id="13315" name="图片 13314" descr="6a4e1c6fgx6BVRvBE733d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3" y="1341438"/>
            <a:ext cx="2768600" cy="2211387"/>
          </a:xfrm>
          <a:prstGeom prst="rect">
            <a:avLst/>
          </a:prstGeom>
          <a:noFill/>
          <a:ln w="9525">
            <a:noFill/>
          </a:ln>
          <a:effectLst>
            <a:outerShdw dist="125724" dir="2699999" algn="tl" rotWithShape="0">
              <a:srgbClr val="333333">
                <a:alpha val="50000"/>
              </a:srgbClr>
            </a:outerShdw>
          </a:effectLst>
        </p:spPr>
      </p:pic>
      <p:pic>
        <p:nvPicPr>
          <p:cNvPr id="13316" name="图片 13315" descr="5E040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1484313"/>
            <a:ext cx="2908300" cy="2211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13316"/>
          <p:cNvSpPr/>
          <p:nvPr/>
        </p:nvSpPr>
        <p:spPr>
          <a:xfrm>
            <a:off x="468313" y="3776663"/>
            <a:ext cx="8496300" cy="309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苏美尔人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制定了阴历，以月的圆缺，周而复始为一个月。一年分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个月，其中有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个月各为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30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天，另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个月各为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29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天，全年共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354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天。这样每年比地球绕太阳一周的时间少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天多时间，于是他们又设置闫月来调整阴历和阳历之问的天数差距。确定了今天星期的名称和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天</a:t>
            </a:r>
            <a:r>
              <a:rPr lang="en-US" altLang="zh-CN" b="1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b="1">
                <a:latin typeface="黑体" panose="02010600030101010101" pitchFamily="2" charset="-122"/>
                <a:ea typeface="黑体" panose="02010600030101010101" pitchFamily="2" charset="-122"/>
              </a:rPr>
              <a:t>周的规定。今天通用的公历是由苏美尔人制定的阴历发展而来的。</a:t>
            </a:r>
            <a:endParaRPr lang="zh-CN" altLang="en-US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3318" name="图片 13317" descr="535862606153403756593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050" y="188913"/>
            <a:ext cx="3451225" cy="1198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BFAF7"/>
      </a:accent3>
      <a:accent4>
        <a:srgbClr val="000000"/>
      </a:accent4>
      <a:accent5>
        <a:srgbClr val="FFFFFF"/>
      </a:accent5>
      <a:accent6>
        <a:srgbClr val="7EB1E5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BFAF7"/>
      </a:accent3>
      <a:accent4>
        <a:srgbClr val="000000"/>
      </a:accent4>
      <a:accent5>
        <a:srgbClr val="FFFFFF"/>
      </a:accent5>
      <a:accent6>
        <a:srgbClr val="7EB1E5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BFAF7"/>
      </a:accent3>
      <a:accent4>
        <a:srgbClr val="000000"/>
      </a:accent4>
      <a:accent5>
        <a:srgbClr val="FFFFFF"/>
      </a:accent5>
      <a:accent6>
        <a:srgbClr val="7EB1E5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2144</Words>
  <Paragraphs>178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华文新魏</vt:lpstr>
      <vt:lpstr>隶书</vt:lpstr>
      <vt:lpstr>华文隶书</vt:lpstr>
      <vt:lpstr>仿宋_GB2312</vt:lpstr>
      <vt:lpstr>微软雅黑</vt:lpstr>
      <vt:lpstr>Constantia</vt:lpstr>
      <vt:lpstr>楷体_GB2312</vt:lpstr>
      <vt:lpstr>PMingLiU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一、古代两河流域文明</vt:lpstr>
      <vt:lpstr>一、古代两河流域文明:</vt:lpstr>
      <vt:lpstr>一、古代两河流域文明</vt:lpstr>
      <vt:lpstr>两河流域的苏美尔人发明了楔形文字</vt:lpstr>
      <vt:lpstr>西亚楔形文字</vt:lpstr>
      <vt:lpstr>PowerPoint 演示文稿</vt:lpstr>
      <vt:lpstr>PowerPoint 演示文稿</vt:lpstr>
      <vt:lpstr>3、古巴比伦王国</vt:lpstr>
      <vt:lpstr>3、古巴比伦王国</vt:lpstr>
      <vt:lpstr>PowerPoint 演示文稿</vt:lpstr>
      <vt:lpstr>《汉谟拉比法典》的内容：</vt:lpstr>
      <vt:lpstr>PowerPoint 演示文稿</vt:lpstr>
      <vt:lpstr>PowerPoint 演示文稿</vt:lpstr>
      <vt:lpstr>PowerPoint 演示文稿</vt:lpstr>
      <vt:lpstr>PowerPoint 演示文稿</vt:lpstr>
      <vt:lpstr>《汉谟拉比法典》的地位：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2013-08-30T00:00:00Z</dcterms:created>
  <dcterms:modified xsi:type="dcterms:W3CDTF">2018-10-18T23:56:51Z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">
    <vt:lpwstr>2052-10.1.0.7520</vt:lpwstr>
  </property>
  <property fmtid="{D5CDD505-2E9C-101B-9397-08002B2CF9AE}" pid="3" name="KSOProductBuildVer">
    <vt:lpwstr>2052-10.1.0.6393</vt:lpwstr>
  </property>
</Properties>
</file>