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Default Extension="wav" ContentType="audio/wav"/>
  <Override PartName="/ppt/tags/tag1.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3"/>
  </p:notesMasterIdLst>
  <p:sldIdLst>
    <p:sldId id="339" r:id="rId2"/>
    <p:sldId id="296" r:id="rId3"/>
    <p:sldId id="298" r:id="rId4"/>
    <p:sldId id="312" r:id="rId5"/>
    <p:sldId id="272" r:id="rId6"/>
    <p:sldId id="314" r:id="rId7"/>
    <p:sldId id="315" r:id="rId8"/>
    <p:sldId id="317" r:id="rId9"/>
    <p:sldId id="299" r:id="rId10"/>
    <p:sldId id="318" r:id="rId11"/>
    <p:sldId id="316" r:id="rId12"/>
    <p:sldId id="301" r:id="rId13"/>
    <p:sldId id="269" r:id="rId14"/>
    <p:sldId id="319" r:id="rId15"/>
    <p:sldId id="320" r:id="rId16"/>
    <p:sldId id="321" r:id="rId17"/>
    <p:sldId id="322" r:id="rId18"/>
    <p:sldId id="323" r:id="rId19"/>
    <p:sldId id="324" r:id="rId20"/>
    <p:sldId id="325" r:id="rId21"/>
    <p:sldId id="268" r:id="rId22"/>
    <p:sldId id="304" r:id="rId23"/>
    <p:sldId id="326" r:id="rId24"/>
    <p:sldId id="327" r:id="rId25"/>
    <p:sldId id="335" r:id="rId26"/>
    <p:sldId id="338" r:id="rId27"/>
    <p:sldId id="328" r:id="rId28"/>
    <p:sldId id="329" r:id="rId29"/>
    <p:sldId id="330" r:id="rId30"/>
    <p:sldId id="331" r:id="rId31"/>
    <p:sldId id="332" r:id="rId32"/>
    <p:sldId id="333" r:id="rId33"/>
    <p:sldId id="334" r:id="rId34"/>
    <p:sldId id="305" r:id="rId35"/>
    <p:sldId id="336" r:id="rId36"/>
    <p:sldId id="258" r:id="rId37"/>
    <p:sldId id="337" r:id="rId38"/>
    <p:sldId id="306" r:id="rId39"/>
    <p:sldId id="308" r:id="rId40"/>
    <p:sldId id="309" r:id="rId41"/>
    <p:sldId id="340" r:id="rId42"/>
  </p:sldIdLst>
  <p:sldSz cx="12169775"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 xmlns:p14="http://schemas.microsoft.com/office/powerpoint/2010/main">
        <p14:section name="默认节" id="{a38a32a6-8b0d-45a2-8a2b-c1f1c87d7e3d}">
          <p14:sldIdLst>
            <p14:sldId id="296"/>
            <p14:sldId id="257"/>
            <p14:sldId id="298"/>
          </p14:sldIdLst>
        </p14:section>
        <p14:section name="无标题节" id="{94e9214a-a621-4c9a-aa69-118e47f3fba0}">
          <p14:sldIdLst>
            <p14:sldId id="268"/>
            <p14:sldId id="304"/>
            <p14:sldId id="300"/>
            <p14:sldId id="299"/>
            <p14:sldId id="301"/>
            <p14:sldId id="269"/>
            <p14:sldId id="272"/>
            <p14:sldId id="303"/>
            <p14:sldId id="305"/>
            <p14:sldId id="306"/>
            <p14:sldId id="308"/>
            <p14:sldId id="309"/>
            <p14:sldId id="258"/>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842" autoAdjust="0"/>
    <p:restoredTop sz="94660"/>
  </p:normalViewPr>
  <p:slideViewPr>
    <p:cSldViewPr>
      <p:cViewPr varScale="1">
        <p:scale>
          <a:sx n="65" d="100"/>
          <a:sy n="65" d="100"/>
        </p:scale>
        <p:origin x="-324" y="-114"/>
      </p:cViewPr>
      <p:guideLst>
        <p:guide orient="horz" pos="2160"/>
        <p:guide pos="3833"/>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pPr/>
              <a:t>2018/9/11</a:t>
            </a:fld>
            <a:endParaRPr lang="zh-CN" altLang="en-US"/>
          </a:p>
        </p:txBody>
      </p:sp>
      <p:sp>
        <p:nvSpPr>
          <p:cNvPr id="4" name="幻灯片图像占位符 3"/>
          <p:cNvSpPr>
            <a:spLocks noGrp="1" noRot="1" noChangeAspect="1"/>
          </p:cNvSpPr>
          <p:nvPr>
            <p:ph type="sldImg" idx="2"/>
          </p:nvPr>
        </p:nvSpPr>
        <p:spPr>
          <a:xfrm>
            <a:off x="690801" y="1143000"/>
            <a:ext cx="5476399"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90563" y="1143000"/>
            <a:ext cx="5476875"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2733" y="2130432"/>
            <a:ext cx="1034431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5469" y="3886200"/>
            <a:ext cx="8518842"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970E6EC6-C757-4DCC-A99A-812BE1005A24}" type="datetimeFigureOut">
              <a:rPr lang="zh-CN" altLang="en-US" smtClean="0"/>
              <a:pPr/>
              <a:t>2018/9/11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721EDD-C8DC-478B-803D-C793593AA2B6}"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70E6EC6-C757-4DCC-A99A-812BE1005A24}" type="datetimeFigureOut">
              <a:rPr lang="zh-CN" altLang="en-US" smtClean="0"/>
              <a:pPr/>
              <a:t>2018/9/11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721EDD-C8DC-478B-803D-C793593AA2B6}"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23087" y="274645"/>
            <a:ext cx="2738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8490" y="274645"/>
            <a:ext cx="8011769"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70E6EC6-C757-4DCC-A99A-812BE1005A24}" type="datetimeFigureOut">
              <a:rPr lang="zh-CN" altLang="en-US" smtClean="0"/>
              <a:pPr/>
              <a:t>2018/9/11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721EDD-C8DC-478B-803D-C793593AA2B6}"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70E6EC6-C757-4DCC-A99A-812BE1005A24}" type="datetimeFigureOut">
              <a:rPr lang="zh-CN" altLang="en-US" smtClean="0"/>
              <a:pPr/>
              <a:t>2018/9/11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721EDD-C8DC-478B-803D-C793593AA2B6}"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1329" y="4406907"/>
            <a:ext cx="1034431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1329" y="2906713"/>
            <a:ext cx="1034431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970E6EC6-C757-4DCC-A99A-812BE1005A24}" type="datetimeFigureOut">
              <a:rPr lang="zh-CN" altLang="en-US" smtClean="0"/>
              <a:pPr/>
              <a:t>2018/9/11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721EDD-C8DC-478B-803D-C793593AA2B6}"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8490" y="1600206"/>
            <a:ext cx="5374983"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86303" y="1600206"/>
            <a:ext cx="5374983"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970E6EC6-C757-4DCC-A99A-812BE1005A24}" type="datetimeFigureOut">
              <a:rPr lang="zh-CN" altLang="en-US" smtClean="0"/>
              <a:pPr/>
              <a:t>2018/9/11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A721EDD-C8DC-478B-803D-C793593AA2B6}"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8490" y="1535113"/>
            <a:ext cx="537709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8490" y="2174875"/>
            <a:ext cx="537709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82078" y="1535113"/>
            <a:ext cx="537921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82078" y="2174875"/>
            <a:ext cx="537921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970E6EC6-C757-4DCC-A99A-812BE1005A24}" type="datetimeFigureOut">
              <a:rPr lang="zh-CN" altLang="en-US" smtClean="0"/>
              <a:pPr/>
              <a:t>2018/9/11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A721EDD-C8DC-478B-803D-C793593AA2B6}"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70E6EC6-C757-4DCC-A99A-812BE1005A24}" type="datetimeFigureOut">
              <a:rPr lang="zh-CN" altLang="en-US" smtClean="0"/>
              <a:pPr/>
              <a:t>2018/9/11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A721EDD-C8DC-478B-803D-C793593AA2B6}"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70E6EC6-C757-4DCC-A99A-812BE1005A24}" type="datetimeFigureOut">
              <a:rPr lang="zh-CN" altLang="en-US" smtClean="0"/>
              <a:pPr/>
              <a:t>2018/9/11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A721EDD-C8DC-478B-803D-C793593AA2B6}"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8491" y="273050"/>
            <a:ext cx="4003771"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58045" y="273057"/>
            <a:ext cx="680324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8491" y="1435103"/>
            <a:ext cx="4003771"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70E6EC6-C757-4DCC-A99A-812BE1005A24}" type="datetimeFigureOut">
              <a:rPr lang="zh-CN" altLang="en-US" smtClean="0"/>
              <a:pPr/>
              <a:t>2018/9/11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A721EDD-C8DC-478B-803D-C793593AA2B6}"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5362" y="4800600"/>
            <a:ext cx="7301865"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5362" y="612775"/>
            <a:ext cx="730186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5362" y="5367338"/>
            <a:ext cx="730186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70E6EC6-C757-4DCC-A99A-812BE1005A24}" type="datetimeFigureOut">
              <a:rPr lang="zh-CN" altLang="en-US" smtClean="0"/>
              <a:pPr/>
              <a:t>2018/9/11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A721EDD-C8DC-478B-803D-C793593AA2B6}"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8491" y="274638"/>
            <a:ext cx="10952798"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8491" y="1600206"/>
            <a:ext cx="10952798"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8491" y="6356357"/>
            <a:ext cx="2839614"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70E6EC6-C757-4DCC-A99A-812BE1005A24}" type="datetimeFigureOut">
              <a:rPr lang="zh-CN" altLang="en-US" smtClean="0"/>
              <a:pPr/>
              <a:t>2018/9/11</a:t>
            </a:fld>
            <a:endParaRPr lang="zh-CN" altLang="en-US"/>
          </a:p>
        </p:txBody>
      </p:sp>
      <p:sp>
        <p:nvSpPr>
          <p:cNvPr id="5" name="页脚占位符 4"/>
          <p:cNvSpPr>
            <a:spLocks noGrp="1"/>
          </p:cNvSpPr>
          <p:nvPr>
            <p:ph type="ftr" sz="quarter" idx="3"/>
          </p:nvPr>
        </p:nvSpPr>
        <p:spPr>
          <a:xfrm>
            <a:off x="4158008" y="6356357"/>
            <a:ext cx="3853762"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21674" y="6356357"/>
            <a:ext cx="2839614"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A721EDD-C8DC-478B-803D-C793593AA2B6}"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7.xml"/><Relationship Id="rId1" Type="http://schemas.openxmlformats.org/officeDocument/2006/relationships/audio" Target="file:///F:\2015&#23626;&#21382;&#21490;&#36164;&#26009;\&#35838;&#20214;\&#20061;&#19978;\3&#35199;&#26041;&#25991;&#26126;&#20043;&#28304;\&#24067;&#25289;&#26684;&#24191;&#22330;.wma" TargetMode="External"/><Relationship Id="rId5" Type="http://schemas.openxmlformats.org/officeDocument/2006/relationships/image" Target="../media/image3.jpe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audio" Target="../media/audio2.wav"/><Relationship Id="rId1" Type="http://schemas.openxmlformats.org/officeDocument/2006/relationships/slideLayout" Target="../slideLayouts/slideLayout7.xml"/><Relationship Id="rId4" Type="http://schemas.openxmlformats.org/officeDocument/2006/relationships/image" Target="../media/image15.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image" Target="../media/image18.jpeg"/><Relationship Id="rId1" Type="http://schemas.openxmlformats.org/officeDocument/2006/relationships/slideLayout" Target="../slideLayouts/slideLayout7.xml"/><Relationship Id="rId6" Type="http://schemas.openxmlformats.org/officeDocument/2006/relationships/image" Target="../media/image20.jpeg"/><Relationship Id="rId5" Type="http://schemas.openxmlformats.org/officeDocument/2006/relationships/slide" Target="slide16.xml"/><Relationship Id="rId4" Type="http://schemas.openxmlformats.org/officeDocument/2006/relationships/image" Target="../media/image19.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s>
</file>

<file path=ppt/slides/_rels/slide2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 Id="rId5" Type="http://schemas.openxmlformats.org/officeDocument/2006/relationships/image" Target="../media/image11.jpeg"/><Relationship Id="rId4" Type="http://schemas.openxmlformats.org/officeDocument/2006/relationships/image" Target="../media/image10.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布拉格广场.wma">
            <a:hlinkClick r:id="" action="ppaction://media"/>
          </p:cNvPr>
          <p:cNvPicPr>
            <a:picLocks noRot="1" noChangeAspect="1"/>
          </p:cNvPicPr>
          <p:nvPr>
            <a:audioFile r:link="rId1"/>
          </p:nvPr>
        </p:nvPicPr>
        <p:blipFill>
          <a:blip r:embed="rId3" cstate="print"/>
          <a:srcRect/>
          <a:stretch>
            <a:fillRect/>
          </a:stretch>
        </p:blipFill>
        <p:spPr bwMode="auto">
          <a:xfrm>
            <a:off x="5311600" y="617538"/>
            <a:ext cx="811318" cy="609600"/>
          </a:xfrm>
          <a:prstGeom prst="rect">
            <a:avLst/>
          </a:prstGeom>
          <a:noFill/>
          <a:ln w="9525">
            <a:noFill/>
            <a:miter lim="800000"/>
            <a:headEnd/>
            <a:tailEnd/>
          </a:ln>
        </p:spPr>
      </p:pic>
      <p:sp>
        <p:nvSpPr>
          <p:cNvPr id="92163" name="Rectangle 2"/>
          <p:cNvSpPr>
            <a:spLocks noChangeArrowheads="1"/>
          </p:cNvSpPr>
          <p:nvPr/>
        </p:nvSpPr>
        <p:spPr bwMode="auto">
          <a:xfrm>
            <a:off x="1005697" y="2038351"/>
            <a:ext cx="10063306" cy="3046413"/>
          </a:xfrm>
          <a:prstGeom prst="rect">
            <a:avLst/>
          </a:prstGeom>
          <a:noFill/>
          <a:ln w="9525">
            <a:noFill/>
            <a:miter lim="800000"/>
            <a:headEnd/>
            <a:tailEnd/>
          </a:ln>
          <a:effectLst/>
        </p:spPr>
        <p:txBody>
          <a:bodyPr>
            <a:spAutoFit/>
          </a:bodyPr>
          <a:lstStyle/>
          <a:p>
            <a:pPr>
              <a:spcBef>
                <a:spcPct val="50000"/>
              </a:spcBef>
            </a:pPr>
            <a:r>
              <a:rPr lang="zh-CN" altLang="en-US" sz="4800" b="1" dirty="0">
                <a:latin typeface="华文楷体" pitchFamily="2" charset="-122"/>
                <a:ea typeface="华文楷体" pitchFamily="2" charset="-122"/>
              </a:rPr>
              <a:t>无论是民主、还是专制；</a:t>
            </a:r>
            <a:br>
              <a:rPr lang="zh-CN" altLang="en-US" sz="4800" b="1" dirty="0">
                <a:latin typeface="华文楷体" pitchFamily="2" charset="-122"/>
                <a:ea typeface="华文楷体" pitchFamily="2" charset="-122"/>
              </a:rPr>
            </a:br>
            <a:r>
              <a:rPr lang="zh-CN" altLang="en-US" sz="4800" b="1" dirty="0">
                <a:latin typeface="华文楷体" pitchFamily="2" charset="-122"/>
                <a:ea typeface="华文楷体" pitchFamily="2" charset="-122"/>
              </a:rPr>
              <a:t>无论是戏剧、还是悲剧</a:t>
            </a:r>
            <a:r>
              <a:rPr lang="en-US" altLang="zh-CN" sz="4800" b="1" dirty="0">
                <a:latin typeface="华文楷体" pitchFamily="2" charset="-122"/>
                <a:ea typeface="华文楷体" pitchFamily="2" charset="-122"/>
              </a:rPr>
              <a:t>;</a:t>
            </a:r>
            <a:br>
              <a:rPr lang="en-US" altLang="zh-CN" sz="4800" b="1" dirty="0">
                <a:latin typeface="华文楷体" pitchFamily="2" charset="-122"/>
                <a:ea typeface="华文楷体" pitchFamily="2" charset="-122"/>
              </a:rPr>
            </a:br>
            <a:r>
              <a:rPr lang="zh-CN" altLang="en-US" sz="4800" b="1" dirty="0">
                <a:latin typeface="华文楷体" pitchFamily="2" charset="-122"/>
                <a:ea typeface="华文楷体" pitchFamily="2" charset="-122"/>
              </a:rPr>
              <a:t>无论是数学、还是史学，</a:t>
            </a:r>
            <a:br>
              <a:rPr lang="zh-CN" altLang="en-US" sz="4800" b="1" dirty="0">
                <a:latin typeface="华文楷体" pitchFamily="2" charset="-122"/>
                <a:ea typeface="华文楷体" pitchFamily="2" charset="-122"/>
              </a:rPr>
            </a:br>
            <a:r>
              <a:rPr lang="zh-CN" altLang="en-US" sz="4800" b="1" dirty="0">
                <a:latin typeface="华文楷体" pitchFamily="2" charset="-122"/>
                <a:ea typeface="华文楷体" pitchFamily="2" charset="-122"/>
              </a:rPr>
              <a:t>一切都来自</a:t>
            </a:r>
            <a:r>
              <a:rPr lang="zh-CN" altLang="en-US" sz="4800" b="1" i="1" u="sng" dirty="0">
                <a:solidFill>
                  <a:srgbClr val="FF0000"/>
                </a:solidFill>
                <a:latin typeface="华文楷体" pitchFamily="2" charset="-122"/>
                <a:ea typeface="华文楷体" pitchFamily="2" charset="-122"/>
              </a:rPr>
              <a:t>希腊</a:t>
            </a:r>
            <a:r>
              <a:rPr lang="zh-CN" altLang="en-US" sz="4800" b="1" dirty="0">
                <a:latin typeface="华文楷体" pitchFamily="2" charset="-122"/>
                <a:ea typeface="华文楷体" pitchFamily="2" charset="-122"/>
              </a:rPr>
              <a:t>和</a:t>
            </a:r>
            <a:r>
              <a:rPr lang="zh-CN" altLang="en-US" sz="4800" b="1" dirty="0">
                <a:solidFill>
                  <a:srgbClr val="FF0000"/>
                </a:solidFill>
                <a:latin typeface="华文楷体" pitchFamily="2" charset="-122"/>
                <a:ea typeface="华文楷体" pitchFamily="2" charset="-122"/>
              </a:rPr>
              <a:t>希腊人</a:t>
            </a:r>
            <a:r>
              <a:rPr lang="zh-CN" altLang="en-US" sz="4800" b="1" dirty="0">
                <a:latin typeface="华文楷体" pitchFamily="2" charset="-122"/>
                <a:ea typeface="华文楷体" pitchFamily="2" charset="-122"/>
              </a:rPr>
              <a:t>。</a:t>
            </a:r>
          </a:p>
        </p:txBody>
      </p:sp>
      <p:pic>
        <p:nvPicPr>
          <p:cNvPr id="92164" name="Picture 3" descr="02a"/>
          <p:cNvPicPr>
            <a:picLocks noChangeAspect="1" noChangeArrowheads="1"/>
          </p:cNvPicPr>
          <p:nvPr/>
        </p:nvPicPr>
        <p:blipFill>
          <a:blip r:embed="rId4" cstate="print"/>
          <a:srcRect/>
          <a:stretch>
            <a:fillRect/>
          </a:stretch>
        </p:blipFill>
        <p:spPr bwMode="auto">
          <a:xfrm>
            <a:off x="0" y="1"/>
            <a:ext cx="6084888" cy="1844675"/>
          </a:xfrm>
          <a:prstGeom prst="rect">
            <a:avLst/>
          </a:prstGeom>
          <a:noFill/>
          <a:ln w="9525">
            <a:noFill/>
            <a:miter lim="800000"/>
            <a:headEnd/>
            <a:tailEnd/>
          </a:ln>
        </p:spPr>
      </p:pic>
      <p:pic>
        <p:nvPicPr>
          <p:cNvPr id="92165" name="Picture 4" descr="01a"/>
          <p:cNvPicPr>
            <a:picLocks noChangeAspect="1" noChangeArrowheads="1"/>
          </p:cNvPicPr>
          <p:nvPr/>
        </p:nvPicPr>
        <p:blipFill>
          <a:blip r:embed="rId5" cstate="print"/>
          <a:srcRect/>
          <a:stretch>
            <a:fillRect/>
          </a:stretch>
        </p:blipFill>
        <p:spPr bwMode="auto">
          <a:xfrm>
            <a:off x="0" y="5334000"/>
            <a:ext cx="12169775" cy="1524000"/>
          </a:xfrm>
          <a:prstGeom prst="rect">
            <a:avLst/>
          </a:prstGeom>
          <a:noFill/>
          <a:ln w="9525">
            <a:noFill/>
            <a:miter lim="800000"/>
            <a:headEnd/>
            <a:tailEnd/>
          </a:ln>
        </p:spPr>
      </p:pic>
      <p:pic>
        <p:nvPicPr>
          <p:cNvPr id="92166" name="Picture 5" descr="02a"/>
          <p:cNvPicPr>
            <a:picLocks noChangeAspect="1" noChangeArrowheads="1"/>
          </p:cNvPicPr>
          <p:nvPr/>
        </p:nvPicPr>
        <p:blipFill>
          <a:blip r:embed="rId4" cstate="print"/>
          <a:srcRect/>
          <a:stretch>
            <a:fillRect/>
          </a:stretch>
        </p:blipFill>
        <p:spPr bwMode="auto">
          <a:xfrm>
            <a:off x="6084887" y="1"/>
            <a:ext cx="6084888" cy="1844675"/>
          </a:xfrm>
          <a:prstGeom prst="rect">
            <a:avLst/>
          </a:prstGeom>
          <a:noFill/>
          <a:ln w="9525">
            <a:noFill/>
            <a:miter lim="800000"/>
            <a:headEnd/>
            <a:tailEnd/>
          </a:ln>
        </p:spPr>
      </p:pic>
    </p:spTree>
  </p:cSld>
  <p:clrMapOvr>
    <a:masterClrMapping/>
  </p:clrMapOvr>
  <p:transition spd="slow" advTm="10000">
    <p:zoom dir="in"/>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withEffect">
                                  <p:stCondLst>
                                    <p:cond delay="0"/>
                                  </p:stCondLst>
                                  <p:childTnLst>
                                    <p:cmd type="call" cmd="playFrom(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21">
                <p:cTn id="7" fill="hold" display="0">
                  <p:stCondLst>
                    <p:cond delay="indefinite"/>
                  </p:stCondLst>
                  <p:endCondLst>
                    <p:cond evt="onStopAudio" delay="0">
                      <p:tgtEl>
                        <p:sldTgt/>
                      </p:tgtEl>
                    </p:cond>
                  </p:endCondLst>
                </p:cTn>
                <p:tgtEl>
                  <p:spTgt spid="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38748" y="404814"/>
            <a:ext cx="4411543" cy="708025"/>
          </a:xfrm>
          <a:prstGeom prst="rect">
            <a:avLst/>
          </a:prstGeom>
          <a:noFill/>
          <a:ln w="9525">
            <a:noFill/>
            <a:miter lim="800000"/>
            <a:headEnd/>
            <a:tailEnd/>
          </a:ln>
        </p:spPr>
        <p:txBody>
          <a:bodyPr>
            <a:spAutoFit/>
          </a:bodyPr>
          <a:lstStyle/>
          <a:p>
            <a:r>
              <a:rPr lang="zh-CN" altLang="en-US" sz="4000" b="1" dirty="0" smtClean="0">
                <a:latin typeface="楷体" pitchFamily="49" charset="-122"/>
                <a:ea typeface="楷体" pitchFamily="49" charset="-122"/>
              </a:rPr>
              <a:t>斯</a:t>
            </a:r>
            <a:r>
              <a:rPr lang="zh-CN" altLang="en-US" sz="4000" b="1" dirty="0">
                <a:latin typeface="楷体" pitchFamily="49" charset="-122"/>
                <a:ea typeface="楷体" pitchFamily="49" charset="-122"/>
              </a:rPr>
              <a:t>巴达</a:t>
            </a:r>
          </a:p>
        </p:txBody>
      </p:sp>
      <p:sp>
        <p:nvSpPr>
          <p:cNvPr id="9" name="矩形 8"/>
          <p:cNvSpPr>
            <a:spLocks noChangeArrowheads="1"/>
          </p:cNvSpPr>
          <p:nvPr/>
        </p:nvSpPr>
        <p:spPr bwMode="auto">
          <a:xfrm>
            <a:off x="1908423" y="476672"/>
            <a:ext cx="1872208" cy="707886"/>
          </a:xfrm>
          <a:prstGeom prst="rect">
            <a:avLst/>
          </a:prstGeom>
          <a:noFill/>
          <a:ln w="9525">
            <a:noFill/>
            <a:miter lim="800000"/>
            <a:headEnd/>
            <a:tailEnd/>
          </a:ln>
        </p:spPr>
        <p:txBody>
          <a:bodyPr wrap="square">
            <a:spAutoFit/>
          </a:bodyPr>
          <a:lstStyle/>
          <a:p>
            <a:r>
              <a:rPr lang="zh-CN" altLang="en-US" sz="4000" b="1" dirty="0" smtClean="0">
                <a:latin typeface="楷体" pitchFamily="49" charset="-122"/>
                <a:ea typeface="楷体" pitchFamily="49" charset="-122"/>
              </a:rPr>
              <a:t>经</a:t>
            </a:r>
            <a:r>
              <a:rPr lang="zh-CN" altLang="en-US" sz="4000" b="1" dirty="0">
                <a:latin typeface="楷体" pitchFamily="49" charset="-122"/>
                <a:ea typeface="楷体" pitchFamily="49" charset="-122"/>
              </a:rPr>
              <a:t>济：</a:t>
            </a:r>
          </a:p>
        </p:txBody>
      </p:sp>
      <p:sp>
        <p:nvSpPr>
          <p:cNvPr id="6" name="TextBox 5"/>
          <p:cNvSpPr txBox="1">
            <a:spLocks noChangeArrowheads="1"/>
          </p:cNvSpPr>
          <p:nvPr/>
        </p:nvSpPr>
        <p:spPr bwMode="auto">
          <a:xfrm>
            <a:off x="3276575" y="548680"/>
            <a:ext cx="5007355" cy="708025"/>
          </a:xfrm>
          <a:prstGeom prst="rect">
            <a:avLst/>
          </a:prstGeom>
          <a:noFill/>
          <a:ln w="9525">
            <a:noFill/>
            <a:miter lim="800000"/>
            <a:headEnd/>
            <a:tailEnd/>
          </a:ln>
        </p:spPr>
        <p:txBody>
          <a:bodyPr>
            <a:spAutoFit/>
          </a:bodyPr>
          <a:lstStyle/>
          <a:p>
            <a:r>
              <a:rPr lang="zh-CN" altLang="en-US" sz="4000" b="1" dirty="0">
                <a:solidFill>
                  <a:srgbClr val="FF0000"/>
                </a:solidFill>
                <a:latin typeface="楷体" pitchFamily="49" charset="-122"/>
                <a:ea typeface="楷体" pitchFamily="49" charset="-122"/>
              </a:rPr>
              <a:t>农业相对发达</a:t>
            </a:r>
          </a:p>
        </p:txBody>
      </p:sp>
      <p:sp>
        <p:nvSpPr>
          <p:cNvPr id="11" name="矩形 10"/>
          <p:cNvSpPr>
            <a:spLocks noChangeArrowheads="1"/>
          </p:cNvSpPr>
          <p:nvPr/>
        </p:nvSpPr>
        <p:spPr bwMode="auto">
          <a:xfrm>
            <a:off x="6804967" y="548680"/>
            <a:ext cx="2376264" cy="646113"/>
          </a:xfrm>
          <a:prstGeom prst="rect">
            <a:avLst/>
          </a:prstGeom>
          <a:noFill/>
          <a:ln w="9525">
            <a:noFill/>
            <a:miter lim="800000"/>
            <a:headEnd/>
            <a:tailEnd/>
          </a:ln>
        </p:spPr>
        <p:txBody>
          <a:bodyPr wrap="square">
            <a:spAutoFit/>
          </a:bodyPr>
          <a:lstStyle/>
          <a:p>
            <a:r>
              <a:rPr lang="zh-CN" altLang="en-US" sz="3600" b="1" dirty="0" smtClean="0">
                <a:latin typeface="楷体" pitchFamily="49" charset="-122"/>
                <a:ea typeface="楷体" pitchFamily="49" charset="-122"/>
              </a:rPr>
              <a:t>政</a:t>
            </a:r>
            <a:r>
              <a:rPr lang="zh-CN" altLang="en-US" sz="3600" b="1" dirty="0">
                <a:latin typeface="楷体" pitchFamily="49" charset="-122"/>
                <a:ea typeface="楷体" pitchFamily="49" charset="-122"/>
              </a:rPr>
              <a:t>治特点：</a:t>
            </a:r>
          </a:p>
        </p:txBody>
      </p:sp>
      <p:sp>
        <p:nvSpPr>
          <p:cNvPr id="14" name="TextBox 13"/>
          <p:cNvSpPr txBox="1">
            <a:spLocks noChangeArrowheads="1"/>
          </p:cNvSpPr>
          <p:nvPr/>
        </p:nvSpPr>
        <p:spPr bwMode="auto">
          <a:xfrm>
            <a:off x="9037215" y="548680"/>
            <a:ext cx="3551630" cy="708025"/>
          </a:xfrm>
          <a:prstGeom prst="rect">
            <a:avLst/>
          </a:prstGeom>
          <a:noFill/>
          <a:ln w="9525">
            <a:noFill/>
            <a:miter lim="800000"/>
            <a:headEnd/>
            <a:tailEnd/>
          </a:ln>
        </p:spPr>
        <p:txBody>
          <a:bodyPr>
            <a:spAutoFit/>
          </a:bodyPr>
          <a:lstStyle/>
          <a:p>
            <a:r>
              <a:rPr lang="zh-CN" altLang="en-US" sz="4000" b="1" dirty="0">
                <a:solidFill>
                  <a:srgbClr val="FF0000"/>
                </a:solidFill>
                <a:latin typeface="楷体" pitchFamily="49" charset="-122"/>
                <a:ea typeface="楷体" pitchFamily="49" charset="-122"/>
              </a:rPr>
              <a:t>崇尚武力</a:t>
            </a:r>
          </a:p>
        </p:txBody>
      </p:sp>
      <p:sp>
        <p:nvSpPr>
          <p:cNvPr id="7" name="Text Box 3"/>
          <p:cNvSpPr txBox="1">
            <a:spLocks noChangeArrowheads="1"/>
          </p:cNvSpPr>
          <p:nvPr/>
        </p:nvSpPr>
        <p:spPr bwMode="auto">
          <a:xfrm>
            <a:off x="756295" y="404664"/>
            <a:ext cx="10369152" cy="3416320"/>
          </a:xfrm>
          <a:prstGeom prst="rect">
            <a:avLst/>
          </a:prstGeom>
          <a:solidFill>
            <a:srgbClr val="00B050"/>
          </a:solidFill>
          <a:ln w="9525">
            <a:noFill/>
            <a:miter lim="800000"/>
            <a:headEnd/>
            <a:tailEnd/>
          </a:ln>
        </p:spPr>
        <p:txBody>
          <a:bodyPr wrap="square">
            <a:spAutoFit/>
          </a:bodyPr>
          <a:lstStyle/>
          <a:p>
            <a:pPr>
              <a:lnSpc>
                <a:spcPct val="150000"/>
              </a:lnSpc>
              <a:spcBef>
                <a:spcPct val="50000"/>
              </a:spcBef>
            </a:pPr>
            <a:r>
              <a:rPr lang="zh-CN" altLang="en-US" sz="3600" b="1" dirty="0">
                <a:latin typeface="楷体" pitchFamily="49" charset="-122"/>
                <a:ea typeface="楷体" pitchFamily="49" charset="-122"/>
              </a:rPr>
              <a:t>    斯巴达境内被征服居民人数数倍于斯巴达人，需要用暴力镇压反抗以维持统治，所以说斯巴达崇尚武力，对内男子从小就必须实行严格的军事训练，从</a:t>
            </a:r>
            <a:r>
              <a:rPr lang="en-US" altLang="zh-CN" sz="3600" b="1" dirty="0">
                <a:latin typeface="楷体" pitchFamily="49" charset="-122"/>
                <a:ea typeface="楷体" pitchFamily="49" charset="-122"/>
              </a:rPr>
              <a:t>20</a:t>
            </a:r>
            <a:r>
              <a:rPr lang="zh-CN" altLang="en-US" sz="3600" b="1" dirty="0">
                <a:latin typeface="楷体" pitchFamily="49" charset="-122"/>
                <a:ea typeface="楷体" pitchFamily="49" charset="-122"/>
              </a:rPr>
              <a:t>岁开始服役，直到</a:t>
            </a:r>
            <a:r>
              <a:rPr lang="en-US" altLang="zh-CN" sz="3600" b="1" dirty="0">
                <a:latin typeface="楷体" pitchFamily="49" charset="-122"/>
                <a:ea typeface="楷体" pitchFamily="49" charset="-122"/>
              </a:rPr>
              <a:t>60</a:t>
            </a:r>
            <a:r>
              <a:rPr lang="zh-CN" altLang="en-US" sz="3600" b="1" dirty="0">
                <a:latin typeface="楷体" pitchFamily="49" charset="-122"/>
                <a:ea typeface="楷体" pitchFamily="49" charset="-122"/>
              </a:rPr>
              <a:t>岁退役。</a:t>
            </a:r>
          </a:p>
        </p:txBody>
      </p:sp>
      <p:pic>
        <p:nvPicPr>
          <p:cNvPr id="8" name="Picture 5" descr="image029"/>
          <p:cNvPicPr>
            <a:picLocks noChangeAspect="1" noChangeArrowheads="1"/>
          </p:cNvPicPr>
          <p:nvPr/>
        </p:nvPicPr>
        <p:blipFill>
          <a:blip r:embed="rId3" cstate="print"/>
          <a:srcRect/>
          <a:stretch>
            <a:fillRect/>
          </a:stretch>
        </p:blipFill>
        <p:spPr bwMode="auto">
          <a:xfrm>
            <a:off x="1044327" y="-531440"/>
            <a:ext cx="9740487" cy="7389440"/>
          </a:xfrm>
          <a:prstGeom prst="rect">
            <a:avLst/>
          </a:prstGeom>
          <a:noFill/>
          <a:ln w="38100">
            <a:solidFill>
              <a:srgbClr val="FF0000"/>
            </a:solidFill>
            <a:miter lim="800000"/>
            <a:headEnd/>
            <a:tailEnd/>
          </a:ln>
        </p:spPr>
      </p:pic>
      <p:pic>
        <p:nvPicPr>
          <p:cNvPr id="10" name="Picture 7" descr="image033"/>
          <p:cNvPicPr>
            <a:picLocks noChangeAspect="1" noChangeArrowheads="1"/>
          </p:cNvPicPr>
          <p:nvPr/>
        </p:nvPicPr>
        <p:blipFill>
          <a:blip r:embed="rId4" cstate="print"/>
          <a:srcRect/>
          <a:stretch>
            <a:fillRect/>
          </a:stretch>
        </p:blipFill>
        <p:spPr bwMode="auto">
          <a:xfrm>
            <a:off x="396255" y="-187970"/>
            <a:ext cx="10441160" cy="7045969"/>
          </a:xfrm>
          <a:prstGeom prst="rect">
            <a:avLst/>
          </a:prstGeom>
          <a:noFill/>
          <a:ln w="9525">
            <a:noFill/>
            <a:miter lim="800000"/>
            <a:headEnd/>
            <a:tailEnd/>
          </a:ln>
        </p:spPr>
      </p:pic>
    </p:spTree>
  </p:cSld>
  <p:clrMapOvr>
    <a:masterClrMapping/>
  </p:clrMapOvr>
  <p:transition spd="slow">
    <p:zoom dir="in"/>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2000"/>
                                        <p:tgtEl>
                                          <p:spTgt spid="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animEffect transition="in" filter="fade">
                                      <p:cBhvr>
                                        <p:cTn id="17" dur="2000"/>
                                        <p:tgtEl>
                                          <p:spTgt spid="6">
                                            <p:txEl>
                                              <p:pRg st="0" end="0"/>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2000"/>
                                        <p:tgtEl>
                                          <p:spTgt spid="11"/>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4">
                                            <p:txEl>
                                              <p:pRg st="0" end="0"/>
                                            </p:txEl>
                                          </p:spTgt>
                                        </p:tgtEl>
                                        <p:attrNameLst>
                                          <p:attrName>style.visibility</p:attrName>
                                        </p:attrNameLst>
                                      </p:cBhvr>
                                      <p:to>
                                        <p:strVal val="visible"/>
                                      </p:to>
                                    </p:set>
                                    <p:animEffect transition="in" filter="fade">
                                      <p:cBhvr>
                                        <p:cTn id="27" dur="2000"/>
                                        <p:tgtEl>
                                          <p:spTgt spid="14">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6"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additive="base">
                                        <p:cTn id="32" dur="500" fill="hold"/>
                                        <p:tgtEl>
                                          <p:spTgt spid="7"/>
                                        </p:tgtEl>
                                        <p:attrNameLst>
                                          <p:attrName>ppt_x</p:attrName>
                                        </p:attrNameLst>
                                      </p:cBhvr>
                                      <p:tavLst>
                                        <p:tav tm="0">
                                          <p:val>
                                            <p:strVal val="1+#ppt_w/2"/>
                                          </p:val>
                                        </p:tav>
                                        <p:tav tm="100000">
                                          <p:val>
                                            <p:strVal val="#ppt_x"/>
                                          </p:val>
                                        </p:tav>
                                      </p:tavLst>
                                    </p:anim>
                                    <p:anim calcmode="lin" valueType="num">
                                      <p:cBhvr additive="base">
                                        <p:cTn id="3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xit" presetSubtype="4" fill="hold" grpId="1" nodeType="clickEffect">
                                  <p:stCondLst>
                                    <p:cond delay="0"/>
                                  </p:stCondLst>
                                  <p:childTnLst>
                                    <p:anim calcmode="lin" valueType="num">
                                      <p:cBhvr additive="base">
                                        <p:cTn id="37" dur="500"/>
                                        <p:tgtEl>
                                          <p:spTgt spid="7"/>
                                        </p:tgtEl>
                                        <p:attrNameLst>
                                          <p:attrName>ppt_x</p:attrName>
                                        </p:attrNameLst>
                                      </p:cBhvr>
                                      <p:tavLst>
                                        <p:tav tm="0">
                                          <p:val>
                                            <p:strVal val="ppt_x"/>
                                          </p:val>
                                        </p:tav>
                                        <p:tav tm="100000">
                                          <p:val>
                                            <p:strVal val="ppt_x"/>
                                          </p:val>
                                        </p:tav>
                                      </p:tavLst>
                                    </p:anim>
                                    <p:anim calcmode="lin" valueType="num">
                                      <p:cBhvr additive="base">
                                        <p:cTn id="38" dur="500"/>
                                        <p:tgtEl>
                                          <p:spTgt spid="7"/>
                                        </p:tgtEl>
                                        <p:attrNameLst>
                                          <p:attrName>ppt_y</p:attrName>
                                        </p:attrNameLst>
                                      </p:cBhvr>
                                      <p:tavLst>
                                        <p:tav tm="0">
                                          <p:val>
                                            <p:strVal val="ppt_y"/>
                                          </p:val>
                                        </p:tav>
                                        <p:tav tm="100000">
                                          <p:val>
                                            <p:strVal val="1+ppt_h/2"/>
                                          </p:val>
                                        </p:tav>
                                      </p:tavLst>
                                    </p:anim>
                                    <p:set>
                                      <p:cBhvr>
                                        <p:cTn id="39" dur="1" fill="hold">
                                          <p:stCondLst>
                                            <p:cond delay="499"/>
                                          </p:stCondLst>
                                        </p:cTn>
                                        <p:tgtEl>
                                          <p:spTgt spid="7"/>
                                        </p:tgtEl>
                                        <p:attrNameLst>
                                          <p:attrName>style.visibility</p:attrName>
                                        </p:attrNameLst>
                                      </p:cBhvr>
                                      <p:to>
                                        <p:strVal val="hidden"/>
                                      </p:to>
                                    </p:set>
                                  </p:childTnLst>
                                </p:cTn>
                              </p:par>
                            </p:childTnLst>
                          </p:cTn>
                        </p:par>
                      </p:childTnLst>
                    </p:cTn>
                  </p:par>
                  <p:par>
                    <p:cTn id="40" fill="hold">
                      <p:stCondLst>
                        <p:cond delay="indefinite"/>
                      </p:stCondLst>
                      <p:childTnLst>
                        <p:par>
                          <p:cTn id="41" fill="hold">
                            <p:stCondLst>
                              <p:cond delay="0"/>
                            </p:stCondLst>
                            <p:childTnLst>
                              <p:par>
                                <p:cTn id="42" presetID="4" presetClass="entr" presetSubtype="16" fill="hold" nodeType="click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box(in)">
                                      <p:cBhvr>
                                        <p:cTn id="44" dur="500"/>
                                        <p:tgtEl>
                                          <p:spTgt spid="8"/>
                                        </p:tgtEl>
                                      </p:cBhvr>
                                    </p:animEffect>
                                  </p:childTnLst>
                                </p:cTn>
                              </p:par>
                            </p:childTnLst>
                          </p:cTn>
                        </p:par>
                      </p:childTnLst>
                    </p:cTn>
                  </p:par>
                  <p:par>
                    <p:cTn id="45" fill="hold">
                      <p:stCondLst>
                        <p:cond delay="indefinite"/>
                      </p:stCondLst>
                      <p:childTnLst>
                        <p:par>
                          <p:cTn id="46" fill="hold">
                            <p:stCondLst>
                              <p:cond delay="0"/>
                            </p:stCondLst>
                            <p:childTnLst>
                              <p:par>
                                <p:cTn id="47" presetID="2" presetClass="exit" presetSubtype="4" fill="hold" nodeType="clickEffect">
                                  <p:stCondLst>
                                    <p:cond delay="0"/>
                                  </p:stCondLst>
                                  <p:childTnLst>
                                    <p:anim calcmode="lin" valueType="num">
                                      <p:cBhvr additive="base">
                                        <p:cTn id="48" dur="500"/>
                                        <p:tgtEl>
                                          <p:spTgt spid="8"/>
                                        </p:tgtEl>
                                        <p:attrNameLst>
                                          <p:attrName>ppt_x</p:attrName>
                                        </p:attrNameLst>
                                      </p:cBhvr>
                                      <p:tavLst>
                                        <p:tav tm="0">
                                          <p:val>
                                            <p:strVal val="ppt_x"/>
                                          </p:val>
                                        </p:tav>
                                        <p:tav tm="100000">
                                          <p:val>
                                            <p:strVal val="ppt_x"/>
                                          </p:val>
                                        </p:tav>
                                      </p:tavLst>
                                    </p:anim>
                                    <p:anim calcmode="lin" valueType="num">
                                      <p:cBhvr additive="base">
                                        <p:cTn id="49" dur="500"/>
                                        <p:tgtEl>
                                          <p:spTgt spid="8"/>
                                        </p:tgtEl>
                                        <p:attrNameLst>
                                          <p:attrName>ppt_y</p:attrName>
                                        </p:attrNameLst>
                                      </p:cBhvr>
                                      <p:tavLst>
                                        <p:tav tm="0">
                                          <p:val>
                                            <p:strVal val="ppt_y"/>
                                          </p:val>
                                        </p:tav>
                                        <p:tav tm="100000">
                                          <p:val>
                                            <p:strVal val="1+ppt_h/2"/>
                                          </p:val>
                                        </p:tav>
                                      </p:tavLst>
                                    </p:anim>
                                    <p:set>
                                      <p:cBhvr>
                                        <p:cTn id="50" dur="1" fill="hold">
                                          <p:stCondLst>
                                            <p:cond delay="499"/>
                                          </p:stCondLst>
                                        </p:cTn>
                                        <p:tgtEl>
                                          <p:spTgt spid="8"/>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26" presetClass="entr" presetSubtype="0" fill="hold" nodeType="click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wipe(down)">
                                      <p:cBhvr>
                                        <p:cTn id="55" dur="580">
                                          <p:stCondLst>
                                            <p:cond delay="0"/>
                                          </p:stCondLst>
                                        </p:cTn>
                                        <p:tgtEl>
                                          <p:spTgt spid="10"/>
                                        </p:tgtEl>
                                      </p:cBhvr>
                                    </p:animEffect>
                                    <p:anim calcmode="lin" valueType="num">
                                      <p:cBhvr>
                                        <p:cTn id="56"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61" dur="26">
                                          <p:stCondLst>
                                            <p:cond delay="650"/>
                                          </p:stCondLst>
                                        </p:cTn>
                                        <p:tgtEl>
                                          <p:spTgt spid="10"/>
                                        </p:tgtEl>
                                      </p:cBhvr>
                                      <p:to x="100000" y="60000"/>
                                    </p:animScale>
                                    <p:animScale>
                                      <p:cBhvr>
                                        <p:cTn id="62" dur="166" decel="50000">
                                          <p:stCondLst>
                                            <p:cond delay="676"/>
                                          </p:stCondLst>
                                        </p:cTn>
                                        <p:tgtEl>
                                          <p:spTgt spid="10"/>
                                        </p:tgtEl>
                                      </p:cBhvr>
                                      <p:to x="100000" y="100000"/>
                                    </p:animScale>
                                    <p:animScale>
                                      <p:cBhvr>
                                        <p:cTn id="63" dur="26">
                                          <p:stCondLst>
                                            <p:cond delay="1312"/>
                                          </p:stCondLst>
                                        </p:cTn>
                                        <p:tgtEl>
                                          <p:spTgt spid="10"/>
                                        </p:tgtEl>
                                      </p:cBhvr>
                                      <p:to x="100000" y="80000"/>
                                    </p:animScale>
                                    <p:animScale>
                                      <p:cBhvr>
                                        <p:cTn id="64" dur="166" decel="50000">
                                          <p:stCondLst>
                                            <p:cond delay="1338"/>
                                          </p:stCondLst>
                                        </p:cTn>
                                        <p:tgtEl>
                                          <p:spTgt spid="10"/>
                                        </p:tgtEl>
                                      </p:cBhvr>
                                      <p:to x="100000" y="100000"/>
                                    </p:animScale>
                                    <p:animScale>
                                      <p:cBhvr>
                                        <p:cTn id="65" dur="26">
                                          <p:stCondLst>
                                            <p:cond delay="1642"/>
                                          </p:stCondLst>
                                        </p:cTn>
                                        <p:tgtEl>
                                          <p:spTgt spid="10"/>
                                        </p:tgtEl>
                                      </p:cBhvr>
                                      <p:to x="100000" y="90000"/>
                                    </p:animScale>
                                    <p:animScale>
                                      <p:cBhvr>
                                        <p:cTn id="66" dur="166" decel="50000">
                                          <p:stCondLst>
                                            <p:cond delay="1668"/>
                                          </p:stCondLst>
                                        </p:cTn>
                                        <p:tgtEl>
                                          <p:spTgt spid="10"/>
                                        </p:tgtEl>
                                      </p:cBhvr>
                                      <p:to x="100000" y="100000"/>
                                    </p:animScale>
                                    <p:animScale>
                                      <p:cBhvr>
                                        <p:cTn id="67" dur="26">
                                          <p:stCondLst>
                                            <p:cond delay="1808"/>
                                          </p:stCondLst>
                                        </p:cTn>
                                        <p:tgtEl>
                                          <p:spTgt spid="10"/>
                                        </p:tgtEl>
                                      </p:cBhvr>
                                      <p:to x="100000" y="95000"/>
                                    </p:animScale>
                                    <p:animScale>
                                      <p:cBhvr>
                                        <p:cTn id="68" dur="166" decel="50000">
                                          <p:stCondLst>
                                            <p:cond delay="1834"/>
                                          </p:stCondLst>
                                        </p:cTn>
                                        <p:tgtEl>
                                          <p:spTgt spid="10"/>
                                        </p:tgtEl>
                                      </p:cBhvr>
                                      <p:to x="100000" y="100000"/>
                                    </p:animScale>
                                  </p:childTnLst>
                                  <p:subTnLst>
                                    <p:audio>
                                      <p:cMediaNode>
                                        <p:cTn display="0" masterRel="sameClick">
                                          <p:stCondLst>
                                            <p:cond evt="begin" delay="0">
                                              <p:tn val="53"/>
                                            </p:cond>
                                          </p:stCondLst>
                                          <p:endCondLst>
                                            <p:cond evt="onStopAudio" delay="0">
                                              <p:tgtEl>
                                                <p:sldTgt/>
                                              </p:tgtEl>
                                            </p:cond>
                                          </p:endCondLst>
                                        </p:cTn>
                                        <p:tgtEl>
                                          <p:sndTgt r:embed="rId2" name="breez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9" grpId="0"/>
      <p:bldP spid="6" grpId="0" build="p"/>
      <p:bldP spid="11" grpId="0"/>
      <p:bldP spid="14" grpId="0" build="p"/>
      <p:bldP spid="7" grpId="0" animBg="1" autoUpdateAnimBg="0"/>
      <p:bldP spid="7"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0386" name="Text Box 2"/>
          <p:cNvSpPr txBox="1">
            <a:spLocks noChangeArrowheads="1"/>
          </p:cNvSpPr>
          <p:nvPr/>
        </p:nvSpPr>
        <p:spPr bwMode="auto">
          <a:xfrm>
            <a:off x="238749" y="1778001"/>
            <a:ext cx="12171887" cy="823913"/>
          </a:xfrm>
          <a:prstGeom prst="rect">
            <a:avLst/>
          </a:prstGeom>
          <a:noFill/>
          <a:ln w="9525">
            <a:noFill/>
            <a:miter lim="800000"/>
            <a:headEnd/>
            <a:tailEnd/>
          </a:ln>
          <a:effectLst/>
        </p:spPr>
        <p:txBody>
          <a:bodyPr>
            <a:spAutoFit/>
          </a:bodyPr>
          <a:lstStyle/>
          <a:p>
            <a:pPr>
              <a:lnSpc>
                <a:spcPct val="120000"/>
              </a:lnSpc>
            </a:pPr>
            <a:r>
              <a:rPr lang="en-US" altLang="zh-CN" sz="4000" b="1">
                <a:latin typeface="楷体_GB2312" pitchFamily="49" charset="-122"/>
                <a:ea typeface="楷体_GB2312" pitchFamily="49" charset="-122"/>
              </a:rPr>
              <a:t>        </a:t>
            </a:r>
          </a:p>
        </p:txBody>
      </p:sp>
      <p:sp>
        <p:nvSpPr>
          <p:cNvPr id="400387" name="Text Box 3"/>
          <p:cNvSpPr txBox="1">
            <a:spLocks noChangeArrowheads="1"/>
          </p:cNvSpPr>
          <p:nvPr/>
        </p:nvSpPr>
        <p:spPr bwMode="auto">
          <a:xfrm>
            <a:off x="608489" y="762000"/>
            <a:ext cx="10760533" cy="2576090"/>
          </a:xfrm>
          <a:prstGeom prst="rect">
            <a:avLst/>
          </a:prstGeom>
          <a:noFill/>
          <a:ln w="15875">
            <a:solidFill>
              <a:schemeClr val="tx1"/>
            </a:solidFill>
            <a:miter lim="800000"/>
            <a:headEnd/>
            <a:tailEnd/>
          </a:ln>
          <a:effectLst/>
        </p:spPr>
        <p:txBody>
          <a:bodyPr>
            <a:spAutoFit/>
          </a:bodyPr>
          <a:lstStyle/>
          <a:p>
            <a:pPr>
              <a:lnSpc>
                <a:spcPct val="120000"/>
              </a:lnSpc>
              <a:spcBef>
                <a:spcPct val="50000"/>
              </a:spcBef>
            </a:pPr>
            <a:r>
              <a:rPr lang="en-US" altLang="zh-CN" b="1" dirty="0">
                <a:latin typeface="楷体_GB2312" pitchFamily="49" charset="-122"/>
                <a:ea typeface="黑体" pitchFamily="49" charset="-122"/>
              </a:rPr>
              <a:t>    </a:t>
            </a:r>
            <a:r>
              <a:rPr lang="en-US" altLang="zh-CN" sz="2800" b="1" dirty="0">
                <a:latin typeface="Arial"/>
                <a:ea typeface="楷体_GB2312" pitchFamily="49" charset="-122"/>
              </a:rPr>
              <a:t>……</a:t>
            </a:r>
            <a:r>
              <a:rPr lang="zh-CN" altLang="en-US" sz="2800" b="1" dirty="0">
                <a:latin typeface="楷体_GB2312" pitchFamily="49" charset="-122"/>
                <a:ea typeface="楷体_GB2312" pitchFamily="49" charset="-122"/>
              </a:rPr>
              <a:t>和雅典的</a:t>
            </a:r>
            <a:r>
              <a:rPr lang="en-US" altLang="zh-CN" sz="2800" b="1" dirty="0">
                <a:latin typeface="楷体_GB2312" pitchFamily="49" charset="-122"/>
                <a:ea typeface="楷体_GB2312" pitchFamily="49" charset="-122"/>
              </a:rPr>
              <a:t>1000</a:t>
            </a:r>
            <a:r>
              <a:rPr lang="zh-CN" altLang="en-US" sz="2800" b="1" dirty="0">
                <a:latin typeface="楷体_GB2312" pitchFamily="49" charset="-122"/>
                <a:ea typeface="楷体_GB2312" pitchFamily="49" charset="-122"/>
              </a:rPr>
              <a:t>平方哩（相当于中国纵横百里的一个大县）的领土相比，任何其他希腊城邦的领土是很小的</a:t>
            </a:r>
            <a:r>
              <a:rPr lang="en-US" altLang="zh-CN" sz="2800" b="1" dirty="0">
                <a:latin typeface="Arial"/>
                <a:ea typeface="楷体_GB2312" pitchFamily="49" charset="-122"/>
              </a:rPr>
              <a:t>……</a:t>
            </a:r>
            <a:r>
              <a:rPr lang="zh-CN" altLang="en-US" sz="2800" b="1" dirty="0">
                <a:latin typeface="楷体_GB2312" pitchFamily="49" charset="-122"/>
                <a:ea typeface="楷体_GB2312" pitchFamily="49" charset="-122"/>
              </a:rPr>
              <a:t>每个城邦向它的邻邦要求它的自由和自治，要求有权按照它自己的意愿处理它自己的事务。</a:t>
            </a:r>
          </a:p>
          <a:p>
            <a:pPr algn="r">
              <a:spcBef>
                <a:spcPct val="50000"/>
              </a:spcBef>
            </a:pPr>
            <a:r>
              <a:rPr lang="en-US" altLang="zh-CN" b="1" dirty="0">
                <a:latin typeface="Arial"/>
                <a:ea typeface="楷体_GB2312" pitchFamily="49" charset="-122"/>
              </a:rPr>
              <a:t>——</a:t>
            </a:r>
            <a:r>
              <a:rPr lang="en-US" altLang="zh-CN" b="1" dirty="0">
                <a:latin typeface="楷体_GB2312" pitchFamily="49" charset="-122"/>
                <a:ea typeface="楷体_GB2312" pitchFamily="49" charset="-122"/>
              </a:rPr>
              <a:t> </a:t>
            </a:r>
            <a:r>
              <a:rPr lang="zh-CN" altLang="en-US" b="1" dirty="0">
                <a:latin typeface="楷体_GB2312" pitchFamily="49" charset="-122"/>
                <a:ea typeface="楷体_GB2312" pitchFamily="49" charset="-122"/>
              </a:rPr>
              <a:t>阿德科特：</a:t>
            </a:r>
            <a:r>
              <a:rPr lang="en-US" altLang="zh-CN" b="1" dirty="0">
                <a:latin typeface="楷体_GB2312" pitchFamily="49" charset="-122"/>
                <a:ea typeface="楷体_GB2312" pitchFamily="49" charset="-122"/>
              </a:rPr>
              <a:t>《</a:t>
            </a:r>
            <a:r>
              <a:rPr lang="zh-CN" altLang="en-US" b="1" dirty="0">
                <a:latin typeface="楷体_GB2312" pitchFamily="49" charset="-122"/>
                <a:ea typeface="楷体_GB2312" pitchFamily="49" charset="-122"/>
              </a:rPr>
              <a:t>希腊城邦的兴起</a:t>
            </a:r>
            <a:r>
              <a:rPr lang="en-US" altLang="zh-CN" b="1" dirty="0">
                <a:latin typeface="楷体_GB2312" pitchFamily="49" charset="-122"/>
                <a:ea typeface="楷体_GB2312" pitchFamily="49" charset="-122"/>
              </a:rPr>
              <a:t>》</a:t>
            </a:r>
          </a:p>
        </p:txBody>
      </p:sp>
      <p:sp>
        <p:nvSpPr>
          <p:cNvPr id="400388" name="Text Box 4"/>
          <p:cNvSpPr txBox="1">
            <a:spLocks noChangeArrowheads="1"/>
          </p:cNvSpPr>
          <p:nvPr/>
        </p:nvSpPr>
        <p:spPr bwMode="auto">
          <a:xfrm>
            <a:off x="1842369" y="5719763"/>
            <a:ext cx="184731" cy="646331"/>
          </a:xfrm>
          <a:prstGeom prst="rect">
            <a:avLst/>
          </a:prstGeom>
          <a:noFill/>
          <a:ln w="9525">
            <a:noFill/>
            <a:miter lim="800000"/>
            <a:headEnd/>
            <a:tailEnd/>
          </a:ln>
          <a:effectLst/>
        </p:spPr>
        <p:txBody>
          <a:bodyPr wrap="none">
            <a:spAutoFit/>
          </a:bodyPr>
          <a:lstStyle/>
          <a:p>
            <a:pPr>
              <a:spcBef>
                <a:spcPct val="50000"/>
              </a:spcBef>
            </a:pPr>
            <a:endParaRPr lang="zh-CN" altLang="zh-CN" sz="3600" b="1">
              <a:solidFill>
                <a:srgbClr val="66FFFF"/>
              </a:solidFill>
              <a:ea typeface="宋体" pitchFamily="2" charset="-122"/>
            </a:endParaRPr>
          </a:p>
        </p:txBody>
      </p:sp>
      <p:sp>
        <p:nvSpPr>
          <p:cNvPr id="400389" name="Text Box 5"/>
          <p:cNvSpPr txBox="1">
            <a:spLocks noChangeArrowheads="1"/>
          </p:cNvSpPr>
          <p:nvPr/>
        </p:nvSpPr>
        <p:spPr bwMode="auto">
          <a:xfrm>
            <a:off x="608489" y="4648200"/>
            <a:ext cx="7250703" cy="646331"/>
          </a:xfrm>
          <a:prstGeom prst="rect">
            <a:avLst/>
          </a:prstGeom>
          <a:noFill/>
          <a:ln w="9525">
            <a:noFill/>
            <a:miter lim="800000"/>
            <a:headEnd/>
            <a:tailEnd/>
          </a:ln>
          <a:effectLst/>
        </p:spPr>
        <p:txBody>
          <a:bodyPr wrap="none">
            <a:spAutoFit/>
          </a:bodyPr>
          <a:lstStyle/>
          <a:p>
            <a:pPr>
              <a:spcBef>
                <a:spcPct val="50000"/>
              </a:spcBef>
            </a:pPr>
            <a:r>
              <a:rPr lang="zh-CN" altLang="en-US" sz="3600" b="1" dirty="0">
                <a:latin typeface="宋体" pitchFamily="2" charset="-122"/>
                <a:ea typeface="宋体" pitchFamily="2" charset="-122"/>
              </a:rPr>
              <a:t>根据材料概括古希腊城邦的特点？</a:t>
            </a:r>
            <a:r>
              <a:rPr lang="zh-CN" altLang="en-US" b="1" dirty="0">
                <a:latin typeface="宋体" pitchFamily="2" charset="-122"/>
                <a:ea typeface="宋体" pitchFamily="2" charset="-122"/>
              </a:rPr>
              <a:t> </a:t>
            </a:r>
          </a:p>
        </p:txBody>
      </p:sp>
      <p:sp>
        <p:nvSpPr>
          <p:cNvPr id="400390" name="Text Box 6"/>
          <p:cNvSpPr txBox="1">
            <a:spLocks noChangeArrowheads="1"/>
          </p:cNvSpPr>
          <p:nvPr/>
        </p:nvSpPr>
        <p:spPr bwMode="auto">
          <a:xfrm>
            <a:off x="2028296" y="5334000"/>
            <a:ext cx="7504695" cy="762000"/>
          </a:xfrm>
          <a:prstGeom prst="rect">
            <a:avLst/>
          </a:prstGeom>
          <a:noFill/>
          <a:ln w="9525">
            <a:noFill/>
            <a:miter lim="800000"/>
            <a:headEnd/>
            <a:tailEnd/>
          </a:ln>
          <a:effectLst/>
        </p:spPr>
        <p:txBody>
          <a:bodyPr>
            <a:spAutoFit/>
          </a:bodyPr>
          <a:lstStyle/>
          <a:p>
            <a:pPr>
              <a:spcBef>
                <a:spcPct val="50000"/>
              </a:spcBef>
            </a:pPr>
            <a:r>
              <a:rPr lang="zh-CN" altLang="en-US" sz="4400" b="1">
                <a:solidFill>
                  <a:srgbClr val="FF0000"/>
                </a:solidFill>
                <a:latin typeface="楷体_GB2312" pitchFamily="49" charset="-122"/>
                <a:ea typeface="楷体_GB2312" pitchFamily="49" charset="-122"/>
              </a:rPr>
              <a:t>小国寡民  独立自主</a:t>
            </a:r>
            <a:r>
              <a:rPr lang="zh-CN" altLang="en-US" sz="4400" b="1">
                <a:solidFill>
                  <a:srgbClr val="FF0000"/>
                </a:solidFill>
                <a:latin typeface="黑体" pitchFamily="49" charset="-122"/>
                <a:ea typeface="黑体" pitchFamily="49" charset="-122"/>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00387"/>
                                        </p:tgtEl>
                                        <p:attrNameLst>
                                          <p:attrName>style.visibility</p:attrName>
                                        </p:attrNameLst>
                                      </p:cBhvr>
                                      <p:to>
                                        <p:strVal val="visible"/>
                                      </p:to>
                                    </p:set>
                                    <p:anim calcmode="lin" valueType="num">
                                      <p:cBhvr additive="base">
                                        <p:cTn id="7" dur="1000" fill="hold"/>
                                        <p:tgtEl>
                                          <p:spTgt spid="400387"/>
                                        </p:tgtEl>
                                        <p:attrNameLst>
                                          <p:attrName>ppt_x</p:attrName>
                                        </p:attrNameLst>
                                      </p:cBhvr>
                                      <p:tavLst>
                                        <p:tav tm="0">
                                          <p:val>
                                            <p:strVal val="0-#ppt_w/2"/>
                                          </p:val>
                                        </p:tav>
                                        <p:tav tm="100000">
                                          <p:val>
                                            <p:strVal val="#ppt_x"/>
                                          </p:val>
                                        </p:tav>
                                      </p:tavLst>
                                    </p:anim>
                                    <p:anim calcmode="lin" valueType="num">
                                      <p:cBhvr additive="base">
                                        <p:cTn id="8" dur="1000" fill="hold"/>
                                        <p:tgtEl>
                                          <p:spTgt spid="400387"/>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8" fill="hold" grpId="0" nodeType="afterEffect">
                                  <p:stCondLst>
                                    <p:cond delay="0"/>
                                  </p:stCondLst>
                                  <p:childTnLst>
                                    <p:set>
                                      <p:cBhvr>
                                        <p:cTn id="11" dur="1" fill="hold">
                                          <p:stCondLst>
                                            <p:cond delay="0"/>
                                          </p:stCondLst>
                                        </p:cTn>
                                        <p:tgtEl>
                                          <p:spTgt spid="400389"/>
                                        </p:tgtEl>
                                        <p:attrNameLst>
                                          <p:attrName>style.visibility</p:attrName>
                                        </p:attrNameLst>
                                      </p:cBhvr>
                                      <p:to>
                                        <p:strVal val="visible"/>
                                      </p:to>
                                    </p:set>
                                    <p:anim calcmode="lin" valueType="num">
                                      <p:cBhvr additive="base">
                                        <p:cTn id="12" dur="1000" fill="hold"/>
                                        <p:tgtEl>
                                          <p:spTgt spid="400389"/>
                                        </p:tgtEl>
                                        <p:attrNameLst>
                                          <p:attrName>ppt_x</p:attrName>
                                        </p:attrNameLst>
                                      </p:cBhvr>
                                      <p:tavLst>
                                        <p:tav tm="0">
                                          <p:val>
                                            <p:strVal val="0-#ppt_w/2"/>
                                          </p:val>
                                        </p:tav>
                                        <p:tav tm="100000">
                                          <p:val>
                                            <p:strVal val="#ppt_x"/>
                                          </p:val>
                                        </p:tav>
                                      </p:tavLst>
                                    </p:anim>
                                    <p:anim calcmode="lin" valueType="num">
                                      <p:cBhvr additive="base">
                                        <p:cTn id="13" dur="1000" fill="hold"/>
                                        <p:tgtEl>
                                          <p:spTgt spid="400389"/>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400390"/>
                                        </p:tgtEl>
                                        <p:attrNameLst>
                                          <p:attrName>style.visibility</p:attrName>
                                        </p:attrNameLst>
                                      </p:cBhvr>
                                      <p:to>
                                        <p:strVal val="visible"/>
                                      </p:to>
                                    </p:set>
                                    <p:animEffect transition="in" filter="blinds(horizontal)">
                                      <p:cBhvr>
                                        <p:cTn id="18" dur="500"/>
                                        <p:tgtEl>
                                          <p:spTgt spid="4003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0387" grpId="0" animBg="1" autoUpdateAnimBg="0"/>
      <p:bldP spid="400389" grpId="0" autoUpdateAnimBg="0"/>
      <p:bldP spid="400390"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90688" y="112713"/>
            <a:ext cx="8734425" cy="836612"/>
          </a:xfrm>
        </p:spPr>
        <p:style>
          <a:lnRef idx="1">
            <a:schemeClr val="accent4"/>
          </a:lnRef>
          <a:fillRef idx="2">
            <a:schemeClr val="accent4"/>
          </a:fillRef>
          <a:effectRef idx="1">
            <a:schemeClr val="accent4"/>
          </a:effectRef>
          <a:fontRef idx="minor">
            <a:schemeClr val="dk1"/>
          </a:fontRef>
        </p:style>
        <p:txBody>
          <a:bodyPr>
            <a:normAutofit/>
          </a:bodyPr>
          <a:lstStyle/>
          <a:p>
            <a:pPr>
              <a:defRPr/>
            </a:pPr>
            <a:r>
              <a:rPr lang="zh-CN" altLang="en-US" b="1" smtClean="0">
                <a:solidFill>
                  <a:srgbClr val="000000"/>
                </a:solidFill>
                <a:ea typeface="宋体" panose="02010600030101010101" pitchFamily="2" charset="-122"/>
              </a:rPr>
              <a:t>希腊城邦居民构成：</a:t>
            </a:r>
            <a:endParaRPr lang="zh-CN" altLang="en-US" sz="3600" b="1" smtClean="0">
              <a:solidFill>
                <a:srgbClr val="000000"/>
              </a:solidFill>
              <a:ea typeface="宋体" panose="02010600030101010101" pitchFamily="2" charset="-122"/>
            </a:endParaRPr>
          </a:p>
        </p:txBody>
      </p:sp>
      <p:sp>
        <p:nvSpPr>
          <p:cNvPr id="4" name="文本框 3"/>
          <p:cNvSpPr txBox="1"/>
          <p:nvPr/>
        </p:nvSpPr>
        <p:spPr>
          <a:xfrm>
            <a:off x="1741488" y="1676400"/>
            <a:ext cx="1119188" cy="521970"/>
          </a:xfrm>
          <a:prstGeom prst="rect">
            <a:avLst/>
          </a:prstGeom>
        </p:spPr>
        <p:style>
          <a:lnRef idx="1">
            <a:schemeClr val="accent1"/>
          </a:lnRef>
          <a:fillRef idx="2">
            <a:schemeClr val="accent1"/>
          </a:fillRef>
          <a:effectRef idx="1">
            <a:schemeClr val="accent1"/>
          </a:effectRef>
          <a:fontRef idx="minor">
            <a:schemeClr val="dk1"/>
          </a:fontRef>
        </p:style>
        <p:txBody>
          <a:bodyPr>
            <a:spAutoFit/>
          </a:bodyPr>
          <a:lstStyle/>
          <a:p>
            <a:pPr algn="ctr">
              <a:defRPr/>
            </a:pPr>
            <a:r>
              <a:rPr lang="zh-CN" altLang="en-US" sz="2800" b="1" dirty="0">
                <a:latin typeface="黑体" panose="02010609060101010101" pitchFamily="49" charset="-122"/>
                <a:ea typeface="黑体" panose="02010609060101010101" pitchFamily="49" charset="-122"/>
              </a:rPr>
              <a:t>公民</a:t>
            </a:r>
          </a:p>
        </p:txBody>
      </p:sp>
      <p:sp>
        <p:nvSpPr>
          <p:cNvPr id="5" name="文本框 4"/>
          <p:cNvSpPr txBox="1">
            <a:spLocks noChangeArrowheads="1"/>
          </p:cNvSpPr>
          <p:nvPr/>
        </p:nvSpPr>
        <p:spPr bwMode="auto">
          <a:xfrm>
            <a:off x="4557713" y="1074738"/>
            <a:ext cx="5867400" cy="2061210"/>
          </a:xfrm>
          <a:prstGeom prst="rect">
            <a:avLst/>
          </a:prstGeom>
          <a:noFill/>
          <a:ln w="9525">
            <a:noFill/>
            <a:miter lim="800000"/>
          </a:ln>
        </p:spPr>
        <p:txBody>
          <a:bodyPr>
            <a:spAutoFit/>
          </a:bodyPr>
          <a:lstStyle/>
          <a:p>
            <a:r>
              <a:rPr lang="en-US" altLang="zh-CN" sz="3200" b="1">
                <a:latin typeface="黑体" panose="02010609060101010101" pitchFamily="49" charset="-122"/>
                <a:ea typeface="黑体" panose="02010609060101010101" pitchFamily="49" charset="-122"/>
              </a:rPr>
              <a:t>1.</a:t>
            </a:r>
            <a:r>
              <a:rPr lang="zh-CN" altLang="en-US" sz="3200" b="1">
                <a:latin typeface="黑体" panose="02010609060101010101" pitchFamily="49" charset="-122"/>
                <a:ea typeface="黑体" panose="02010609060101010101" pitchFamily="49" charset="-122"/>
              </a:rPr>
              <a:t>成年男性公民可以参与统治</a:t>
            </a:r>
            <a:endParaRPr lang="en-US" altLang="zh-CN" sz="3200" b="1">
              <a:latin typeface="黑体" panose="02010609060101010101" pitchFamily="49" charset="-122"/>
              <a:ea typeface="黑体" panose="02010609060101010101" pitchFamily="49" charset="-122"/>
            </a:endParaRPr>
          </a:p>
          <a:p>
            <a:r>
              <a:rPr lang="en-US" altLang="zh-CN" sz="3200" b="1">
                <a:latin typeface="黑体" panose="02010609060101010101" pitchFamily="49" charset="-122"/>
                <a:ea typeface="黑体" panose="02010609060101010101" pitchFamily="49" charset="-122"/>
              </a:rPr>
              <a:t>2.</a:t>
            </a:r>
            <a:r>
              <a:rPr lang="zh-CN" altLang="en-US" sz="3200" b="1">
                <a:latin typeface="黑体" panose="02010609060101010101" pitchFamily="49" charset="-122"/>
                <a:ea typeface="黑体" panose="02010609060101010101" pitchFamily="49" charset="-122"/>
              </a:rPr>
              <a:t>只有公民才能占有土地</a:t>
            </a:r>
            <a:endParaRPr lang="en-US" altLang="zh-CN" sz="3200" b="1">
              <a:latin typeface="黑体" panose="02010609060101010101" pitchFamily="49" charset="-122"/>
              <a:ea typeface="黑体" panose="02010609060101010101" pitchFamily="49" charset="-122"/>
            </a:endParaRPr>
          </a:p>
          <a:p>
            <a:r>
              <a:rPr lang="en-US" altLang="zh-CN" sz="3200" b="1">
                <a:latin typeface="黑体" panose="02010609060101010101" pitchFamily="49" charset="-122"/>
                <a:ea typeface="黑体" panose="02010609060101010101" pitchFamily="49" charset="-122"/>
              </a:rPr>
              <a:t>3.</a:t>
            </a:r>
            <a:r>
              <a:rPr lang="zh-CN" altLang="en-US" sz="3200" b="1">
                <a:latin typeface="黑体" panose="02010609060101010101" pitchFamily="49" charset="-122"/>
                <a:ea typeface="黑体" panose="02010609060101010101" pitchFamily="49" charset="-122"/>
              </a:rPr>
              <a:t>宗教活动、节庆演出、文体竞赛</a:t>
            </a:r>
            <a:endParaRPr lang="en-US" altLang="zh-CN" sz="3200" b="1">
              <a:latin typeface="黑体" panose="02010609060101010101" pitchFamily="49" charset="-122"/>
              <a:ea typeface="黑体" panose="02010609060101010101" pitchFamily="49" charset="-122"/>
            </a:endParaRPr>
          </a:p>
        </p:txBody>
      </p:sp>
      <p:sp>
        <p:nvSpPr>
          <p:cNvPr id="6" name="矩形 5"/>
          <p:cNvSpPr/>
          <p:nvPr/>
        </p:nvSpPr>
        <p:spPr>
          <a:xfrm>
            <a:off x="3417888" y="3276600"/>
            <a:ext cx="1143000" cy="583565"/>
          </a:xfrm>
          <a:prstGeom prst="rect">
            <a:avLst/>
          </a:prstGeom>
        </p:spPr>
        <p:style>
          <a:lnRef idx="1">
            <a:schemeClr val="accent4"/>
          </a:lnRef>
          <a:fillRef idx="2">
            <a:schemeClr val="accent4"/>
          </a:fillRef>
          <a:effectRef idx="1">
            <a:schemeClr val="accent4"/>
          </a:effectRef>
          <a:fontRef idx="minor">
            <a:schemeClr val="dk1"/>
          </a:fontRef>
        </p:style>
        <p:txBody>
          <a:bodyPr>
            <a:spAutoFit/>
          </a:bodyPr>
          <a:lstStyle/>
          <a:p>
            <a:pPr>
              <a:defRPr/>
            </a:pPr>
            <a:r>
              <a:rPr lang="zh-CN" altLang="en-US" sz="3200" b="1" dirty="0">
                <a:latin typeface="黑体" panose="02010609060101010101" pitchFamily="49" charset="-122"/>
                <a:ea typeface="黑体" panose="02010609060101010101" pitchFamily="49" charset="-122"/>
              </a:rPr>
              <a:t>义务</a:t>
            </a:r>
          </a:p>
        </p:txBody>
      </p:sp>
      <p:sp>
        <p:nvSpPr>
          <p:cNvPr id="7" name="文本框 6"/>
          <p:cNvSpPr txBox="1">
            <a:spLocks noChangeArrowheads="1"/>
          </p:cNvSpPr>
          <p:nvPr/>
        </p:nvSpPr>
        <p:spPr bwMode="auto">
          <a:xfrm>
            <a:off x="4981575" y="3276600"/>
            <a:ext cx="5294312" cy="645160"/>
          </a:xfrm>
          <a:prstGeom prst="rect">
            <a:avLst/>
          </a:prstGeom>
          <a:noFill/>
          <a:ln w="9525">
            <a:noFill/>
            <a:miter lim="800000"/>
          </a:ln>
        </p:spPr>
        <p:txBody>
          <a:bodyPr>
            <a:spAutoFit/>
          </a:bodyPr>
          <a:lstStyle/>
          <a:p>
            <a:r>
              <a:rPr lang="zh-CN" altLang="en-US" sz="3600" b="1">
                <a:latin typeface="黑体" panose="02010609060101010101" pitchFamily="49" charset="-122"/>
                <a:ea typeface="黑体" panose="02010609060101010101" pitchFamily="49" charset="-122"/>
              </a:rPr>
              <a:t>参军打仗</a:t>
            </a:r>
          </a:p>
        </p:txBody>
      </p:sp>
      <p:sp>
        <p:nvSpPr>
          <p:cNvPr id="8" name="文本框 7"/>
          <p:cNvSpPr txBox="1"/>
          <p:nvPr/>
        </p:nvSpPr>
        <p:spPr>
          <a:xfrm>
            <a:off x="1589088" y="5776913"/>
            <a:ext cx="1879600" cy="645160"/>
          </a:xfrm>
          <a:prstGeom prst="rect">
            <a:avLst/>
          </a:prstGeom>
        </p:spPr>
        <p:style>
          <a:lnRef idx="1">
            <a:schemeClr val="accent1"/>
          </a:lnRef>
          <a:fillRef idx="2">
            <a:schemeClr val="accent1"/>
          </a:fillRef>
          <a:effectRef idx="1">
            <a:schemeClr val="accent1"/>
          </a:effectRef>
          <a:fontRef idx="minor">
            <a:schemeClr val="dk1"/>
          </a:fontRef>
        </p:style>
        <p:txBody>
          <a:bodyPr>
            <a:spAutoFit/>
          </a:bodyPr>
          <a:lstStyle/>
          <a:p>
            <a:pPr algn="ctr">
              <a:defRPr/>
            </a:pPr>
            <a:r>
              <a:rPr lang="zh-CN" altLang="en-US" sz="3600" b="1" dirty="0">
                <a:latin typeface="黑体" panose="02010609060101010101" pitchFamily="49" charset="-122"/>
                <a:ea typeface="黑体" panose="02010609060101010101" pitchFamily="49" charset="-122"/>
              </a:rPr>
              <a:t>非公民</a:t>
            </a:r>
          </a:p>
        </p:txBody>
      </p:sp>
      <p:sp>
        <p:nvSpPr>
          <p:cNvPr id="9" name="文本框 8"/>
          <p:cNvSpPr txBox="1">
            <a:spLocks noChangeArrowheads="1"/>
          </p:cNvSpPr>
          <p:nvPr/>
        </p:nvSpPr>
        <p:spPr bwMode="auto">
          <a:xfrm>
            <a:off x="3463925" y="4919663"/>
            <a:ext cx="7192962" cy="1938020"/>
          </a:xfrm>
          <a:prstGeom prst="rect">
            <a:avLst/>
          </a:prstGeom>
          <a:noFill/>
          <a:ln w="9525">
            <a:noFill/>
            <a:miter lim="800000"/>
          </a:ln>
        </p:spPr>
        <p:txBody>
          <a:bodyPr>
            <a:spAutoFit/>
          </a:bodyPr>
          <a:lstStyle/>
          <a:p>
            <a:r>
              <a:rPr lang="en-US" altLang="zh-CN" sz="4000" b="1" dirty="0">
                <a:latin typeface="黑体" panose="02010609060101010101" pitchFamily="49" charset="-122"/>
                <a:ea typeface="黑体" panose="02010609060101010101" pitchFamily="49" charset="-122"/>
              </a:rPr>
              <a:t>1.</a:t>
            </a:r>
            <a:r>
              <a:rPr lang="zh-CN" altLang="en-US" sz="4000" b="1" dirty="0">
                <a:latin typeface="黑体" panose="02010609060101010101" pitchFamily="49" charset="-122"/>
                <a:ea typeface="黑体" panose="02010609060101010101" pitchFamily="49" charset="-122"/>
              </a:rPr>
              <a:t>外邦人：自由人，无政治权利，无土地</a:t>
            </a:r>
            <a:endParaRPr lang="en-US" altLang="zh-CN" sz="4000" b="1" dirty="0">
              <a:latin typeface="黑体" panose="02010609060101010101" pitchFamily="49" charset="-122"/>
              <a:ea typeface="黑体" panose="02010609060101010101" pitchFamily="49" charset="-122"/>
            </a:endParaRPr>
          </a:p>
          <a:p>
            <a:r>
              <a:rPr lang="en-US" altLang="zh-CN" sz="4000" b="1" dirty="0">
                <a:latin typeface="黑体" panose="02010609060101010101" pitchFamily="49" charset="-122"/>
                <a:ea typeface="黑体" panose="02010609060101010101" pitchFamily="49" charset="-122"/>
              </a:rPr>
              <a:t>2.</a:t>
            </a:r>
            <a:r>
              <a:rPr lang="zh-CN" altLang="en-US" sz="4000" b="1" dirty="0">
                <a:latin typeface="黑体" panose="02010609060101010101" pitchFamily="49" charset="-122"/>
                <a:ea typeface="黑体" panose="02010609060101010101" pitchFamily="49" charset="-122"/>
              </a:rPr>
              <a:t>奴隶：没有任何权利和自由</a:t>
            </a:r>
          </a:p>
        </p:txBody>
      </p:sp>
      <p:sp>
        <p:nvSpPr>
          <p:cNvPr id="10" name="矩形 9"/>
          <p:cNvSpPr/>
          <p:nvPr/>
        </p:nvSpPr>
        <p:spPr>
          <a:xfrm>
            <a:off x="3341688" y="1219200"/>
            <a:ext cx="1023938" cy="583565"/>
          </a:xfrm>
          <a:prstGeom prst="rect">
            <a:avLst/>
          </a:prstGeom>
        </p:spPr>
        <p:style>
          <a:lnRef idx="1">
            <a:schemeClr val="accent4"/>
          </a:lnRef>
          <a:fillRef idx="2">
            <a:schemeClr val="accent4"/>
          </a:fillRef>
          <a:effectRef idx="1">
            <a:schemeClr val="accent4"/>
          </a:effectRef>
          <a:fontRef idx="minor">
            <a:schemeClr val="dk1"/>
          </a:fontRef>
        </p:style>
        <p:txBody>
          <a:bodyPr>
            <a:spAutoFit/>
          </a:bodyPr>
          <a:lstStyle/>
          <a:p>
            <a:pPr>
              <a:defRPr/>
            </a:pPr>
            <a:r>
              <a:rPr lang="zh-CN" altLang="en-US" sz="3200" b="1" dirty="0">
                <a:latin typeface="黑体" panose="02010609060101010101" pitchFamily="49" charset="-122"/>
                <a:ea typeface="黑体" panose="02010609060101010101" pitchFamily="49" charset="-122"/>
              </a:rPr>
              <a:t>权利</a:t>
            </a:r>
          </a:p>
        </p:txBody>
      </p:sp>
      <p:sp>
        <p:nvSpPr>
          <p:cNvPr id="11" name="左大括号 10"/>
          <p:cNvSpPr/>
          <p:nvPr/>
        </p:nvSpPr>
        <p:spPr>
          <a:xfrm>
            <a:off x="2884488" y="1219200"/>
            <a:ext cx="457200" cy="2851150"/>
          </a:xfrm>
          <a:prstGeom prst="leftBrace">
            <a:avLst/>
          </a:prstGeom>
          <a:ln w="38100"/>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b="1" dirty="0"/>
          </a:p>
        </p:txBody>
      </p:sp>
      <p:sp>
        <p:nvSpPr>
          <p:cNvPr id="12" name="上下箭头 11"/>
          <p:cNvSpPr/>
          <p:nvPr/>
        </p:nvSpPr>
        <p:spPr>
          <a:xfrm>
            <a:off x="1703388" y="2286000"/>
            <a:ext cx="1119188" cy="3490913"/>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3600" b="1" dirty="0">
                <a:solidFill>
                  <a:srgbClr val="FF0000"/>
                </a:solidFill>
                <a:latin typeface="黑体" panose="02010609060101010101" pitchFamily="49" charset="-122"/>
                <a:ea typeface="黑体" panose="02010609060101010101" pitchFamily="49" charset="-122"/>
              </a:rPr>
              <a:t>统治与被统治</a:t>
            </a:r>
          </a:p>
        </p:txBody>
      </p:sp>
      <p:sp>
        <p:nvSpPr>
          <p:cNvPr id="3" name="矩形 2"/>
          <p:cNvSpPr/>
          <p:nvPr/>
        </p:nvSpPr>
        <p:spPr>
          <a:xfrm>
            <a:off x="190500" y="247650"/>
            <a:ext cx="890270" cy="3415030"/>
          </a:xfrm>
          <a:prstGeom prst="rect">
            <a:avLst/>
          </a:prstGeom>
          <a:noFill/>
          <a:ln>
            <a:noFill/>
          </a:ln>
        </p:spPr>
        <p:txBody>
          <a:bodyPr wrap="square" rtlCol="0" anchor="t">
            <a:spAutoFit/>
          </a:bodyPr>
          <a:lstStyle/>
          <a:p>
            <a:pPr algn="ctr"/>
            <a:r>
              <a:rPr lang="zh-CN" altLang="en-US" sz="7200" b="1">
                <a:solidFill>
                  <a:srgbClr val="FF0000"/>
                </a:solidFill>
                <a:effectLst>
                  <a:outerShdw blurRad="38100" dist="19050" dir="2700000" algn="tl" rotWithShape="0">
                    <a:schemeClr val="dk1">
                      <a:alpha val="40000"/>
                    </a:schemeClr>
                  </a:outerShdw>
                </a:effectLst>
              </a:rPr>
              <a:t>小城邦</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1+#ppt_w/2"/>
                                          </p:val>
                                        </p:tav>
                                        <p:tav tm="100000">
                                          <p:val>
                                            <p:strVal val="#ppt_x"/>
                                          </p:val>
                                        </p:tav>
                                      </p:tavLst>
                                    </p:anim>
                                    <p:anim calcmode="lin" valueType="num">
                                      <p:cBhvr additive="base">
                                        <p:cTn id="14"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1+#ppt_w/2"/>
                                          </p:val>
                                        </p:tav>
                                        <p:tav tm="100000">
                                          <p:val>
                                            <p:strVal val="#ppt_x"/>
                                          </p:val>
                                        </p:tav>
                                      </p:tavLst>
                                    </p:anim>
                                    <p:anim calcmode="lin" valueType="num">
                                      <p:cBhvr additive="base">
                                        <p:cTn id="20"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0-#ppt_w/2"/>
                                          </p:val>
                                        </p:tav>
                                        <p:tav tm="100000">
                                          <p:val>
                                            <p:strVal val="#ppt_x"/>
                                          </p:val>
                                        </p:tav>
                                      </p:tavLst>
                                    </p:anim>
                                    <p:anim calcmode="lin" valueType="num">
                                      <p:cBhvr additive="base">
                                        <p:cTn id="26"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500" fill="hold"/>
                                        <p:tgtEl>
                                          <p:spTgt spid="3"/>
                                        </p:tgtEl>
                                        <p:attrNameLst>
                                          <p:attrName>ppt_x</p:attrName>
                                        </p:attrNameLst>
                                      </p:cBhvr>
                                      <p:tavLst>
                                        <p:tav tm="0">
                                          <p:val>
                                            <p:strVal val="0-#ppt_w/2"/>
                                          </p:val>
                                        </p:tav>
                                        <p:tav tm="100000">
                                          <p:val>
                                            <p:strVal val="#ppt_x"/>
                                          </p:val>
                                        </p:tav>
                                      </p:tavLst>
                                    </p:anim>
                                    <p:anim calcmode="lin" valueType="num">
                                      <p:cBhvr additive="base">
                                        <p:cTn id="32"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9" grpId="0"/>
      <p:bldP spid="12" grpId="0" bldLvl="0" animBg="1"/>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8194" name="Picture 2"/>
          <p:cNvPicPr>
            <a:picLocks noChangeAspect="1" noChangeArrowheads="1"/>
          </p:cNvPicPr>
          <p:nvPr/>
        </p:nvPicPr>
        <p:blipFill>
          <a:blip r:embed="rId2" cstate="print"/>
          <a:srcRect/>
          <a:stretch>
            <a:fillRect/>
          </a:stretch>
        </p:blipFill>
        <p:spPr bwMode="auto">
          <a:xfrm>
            <a:off x="1081405" y="274955"/>
            <a:ext cx="11591290" cy="6858000"/>
          </a:xfrm>
          <a:prstGeom prst="rect">
            <a:avLst/>
          </a:prstGeom>
          <a:noFill/>
          <a:ln w="9525">
            <a:noFill/>
            <a:miter lim="800000"/>
            <a:headEnd/>
            <a:tailEnd/>
          </a:ln>
          <a:effectLst/>
        </p:spPr>
      </p:pic>
      <p:sp>
        <p:nvSpPr>
          <p:cNvPr id="8" name="矩形 7"/>
          <p:cNvSpPr/>
          <p:nvPr/>
        </p:nvSpPr>
        <p:spPr>
          <a:xfrm>
            <a:off x="190500" y="247650"/>
            <a:ext cx="890270" cy="3415030"/>
          </a:xfrm>
          <a:prstGeom prst="rect">
            <a:avLst/>
          </a:prstGeom>
          <a:noFill/>
          <a:ln>
            <a:noFill/>
          </a:ln>
        </p:spPr>
        <p:txBody>
          <a:bodyPr wrap="square" rtlCol="0" anchor="t">
            <a:spAutoFit/>
          </a:bodyPr>
          <a:lstStyle/>
          <a:p>
            <a:pPr algn="ctr"/>
            <a:r>
              <a:rPr lang="zh-CN" altLang="en-US" sz="7200" b="1">
                <a:solidFill>
                  <a:srgbClr val="FF0000"/>
                </a:solidFill>
                <a:effectLst>
                  <a:outerShdw blurRad="38100" dist="19050" dir="2700000" algn="tl" rotWithShape="0">
                    <a:schemeClr val="dk1">
                      <a:alpha val="40000"/>
                    </a:schemeClr>
                  </a:outerShdw>
                </a:effectLst>
              </a:rPr>
              <a:t>小城邦</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4850" name="Text Box 2"/>
          <p:cNvSpPr txBox="1">
            <a:spLocks noChangeArrowheads="1"/>
          </p:cNvSpPr>
          <p:nvPr/>
        </p:nvSpPr>
        <p:spPr bwMode="auto">
          <a:xfrm>
            <a:off x="333824" y="260350"/>
            <a:ext cx="12459230" cy="641350"/>
          </a:xfrm>
          <a:prstGeom prst="rect">
            <a:avLst/>
          </a:prstGeom>
          <a:noFill/>
          <a:ln w="9525">
            <a:noFill/>
            <a:miter lim="800000"/>
            <a:headEnd/>
            <a:tailEnd/>
          </a:ln>
          <a:effectLst/>
        </p:spPr>
        <p:txBody>
          <a:bodyPr>
            <a:spAutoFit/>
          </a:bodyPr>
          <a:lstStyle/>
          <a:p>
            <a:r>
              <a:rPr lang="zh-CN" altLang="en-US" sz="3600" b="1" dirty="0" smtClean="0">
                <a:ea typeface="宋体" pitchFamily="2" charset="-122"/>
              </a:rPr>
              <a:t>雅</a:t>
            </a:r>
            <a:r>
              <a:rPr lang="zh-CN" altLang="en-US" sz="3600" b="1" dirty="0">
                <a:ea typeface="宋体" pitchFamily="2" charset="-122"/>
              </a:rPr>
              <a:t>典民主政治形成过程</a:t>
            </a:r>
          </a:p>
        </p:txBody>
      </p:sp>
      <p:sp>
        <p:nvSpPr>
          <p:cNvPr id="334851" name="Text Box 3"/>
          <p:cNvSpPr txBox="1">
            <a:spLocks noChangeArrowheads="1"/>
          </p:cNvSpPr>
          <p:nvPr/>
        </p:nvSpPr>
        <p:spPr bwMode="auto">
          <a:xfrm>
            <a:off x="1745179" y="2641601"/>
            <a:ext cx="184731" cy="369332"/>
          </a:xfrm>
          <a:prstGeom prst="rect">
            <a:avLst/>
          </a:prstGeom>
          <a:noFill/>
          <a:ln w="9525">
            <a:noFill/>
            <a:miter lim="800000"/>
            <a:headEnd/>
            <a:tailEnd/>
          </a:ln>
          <a:effectLst/>
        </p:spPr>
        <p:txBody>
          <a:bodyPr wrap="none">
            <a:spAutoFit/>
          </a:bodyPr>
          <a:lstStyle/>
          <a:p>
            <a:endParaRPr lang="zh-CN" altLang="zh-CN" sz="1800">
              <a:ea typeface="宋体" pitchFamily="2" charset="-122"/>
            </a:endParaRPr>
          </a:p>
        </p:txBody>
      </p:sp>
      <p:graphicFrame>
        <p:nvGraphicFramePr>
          <p:cNvPr id="334852" name="Group 4"/>
          <p:cNvGraphicFramePr>
            <a:graphicFrameLocks noGrp="1"/>
          </p:cNvGraphicFramePr>
          <p:nvPr/>
        </p:nvGraphicFramePr>
        <p:xfrm>
          <a:off x="813432" y="981076"/>
          <a:ext cx="10637988" cy="5170488"/>
        </p:xfrm>
        <a:graphic>
          <a:graphicData uri="http://schemas.openxmlformats.org/drawingml/2006/table">
            <a:tbl>
              <a:tblPr/>
              <a:tblGrid>
                <a:gridCol w="1628974"/>
                <a:gridCol w="6133483"/>
                <a:gridCol w="2875531"/>
              </a:tblGrid>
              <a:tr h="7921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3600" b="1" i="0" u="none" strike="noStrike" cap="none" normalizeH="0" baseline="0" smtClean="0">
                          <a:ln>
                            <a:noFill/>
                          </a:ln>
                          <a:solidFill>
                            <a:schemeClr val="tx1"/>
                          </a:solidFill>
                          <a:effectLst/>
                          <a:latin typeface="Arial" pitchFamily="34" charset="0"/>
                          <a:ea typeface="宋体" pitchFamily="2" charset="-122"/>
                        </a:rPr>
                        <a:t>阶段</a:t>
                      </a:r>
                    </a:p>
                  </a:txBody>
                  <a:tcPr marL="121698" marR="12169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3600" b="1" i="0" u="none" strike="noStrike" cap="none" normalizeH="0" baseline="0" smtClean="0">
                          <a:ln>
                            <a:noFill/>
                          </a:ln>
                          <a:solidFill>
                            <a:schemeClr val="tx1"/>
                          </a:solidFill>
                          <a:effectLst/>
                          <a:latin typeface="Arial" pitchFamily="34" charset="0"/>
                          <a:ea typeface="宋体" pitchFamily="2" charset="-122"/>
                        </a:rPr>
                        <a:t>内容</a:t>
                      </a:r>
                    </a:p>
                  </a:txBody>
                  <a:tcPr marL="121698" marR="12169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3600" b="1" i="0" u="none" strike="noStrike" cap="none" normalizeH="0" baseline="0" smtClean="0">
                          <a:ln>
                            <a:noFill/>
                          </a:ln>
                          <a:solidFill>
                            <a:schemeClr val="tx1"/>
                          </a:solidFill>
                          <a:effectLst/>
                          <a:latin typeface="Arial" pitchFamily="34" charset="0"/>
                          <a:ea typeface="宋体" pitchFamily="2" charset="-122"/>
                        </a:rPr>
                        <a:t>贡献</a:t>
                      </a:r>
                    </a:p>
                  </a:txBody>
                  <a:tcPr marL="121698" marR="12169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2954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3200" b="1" i="0" u="none" strike="noStrike" cap="none" normalizeH="0" baseline="0" smtClean="0">
                          <a:ln>
                            <a:noFill/>
                          </a:ln>
                          <a:solidFill>
                            <a:schemeClr val="tx1"/>
                          </a:solidFill>
                          <a:effectLst/>
                          <a:latin typeface="Arial" pitchFamily="34" charset="0"/>
                          <a:ea typeface="宋体" pitchFamily="2" charset="-122"/>
                        </a:rPr>
                        <a:t>梭伦改革</a:t>
                      </a:r>
                    </a:p>
                  </a:txBody>
                  <a:tcPr marL="121698" marR="12169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zh-CN" sz="2800" b="0" i="0" u="none" strike="noStrike" cap="none" normalizeH="0" baseline="0" smtClean="0">
                        <a:ln>
                          <a:noFill/>
                        </a:ln>
                        <a:solidFill>
                          <a:schemeClr val="tx1"/>
                        </a:solidFill>
                        <a:effectLst/>
                        <a:latin typeface="Arial" pitchFamily="34" charset="0"/>
                        <a:ea typeface="宋体" pitchFamily="2" charset="-122"/>
                      </a:endParaRPr>
                    </a:p>
                  </a:txBody>
                  <a:tcPr marL="121698" marR="12169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zh-CN" sz="2800" b="0" i="0" u="none" strike="noStrike" cap="none" normalizeH="0" baseline="0" smtClean="0">
                        <a:ln>
                          <a:noFill/>
                        </a:ln>
                        <a:solidFill>
                          <a:schemeClr val="tx1"/>
                        </a:solidFill>
                        <a:effectLst/>
                        <a:latin typeface="Arial" pitchFamily="34" charset="0"/>
                        <a:ea typeface="宋体" pitchFamily="2" charset="-122"/>
                      </a:endParaRPr>
                    </a:p>
                  </a:txBody>
                  <a:tcPr marL="121698" marR="12169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0161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3200" b="1" i="0" u="none" strike="noStrike" cap="none" normalizeH="0" baseline="0" smtClean="0">
                          <a:ln>
                            <a:noFill/>
                          </a:ln>
                          <a:solidFill>
                            <a:schemeClr val="tx1"/>
                          </a:solidFill>
                          <a:effectLst/>
                          <a:latin typeface="Arial" pitchFamily="34" charset="0"/>
                          <a:ea typeface="宋体" pitchFamily="2" charset="-122"/>
                        </a:rPr>
                        <a:t>克里斯提尼改革</a:t>
                      </a:r>
                    </a:p>
                  </a:txBody>
                  <a:tcPr marL="121698" marR="12169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zh-CN" sz="2800" b="0" i="0" u="none" strike="noStrike" cap="none" normalizeH="0" baseline="0" smtClean="0">
                        <a:ln>
                          <a:noFill/>
                        </a:ln>
                        <a:solidFill>
                          <a:schemeClr val="tx1"/>
                        </a:solidFill>
                        <a:effectLst/>
                        <a:latin typeface="Arial" pitchFamily="34" charset="0"/>
                        <a:ea typeface="宋体" pitchFamily="2" charset="-122"/>
                      </a:endParaRPr>
                    </a:p>
                  </a:txBody>
                  <a:tcPr marL="121698" marR="12169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zh-CN" sz="2800" b="0" i="0" u="none" strike="noStrike" cap="none" normalizeH="0" baseline="0" smtClean="0">
                        <a:ln>
                          <a:noFill/>
                        </a:ln>
                        <a:solidFill>
                          <a:schemeClr val="tx1"/>
                        </a:solidFill>
                        <a:effectLst/>
                        <a:latin typeface="Arial" pitchFamily="34" charset="0"/>
                        <a:ea typeface="宋体" pitchFamily="2" charset="-122"/>
                      </a:endParaRPr>
                    </a:p>
                  </a:txBody>
                  <a:tcPr marL="121698" marR="12169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160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3200" b="1" i="0" u="none" strike="noStrike" cap="none" normalizeH="0" baseline="0" smtClean="0">
                          <a:ln>
                            <a:noFill/>
                          </a:ln>
                          <a:solidFill>
                            <a:schemeClr val="tx1"/>
                          </a:solidFill>
                          <a:effectLst/>
                          <a:latin typeface="Arial" pitchFamily="34" charset="0"/>
                          <a:ea typeface="宋体" pitchFamily="2" charset="-122"/>
                        </a:rPr>
                        <a:t>伯利克里改革</a:t>
                      </a:r>
                    </a:p>
                  </a:txBody>
                  <a:tcPr marL="121698" marR="12169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zh-CN" sz="2800" b="0" i="0" u="none" strike="noStrike" cap="none" normalizeH="0" baseline="0" smtClean="0">
                        <a:ln>
                          <a:noFill/>
                        </a:ln>
                        <a:solidFill>
                          <a:schemeClr val="tx1"/>
                        </a:solidFill>
                        <a:effectLst/>
                        <a:latin typeface="Arial" pitchFamily="34" charset="0"/>
                        <a:ea typeface="宋体" pitchFamily="2" charset="-122"/>
                      </a:endParaRPr>
                    </a:p>
                  </a:txBody>
                  <a:tcPr marL="121698" marR="12169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zh-CN" sz="2800" b="0" i="0" u="none" strike="noStrike" cap="none" normalizeH="0" baseline="0" smtClean="0">
                        <a:ln>
                          <a:noFill/>
                        </a:ln>
                        <a:solidFill>
                          <a:schemeClr val="tx1"/>
                        </a:solidFill>
                        <a:effectLst/>
                        <a:latin typeface="Arial" pitchFamily="34" charset="0"/>
                        <a:ea typeface="宋体" pitchFamily="2" charset="-122"/>
                      </a:endParaRPr>
                    </a:p>
                  </a:txBody>
                  <a:tcPr marL="121698" marR="12169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5874" name="Text Box 2"/>
          <p:cNvSpPr txBox="1">
            <a:spLocks noChangeArrowheads="1"/>
          </p:cNvSpPr>
          <p:nvPr/>
        </p:nvSpPr>
        <p:spPr bwMode="auto">
          <a:xfrm>
            <a:off x="0" y="0"/>
            <a:ext cx="9535104" cy="641350"/>
          </a:xfrm>
          <a:prstGeom prst="rect">
            <a:avLst/>
          </a:prstGeom>
          <a:noFill/>
          <a:ln w="9525">
            <a:noFill/>
            <a:miter lim="800000"/>
            <a:headEnd/>
            <a:tailEnd/>
          </a:ln>
          <a:effectLst/>
        </p:spPr>
        <p:txBody>
          <a:bodyPr>
            <a:spAutoFit/>
          </a:bodyPr>
          <a:lstStyle/>
          <a:p>
            <a:r>
              <a:rPr lang="zh-CN" altLang="en-US" sz="3600" b="1">
                <a:ea typeface="宋体" pitchFamily="2" charset="-122"/>
              </a:rPr>
              <a:t>雅典民主政治确立发展过程</a:t>
            </a:r>
          </a:p>
        </p:txBody>
      </p:sp>
      <p:sp>
        <p:nvSpPr>
          <p:cNvPr id="335875" name="Text Box 3"/>
          <p:cNvSpPr txBox="1">
            <a:spLocks noChangeArrowheads="1"/>
          </p:cNvSpPr>
          <p:nvPr/>
        </p:nvSpPr>
        <p:spPr bwMode="auto">
          <a:xfrm>
            <a:off x="1745179" y="2641601"/>
            <a:ext cx="184731" cy="369332"/>
          </a:xfrm>
          <a:prstGeom prst="rect">
            <a:avLst/>
          </a:prstGeom>
          <a:noFill/>
          <a:ln w="9525">
            <a:noFill/>
            <a:miter lim="800000"/>
            <a:headEnd/>
            <a:tailEnd/>
          </a:ln>
          <a:effectLst/>
        </p:spPr>
        <p:txBody>
          <a:bodyPr wrap="none">
            <a:spAutoFit/>
          </a:bodyPr>
          <a:lstStyle/>
          <a:p>
            <a:endParaRPr lang="zh-CN" altLang="zh-CN" sz="1800">
              <a:ea typeface="宋体" pitchFamily="2" charset="-122"/>
            </a:endParaRPr>
          </a:p>
        </p:txBody>
      </p:sp>
      <p:graphicFrame>
        <p:nvGraphicFramePr>
          <p:cNvPr id="335876" name="Group 4"/>
          <p:cNvGraphicFramePr>
            <a:graphicFrameLocks noGrp="1"/>
          </p:cNvGraphicFramePr>
          <p:nvPr/>
        </p:nvGraphicFramePr>
        <p:xfrm>
          <a:off x="526090" y="765175"/>
          <a:ext cx="11117597" cy="5675313"/>
        </p:xfrm>
        <a:graphic>
          <a:graphicData uri="http://schemas.openxmlformats.org/drawingml/2006/table">
            <a:tbl>
              <a:tblPr/>
              <a:tblGrid>
                <a:gridCol w="2013506"/>
                <a:gridCol w="6613090"/>
                <a:gridCol w="2491001"/>
              </a:tblGrid>
              <a:tr h="7921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3600" b="1" i="0" u="none" strike="noStrike" cap="none" normalizeH="0" baseline="0" smtClean="0">
                          <a:ln>
                            <a:noFill/>
                          </a:ln>
                          <a:solidFill>
                            <a:schemeClr val="tx1"/>
                          </a:solidFill>
                          <a:effectLst/>
                          <a:latin typeface="Arial" pitchFamily="34" charset="0"/>
                          <a:ea typeface="宋体" pitchFamily="2" charset="-122"/>
                        </a:rPr>
                        <a:t>阶段</a:t>
                      </a:r>
                    </a:p>
                  </a:txBody>
                  <a:tcPr marL="121698" marR="12169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3600" b="1" i="0" u="none" strike="noStrike" cap="none" normalizeH="0" baseline="0" smtClean="0">
                          <a:ln>
                            <a:noFill/>
                          </a:ln>
                          <a:solidFill>
                            <a:schemeClr val="tx1"/>
                          </a:solidFill>
                          <a:effectLst/>
                          <a:latin typeface="Arial" pitchFamily="34" charset="0"/>
                          <a:ea typeface="宋体" pitchFamily="2" charset="-122"/>
                        </a:rPr>
                        <a:t>              </a:t>
                      </a:r>
                      <a:r>
                        <a:rPr kumimoji="0" lang="zh-CN" altLang="en-US" sz="3600" b="1" i="0" u="none" strike="noStrike" cap="none" normalizeH="0" baseline="0" smtClean="0">
                          <a:ln>
                            <a:noFill/>
                          </a:ln>
                          <a:solidFill>
                            <a:schemeClr val="tx1"/>
                          </a:solidFill>
                          <a:effectLst/>
                          <a:latin typeface="Arial" pitchFamily="34" charset="0"/>
                          <a:ea typeface="宋体" pitchFamily="2" charset="-122"/>
                        </a:rPr>
                        <a:t>内容</a:t>
                      </a:r>
                    </a:p>
                  </a:txBody>
                  <a:tcPr marL="121698" marR="12169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3600" b="1" i="0" u="none" strike="noStrike" cap="none" normalizeH="0" baseline="0" smtClean="0">
                          <a:ln>
                            <a:noFill/>
                          </a:ln>
                          <a:solidFill>
                            <a:schemeClr val="tx1"/>
                          </a:solidFill>
                          <a:effectLst/>
                          <a:latin typeface="Arial" pitchFamily="34" charset="0"/>
                          <a:ea typeface="宋体" pitchFamily="2" charset="-122"/>
                        </a:rPr>
                        <a:t>  </a:t>
                      </a:r>
                      <a:r>
                        <a:rPr kumimoji="0" lang="zh-CN" altLang="en-US" sz="3600" b="1" i="0" u="none" strike="noStrike" cap="none" normalizeH="0" baseline="0" smtClean="0">
                          <a:ln>
                            <a:noFill/>
                          </a:ln>
                          <a:solidFill>
                            <a:schemeClr val="tx1"/>
                          </a:solidFill>
                          <a:effectLst/>
                          <a:latin typeface="Arial" pitchFamily="34" charset="0"/>
                          <a:ea typeface="宋体" pitchFamily="2" charset="-122"/>
                        </a:rPr>
                        <a:t>贡献</a:t>
                      </a:r>
                    </a:p>
                  </a:txBody>
                  <a:tcPr marL="121698" marR="12169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6638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zh-CN" sz="3200" b="1" i="0" u="none" strike="noStrike" cap="none" normalizeH="0" baseline="0" smtClean="0">
                        <a:ln>
                          <a:noFill/>
                        </a:ln>
                        <a:solidFill>
                          <a:schemeClr val="tx1"/>
                        </a:solidFill>
                        <a:effectLst/>
                        <a:latin typeface="Arial" pitchFamily="34" charset="0"/>
                        <a:ea typeface="宋体" pitchFamily="2" charset="-122"/>
                      </a:endParaRP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3200" b="1" i="0" u="none" strike="noStrike" cap="none" normalizeH="0" baseline="0" smtClean="0">
                          <a:ln>
                            <a:noFill/>
                          </a:ln>
                          <a:solidFill>
                            <a:schemeClr val="tx1"/>
                          </a:solidFill>
                          <a:effectLst/>
                          <a:latin typeface="Arial" pitchFamily="34" charset="0"/>
                          <a:ea typeface="宋体" pitchFamily="2" charset="-122"/>
                        </a:rPr>
                        <a:t>   </a:t>
                      </a:r>
                      <a:r>
                        <a:rPr kumimoji="0" lang="zh-CN" altLang="en-US" sz="3200" b="1" i="0" u="none" strike="noStrike" cap="none" normalizeH="0" baseline="0" smtClean="0">
                          <a:ln>
                            <a:noFill/>
                          </a:ln>
                          <a:solidFill>
                            <a:schemeClr val="tx1"/>
                          </a:solidFill>
                          <a:effectLst/>
                          <a:latin typeface="Arial" pitchFamily="34" charset="0"/>
                          <a:ea typeface="宋体" pitchFamily="2" charset="-122"/>
                        </a:rPr>
                        <a:t>梭伦</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3200" b="1" i="0" u="none" strike="noStrike" cap="none" normalizeH="0" baseline="0" smtClean="0">
                          <a:ln>
                            <a:noFill/>
                          </a:ln>
                          <a:solidFill>
                            <a:schemeClr val="tx1"/>
                          </a:solidFill>
                          <a:effectLst/>
                          <a:latin typeface="Arial" pitchFamily="34" charset="0"/>
                          <a:ea typeface="宋体" pitchFamily="2" charset="-122"/>
                        </a:rPr>
                        <a:t>   改革</a:t>
                      </a:r>
                    </a:p>
                  </a:txBody>
                  <a:tcPr marL="121698" marR="12169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zh-CN" sz="2800" b="0" i="0" u="none" strike="noStrike" cap="none" normalizeH="0" baseline="0" smtClean="0">
                        <a:ln>
                          <a:noFill/>
                        </a:ln>
                        <a:solidFill>
                          <a:schemeClr val="tx1"/>
                        </a:solidFill>
                        <a:effectLst/>
                        <a:latin typeface="Arial" pitchFamily="34" charset="0"/>
                        <a:ea typeface="宋体" pitchFamily="2" charset="-122"/>
                      </a:endParaRPr>
                    </a:p>
                  </a:txBody>
                  <a:tcPr marL="121698" marR="12169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zh-CN" sz="2800" b="0" i="0" u="none" strike="noStrike" cap="none" normalizeH="0" baseline="0" smtClean="0">
                        <a:ln>
                          <a:noFill/>
                        </a:ln>
                        <a:solidFill>
                          <a:schemeClr val="tx1"/>
                        </a:solidFill>
                        <a:effectLst/>
                        <a:latin typeface="Arial" pitchFamily="34" charset="0"/>
                        <a:ea typeface="宋体" pitchFamily="2" charset="-122"/>
                      </a:endParaRPr>
                    </a:p>
                  </a:txBody>
                  <a:tcPr marL="121698" marR="12169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525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3200" b="1" i="0" u="none" strike="noStrike" cap="none" normalizeH="0" baseline="0" smtClean="0">
                          <a:ln>
                            <a:noFill/>
                          </a:ln>
                          <a:solidFill>
                            <a:schemeClr val="tx1"/>
                          </a:solidFill>
                          <a:effectLst/>
                          <a:latin typeface="Arial" pitchFamily="34" charset="0"/>
                          <a:ea typeface="宋体" pitchFamily="2" charset="-122"/>
                        </a:rPr>
                        <a:t>克里斯提尼改革</a:t>
                      </a:r>
                    </a:p>
                  </a:txBody>
                  <a:tcPr marL="121698" marR="12169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zh-CN" sz="2800" b="0" i="0" u="none" strike="noStrike" cap="none" normalizeH="0" baseline="0" smtClean="0">
                        <a:ln>
                          <a:noFill/>
                        </a:ln>
                        <a:solidFill>
                          <a:schemeClr val="tx1"/>
                        </a:solidFill>
                        <a:effectLst/>
                        <a:latin typeface="Arial" pitchFamily="34" charset="0"/>
                        <a:ea typeface="宋体" pitchFamily="2" charset="-122"/>
                      </a:endParaRPr>
                    </a:p>
                  </a:txBody>
                  <a:tcPr marL="121698" marR="12169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zh-CN" sz="2800" b="0" i="0" u="none" strike="noStrike" cap="none" normalizeH="0" baseline="0" smtClean="0">
                        <a:ln>
                          <a:noFill/>
                        </a:ln>
                        <a:solidFill>
                          <a:schemeClr val="tx1"/>
                        </a:solidFill>
                        <a:effectLst/>
                        <a:latin typeface="Arial" pitchFamily="34" charset="0"/>
                        <a:ea typeface="宋体" pitchFamily="2" charset="-122"/>
                      </a:endParaRPr>
                    </a:p>
                  </a:txBody>
                  <a:tcPr marL="121698" marR="12169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160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3200" b="1" i="0" u="none" strike="noStrike" cap="none" normalizeH="0" baseline="0" smtClean="0">
                          <a:ln>
                            <a:noFill/>
                          </a:ln>
                          <a:solidFill>
                            <a:schemeClr val="tx1"/>
                          </a:solidFill>
                          <a:effectLst/>
                          <a:latin typeface="Arial" pitchFamily="34" charset="0"/>
                          <a:ea typeface="宋体" pitchFamily="2" charset="-122"/>
                        </a:rPr>
                        <a:t>伯利克里改革</a:t>
                      </a:r>
                    </a:p>
                  </a:txBody>
                  <a:tcPr marL="121698" marR="12169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zh-CN" sz="2800" b="0" i="0" u="none" strike="noStrike" cap="none" normalizeH="0" baseline="0" smtClean="0">
                        <a:ln>
                          <a:noFill/>
                        </a:ln>
                        <a:solidFill>
                          <a:schemeClr val="tx1"/>
                        </a:solidFill>
                        <a:effectLst/>
                        <a:latin typeface="Arial" pitchFamily="34" charset="0"/>
                        <a:ea typeface="宋体" pitchFamily="2" charset="-122"/>
                      </a:endParaRPr>
                    </a:p>
                  </a:txBody>
                  <a:tcPr marL="121698" marR="12169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zh-CN" sz="2800" b="0" i="0" u="none" strike="noStrike" cap="none" normalizeH="0" baseline="0" smtClean="0">
                        <a:ln>
                          <a:noFill/>
                        </a:ln>
                        <a:solidFill>
                          <a:schemeClr val="tx1"/>
                        </a:solidFill>
                        <a:effectLst/>
                        <a:latin typeface="Arial" pitchFamily="34" charset="0"/>
                        <a:ea typeface="宋体" pitchFamily="2" charset="-122"/>
                      </a:endParaRPr>
                    </a:p>
                  </a:txBody>
                  <a:tcPr marL="121698" marR="12169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335898" name="Text Box 26"/>
          <p:cNvSpPr txBox="1">
            <a:spLocks noChangeArrowheads="1"/>
          </p:cNvSpPr>
          <p:nvPr/>
        </p:nvSpPr>
        <p:spPr bwMode="auto">
          <a:xfrm>
            <a:off x="9247763" y="1700214"/>
            <a:ext cx="2093708" cy="1754326"/>
          </a:xfrm>
          <a:prstGeom prst="rect">
            <a:avLst/>
          </a:prstGeom>
          <a:noFill/>
          <a:ln w="9525">
            <a:noFill/>
            <a:miter lim="800000"/>
            <a:headEnd/>
            <a:tailEnd/>
          </a:ln>
          <a:effectLst/>
        </p:spPr>
        <p:txBody>
          <a:bodyPr wrap="square">
            <a:spAutoFit/>
          </a:bodyPr>
          <a:lstStyle/>
          <a:p>
            <a:r>
              <a:rPr lang="zh-CN" altLang="en-US" sz="3600" b="1" dirty="0">
                <a:ea typeface="黑体" pitchFamily="49" charset="-122"/>
              </a:rPr>
              <a:t>为雅典民主政治奠定基础</a:t>
            </a:r>
          </a:p>
        </p:txBody>
      </p:sp>
      <p:sp>
        <p:nvSpPr>
          <p:cNvPr id="335899" name="Text Box 27"/>
          <p:cNvSpPr txBox="1">
            <a:spLocks noChangeArrowheads="1"/>
          </p:cNvSpPr>
          <p:nvPr/>
        </p:nvSpPr>
        <p:spPr bwMode="auto">
          <a:xfrm>
            <a:off x="2467759" y="1676400"/>
            <a:ext cx="6497447" cy="2862322"/>
          </a:xfrm>
          <a:prstGeom prst="rect">
            <a:avLst/>
          </a:prstGeom>
          <a:noFill/>
          <a:ln w="9525">
            <a:noFill/>
            <a:miter lim="800000"/>
            <a:headEnd/>
            <a:tailEnd/>
          </a:ln>
          <a:effectLst/>
        </p:spPr>
        <p:txBody>
          <a:bodyPr wrap="square">
            <a:spAutoFit/>
          </a:bodyPr>
          <a:lstStyle/>
          <a:p>
            <a:r>
              <a:rPr lang="zh-CN" altLang="en-US" sz="3600" b="1" dirty="0">
                <a:solidFill>
                  <a:srgbClr val="FF0000"/>
                </a:solidFill>
                <a:latin typeface="黑体" pitchFamily="49" charset="-122"/>
                <a:ea typeface="黑体" pitchFamily="49" charset="-122"/>
              </a:rPr>
              <a:t>按财产多寡划分社会等级</a:t>
            </a:r>
          </a:p>
          <a:p>
            <a:r>
              <a:rPr lang="zh-CN" altLang="en-US" sz="3600" b="1" dirty="0">
                <a:solidFill>
                  <a:srgbClr val="FF0000"/>
                </a:solidFill>
                <a:latin typeface="黑体" pitchFamily="49" charset="-122"/>
                <a:ea typeface="黑体" pitchFamily="49" charset="-122"/>
              </a:rPr>
              <a:t>公民大会成为最高权力机关</a:t>
            </a:r>
          </a:p>
          <a:p>
            <a:r>
              <a:rPr lang="zh-CN" altLang="en-US" sz="3600" b="1" dirty="0">
                <a:solidFill>
                  <a:srgbClr val="FF0000"/>
                </a:solidFill>
                <a:latin typeface="黑体" pitchFamily="49" charset="-122"/>
                <a:ea typeface="黑体" pitchFamily="49" charset="-122"/>
              </a:rPr>
              <a:t>建立四百人议事会</a:t>
            </a:r>
          </a:p>
          <a:p>
            <a:r>
              <a:rPr lang="zh-CN" altLang="en-US" sz="3600" b="1" dirty="0">
                <a:solidFill>
                  <a:srgbClr val="FF0000"/>
                </a:solidFill>
                <a:latin typeface="黑体" pitchFamily="49" charset="-122"/>
                <a:ea typeface="黑体" pitchFamily="49" charset="-122"/>
              </a:rPr>
              <a:t>建立公民陪审法庭</a:t>
            </a:r>
          </a:p>
          <a:p>
            <a:r>
              <a:rPr lang="zh-CN" altLang="en-US" sz="3600" b="1" dirty="0">
                <a:solidFill>
                  <a:srgbClr val="FF0000"/>
                </a:solidFill>
                <a:latin typeface="黑体" pitchFamily="49" charset="-122"/>
                <a:ea typeface="黑体" pitchFamily="49" charset="-122"/>
              </a:rPr>
              <a:t>废除债务奴隶制</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35899"/>
                                        </p:tgtEl>
                                        <p:attrNameLst>
                                          <p:attrName>style.visibility</p:attrName>
                                        </p:attrNameLst>
                                      </p:cBhvr>
                                      <p:to>
                                        <p:strVal val="visible"/>
                                      </p:to>
                                    </p:set>
                                    <p:animEffect transition="in" filter="checkerboard(across)">
                                      <p:cBhvr>
                                        <p:cTn id="7" dur="500"/>
                                        <p:tgtEl>
                                          <p:spTgt spid="335899"/>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35898"/>
                                        </p:tgtEl>
                                        <p:attrNameLst>
                                          <p:attrName>style.visibility</p:attrName>
                                        </p:attrNameLst>
                                      </p:cBhvr>
                                      <p:to>
                                        <p:strVal val="visible"/>
                                      </p:to>
                                    </p:set>
                                    <p:animEffect transition="in" filter="checkerboard(across)">
                                      <p:cBhvr>
                                        <p:cTn id="12" dur="500"/>
                                        <p:tgtEl>
                                          <p:spTgt spid="3358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5898" grpId="0"/>
      <p:bldP spid="33589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2978" name="Picture 2" descr="巴特农神庙"/>
          <p:cNvPicPr>
            <a:picLocks noChangeAspect="1" noChangeArrowheads="1"/>
          </p:cNvPicPr>
          <p:nvPr/>
        </p:nvPicPr>
        <p:blipFill>
          <a:blip r:embed="rId2" cstate="print">
            <a:lum bright="70000" contrast="-70000"/>
          </a:blip>
          <a:srcRect/>
          <a:stretch>
            <a:fillRect/>
          </a:stretch>
        </p:blipFill>
        <p:spPr bwMode="auto">
          <a:xfrm>
            <a:off x="0" y="0"/>
            <a:ext cx="12169775" cy="6858000"/>
          </a:xfrm>
          <a:prstGeom prst="rect">
            <a:avLst/>
          </a:prstGeom>
          <a:noFill/>
          <a:ln w="9525">
            <a:noFill/>
            <a:miter lim="800000"/>
            <a:headEnd/>
            <a:tailEnd/>
          </a:ln>
        </p:spPr>
      </p:pic>
      <p:sp>
        <p:nvSpPr>
          <p:cNvPr id="382979" name="Text Box 3"/>
          <p:cNvSpPr txBox="1">
            <a:spLocks noChangeArrowheads="1"/>
          </p:cNvSpPr>
          <p:nvPr/>
        </p:nvSpPr>
        <p:spPr bwMode="auto">
          <a:xfrm>
            <a:off x="623279" y="260350"/>
            <a:ext cx="10952798" cy="3046988"/>
          </a:xfrm>
          <a:prstGeom prst="rect">
            <a:avLst/>
          </a:prstGeom>
          <a:noFill/>
          <a:ln w="9525">
            <a:noFill/>
            <a:miter lim="800000"/>
            <a:headEnd/>
            <a:tailEnd/>
          </a:ln>
          <a:effectLst/>
        </p:spPr>
        <p:txBody>
          <a:bodyPr>
            <a:spAutoFit/>
          </a:bodyPr>
          <a:lstStyle/>
          <a:p>
            <a:pPr algn="just">
              <a:spcBef>
                <a:spcPct val="50000"/>
              </a:spcBef>
            </a:pPr>
            <a:r>
              <a:rPr kumimoji="1" lang="zh-CN" altLang="en-US" sz="3600" b="1">
                <a:solidFill>
                  <a:srgbClr val="FF0000"/>
                </a:solidFill>
                <a:latin typeface="黑体" pitchFamily="49" charset="-122"/>
                <a:ea typeface="黑体" pitchFamily="49" charset="-122"/>
              </a:rPr>
              <a:t>史料链接</a:t>
            </a:r>
          </a:p>
          <a:p>
            <a:pPr algn="just">
              <a:spcBef>
                <a:spcPct val="10000"/>
              </a:spcBef>
            </a:pPr>
            <a:r>
              <a:rPr kumimoji="1" lang="zh-CN" altLang="en-US" sz="2400" b="1">
                <a:solidFill>
                  <a:srgbClr val="FF0000"/>
                </a:solidFill>
                <a:latin typeface="黑体" pitchFamily="49" charset="-122"/>
                <a:ea typeface="黑体" pitchFamily="49" charset="-122"/>
              </a:rPr>
              <a:t>   </a:t>
            </a:r>
            <a:r>
              <a:rPr kumimoji="1" lang="zh-CN" altLang="en-US" sz="2400" b="1">
                <a:solidFill>
                  <a:srgbClr val="0000CC"/>
                </a:solidFill>
                <a:latin typeface="黑体" pitchFamily="49" charset="-122"/>
                <a:ea typeface="黑体" pitchFamily="49" charset="-122"/>
              </a:rPr>
              <a:t>材料： 棱伦改革的一项重要措施规定，根据每年谷物收入，雅典公民被分为四个等级，并担任相应官职：</a:t>
            </a:r>
          </a:p>
          <a:p>
            <a:pPr algn="just">
              <a:spcBef>
                <a:spcPct val="10000"/>
              </a:spcBef>
            </a:pPr>
            <a:r>
              <a:rPr kumimoji="1" lang="zh-CN" altLang="en-US" sz="2400" b="1">
                <a:solidFill>
                  <a:srgbClr val="000099"/>
                </a:solidFill>
                <a:latin typeface="黑体" pitchFamily="49" charset="-122"/>
                <a:ea typeface="黑体" pitchFamily="49" charset="-122"/>
              </a:rPr>
              <a:t>    第一等级：</a:t>
            </a:r>
            <a:r>
              <a:rPr kumimoji="1" lang="en-US" altLang="zh-CN" sz="2400" b="1">
                <a:solidFill>
                  <a:srgbClr val="000099"/>
                </a:solidFill>
                <a:latin typeface="黑体" pitchFamily="49" charset="-122"/>
                <a:ea typeface="黑体" pitchFamily="49" charset="-122"/>
              </a:rPr>
              <a:t>500</a:t>
            </a:r>
            <a:r>
              <a:rPr kumimoji="1" lang="zh-CN" altLang="en-US" sz="2400" b="1">
                <a:solidFill>
                  <a:srgbClr val="000099"/>
                </a:solidFill>
                <a:latin typeface="黑体" pitchFamily="49" charset="-122"/>
                <a:ea typeface="黑体" pitchFamily="49" charset="-122"/>
              </a:rPr>
              <a:t>麦斗以上为</a:t>
            </a:r>
            <a:r>
              <a:rPr kumimoji="1" lang="zh-CN" altLang="en-US" sz="2400" b="1">
                <a:solidFill>
                  <a:srgbClr val="000099"/>
                </a:solidFill>
                <a:latin typeface="Times New Roman"/>
                <a:ea typeface="黑体" pitchFamily="49" charset="-122"/>
              </a:rPr>
              <a:t>“</a:t>
            </a:r>
            <a:r>
              <a:rPr kumimoji="1" lang="zh-CN" altLang="en-US" sz="2400" b="1">
                <a:solidFill>
                  <a:srgbClr val="000099"/>
                </a:solidFill>
                <a:latin typeface="黑体" pitchFamily="49" charset="-122"/>
                <a:ea typeface="黑体" pitchFamily="49" charset="-122"/>
              </a:rPr>
              <a:t>五百麦斗级</a:t>
            </a:r>
            <a:r>
              <a:rPr kumimoji="1" lang="zh-CN" altLang="en-US" sz="2400" b="1">
                <a:solidFill>
                  <a:srgbClr val="000099"/>
                </a:solidFill>
                <a:latin typeface="Times New Roman"/>
                <a:ea typeface="黑体" pitchFamily="49" charset="-122"/>
              </a:rPr>
              <a:t>”</a:t>
            </a:r>
            <a:r>
              <a:rPr kumimoji="1" lang="zh-CN" altLang="en-US" sz="2400" b="1">
                <a:solidFill>
                  <a:srgbClr val="000099"/>
                </a:solidFill>
                <a:latin typeface="黑体" pitchFamily="49" charset="-122"/>
                <a:ea typeface="黑体" pitchFamily="49" charset="-122"/>
              </a:rPr>
              <a:t>，</a:t>
            </a:r>
            <a:r>
              <a:rPr kumimoji="1" lang="zh-CN" altLang="en-US" sz="2400" b="1" u="sng">
                <a:latin typeface="黑体" pitchFamily="49" charset="-122"/>
                <a:ea typeface="黑体" pitchFamily="49" charset="-122"/>
              </a:rPr>
              <a:t>可任执政官、司库</a:t>
            </a:r>
            <a:r>
              <a:rPr kumimoji="1" lang="zh-CN" altLang="en-US" sz="2400" b="1">
                <a:latin typeface="黑体" pitchFamily="49" charset="-122"/>
                <a:ea typeface="黑体" pitchFamily="49" charset="-122"/>
              </a:rPr>
              <a:t>。</a:t>
            </a:r>
          </a:p>
          <a:p>
            <a:pPr algn="just">
              <a:spcBef>
                <a:spcPct val="10000"/>
              </a:spcBef>
            </a:pPr>
            <a:r>
              <a:rPr kumimoji="1" lang="zh-CN" altLang="en-US" sz="2400" b="1">
                <a:solidFill>
                  <a:srgbClr val="000099"/>
                </a:solidFill>
                <a:latin typeface="黑体" pitchFamily="49" charset="-122"/>
                <a:ea typeface="黑体" pitchFamily="49" charset="-122"/>
              </a:rPr>
              <a:t>    第二等级：</a:t>
            </a:r>
            <a:r>
              <a:rPr kumimoji="1" lang="en-US" altLang="zh-CN" sz="2400" b="1">
                <a:solidFill>
                  <a:srgbClr val="000099"/>
                </a:solidFill>
                <a:latin typeface="黑体" pitchFamily="49" charset="-122"/>
                <a:ea typeface="黑体" pitchFamily="49" charset="-122"/>
              </a:rPr>
              <a:t>300</a:t>
            </a:r>
            <a:r>
              <a:rPr kumimoji="1" lang="zh-CN" altLang="en-US" sz="2400" b="1">
                <a:solidFill>
                  <a:srgbClr val="000099"/>
                </a:solidFill>
                <a:latin typeface="黑体" pitchFamily="49" charset="-122"/>
                <a:ea typeface="黑体" pitchFamily="49" charset="-122"/>
              </a:rPr>
              <a:t>麦斗以上称为</a:t>
            </a:r>
            <a:r>
              <a:rPr kumimoji="1" lang="zh-CN" altLang="en-US" sz="2400" b="1">
                <a:solidFill>
                  <a:srgbClr val="000099"/>
                </a:solidFill>
                <a:latin typeface="Times New Roman"/>
                <a:ea typeface="黑体" pitchFamily="49" charset="-122"/>
              </a:rPr>
              <a:t>“</a:t>
            </a:r>
            <a:r>
              <a:rPr kumimoji="1" lang="zh-CN" altLang="en-US" sz="2400" b="1">
                <a:solidFill>
                  <a:srgbClr val="000099"/>
                </a:solidFill>
                <a:latin typeface="黑体" pitchFamily="49" charset="-122"/>
                <a:ea typeface="黑体" pitchFamily="49" charset="-122"/>
              </a:rPr>
              <a:t>骑士级</a:t>
            </a:r>
            <a:r>
              <a:rPr kumimoji="1" lang="zh-CN" altLang="en-US" sz="2400" b="1">
                <a:solidFill>
                  <a:srgbClr val="000099"/>
                </a:solidFill>
                <a:latin typeface="Times New Roman"/>
                <a:ea typeface="黑体" pitchFamily="49" charset="-122"/>
              </a:rPr>
              <a:t>”</a:t>
            </a:r>
            <a:r>
              <a:rPr kumimoji="1" lang="en-US" altLang="zh-CN" sz="2400" b="1">
                <a:solidFill>
                  <a:srgbClr val="000099"/>
                </a:solidFill>
                <a:latin typeface="黑体" pitchFamily="49" charset="-122"/>
                <a:ea typeface="黑体" pitchFamily="49" charset="-122"/>
              </a:rPr>
              <a:t>,</a:t>
            </a:r>
            <a:r>
              <a:rPr kumimoji="1" lang="zh-CN" altLang="en-US" sz="2400" b="1" u="sng">
                <a:latin typeface="黑体" pitchFamily="49" charset="-122"/>
                <a:ea typeface="黑体" pitchFamily="49" charset="-122"/>
              </a:rPr>
              <a:t>可任执政官</a:t>
            </a:r>
            <a:r>
              <a:rPr kumimoji="1" lang="zh-CN" altLang="en-US" sz="2400" b="1">
                <a:latin typeface="黑体" pitchFamily="49" charset="-122"/>
                <a:ea typeface="黑体" pitchFamily="49" charset="-122"/>
              </a:rPr>
              <a:t>。</a:t>
            </a:r>
          </a:p>
          <a:p>
            <a:pPr algn="just">
              <a:spcBef>
                <a:spcPct val="10000"/>
              </a:spcBef>
            </a:pPr>
            <a:r>
              <a:rPr kumimoji="1" lang="zh-CN" altLang="en-US" sz="2400" b="1">
                <a:solidFill>
                  <a:srgbClr val="000099"/>
                </a:solidFill>
                <a:latin typeface="黑体" pitchFamily="49" charset="-122"/>
                <a:ea typeface="黑体" pitchFamily="49" charset="-122"/>
              </a:rPr>
              <a:t>    第三等级：</a:t>
            </a:r>
            <a:r>
              <a:rPr kumimoji="1" lang="en-US" altLang="zh-CN" sz="2400" b="1">
                <a:solidFill>
                  <a:srgbClr val="000099"/>
                </a:solidFill>
                <a:latin typeface="黑体" pitchFamily="49" charset="-122"/>
                <a:ea typeface="黑体" pitchFamily="49" charset="-122"/>
              </a:rPr>
              <a:t>200</a:t>
            </a:r>
            <a:r>
              <a:rPr kumimoji="1" lang="zh-CN" altLang="en-US" sz="2400" b="1">
                <a:solidFill>
                  <a:srgbClr val="000099"/>
                </a:solidFill>
                <a:latin typeface="黑体" pitchFamily="49" charset="-122"/>
                <a:ea typeface="黑体" pitchFamily="49" charset="-122"/>
              </a:rPr>
              <a:t>麦斗以上称为</a:t>
            </a:r>
            <a:r>
              <a:rPr kumimoji="1" lang="zh-CN" altLang="en-US" sz="2400" b="1">
                <a:solidFill>
                  <a:srgbClr val="000099"/>
                </a:solidFill>
                <a:latin typeface="Times New Roman"/>
                <a:ea typeface="黑体" pitchFamily="49" charset="-122"/>
              </a:rPr>
              <a:t>“</a:t>
            </a:r>
            <a:r>
              <a:rPr kumimoji="1" lang="zh-CN" altLang="en-US" sz="2400" b="1">
                <a:solidFill>
                  <a:srgbClr val="000099"/>
                </a:solidFill>
                <a:latin typeface="黑体" pitchFamily="49" charset="-122"/>
                <a:ea typeface="黑体" pitchFamily="49" charset="-122"/>
              </a:rPr>
              <a:t>牛轭级</a:t>
            </a:r>
            <a:r>
              <a:rPr kumimoji="1" lang="zh-CN" altLang="en-US" sz="2400" b="1">
                <a:solidFill>
                  <a:srgbClr val="000099"/>
                </a:solidFill>
                <a:latin typeface="Times New Roman"/>
                <a:ea typeface="黑体" pitchFamily="49" charset="-122"/>
              </a:rPr>
              <a:t>”</a:t>
            </a:r>
            <a:r>
              <a:rPr kumimoji="1" lang="en-US" altLang="zh-CN" sz="2400" b="1">
                <a:solidFill>
                  <a:srgbClr val="000099"/>
                </a:solidFill>
                <a:latin typeface="黑体" pitchFamily="49" charset="-122"/>
                <a:ea typeface="黑体" pitchFamily="49" charset="-122"/>
              </a:rPr>
              <a:t>,</a:t>
            </a:r>
            <a:r>
              <a:rPr kumimoji="1" lang="zh-CN" altLang="en-US" sz="2400" b="1" u="sng">
                <a:latin typeface="黑体" pitchFamily="49" charset="-122"/>
                <a:ea typeface="黑体" pitchFamily="49" charset="-122"/>
              </a:rPr>
              <a:t>只能任低官</a:t>
            </a:r>
            <a:r>
              <a:rPr kumimoji="1" lang="zh-CN" altLang="en-US" sz="2400" b="1">
                <a:latin typeface="黑体" pitchFamily="49" charset="-122"/>
                <a:ea typeface="黑体" pitchFamily="49" charset="-122"/>
              </a:rPr>
              <a:t>。</a:t>
            </a:r>
          </a:p>
          <a:p>
            <a:pPr algn="just">
              <a:spcBef>
                <a:spcPct val="10000"/>
              </a:spcBef>
            </a:pPr>
            <a:r>
              <a:rPr kumimoji="1" lang="zh-CN" altLang="en-US" sz="2400" b="1">
                <a:solidFill>
                  <a:srgbClr val="000099"/>
                </a:solidFill>
                <a:latin typeface="黑体" pitchFamily="49" charset="-122"/>
                <a:ea typeface="黑体" pitchFamily="49" charset="-122"/>
              </a:rPr>
              <a:t>    第四等级：</a:t>
            </a:r>
            <a:r>
              <a:rPr kumimoji="1" lang="en-US" altLang="zh-CN" sz="2400" b="1">
                <a:solidFill>
                  <a:srgbClr val="000099"/>
                </a:solidFill>
                <a:latin typeface="黑体" pitchFamily="49" charset="-122"/>
                <a:ea typeface="黑体" pitchFamily="49" charset="-122"/>
              </a:rPr>
              <a:t>200</a:t>
            </a:r>
            <a:r>
              <a:rPr kumimoji="1" lang="zh-CN" altLang="en-US" sz="2400" b="1">
                <a:solidFill>
                  <a:srgbClr val="000099"/>
                </a:solidFill>
                <a:latin typeface="黑体" pitchFamily="49" charset="-122"/>
                <a:ea typeface="黑体" pitchFamily="49" charset="-122"/>
              </a:rPr>
              <a:t>斗以下通称</a:t>
            </a:r>
            <a:r>
              <a:rPr kumimoji="1" lang="zh-CN" altLang="en-US" sz="2400" b="1">
                <a:solidFill>
                  <a:srgbClr val="000099"/>
                </a:solidFill>
                <a:latin typeface="Times New Roman"/>
                <a:ea typeface="黑体" pitchFamily="49" charset="-122"/>
              </a:rPr>
              <a:t>“</a:t>
            </a:r>
            <a:r>
              <a:rPr kumimoji="1" lang="zh-CN" altLang="en-US" sz="2400" b="1">
                <a:solidFill>
                  <a:srgbClr val="000099"/>
                </a:solidFill>
                <a:latin typeface="黑体" pitchFamily="49" charset="-122"/>
                <a:ea typeface="黑体" pitchFamily="49" charset="-122"/>
              </a:rPr>
              <a:t>日例级</a:t>
            </a:r>
            <a:r>
              <a:rPr kumimoji="1" lang="zh-CN" altLang="en-US" sz="2400" b="1">
                <a:solidFill>
                  <a:srgbClr val="000099"/>
                </a:solidFill>
                <a:latin typeface="Times New Roman"/>
                <a:ea typeface="黑体" pitchFamily="49" charset="-122"/>
              </a:rPr>
              <a:t>”</a:t>
            </a:r>
            <a:r>
              <a:rPr kumimoji="1" lang="en-US" altLang="zh-CN" sz="2400" b="1">
                <a:solidFill>
                  <a:srgbClr val="000099"/>
                </a:solidFill>
                <a:latin typeface="黑体" pitchFamily="49" charset="-122"/>
                <a:ea typeface="黑体" pitchFamily="49" charset="-122"/>
              </a:rPr>
              <a:t>,</a:t>
            </a:r>
            <a:r>
              <a:rPr kumimoji="1" lang="zh-CN" altLang="en-US" sz="2400" b="1" u="sng">
                <a:latin typeface="黑体" pitchFamily="49" charset="-122"/>
                <a:ea typeface="黑体" pitchFamily="49" charset="-122"/>
              </a:rPr>
              <a:t>与一切官职无缘</a:t>
            </a:r>
            <a:r>
              <a:rPr kumimoji="1" lang="zh-CN" altLang="en-US" sz="2400" b="1">
                <a:latin typeface="黑体" pitchFamily="49" charset="-122"/>
                <a:ea typeface="黑体" pitchFamily="49" charset="-122"/>
              </a:rPr>
              <a:t>。</a:t>
            </a:r>
          </a:p>
        </p:txBody>
      </p:sp>
      <p:sp>
        <p:nvSpPr>
          <p:cNvPr id="382980" name="Text Box 4"/>
          <p:cNvSpPr txBox="1">
            <a:spLocks noChangeArrowheads="1"/>
          </p:cNvSpPr>
          <p:nvPr/>
        </p:nvSpPr>
        <p:spPr bwMode="auto">
          <a:xfrm>
            <a:off x="828303" y="3717032"/>
            <a:ext cx="10902090" cy="1244600"/>
          </a:xfrm>
          <a:prstGeom prst="rect">
            <a:avLst/>
          </a:prstGeom>
          <a:noFill/>
          <a:ln w="9525">
            <a:noFill/>
            <a:miter lim="800000"/>
            <a:headEnd/>
            <a:tailEnd/>
          </a:ln>
          <a:effectLst/>
        </p:spPr>
        <p:txBody>
          <a:bodyPr>
            <a:spAutoFit/>
          </a:bodyPr>
          <a:lstStyle/>
          <a:p>
            <a:pPr>
              <a:lnSpc>
                <a:spcPct val="135000"/>
              </a:lnSpc>
              <a:spcBef>
                <a:spcPct val="50000"/>
              </a:spcBef>
            </a:pPr>
            <a:r>
              <a:rPr kumimoji="1" lang="en-US" altLang="zh-CN" sz="2400" b="1">
                <a:latin typeface="黑体" pitchFamily="49" charset="-122"/>
                <a:ea typeface="黑体" pitchFamily="49" charset="-122"/>
              </a:rPr>
              <a:t>   </a:t>
            </a:r>
            <a:r>
              <a:rPr kumimoji="1" lang="zh-CN" altLang="en-US" sz="2800" b="1">
                <a:solidFill>
                  <a:srgbClr val="FF0000"/>
                </a:solidFill>
                <a:latin typeface="华文新魏" pitchFamily="2" charset="-122"/>
                <a:ea typeface="华文新魏" pitchFamily="2" charset="-122"/>
              </a:rPr>
              <a:t>读史感悟：材料划分公民等级的依据是什么？在当时有怎样的积极意义？</a:t>
            </a:r>
            <a:r>
              <a:rPr kumimoji="1" lang="zh-CN" altLang="en-US" sz="2400" b="1">
                <a:solidFill>
                  <a:srgbClr val="FF0000"/>
                </a:solidFill>
                <a:latin typeface="黑体" pitchFamily="49" charset="-122"/>
                <a:ea typeface="黑体" pitchFamily="49" charset="-122"/>
              </a:rPr>
              <a:t> </a:t>
            </a:r>
          </a:p>
        </p:txBody>
      </p:sp>
      <p:sp>
        <p:nvSpPr>
          <p:cNvPr id="382981" name="Text Box 5"/>
          <p:cNvSpPr txBox="1">
            <a:spLocks noChangeArrowheads="1"/>
          </p:cNvSpPr>
          <p:nvPr/>
        </p:nvSpPr>
        <p:spPr bwMode="auto">
          <a:xfrm>
            <a:off x="0" y="5181600"/>
            <a:ext cx="10344309" cy="457200"/>
          </a:xfrm>
          <a:prstGeom prst="rect">
            <a:avLst/>
          </a:prstGeom>
          <a:noFill/>
          <a:ln w="9525">
            <a:noFill/>
            <a:miter lim="800000"/>
            <a:headEnd/>
            <a:tailEnd/>
          </a:ln>
          <a:effectLst/>
        </p:spPr>
        <p:txBody>
          <a:bodyPr>
            <a:spAutoFit/>
          </a:bodyPr>
          <a:lstStyle/>
          <a:p>
            <a:pPr>
              <a:spcBef>
                <a:spcPct val="50000"/>
              </a:spcBef>
            </a:pPr>
            <a:r>
              <a:rPr kumimoji="1" lang="en-US" altLang="zh-CN" sz="2400" b="1">
                <a:latin typeface="Times New Roman" pitchFamily="18" charset="0"/>
                <a:ea typeface="黑体" pitchFamily="49" charset="-122"/>
              </a:rPr>
              <a:t>       </a:t>
            </a:r>
            <a:r>
              <a:rPr kumimoji="1" lang="zh-CN" altLang="en-US" sz="2400" b="1">
                <a:latin typeface="Times New Roman" pitchFamily="18" charset="0"/>
                <a:ea typeface="黑体" pitchFamily="49" charset="-122"/>
              </a:rPr>
              <a:t>按财产多少划分；</a:t>
            </a:r>
          </a:p>
        </p:txBody>
      </p:sp>
      <p:sp>
        <p:nvSpPr>
          <p:cNvPr id="382982" name="Text Box 6"/>
          <p:cNvSpPr txBox="1">
            <a:spLocks noChangeArrowheads="1"/>
          </p:cNvSpPr>
          <p:nvPr/>
        </p:nvSpPr>
        <p:spPr bwMode="auto">
          <a:xfrm>
            <a:off x="333824" y="5851525"/>
            <a:ext cx="10344309" cy="457200"/>
          </a:xfrm>
          <a:prstGeom prst="rect">
            <a:avLst/>
          </a:prstGeom>
          <a:noFill/>
          <a:ln w="9525">
            <a:noFill/>
            <a:miter lim="800000"/>
            <a:headEnd/>
            <a:tailEnd/>
          </a:ln>
          <a:effectLst/>
        </p:spPr>
        <p:txBody>
          <a:bodyPr>
            <a:spAutoFit/>
          </a:bodyPr>
          <a:lstStyle/>
          <a:p>
            <a:pPr>
              <a:spcBef>
                <a:spcPct val="50000"/>
              </a:spcBef>
            </a:pPr>
            <a:r>
              <a:rPr kumimoji="1" lang="en-US" altLang="zh-CN" sz="2400" b="1">
                <a:latin typeface="Times New Roman" pitchFamily="18" charset="0"/>
                <a:ea typeface="黑体" pitchFamily="49" charset="-122"/>
              </a:rPr>
              <a:t>    </a:t>
            </a:r>
            <a:r>
              <a:rPr kumimoji="1" lang="zh-CN" altLang="en-US" sz="2400" b="1">
                <a:latin typeface="Times New Roman" pitchFamily="18" charset="0"/>
                <a:ea typeface="黑体" pitchFamily="49" charset="-122"/>
              </a:rPr>
              <a:t>打击了贵族的势力，为雅典民主制度奠定了基础。</a:t>
            </a:r>
          </a:p>
        </p:txBody>
      </p:sp>
    </p:spTree>
  </p:cSld>
  <p:clrMapOvr>
    <a:masterClrMapping/>
  </p:clrMapOvr>
  <p:transition>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82979"/>
                                        </p:tgtEl>
                                        <p:attrNameLst>
                                          <p:attrName>style.visibility</p:attrName>
                                        </p:attrNameLst>
                                      </p:cBhvr>
                                      <p:to>
                                        <p:strVal val="visible"/>
                                      </p:to>
                                    </p:set>
                                    <p:anim calcmode="lin" valueType="num">
                                      <p:cBhvr additive="base">
                                        <p:cTn id="7" dur="500" fill="hold"/>
                                        <p:tgtEl>
                                          <p:spTgt spid="382979"/>
                                        </p:tgtEl>
                                        <p:attrNameLst>
                                          <p:attrName>ppt_x</p:attrName>
                                        </p:attrNameLst>
                                      </p:cBhvr>
                                      <p:tavLst>
                                        <p:tav tm="0">
                                          <p:val>
                                            <p:strVal val="0-#ppt_w/2"/>
                                          </p:val>
                                        </p:tav>
                                        <p:tav tm="100000">
                                          <p:val>
                                            <p:strVal val="#ppt_x"/>
                                          </p:val>
                                        </p:tav>
                                      </p:tavLst>
                                    </p:anim>
                                    <p:anim calcmode="lin" valueType="num">
                                      <p:cBhvr additive="base">
                                        <p:cTn id="8" dur="500" fill="hold"/>
                                        <p:tgtEl>
                                          <p:spTgt spid="38297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82980"/>
                                        </p:tgtEl>
                                        <p:attrNameLst>
                                          <p:attrName>style.visibility</p:attrName>
                                        </p:attrNameLst>
                                      </p:cBhvr>
                                      <p:to>
                                        <p:strVal val="visible"/>
                                      </p:to>
                                    </p:set>
                                    <p:anim calcmode="lin" valueType="num">
                                      <p:cBhvr additive="base">
                                        <p:cTn id="13" dur="500" fill="hold"/>
                                        <p:tgtEl>
                                          <p:spTgt spid="382980"/>
                                        </p:tgtEl>
                                        <p:attrNameLst>
                                          <p:attrName>ppt_x</p:attrName>
                                        </p:attrNameLst>
                                      </p:cBhvr>
                                      <p:tavLst>
                                        <p:tav tm="0">
                                          <p:val>
                                            <p:strVal val="0-#ppt_w/2"/>
                                          </p:val>
                                        </p:tav>
                                        <p:tav tm="100000">
                                          <p:val>
                                            <p:strVal val="#ppt_x"/>
                                          </p:val>
                                        </p:tav>
                                      </p:tavLst>
                                    </p:anim>
                                    <p:anim calcmode="lin" valueType="num">
                                      <p:cBhvr additive="base">
                                        <p:cTn id="14" dur="500" fill="hold"/>
                                        <p:tgtEl>
                                          <p:spTgt spid="382980"/>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82981"/>
                                        </p:tgtEl>
                                        <p:attrNameLst>
                                          <p:attrName>style.visibility</p:attrName>
                                        </p:attrNameLst>
                                      </p:cBhvr>
                                      <p:to>
                                        <p:strVal val="visible"/>
                                      </p:to>
                                    </p:set>
                                    <p:anim calcmode="lin" valueType="num">
                                      <p:cBhvr additive="base">
                                        <p:cTn id="19" dur="500" fill="hold"/>
                                        <p:tgtEl>
                                          <p:spTgt spid="382981"/>
                                        </p:tgtEl>
                                        <p:attrNameLst>
                                          <p:attrName>ppt_x</p:attrName>
                                        </p:attrNameLst>
                                      </p:cBhvr>
                                      <p:tavLst>
                                        <p:tav tm="0">
                                          <p:val>
                                            <p:strVal val="0-#ppt_w/2"/>
                                          </p:val>
                                        </p:tav>
                                        <p:tav tm="100000">
                                          <p:val>
                                            <p:strVal val="#ppt_x"/>
                                          </p:val>
                                        </p:tav>
                                      </p:tavLst>
                                    </p:anim>
                                    <p:anim calcmode="lin" valueType="num">
                                      <p:cBhvr additive="base">
                                        <p:cTn id="20" dur="500" fill="hold"/>
                                        <p:tgtEl>
                                          <p:spTgt spid="382981"/>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382982"/>
                                        </p:tgtEl>
                                        <p:attrNameLst>
                                          <p:attrName>style.visibility</p:attrName>
                                        </p:attrNameLst>
                                      </p:cBhvr>
                                      <p:to>
                                        <p:strVal val="visible"/>
                                      </p:to>
                                    </p:set>
                                    <p:anim calcmode="lin" valueType="num">
                                      <p:cBhvr additive="base">
                                        <p:cTn id="25" dur="500" fill="hold"/>
                                        <p:tgtEl>
                                          <p:spTgt spid="382982"/>
                                        </p:tgtEl>
                                        <p:attrNameLst>
                                          <p:attrName>ppt_x</p:attrName>
                                        </p:attrNameLst>
                                      </p:cBhvr>
                                      <p:tavLst>
                                        <p:tav tm="0">
                                          <p:val>
                                            <p:strVal val="0-#ppt_w/2"/>
                                          </p:val>
                                        </p:tav>
                                        <p:tav tm="100000">
                                          <p:val>
                                            <p:strVal val="#ppt_x"/>
                                          </p:val>
                                        </p:tav>
                                      </p:tavLst>
                                    </p:anim>
                                    <p:anim calcmode="lin" valueType="num">
                                      <p:cBhvr additive="base">
                                        <p:cTn id="26" dur="500" fill="hold"/>
                                        <p:tgtEl>
                                          <p:spTgt spid="38298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2979" grpId="0" autoUpdateAnimBg="0"/>
      <p:bldP spid="382980" grpId="0" autoUpdateAnimBg="0"/>
      <p:bldP spid="382981" grpId="0" autoUpdateAnimBg="0"/>
      <p:bldP spid="382982" grpId="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6898" name="Text Box 2"/>
          <p:cNvSpPr txBox="1">
            <a:spLocks noChangeArrowheads="1"/>
          </p:cNvSpPr>
          <p:nvPr/>
        </p:nvSpPr>
        <p:spPr bwMode="auto">
          <a:xfrm>
            <a:off x="333824" y="0"/>
            <a:ext cx="8721672" cy="641350"/>
          </a:xfrm>
          <a:prstGeom prst="rect">
            <a:avLst/>
          </a:prstGeom>
          <a:noFill/>
          <a:ln w="9525">
            <a:noFill/>
            <a:miter lim="800000"/>
            <a:headEnd/>
            <a:tailEnd/>
          </a:ln>
          <a:effectLst/>
        </p:spPr>
        <p:txBody>
          <a:bodyPr>
            <a:spAutoFit/>
          </a:bodyPr>
          <a:lstStyle/>
          <a:p>
            <a:r>
              <a:rPr lang="zh-CN" altLang="en-US" sz="3600" b="1">
                <a:ea typeface="宋体" pitchFamily="2" charset="-122"/>
              </a:rPr>
              <a:t>雅典民主政治确立发展过程</a:t>
            </a:r>
          </a:p>
        </p:txBody>
      </p:sp>
      <p:sp>
        <p:nvSpPr>
          <p:cNvPr id="336899" name="Text Box 3"/>
          <p:cNvSpPr txBox="1">
            <a:spLocks noChangeArrowheads="1"/>
          </p:cNvSpPr>
          <p:nvPr/>
        </p:nvSpPr>
        <p:spPr bwMode="auto">
          <a:xfrm>
            <a:off x="1745179" y="2641601"/>
            <a:ext cx="184731" cy="369332"/>
          </a:xfrm>
          <a:prstGeom prst="rect">
            <a:avLst/>
          </a:prstGeom>
          <a:noFill/>
          <a:ln w="9525">
            <a:noFill/>
            <a:miter lim="800000"/>
            <a:headEnd/>
            <a:tailEnd/>
          </a:ln>
          <a:effectLst/>
        </p:spPr>
        <p:txBody>
          <a:bodyPr wrap="none">
            <a:spAutoFit/>
          </a:bodyPr>
          <a:lstStyle/>
          <a:p>
            <a:endParaRPr lang="zh-CN" altLang="zh-CN" sz="1800">
              <a:ea typeface="宋体" pitchFamily="2" charset="-122"/>
            </a:endParaRPr>
          </a:p>
        </p:txBody>
      </p:sp>
      <p:graphicFrame>
        <p:nvGraphicFramePr>
          <p:cNvPr id="336900" name="Group 4"/>
          <p:cNvGraphicFramePr>
            <a:graphicFrameLocks noGrp="1"/>
          </p:cNvGraphicFramePr>
          <p:nvPr/>
        </p:nvGraphicFramePr>
        <p:xfrm>
          <a:off x="718355" y="765176"/>
          <a:ext cx="10925332" cy="5209731"/>
        </p:xfrm>
        <a:graphic>
          <a:graphicData uri="http://schemas.openxmlformats.org/drawingml/2006/table">
            <a:tbl>
              <a:tblPr/>
              <a:tblGrid>
                <a:gridCol w="2875533"/>
                <a:gridCol w="5653875"/>
                <a:gridCol w="2395924"/>
              </a:tblGrid>
              <a:tr h="7921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3600" b="1" i="0" u="none" strike="noStrike" cap="none" normalizeH="0" baseline="0" dirty="0" smtClean="0">
                          <a:ln>
                            <a:noFill/>
                          </a:ln>
                          <a:solidFill>
                            <a:schemeClr val="tx1"/>
                          </a:solidFill>
                          <a:effectLst/>
                          <a:latin typeface="Arial" pitchFamily="34" charset="0"/>
                          <a:ea typeface="宋体" pitchFamily="2" charset="-122"/>
                        </a:rPr>
                        <a:t>阶段</a:t>
                      </a:r>
                    </a:p>
                  </a:txBody>
                  <a:tcPr marL="121698" marR="12169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3600" b="1" i="0" u="none" strike="noStrike" cap="none" normalizeH="0" baseline="0" smtClean="0">
                          <a:ln>
                            <a:noFill/>
                          </a:ln>
                          <a:solidFill>
                            <a:schemeClr val="tx1"/>
                          </a:solidFill>
                          <a:effectLst/>
                          <a:latin typeface="Arial" pitchFamily="34" charset="0"/>
                          <a:ea typeface="宋体" pitchFamily="2" charset="-122"/>
                        </a:rPr>
                        <a:t>内容</a:t>
                      </a:r>
                    </a:p>
                  </a:txBody>
                  <a:tcPr marL="121698" marR="12169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3600" b="1" i="0" u="none" strike="noStrike" cap="none" normalizeH="0" baseline="0" smtClean="0">
                          <a:ln>
                            <a:noFill/>
                          </a:ln>
                          <a:solidFill>
                            <a:schemeClr val="tx1"/>
                          </a:solidFill>
                          <a:effectLst/>
                          <a:latin typeface="Arial" pitchFamily="34" charset="0"/>
                          <a:ea typeface="宋体" pitchFamily="2" charset="-122"/>
                        </a:rPr>
                        <a:t>贡献</a:t>
                      </a:r>
                    </a:p>
                  </a:txBody>
                  <a:tcPr marL="121698" marR="12169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762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3200" b="1" i="0" u="none" strike="noStrike" cap="none" normalizeH="0" baseline="0" smtClean="0">
                          <a:ln>
                            <a:noFill/>
                          </a:ln>
                          <a:solidFill>
                            <a:schemeClr val="tx1"/>
                          </a:solidFill>
                          <a:effectLst/>
                          <a:latin typeface="Arial" pitchFamily="34" charset="0"/>
                          <a:ea typeface="宋体" pitchFamily="2" charset="-122"/>
                        </a:rPr>
                        <a:t>梭伦改革</a:t>
                      </a:r>
                    </a:p>
                  </a:txBody>
                  <a:tcPr marL="121698" marR="12169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zh-CN" sz="2800" b="0" i="0" u="none" strike="noStrike" cap="none" normalizeH="0" baseline="0" smtClean="0">
                        <a:ln>
                          <a:noFill/>
                        </a:ln>
                        <a:solidFill>
                          <a:schemeClr val="tx1"/>
                        </a:solidFill>
                        <a:effectLst/>
                        <a:latin typeface="Arial" pitchFamily="34" charset="0"/>
                        <a:ea typeface="宋体" pitchFamily="2" charset="-122"/>
                      </a:endParaRPr>
                    </a:p>
                  </a:txBody>
                  <a:tcPr marL="121698" marR="12169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zh-CN" sz="2800" b="0" i="0" u="none" strike="noStrike" cap="none" normalizeH="0" baseline="0" smtClean="0">
                        <a:ln>
                          <a:noFill/>
                        </a:ln>
                        <a:solidFill>
                          <a:schemeClr val="tx1"/>
                        </a:solidFill>
                        <a:effectLst/>
                        <a:latin typeface="Arial" pitchFamily="34" charset="0"/>
                        <a:ea typeface="宋体" pitchFamily="2" charset="-122"/>
                      </a:endParaRPr>
                    </a:p>
                  </a:txBody>
                  <a:tcPr marL="121698" marR="12169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3684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zh-CN" sz="3200" b="1" i="0" u="none" strike="noStrike" cap="none" normalizeH="0" baseline="0" dirty="0" smtClean="0">
                        <a:ln>
                          <a:noFill/>
                        </a:ln>
                        <a:solidFill>
                          <a:schemeClr val="tx1"/>
                        </a:solidFill>
                        <a:effectLst/>
                        <a:latin typeface="Arial" pitchFamily="34" charset="0"/>
                        <a:ea typeface="宋体" pitchFamily="2" charset="-122"/>
                      </a:endParaRPr>
                    </a:p>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3200" b="1" i="0" u="none" strike="noStrike" cap="none" normalizeH="0" baseline="0" dirty="0" smtClean="0">
                          <a:ln>
                            <a:noFill/>
                          </a:ln>
                          <a:solidFill>
                            <a:schemeClr val="tx1"/>
                          </a:solidFill>
                          <a:effectLst/>
                          <a:latin typeface="Arial" pitchFamily="34" charset="0"/>
                          <a:ea typeface="宋体" pitchFamily="2" charset="-122"/>
                        </a:rPr>
                        <a:t>克里斯提尼改革</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en-US" sz="3200" b="1" i="0" u="none" strike="noStrike" cap="none" normalizeH="0" baseline="0" dirty="0" smtClean="0">
                        <a:ln>
                          <a:noFill/>
                        </a:ln>
                        <a:solidFill>
                          <a:schemeClr val="tx1"/>
                        </a:solidFill>
                        <a:effectLst/>
                        <a:latin typeface="Arial" pitchFamily="34" charset="0"/>
                        <a:ea typeface="宋体" pitchFamily="2" charset="-122"/>
                      </a:endParaRP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zh-CN" sz="3200" b="1" i="0" u="none" strike="noStrike" cap="none" normalizeH="0" baseline="0" dirty="0" smtClean="0">
                        <a:ln>
                          <a:noFill/>
                        </a:ln>
                        <a:solidFill>
                          <a:schemeClr val="tx1"/>
                        </a:solidFill>
                        <a:effectLst/>
                        <a:latin typeface="Arial" pitchFamily="34" charset="0"/>
                        <a:ea typeface="宋体" pitchFamily="2" charset="-122"/>
                      </a:endParaRPr>
                    </a:p>
                  </a:txBody>
                  <a:tcPr marL="121698" marR="12169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zh-CN" sz="2800" b="0" i="0" u="none" strike="noStrike" cap="none" normalizeH="0" baseline="0" dirty="0" smtClean="0">
                        <a:ln>
                          <a:noFill/>
                        </a:ln>
                        <a:solidFill>
                          <a:schemeClr val="tx1"/>
                        </a:solidFill>
                        <a:effectLst/>
                        <a:latin typeface="Arial" pitchFamily="34" charset="0"/>
                        <a:ea typeface="宋体" pitchFamily="2" charset="-122"/>
                      </a:endParaRPr>
                    </a:p>
                  </a:txBody>
                  <a:tcPr marL="121698" marR="12169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zh-CN" sz="2800" b="0" i="0" u="none" strike="noStrike" cap="none" normalizeH="0" baseline="0" smtClean="0">
                        <a:ln>
                          <a:noFill/>
                        </a:ln>
                        <a:solidFill>
                          <a:schemeClr val="tx1"/>
                        </a:solidFill>
                        <a:effectLst/>
                        <a:latin typeface="Arial" pitchFamily="34" charset="0"/>
                        <a:ea typeface="宋体" pitchFamily="2" charset="-122"/>
                      </a:endParaRPr>
                    </a:p>
                  </a:txBody>
                  <a:tcPr marL="121698" marR="12169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160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3200" b="1" i="0" u="none" strike="noStrike" cap="none" normalizeH="0" baseline="0" smtClean="0">
                          <a:ln>
                            <a:noFill/>
                          </a:ln>
                          <a:solidFill>
                            <a:schemeClr val="tx1"/>
                          </a:solidFill>
                          <a:effectLst/>
                          <a:latin typeface="Arial" pitchFamily="34" charset="0"/>
                          <a:ea typeface="宋体" pitchFamily="2" charset="-122"/>
                        </a:rPr>
                        <a:t>伯利克里改革</a:t>
                      </a:r>
                    </a:p>
                  </a:txBody>
                  <a:tcPr marL="121698" marR="12169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zh-CN" sz="2800" b="0" i="0" u="none" strike="noStrike" cap="none" normalizeH="0" baseline="0" smtClean="0">
                        <a:ln>
                          <a:noFill/>
                        </a:ln>
                        <a:solidFill>
                          <a:schemeClr val="tx1"/>
                        </a:solidFill>
                        <a:effectLst/>
                        <a:latin typeface="Arial" pitchFamily="34" charset="0"/>
                        <a:ea typeface="宋体" pitchFamily="2" charset="-122"/>
                      </a:endParaRPr>
                    </a:p>
                  </a:txBody>
                  <a:tcPr marL="121698" marR="12169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zh-CN" sz="2800" b="0" i="0" u="none" strike="noStrike" cap="none" normalizeH="0" baseline="0" smtClean="0">
                        <a:ln>
                          <a:noFill/>
                        </a:ln>
                        <a:solidFill>
                          <a:schemeClr val="tx1"/>
                        </a:solidFill>
                        <a:effectLst/>
                        <a:latin typeface="Arial" pitchFamily="34" charset="0"/>
                        <a:ea typeface="宋体" pitchFamily="2" charset="-122"/>
                      </a:endParaRPr>
                    </a:p>
                  </a:txBody>
                  <a:tcPr marL="121698" marR="12169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336922" name="Text Box 26"/>
          <p:cNvSpPr txBox="1">
            <a:spLocks noChangeArrowheads="1"/>
          </p:cNvSpPr>
          <p:nvPr/>
        </p:nvSpPr>
        <p:spPr bwMode="auto">
          <a:xfrm>
            <a:off x="9440027" y="2420938"/>
            <a:ext cx="2205772" cy="1739900"/>
          </a:xfrm>
          <a:prstGeom prst="rect">
            <a:avLst/>
          </a:prstGeom>
          <a:noFill/>
          <a:ln w="9525">
            <a:noFill/>
            <a:miter lim="800000"/>
            <a:headEnd/>
            <a:tailEnd/>
          </a:ln>
          <a:effectLst/>
        </p:spPr>
        <p:txBody>
          <a:bodyPr>
            <a:spAutoFit/>
          </a:bodyPr>
          <a:lstStyle/>
          <a:p>
            <a:r>
              <a:rPr lang="zh-CN" altLang="en-US" sz="3600" b="1" dirty="0">
                <a:ea typeface="黑体" pitchFamily="49" charset="-122"/>
              </a:rPr>
              <a:t>确立了雅典民主政治</a:t>
            </a:r>
          </a:p>
        </p:txBody>
      </p:sp>
      <p:sp>
        <p:nvSpPr>
          <p:cNvPr id="336923" name="Text Box 27"/>
          <p:cNvSpPr txBox="1">
            <a:spLocks noChangeArrowheads="1"/>
          </p:cNvSpPr>
          <p:nvPr/>
        </p:nvSpPr>
        <p:spPr bwMode="auto">
          <a:xfrm>
            <a:off x="4068663" y="2276872"/>
            <a:ext cx="4304383" cy="2554545"/>
          </a:xfrm>
          <a:prstGeom prst="rect">
            <a:avLst/>
          </a:prstGeom>
          <a:noFill/>
          <a:ln w="9525">
            <a:noFill/>
            <a:miter lim="800000"/>
            <a:headEnd/>
            <a:tailEnd/>
          </a:ln>
          <a:effectLst/>
        </p:spPr>
        <p:txBody>
          <a:bodyPr wrap="none">
            <a:spAutoFit/>
          </a:bodyPr>
          <a:lstStyle/>
          <a:p>
            <a:r>
              <a:rPr lang="zh-CN" altLang="en-US" sz="3200" b="1" dirty="0">
                <a:solidFill>
                  <a:srgbClr val="FF0000"/>
                </a:solidFill>
                <a:latin typeface="黑体" pitchFamily="49" charset="-122"/>
                <a:ea typeface="黑体" pitchFamily="49" charset="-122"/>
              </a:rPr>
              <a:t>建十个地区部落 </a:t>
            </a:r>
          </a:p>
          <a:p>
            <a:r>
              <a:rPr lang="zh-CN" altLang="en-US" sz="3200" b="1" dirty="0">
                <a:solidFill>
                  <a:srgbClr val="FF0000"/>
                </a:solidFill>
                <a:latin typeface="黑体" pitchFamily="49" charset="-122"/>
                <a:ea typeface="黑体" pitchFamily="49" charset="-122"/>
              </a:rPr>
              <a:t>设立五百人议事会 </a:t>
            </a:r>
          </a:p>
          <a:p>
            <a:r>
              <a:rPr lang="zh-CN" altLang="en-US" sz="3200" b="1" dirty="0">
                <a:solidFill>
                  <a:srgbClr val="FF0000"/>
                </a:solidFill>
                <a:latin typeface="黑体" pitchFamily="49" charset="-122"/>
                <a:ea typeface="黑体" pitchFamily="49" charset="-122"/>
              </a:rPr>
              <a:t>成立十将军委员会</a:t>
            </a:r>
          </a:p>
          <a:p>
            <a:r>
              <a:rPr lang="zh-CN" altLang="en-US" sz="3200" b="1" dirty="0">
                <a:solidFill>
                  <a:srgbClr val="FF0000"/>
                </a:solidFill>
                <a:latin typeface="黑体" pitchFamily="49" charset="-122"/>
                <a:ea typeface="黑体" pitchFamily="49" charset="-122"/>
              </a:rPr>
              <a:t>继续扩大公民大会权力</a:t>
            </a:r>
          </a:p>
          <a:p>
            <a:r>
              <a:rPr lang="zh-CN" altLang="en-US" sz="3200" b="1" dirty="0">
                <a:solidFill>
                  <a:srgbClr val="FF0000"/>
                </a:solidFill>
                <a:latin typeface="黑体" pitchFamily="49" charset="-122"/>
                <a:ea typeface="黑体" pitchFamily="49" charset="-122"/>
              </a:rPr>
              <a:t>实行陶片放逐法</a:t>
            </a:r>
            <a:endParaRPr lang="zh-CN" altLang="en-US" sz="3200" dirty="0">
              <a:solidFill>
                <a:srgbClr val="FF0000"/>
              </a:solidFill>
              <a:latin typeface="黑体" pitchFamily="49" charset="-122"/>
              <a:ea typeface="黑体"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36923"/>
                                        </p:tgtEl>
                                        <p:attrNameLst>
                                          <p:attrName>style.visibility</p:attrName>
                                        </p:attrNameLst>
                                      </p:cBhvr>
                                      <p:to>
                                        <p:strVal val="visible"/>
                                      </p:to>
                                    </p:set>
                                    <p:animEffect transition="in" filter="checkerboard(across)">
                                      <p:cBhvr>
                                        <p:cTn id="7" dur="500"/>
                                        <p:tgtEl>
                                          <p:spTgt spid="336923"/>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36922"/>
                                        </p:tgtEl>
                                        <p:attrNameLst>
                                          <p:attrName>style.visibility</p:attrName>
                                        </p:attrNameLst>
                                      </p:cBhvr>
                                      <p:to>
                                        <p:strVal val="visible"/>
                                      </p:to>
                                    </p:set>
                                    <p:animEffect transition="in" filter="checkerboard(across)">
                                      <p:cBhvr>
                                        <p:cTn id="12" dur="500"/>
                                        <p:tgtEl>
                                          <p:spTgt spid="3369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6922" grpId="0"/>
      <p:bldP spid="33692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22" name="Text Box 2"/>
          <p:cNvSpPr txBox="1">
            <a:spLocks noChangeArrowheads="1"/>
          </p:cNvSpPr>
          <p:nvPr/>
        </p:nvSpPr>
        <p:spPr bwMode="auto">
          <a:xfrm>
            <a:off x="333824" y="0"/>
            <a:ext cx="9583698" cy="641350"/>
          </a:xfrm>
          <a:prstGeom prst="rect">
            <a:avLst/>
          </a:prstGeom>
          <a:noFill/>
          <a:ln w="9525">
            <a:noFill/>
            <a:miter lim="800000"/>
            <a:headEnd/>
            <a:tailEnd/>
          </a:ln>
          <a:effectLst/>
        </p:spPr>
        <p:txBody>
          <a:bodyPr>
            <a:spAutoFit/>
          </a:bodyPr>
          <a:lstStyle/>
          <a:p>
            <a:r>
              <a:rPr lang="zh-CN" altLang="en-US" sz="3600" b="1">
                <a:ea typeface="宋体" pitchFamily="2" charset="-122"/>
              </a:rPr>
              <a:t>雅典民主政治确立发展过程</a:t>
            </a:r>
          </a:p>
        </p:txBody>
      </p:sp>
      <p:sp>
        <p:nvSpPr>
          <p:cNvPr id="337923" name="Text Box 3"/>
          <p:cNvSpPr txBox="1">
            <a:spLocks noChangeArrowheads="1"/>
          </p:cNvSpPr>
          <p:nvPr/>
        </p:nvSpPr>
        <p:spPr bwMode="auto">
          <a:xfrm>
            <a:off x="1745179" y="2641601"/>
            <a:ext cx="184731" cy="369332"/>
          </a:xfrm>
          <a:prstGeom prst="rect">
            <a:avLst/>
          </a:prstGeom>
          <a:noFill/>
          <a:ln w="9525">
            <a:noFill/>
            <a:miter lim="800000"/>
            <a:headEnd/>
            <a:tailEnd/>
          </a:ln>
          <a:effectLst/>
        </p:spPr>
        <p:txBody>
          <a:bodyPr wrap="none">
            <a:spAutoFit/>
          </a:bodyPr>
          <a:lstStyle/>
          <a:p>
            <a:endParaRPr lang="zh-CN" altLang="zh-CN" sz="1800">
              <a:ea typeface="宋体" pitchFamily="2" charset="-122"/>
            </a:endParaRPr>
          </a:p>
        </p:txBody>
      </p:sp>
      <p:graphicFrame>
        <p:nvGraphicFramePr>
          <p:cNvPr id="337924" name="Group 4"/>
          <p:cNvGraphicFramePr>
            <a:graphicFrameLocks noGrp="1"/>
          </p:cNvGraphicFramePr>
          <p:nvPr/>
        </p:nvGraphicFramePr>
        <p:xfrm>
          <a:off x="813432" y="765175"/>
          <a:ext cx="10637989" cy="5772722"/>
        </p:xfrm>
        <a:graphic>
          <a:graphicData uri="http://schemas.openxmlformats.org/drawingml/2006/table">
            <a:tbl>
              <a:tblPr/>
              <a:tblGrid>
                <a:gridCol w="2493114"/>
                <a:gridCol w="5653875"/>
                <a:gridCol w="2491000"/>
              </a:tblGrid>
              <a:tr h="71913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3600" b="1" i="0" u="none" strike="noStrike" cap="none" normalizeH="0" baseline="0" smtClean="0">
                          <a:ln>
                            <a:noFill/>
                          </a:ln>
                          <a:solidFill>
                            <a:schemeClr val="tx1"/>
                          </a:solidFill>
                          <a:effectLst/>
                          <a:latin typeface="Arial" pitchFamily="34" charset="0"/>
                          <a:ea typeface="宋体" pitchFamily="2" charset="-122"/>
                        </a:rPr>
                        <a:t>阶段</a:t>
                      </a:r>
                    </a:p>
                  </a:txBody>
                  <a:tcPr marL="121698" marR="12169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3600" b="1" i="0" u="none" strike="noStrike" cap="none" normalizeH="0" baseline="0" smtClean="0">
                          <a:ln>
                            <a:noFill/>
                          </a:ln>
                          <a:solidFill>
                            <a:schemeClr val="tx1"/>
                          </a:solidFill>
                          <a:effectLst/>
                          <a:latin typeface="Arial" pitchFamily="34" charset="0"/>
                          <a:ea typeface="宋体" pitchFamily="2" charset="-122"/>
                        </a:rPr>
                        <a:t>内容</a:t>
                      </a:r>
                    </a:p>
                  </a:txBody>
                  <a:tcPr marL="121698" marR="12169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3600" b="1" i="0" u="none" strike="noStrike" cap="none" normalizeH="0" baseline="0" smtClean="0">
                          <a:ln>
                            <a:noFill/>
                          </a:ln>
                          <a:solidFill>
                            <a:schemeClr val="tx1"/>
                          </a:solidFill>
                          <a:effectLst/>
                          <a:latin typeface="Arial" pitchFamily="34" charset="0"/>
                          <a:ea typeface="宋体" pitchFamily="2" charset="-122"/>
                        </a:rPr>
                        <a:t>贡献</a:t>
                      </a:r>
                    </a:p>
                  </a:txBody>
                  <a:tcPr marL="121698" marR="12169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323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3200" b="1" i="0" u="none" strike="noStrike" cap="none" normalizeH="0" baseline="0" smtClean="0">
                          <a:ln>
                            <a:noFill/>
                          </a:ln>
                          <a:solidFill>
                            <a:schemeClr val="tx1"/>
                          </a:solidFill>
                          <a:effectLst/>
                          <a:latin typeface="Arial" pitchFamily="34" charset="0"/>
                          <a:ea typeface="宋体" pitchFamily="2" charset="-122"/>
                        </a:rPr>
                        <a:t>梭伦改革</a:t>
                      </a:r>
                    </a:p>
                  </a:txBody>
                  <a:tcPr marL="121698" marR="12169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zh-CN" sz="2800" b="0" i="0" u="none" strike="noStrike" cap="none" normalizeH="0" baseline="0" smtClean="0">
                        <a:ln>
                          <a:noFill/>
                        </a:ln>
                        <a:solidFill>
                          <a:schemeClr val="tx1"/>
                        </a:solidFill>
                        <a:effectLst/>
                        <a:latin typeface="Arial" pitchFamily="34" charset="0"/>
                        <a:ea typeface="宋体" pitchFamily="2" charset="-122"/>
                      </a:endParaRPr>
                    </a:p>
                  </a:txBody>
                  <a:tcPr marL="121698" marR="12169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zh-CN" sz="2800" b="0" i="0" u="none" strike="noStrike" cap="none" normalizeH="0" baseline="0" smtClean="0">
                        <a:ln>
                          <a:noFill/>
                        </a:ln>
                        <a:solidFill>
                          <a:schemeClr val="tx1"/>
                        </a:solidFill>
                        <a:effectLst/>
                        <a:latin typeface="Arial" pitchFamily="34" charset="0"/>
                        <a:ea typeface="宋体" pitchFamily="2" charset="-122"/>
                      </a:endParaRPr>
                    </a:p>
                  </a:txBody>
                  <a:tcPr marL="121698" marR="12169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6201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3200" b="1" i="0" u="none" strike="noStrike" cap="none" normalizeH="0" baseline="0" smtClean="0">
                          <a:ln>
                            <a:noFill/>
                          </a:ln>
                          <a:solidFill>
                            <a:schemeClr val="tx1"/>
                          </a:solidFill>
                          <a:effectLst/>
                          <a:latin typeface="Arial" pitchFamily="34" charset="0"/>
                          <a:ea typeface="宋体" pitchFamily="2" charset="-122"/>
                        </a:rPr>
                        <a:t>克里斯提尼改革</a:t>
                      </a:r>
                    </a:p>
                  </a:txBody>
                  <a:tcPr marL="121698" marR="12169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zh-CN" sz="2800" b="0" i="0" u="none" strike="noStrike" cap="none" normalizeH="0" baseline="0" smtClean="0">
                        <a:ln>
                          <a:noFill/>
                        </a:ln>
                        <a:solidFill>
                          <a:schemeClr val="tx1"/>
                        </a:solidFill>
                        <a:effectLst/>
                        <a:latin typeface="Arial" pitchFamily="34" charset="0"/>
                        <a:ea typeface="宋体" pitchFamily="2" charset="-122"/>
                      </a:endParaRPr>
                    </a:p>
                  </a:txBody>
                  <a:tcPr marL="121698" marR="12169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zh-CN" sz="2800" b="0" i="0" u="none" strike="noStrike" cap="none" normalizeH="0" baseline="0" smtClean="0">
                        <a:ln>
                          <a:noFill/>
                        </a:ln>
                        <a:solidFill>
                          <a:schemeClr val="tx1"/>
                        </a:solidFill>
                        <a:effectLst/>
                        <a:latin typeface="Arial" pitchFamily="34" charset="0"/>
                        <a:ea typeface="宋体" pitchFamily="2" charset="-122"/>
                      </a:endParaRPr>
                    </a:p>
                  </a:txBody>
                  <a:tcPr marL="121698" marR="12169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160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zh-CN" sz="3200" b="1" i="0" u="none" strike="noStrike" cap="none" normalizeH="0" baseline="0" smtClean="0">
                        <a:ln>
                          <a:noFill/>
                        </a:ln>
                        <a:solidFill>
                          <a:schemeClr val="tx1"/>
                        </a:solidFill>
                        <a:effectLst/>
                        <a:latin typeface="Arial" pitchFamily="34" charset="0"/>
                        <a:ea typeface="宋体" pitchFamily="2" charset="-122"/>
                      </a:endParaRP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zh-CN" sz="3200" b="1" i="0" u="none" strike="noStrike" cap="none" normalizeH="0" baseline="0" smtClean="0">
                        <a:ln>
                          <a:noFill/>
                        </a:ln>
                        <a:solidFill>
                          <a:schemeClr val="tx1"/>
                        </a:solidFill>
                        <a:effectLst/>
                        <a:latin typeface="Arial" pitchFamily="34" charset="0"/>
                        <a:ea typeface="宋体" pitchFamily="2" charset="-122"/>
                      </a:endParaRPr>
                    </a:p>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3200" b="1" i="0" u="none" strike="noStrike" cap="none" normalizeH="0" baseline="0" smtClean="0">
                          <a:ln>
                            <a:noFill/>
                          </a:ln>
                          <a:solidFill>
                            <a:schemeClr val="tx1"/>
                          </a:solidFill>
                          <a:effectLst/>
                          <a:latin typeface="Arial" pitchFamily="34" charset="0"/>
                          <a:ea typeface="宋体" pitchFamily="2" charset="-122"/>
                        </a:rPr>
                        <a:t>伯利克里改革</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en-US" sz="3200" b="1" i="0" u="none" strike="noStrike" cap="none" normalizeH="0" baseline="0" smtClean="0">
                        <a:ln>
                          <a:noFill/>
                        </a:ln>
                        <a:solidFill>
                          <a:schemeClr val="tx1"/>
                        </a:solidFill>
                        <a:effectLst/>
                        <a:latin typeface="Arial" pitchFamily="34" charset="0"/>
                        <a:ea typeface="宋体" pitchFamily="2" charset="-122"/>
                      </a:endParaRP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zh-CN" sz="3200" b="1" i="0" u="none" strike="noStrike" cap="none" normalizeH="0" baseline="0" smtClean="0">
                        <a:ln>
                          <a:noFill/>
                        </a:ln>
                        <a:solidFill>
                          <a:schemeClr val="tx1"/>
                        </a:solidFill>
                        <a:effectLst/>
                        <a:latin typeface="Arial" pitchFamily="34" charset="0"/>
                        <a:ea typeface="宋体" pitchFamily="2" charset="-122"/>
                      </a:endParaRPr>
                    </a:p>
                  </a:txBody>
                  <a:tcPr marL="121698" marR="12169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zh-CN" sz="2800" b="0" i="0" u="none" strike="noStrike" cap="none" normalizeH="0" baseline="0" smtClean="0">
                        <a:ln>
                          <a:noFill/>
                        </a:ln>
                        <a:solidFill>
                          <a:schemeClr val="tx1"/>
                        </a:solidFill>
                        <a:effectLst/>
                        <a:latin typeface="Arial" pitchFamily="34" charset="0"/>
                        <a:ea typeface="宋体" pitchFamily="2" charset="-122"/>
                      </a:endParaRPr>
                    </a:p>
                  </a:txBody>
                  <a:tcPr marL="121698" marR="12169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zh-CN" sz="2800" b="0" i="0" u="none" strike="noStrike" cap="none" normalizeH="0" baseline="0" smtClean="0">
                        <a:ln>
                          <a:noFill/>
                        </a:ln>
                        <a:solidFill>
                          <a:schemeClr val="tx1"/>
                        </a:solidFill>
                        <a:effectLst/>
                        <a:latin typeface="Arial" pitchFamily="34" charset="0"/>
                        <a:ea typeface="宋体" pitchFamily="2" charset="-122"/>
                      </a:endParaRPr>
                    </a:p>
                  </a:txBody>
                  <a:tcPr marL="121698" marR="12169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337946" name="Text Box 26"/>
          <p:cNvSpPr txBox="1">
            <a:spLocks noChangeArrowheads="1"/>
          </p:cNvSpPr>
          <p:nvPr/>
        </p:nvSpPr>
        <p:spPr bwMode="auto">
          <a:xfrm>
            <a:off x="3496698" y="3357564"/>
            <a:ext cx="4152099" cy="3108543"/>
          </a:xfrm>
          <a:prstGeom prst="rect">
            <a:avLst/>
          </a:prstGeom>
          <a:noFill/>
          <a:ln w="9525">
            <a:noFill/>
            <a:miter lim="800000"/>
            <a:headEnd/>
            <a:tailEnd/>
          </a:ln>
          <a:effectLst/>
        </p:spPr>
        <p:txBody>
          <a:bodyPr wrap="none">
            <a:spAutoFit/>
          </a:bodyPr>
          <a:lstStyle/>
          <a:p>
            <a:r>
              <a:rPr lang="zh-CN" altLang="en-US" sz="2800" b="1">
                <a:solidFill>
                  <a:srgbClr val="FF0000"/>
                </a:solidFill>
                <a:latin typeface="黑体" pitchFamily="49" charset="-122"/>
                <a:ea typeface="黑体" pitchFamily="49" charset="-122"/>
              </a:rPr>
              <a:t>扩大公民参政范围</a:t>
            </a:r>
          </a:p>
          <a:p>
            <a:r>
              <a:rPr lang="zh-CN" altLang="en-US" sz="2800" b="1">
                <a:solidFill>
                  <a:srgbClr val="FF0000"/>
                </a:solidFill>
                <a:latin typeface="黑体" pitchFamily="49" charset="-122"/>
                <a:ea typeface="黑体" pitchFamily="49" charset="-122"/>
              </a:rPr>
              <a:t>扩大五百人议事会的职能</a:t>
            </a:r>
          </a:p>
          <a:p>
            <a:r>
              <a:rPr lang="zh-CN" altLang="en-US" sz="2800" b="1">
                <a:solidFill>
                  <a:srgbClr val="FF0000"/>
                </a:solidFill>
                <a:latin typeface="黑体" pitchFamily="49" charset="-122"/>
                <a:ea typeface="黑体" pitchFamily="49" charset="-122"/>
              </a:rPr>
              <a:t>陪审法庭成为最高司法和</a:t>
            </a:r>
          </a:p>
          <a:p>
            <a:r>
              <a:rPr lang="zh-CN" altLang="en-US" sz="2800" b="1">
                <a:solidFill>
                  <a:srgbClr val="FF0000"/>
                </a:solidFill>
                <a:latin typeface="黑体" pitchFamily="49" charset="-122"/>
                <a:ea typeface="黑体" pitchFamily="49" charset="-122"/>
              </a:rPr>
              <a:t>监察机关</a:t>
            </a:r>
          </a:p>
          <a:p>
            <a:r>
              <a:rPr lang="zh-CN" altLang="en-US" sz="2800" b="1">
                <a:solidFill>
                  <a:srgbClr val="FF0000"/>
                </a:solidFill>
                <a:latin typeface="黑体" pitchFamily="49" charset="-122"/>
                <a:ea typeface="黑体" pitchFamily="49" charset="-122"/>
              </a:rPr>
              <a:t>扩大十将军委员会的权力</a:t>
            </a:r>
          </a:p>
          <a:p>
            <a:r>
              <a:rPr lang="zh-CN" altLang="en-US" sz="2800" b="1">
                <a:solidFill>
                  <a:srgbClr val="FF0000"/>
                </a:solidFill>
                <a:latin typeface="黑体" pitchFamily="49" charset="-122"/>
                <a:ea typeface="黑体" pitchFamily="49" charset="-122"/>
              </a:rPr>
              <a:t>发放工资和观剧津贴</a:t>
            </a:r>
          </a:p>
          <a:p>
            <a:r>
              <a:rPr lang="zh-CN" altLang="en-US" sz="2800" b="1">
                <a:solidFill>
                  <a:srgbClr val="FF0000"/>
                </a:solidFill>
                <a:latin typeface="黑体" pitchFamily="49" charset="-122"/>
                <a:ea typeface="黑体" pitchFamily="49" charset="-122"/>
              </a:rPr>
              <a:t> </a:t>
            </a:r>
          </a:p>
        </p:txBody>
      </p:sp>
      <p:sp>
        <p:nvSpPr>
          <p:cNvPr id="337947" name="Text Box 27"/>
          <p:cNvSpPr txBox="1">
            <a:spLocks noChangeArrowheads="1"/>
          </p:cNvSpPr>
          <p:nvPr/>
        </p:nvSpPr>
        <p:spPr bwMode="auto">
          <a:xfrm>
            <a:off x="211281" y="5738813"/>
            <a:ext cx="184731" cy="369332"/>
          </a:xfrm>
          <a:prstGeom prst="rect">
            <a:avLst/>
          </a:prstGeom>
          <a:noFill/>
          <a:ln w="9525">
            <a:noFill/>
            <a:miter lim="800000"/>
            <a:headEnd/>
            <a:tailEnd/>
          </a:ln>
          <a:effectLst/>
        </p:spPr>
        <p:txBody>
          <a:bodyPr wrap="none">
            <a:spAutoFit/>
          </a:bodyPr>
          <a:lstStyle/>
          <a:p>
            <a:endParaRPr lang="zh-CN" altLang="zh-CN" sz="1800">
              <a:ea typeface="宋体" pitchFamily="2" charset="-122"/>
            </a:endParaRPr>
          </a:p>
        </p:txBody>
      </p:sp>
      <p:sp>
        <p:nvSpPr>
          <p:cNvPr id="337948" name="Text Box 28"/>
          <p:cNvSpPr txBox="1">
            <a:spLocks noChangeArrowheads="1"/>
          </p:cNvSpPr>
          <p:nvPr/>
        </p:nvSpPr>
        <p:spPr bwMode="auto">
          <a:xfrm>
            <a:off x="9152685" y="3500439"/>
            <a:ext cx="2011393" cy="2062103"/>
          </a:xfrm>
          <a:prstGeom prst="rect">
            <a:avLst/>
          </a:prstGeom>
          <a:noFill/>
          <a:ln w="9525">
            <a:noFill/>
            <a:miter lim="800000"/>
            <a:headEnd/>
            <a:tailEnd/>
          </a:ln>
          <a:effectLst/>
        </p:spPr>
        <p:txBody>
          <a:bodyPr>
            <a:spAutoFit/>
          </a:bodyPr>
          <a:lstStyle/>
          <a:p>
            <a:r>
              <a:rPr lang="zh-CN" altLang="en-US" sz="3200" b="1" dirty="0">
                <a:ea typeface="黑体" pitchFamily="49" charset="-122"/>
              </a:rPr>
              <a:t>雅典民主政治发展</a:t>
            </a:r>
            <a:r>
              <a:rPr lang="zh-CN" altLang="en-US" sz="3200" b="1" dirty="0" smtClean="0">
                <a:ea typeface="黑体" pitchFamily="49" charset="-122"/>
              </a:rPr>
              <a:t>到全盛时期</a:t>
            </a:r>
            <a:endParaRPr lang="zh-CN" altLang="en-US" sz="3200" b="1" dirty="0">
              <a:ea typeface="黑体"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37946"/>
                                        </p:tgtEl>
                                        <p:attrNameLst>
                                          <p:attrName>style.visibility</p:attrName>
                                        </p:attrNameLst>
                                      </p:cBhvr>
                                      <p:to>
                                        <p:strVal val="visible"/>
                                      </p:to>
                                    </p:set>
                                    <p:animEffect transition="in" filter="checkerboard(across)">
                                      <p:cBhvr>
                                        <p:cTn id="7" dur="500"/>
                                        <p:tgtEl>
                                          <p:spTgt spid="337946"/>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37948"/>
                                        </p:tgtEl>
                                        <p:attrNameLst>
                                          <p:attrName>style.visibility</p:attrName>
                                        </p:attrNameLst>
                                      </p:cBhvr>
                                      <p:to>
                                        <p:strVal val="visible"/>
                                      </p:to>
                                    </p:set>
                                    <p:animEffect transition="in" filter="checkerboard(across)">
                                      <p:cBhvr>
                                        <p:cTn id="12" dur="500"/>
                                        <p:tgtEl>
                                          <p:spTgt spid="3379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46" grpId="0"/>
      <p:bldP spid="33794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6114" name="Rectangle 2"/>
          <p:cNvSpPr>
            <a:spLocks noChangeArrowheads="1"/>
          </p:cNvSpPr>
          <p:nvPr/>
        </p:nvSpPr>
        <p:spPr bwMode="auto">
          <a:xfrm>
            <a:off x="431013" y="0"/>
            <a:ext cx="11738762" cy="896938"/>
          </a:xfrm>
          <a:prstGeom prst="rect">
            <a:avLst/>
          </a:prstGeom>
          <a:noFill/>
          <a:ln w="9525">
            <a:noFill/>
            <a:miter lim="800000"/>
            <a:headEnd/>
            <a:tailEnd/>
          </a:ln>
          <a:effectLst/>
        </p:spPr>
        <p:txBody>
          <a:bodyPr wrap="none" anchor="ctr"/>
          <a:lstStyle/>
          <a:p>
            <a:r>
              <a:rPr kumimoji="1" lang="zh-CN" altLang="en-US" sz="3600" b="1">
                <a:solidFill>
                  <a:srgbClr val="CC0000"/>
                </a:solidFill>
                <a:latin typeface="Times New Roman" pitchFamily="18" charset="0"/>
                <a:ea typeface="黑体" pitchFamily="49" charset="-122"/>
              </a:rPr>
              <a:t>风雨中雅典民主政治逐渐走向繁荣</a:t>
            </a:r>
          </a:p>
        </p:txBody>
      </p:sp>
      <p:grpSp>
        <p:nvGrpSpPr>
          <p:cNvPr id="2" name="Group 3"/>
          <p:cNvGrpSpPr>
            <a:grpSpLocks/>
          </p:cNvGrpSpPr>
          <p:nvPr/>
        </p:nvGrpSpPr>
        <p:grpSpPr bwMode="auto">
          <a:xfrm>
            <a:off x="1926881" y="981075"/>
            <a:ext cx="8011769" cy="762000"/>
            <a:chOff x="912" y="672"/>
            <a:chExt cx="3792" cy="480"/>
          </a:xfrm>
        </p:grpSpPr>
        <p:sp>
          <p:nvSpPr>
            <p:cNvPr id="346116" name="Line 4"/>
            <p:cNvSpPr>
              <a:spLocks noChangeShapeType="1"/>
            </p:cNvSpPr>
            <p:nvPr/>
          </p:nvSpPr>
          <p:spPr bwMode="auto">
            <a:xfrm flipV="1">
              <a:off x="912" y="912"/>
              <a:ext cx="3792" cy="0"/>
            </a:xfrm>
            <a:prstGeom prst="line">
              <a:avLst/>
            </a:prstGeom>
            <a:noFill/>
            <a:ln w="57150">
              <a:solidFill>
                <a:schemeClr val="tx1"/>
              </a:solidFill>
              <a:round/>
              <a:headEnd/>
              <a:tailEnd/>
            </a:ln>
            <a:effectLst/>
          </p:spPr>
          <p:txBody>
            <a:bodyPr/>
            <a:lstStyle/>
            <a:p>
              <a:endParaRPr lang="zh-CN" altLang="en-US"/>
            </a:p>
          </p:txBody>
        </p:sp>
        <p:sp>
          <p:nvSpPr>
            <p:cNvPr id="346117" name="Line 5"/>
            <p:cNvSpPr>
              <a:spLocks noChangeShapeType="1"/>
            </p:cNvSpPr>
            <p:nvPr/>
          </p:nvSpPr>
          <p:spPr bwMode="auto">
            <a:xfrm>
              <a:off x="2832" y="672"/>
              <a:ext cx="0" cy="432"/>
            </a:xfrm>
            <a:prstGeom prst="line">
              <a:avLst/>
            </a:prstGeom>
            <a:noFill/>
            <a:ln w="57150">
              <a:solidFill>
                <a:schemeClr val="tx1"/>
              </a:solidFill>
              <a:round/>
              <a:headEnd/>
              <a:tailEnd/>
            </a:ln>
            <a:effectLst/>
          </p:spPr>
          <p:txBody>
            <a:bodyPr/>
            <a:lstStyle/>
            <a:p>
              <a:endParaRPr lang="zh-CN" altLang="en-US"/>
            </a:p>
          </p:txBody>
        </p:sp>
        <p:sp>
          <p:nvSpPr>
            <p:cNvPr id="346118" name="Line 6"/>
            <p:cNvSpPr>
              <a:spLocks noChangeShapeType="1"/>
            </p:cNvSpPr>
            <p:nvPr/>
          </p:nvSpPr>
          <p:spPr bwMode="auto">
            <a:xfrm flipH="1">
              <a:off x="912" y="912"/>
              <a:ext cx="0" cy="240"/>
            </a:xfrm>
            <a:prstGeom prst="line">
              <a:avLst/>
            </a:prstGeom>
            <a:noFill/>
            <a:ln w="57150">
              <a:solidFill>
                <a:schemeClr val="tx1"/>
              </a:solidFill>
              <a:round/>
              <a:headEnd/>
              <a:tailEnd/>
            </a:ln>
            <a:effectLst/>
          </p:spPr>
          <p:txBody>
            <a:bodyPr/>
            <a:lstStyle/>
            <a:p>
              <a:endParaRPr lang="zh-CN" altLang="en-US"/>
            </a:p>
          </p:txBody>
        </p:sp>
        <p:sp>
          <p:nvSpPr>
            <p:cNvPr id="346119" name="Line 7"/>
            <p:cNvSpPr>
              <a:spLocks noChangeShapeType="1"/>
            </p:cNvSpPr>
            <p:nvPr/>
          </p:nvSpPr>
          <p:spPr bwMode="auto">
            <a:xfrm>
              <a:off x="4704" y="912"/>
              <a:ext cx="0" cy="192"/>
            </a:xfrm>
            <a:prstGeom prst="line">
              <a:avLst/>
            </a:prstGeom>
            <a:noFill/>
            <a:ln w="57150">
              <a:solidFill>
                <a:schemeClr val="tx1"/>
              </a:solidFill>
              <a:round/>
              <a:headEnd/>
              <a:tailEnd/>
            </a:ln>
            <a:effectLst/>
          </p:spPr>
          <p:txBody>
            <a:bodyPr/>
            <a:lstStyle/>
            <a:p>
              <a:endParaRPr lang="zh-CN" altLang="en-US"/>
            </a:p>
          </p:txBody>
        </p:sp>
      </p:grpSp>
      <p:grpSp>
        <p:nvGrpSpPr>
          <p:cNvPr id="3" name="Group 8"/>
          <p:cNvGrpSpPr>
            <a:grpSpLocks/>
          </p:cNvGrpSpPr>
          <p:nvPr/>
        </p:nvGrpSpPr>
        <p:grpSpPr bwMode="auto">
          <a:xfrm>
            <a:off x="8480813" y="1773238"/>
            <a:ext cx="3496698" cy="3319462"/>
            <a:chOff x="4014" y="1117"/>
            <a:chExt cx="1655" cy="2091"/>
          </a:xfrm>
        </p:grpSpPr>
        <p:sp>
          <p:nvSpPr>
            <p:cNvPr id="346121" name="Rectangle 9"/>
            <p:cNvSpPr>
              <a:spLocks noChangeArrowheads="1"/>
            </p:cNvSpPr>
            <p:nvPr/>
          </p:nvSpPr>
          <p:spPr bwMode="auto">
            <a:xfrm>
              <a:off x="4014" y="1117"/>
              <a:ext cx="1655" cy="341"/>
            </a:xfrm>
            <a:prstGeom prst="rect">
              <a:avLst/>
            </a:prstGeom>
            <a:solidFill>
              <a:schemeClr val="bg1"/>
            </a:solidFill>
            <a:ln w="9525">
              <a:solidFill>
                <a:srgbClr val="0033CC"/>
              </a:solidFill>
              <a:miter lim="800000"/>
              <a:headEnd/>
              <a:tailEnd/>
            </a:ln>
            <a:effectLst/>
          </p:spPr>
          <p:txBody>
            <a:bodyPr wrap="none" anchor="ctr"/>
            <a:lstStyle/>
            <a:p>
              <a:r>
                <a:rPr kumimoji="1" lang="zh-CN" altLang="en-US" b="1">
                  <a:solidFill>
                    <a:srgbClr val="0033CC"/>
                  </a:solidFill>
                  <a:ea typeface="黑体" pitchFamily="49" charset="-122"/>
                </a:rPr>
                <a:t>伯利克里改革</a:t>
              </a:r>
            </a:p>
          </p:txBody>
        </p:sp>
        <p:pic>
          <p:nvPicPr>
            <p:cNvPr id="346122" name="Picture 10" descr="伯利克里"/>
            <p:cNvPicPr>
              <a:picLocks noChangeAspect="1" noChangeArrowheads="1"/>
            </p:cNvPicPr>
            <p:nvPr/>
          </p:nvPicPr>
          <p:blipFill>
            <a:blip r:embed="rId2" cstate="print"/>
            <a:srcRect/>
            <a:stretch>
              <a:fillRect/>
            </a:stretch>
          </p:blipFill>
          <p:spPr bwMode="auto">
            <a:xfrm>
              <a:off x="4377" y="1661"/>
              <a:ext cx="1160" cy="1547"/>
            </a:xfrm>
            <a:prstGeom prst="rect">
              <a:avLst/>
            </a:prstGeom>
            <a:noFill/>
          </p:spPr>
        </p:pic>
      </p:grpSp>
      <p:grpSp>
        <p:nvGrpSpPr>
          <p:cNvPr id="4" name="Group 11"/>
          <p:cNvGrpSpPr>
            <a:grpSpLocks/>
          </p:cNvGrpSpPr>
          <p:nvPr/>
        </p:nvGrpSpPr>
        <p:grpSpPr bwMode="auto">
          <a:xfrm>
            <a:off x="333824" y="1773239"/>
            <a:ext cx="3162874" cy="3462337"/>
            <a:chOff x="158" y="1117"/>
            <a:chExt cx="1497" cy="2181"/>
          </a:xfrm>
        </p:grpSpPr>
        <p:pic>
          <p:nvPicPr>
            <p:cNvPr id="346124" name="Picture 12" descr="梭伦">
              <a:hlinkClick r:id="rId3" action="ppaction://hlinksldjump"/>
            </p:cNvPr>
            <p:cNvPicPr>
              <a:picLocks noChangeAspect="1" noChangeArrowheads="1"/>
            </p:cNvPicPr>
            <p:nvPr/>
          </p:nvPicPr>
          <p:blipFill>
            <a:blip r:embed="rId4" cstate="print"/>
            <a:srcRect/>
            <a:stretch>
              <a:fillRect/>
            </a:stretch>
          </p:blipFill>
          <p:spPr bwMode="auto">
            <a:xfrm>
              <a:off x="204" y="1570"/>
              <a:ext cx="1296" cy="1728"/>
            </a:xfrm>
            <a:prstGeom prst="rect">
              <a:avLst/>
            </a:prstGeom>
            <a:noFill/>
          </p:spPr>
        </p:pic>
        <p:sp>
          <p:nvSpPr>
            <p:cNvPr id="346125" name="Text Box 13"/>
            <p:cNvSpPr txBox="1">
              <a:spLocks noChangeArrowheads="1"/>
            </p:cNvSpPr>
            <p:nvPr/>
          </p:nvSpPr>
          <p:spPr bwMode="auto">
            <a:xfrm>
              <a:off x="158" y="1117"/>
              <a:ext cx="1497" cy="233"/>
            </a:xfrm>
            <a:prstGeom prst="rect">
              <a:avLst/>
            </a:prstGeom>
            <a:solidFill>
              <a:schemeClr val="bg1"/>
            </a:solidFill>
            <a:ln w="9525">
              <a:solidFill>
                <a:srgbClr val="0033CC"/>
              </a:solidFill>
              <a:miter lim="800000"/>
              <a:headEnd/>
              <a:tailEnd/>
            </a:ln>
            <a:effectLst/>
          </p:spPr>
          <p:txBody>
            <a:bodyPr>
              <a:spAutoFit/>
            </a:bodyPr>
            <a:lstStyle/>
            <a:p>
              <a:pPr algn="ctr">
                <a:spcBef>
                  <a:spcPct val="50000"/>
                </a:spcBef>
              </a:pPr>
              <a:r>
                <a:rPr kumimoji="1" lang="zh-CN" altLang="en-US" b="1">
                  <a:solidFill>
                    <a:srgbClr val="0033CC"/>
                  </a:solidFill>
                  <a:latin typeface="Times New Roman" pitchFamily="18" charset="0"/>
                  <a:ea typeface="黑体" pitchFamily="49" charset="-122"/>
                </a:rPr>
                <a:t>梭伦改革</a:t>
              </a:r>
            </a:p>
          </p:txBody>
        </p:sp>
      </p:grpSp>
      <p:grpSp>
        <p:nvGrpSpPr>
          <p:cNvPr id="5" name="Group 14"/>
          <p:cNvGrpSpPr>
            <a:grpSpLocks/>
          </p:cNvGrpSpPr>
          <p:nvPr/>
        </p:nvGrpSpPr>
        <p:grpSpPr bwMode="auto">
          <a:xfrm>
            <a:off x="3593888" y="1773238"/>
            <a:ext cx="4982002" cy="3213100"/>
            <a:chOff x="1701" y="1117"/>
            <a:chExt cx="2358" cy="2024"/>
          </a:xfrm>
        </p:grpSpPr>
        <p:sp>
          <p:nvSpPr>
            <p:cNvPr id="346127" name="Rectangle 15"/>
            <p:cNvSpPr>
              <a:spLocks noChangeArrowheads="1"/>
            </p:cNvSpPr>
            <p:nvPr/>
          </p:nvSpPr>
          <p:spPr bwMode="auto">
            <a:xfrm>
              <a:off x="1927" y="1117"/>
              <a:ext cx="1910" cy="376"/>
            </a:xfrm>
            <a:prstGeom prst="rect">
              <a:avLst/>
            </a:prstGeom>
            <a:solidFill>
              <a:schemeClr val="bg1"/>
            </a:solidFill>
            <a:ln w="9525">
              <a:solidFill>
                <a:srgbClr val="0033CC"/>
              </a:solidFill>
              <a:miter lim="800000"/>
              <a:headEnd/>
              <a:tailEnd/>
            </a:ln>
            <a:effectLst/>
          </p:spPr>
          <p:txBody>
            <a:bodyPr wrap="none" anchor="ctr"/>
            <a:lstStyle/>
            <a:p>
              <a:r>
                <a:rPr kumimoji="1" lang="zh-CN" altLang="en-US" b="1">
                  <a:solidFill>
                    <a:srgbClr val="0033CC"/>
                  </a:solidFill>
                  <a:latin typeface="Times New Roman" pitchFamily="18" charset="0"/>
                  <a:ea typeface="黑体" pitchFamily="49" charset="-122"/>
                </a:rPr>
                <a:t>克里斯提尼改革</a:t>
              </a:r>
            </a:p>
          </p:txBody>
        </p:sp>
        <p:pic>
          <p:nvPicPr>
            <p:cNvPr id="346128" name="Picture 16" descr="kelisitini 拷贝">
              <a:hlinkClick r:id="rId5" action="ppaction://hlinksldjump"/>
            </p:cNvPr>
            <p:cNvPicPr preferRelativeResize="0">
              <a:picLocks noChangeAspect="1" noChangeArrowheads="1"/>
            </p:cNvPicPr>
            <p:nvPr/>
          </p:nvPicPr>
          <p:blipFill>
            <a:blip r:embed="rId6" cstate="print">
              <a:lum contrast="20000"/>
            </a:blip>
            <a:srcRect/>
            <a:stretch>
              <a:fillRect/>
            </a:stretch>
          </p:blipFill>
          <p:spPr bwMode="auto">
            <a:xfrm>
              <a:off x="1701" y="1797"/>
              <a:ext cx="2358" cy="1344"/>
            </a:xfrm>
            <a:prstGeom prst="rect">
              <a:avLst/>
            </a:prstGeom>
            <a:noFill/>
            <a:ln w="9525">
              <a:noFill/>
              <a:miter lim="800000"/>
              <a:headEnd/>
              <a:tailEnd/>
            </a:ln>
          </p:spPr>
        </p:pic>
      </p:grpSp>
      <p:grpSp>
        <p:nvGrpSpPr>
          <p:cNvPr id="6" name="Group 17"/>
          <p:cNvGrpSpPr>
            <a:grpSpLocks/>
          </p:cNvGrpSpPr>
          <p:nvPr/>
        </p:nvGrpSpPr>
        <p:grpSpPr bwMode="auto">
          <a:xfrm>
            <a:off x="143672" y="5445125"/>
            <a:ext cx="11643686" cy="1085850"/>
            <a:chOff x="249" y="3430"/>
            <a:chExt cx="5285" cy="684"/>
          </a:xfrm>
        </p:grpSpPr>
        <p:sp>
          <p:nvSpPr>
            <p:cNvPr id="346130" name="Rectangle 18"/>
            <p:cNvSpPr>
              <a:spLocks noChangeArrowheads="1"/>
            </p:cNvSpPr>
            <p:nvPr/>
          </p:nvSpPr>
          <p:spPr bwMode="auto">
            <a:xfrm>
              <a:off x="249" y="3430"/>
              <a:ext cx="1134" cy="681"/>
            </a:xfrm>
            <a:prstGeom prst="rect">
              <a:avLst/>
            </a:prstGeom>
            <a:solidFill>
              <a:schemeClr val="bg1"/>
            </a:solidFill>
            <a:ln w="9525">
              <a:solidFill>
                <a:srgbClr val="0033CC"/>
              </a:solidFill>
              <a:miter lim="800000"/>
              <a:headEnd/>
              <a:tailEnd/>
            </a:ln>
            <a:effectLst/>
          </p:spPr>
          <p:txBody>
            <a:bodyPr wrap="none" anchor="ctr"/>
            <a:lstStyle/>
            <a:p>
              <a:pPr algn="ctr"/>
              <a:r>
                <a:rPr kumimoji="1" lang="zh-CN" altLang="en-US" b="1">
                  <a:solidFill>
                    <a:srgbClr val="CC0000"/>
                  </a:solidFill>
                  <a:latin typeface="黑体" pitchFamily="49" charset="-122"/>
                  <a:ea typeface="黑体" pitchFamily="49" charset="-122"/>
                </a:rPr>
                <a:t>奠基</a:t>
              </a:r>
            </a:p>
            <a:p>
              <a:pPr algn="ctr"/>
              <a:r>
                <a:rPr kumimoji="1" lang="en-US" altLang="zh-CN" b="1">
                  <a:solidFill>
                    <a:srgbClr val="0033CC"/>
                  </a:solidFill>
                  <a:latin typeface="黑体" pitchFamily="49" charset="-122"/>
                  <a:ea typeface="黑体" pitchFamily="49" charset="-122"/>
                </a:rPr>
                <a:t>(</a:t>
              </a:r>
              <a:r>
                <a:rPr kumimoji="1" lang="zh-CN" altLang="en-US" b="1">
                  <a:solidFill>
                    <a:srgbClr val="0033CC"/>
                  </a:solidFill>
                  <a:latin typeface="黑体" pitchFamily="49" charset="-122"/>
                  <a:ea typeface="黑体" pitchFamily="49" charset="-122"/>
                </a:rPr>
                <a:t>前</a:t>
              </a:r>
              <a:r>
                <a:rPr kumimoji="1" lang="en-US" altLang="zh-CN" b="1">
                  <a:solidFill>
                    <a:srgbClr val="0033CC"/>
                  </a:solidFill>
                  <a:latin typeface="黑体" pitchFamily="49" charset="-122"/>
                  <a:ea typeface="黑体" pitchFamily="49" charset="-122"/>
                </a:rPr>
                <a:t>6C</a:t>
              </a:r>
              <a:r>
                <a:rPr kumimoji="1" lang="zh-CN" altLang="en-US" b="1">
                  <a:solidFill>
                    <a:srgbClr val="0033CC"/>
                  </a:solidFill>
                  <a:latin typeface="黑体" pitchFamily="49" charset="-122"/>
                  <a:ea typeface="黑体" pitchFamily="49" charset="-122"/>
                </a:rPr>
                <a:t>初</a:t>
              </a:r>
              <a:r>
                <a:rPr kumimoji="1" lang="en-US" altLang="zh-CN" b="1">
                  <a:solidFill>
                    <a:srgbClr val="0033CC"/>
                  </a:solidFill>
                  <a:latin typeface="黑体" pitchFamily="49" charset="-122"/>
                  <a:ea typeface="黑体" pitchFamily="49" charset="-122"/>
                </a:rPr>
                <a:t>)</a:t>
              </a:r>
            </a:p>
          </p:txBody>
        </p:sp>
        <p:sp>
          <p:nvSpPr>
            <p:cNvPr id="346131" name="Rectangle 19"/>
            <p:cNvSpPr>
              <a:spLocks noChangeArrowheads="1"/>
            </p:cNvSpPr>
            <p:nvPr/>
          </p:nvSpPr>
          <p:spPr bwMode="auto">
            <a:xfrm>
              <a:off x="2245" y="3430"/>
              <a:ext cx="1325" cy="684"/>
            </a:xfrm>
            <a:prstGeom prst="rect">
              <a:avLst/>
            </a:prstGeom>
            <a:solidFill>
              <a:schemeClr val="bg1"/>
            </a:solidFill>
            <a:ln w="9525">
              <a:solidFill>
                <a:srgbClr val="0033CC"/>
              </a:solidFill>
              <a:miter lim="800000"/>
              <a:headEnd/>
              <a:tailEnd/>
            </a:ln>
            <a:effectLst/>
          </p:spPr>
          <p:txBody>
            <a:bodyPr wrap="none" anchor="ctr"/>
            <a:lstStyle/>
            <a:p>
              <a:pPr algn="ctr"/>
              <a:r>
                <a:rPr kumimoji="1" lang="zh-CN" altLang="en-US" b="1">
                  <a:solidFill>
                    <a:srgbClr val="CC0000"/>
                  </a:solidFill>
                  <a:latin typeface="黑体" pitchFamily="49" charset="-122"/>
                  <a:ea typeface="黑体" pitchFamily="49" charset="-122"/>
                </a:rPr>
                <a:t>确立</a:t>
              </a:r>
            </a:p>
            <a:p>
              <a:pPr algn="ctr"/>
              <a:r>
                <a:rPr kumimoji="1" lang="en-US" altLang="zh-CN" b="1">
                  <a:solidFill>
                    <a:srgbClr val="0033CC"/>
                  </a:solidFill>
                  <a:latin typeface="黑体" pitchFamily="49" charset="-122"/>
                  <a:ea typeface="黑体" pitchFamily="49" charset="-122"/>
                </a:rPr>
                <a:t>(</a:t>
              </a:r>
              <a:r>
                <a:rPr kumimoji="1" lang="zh-CN" altLang="en-US" b="1">
                  <a:solidFill>
                    <a:srgbClr val="0033CC"/>
                  </a:solidFill>
                  <a:latin typeface="黑体" pitchFamily="49" charset="-122"/>
                  <a:ea typeface="黑体" pitchFamily="49" charset="-122"/>
                </a:rPr>
                <a:t>前</a:t>
              </a:r>
              <a:r>
                <a:rPr kumimoji="1" lang="en-US" altLang="zh-CN" b="1">
                  <a:solidFill>
                    <a:srgbClr val="0033CC"/>
                  </a:solidFill>
                  <a:latin typeface="黑体" pitchFamily="49" charset="-122"/>
                  <a:ea typeface="黑体" pitchFamily="49" charset="-122"/>
                </a:rPr>
                <a:t>6C</a:t>
              </a:r>
              <a:r>
                <a:rPr kumimoji="1" lang="zh-CN" altLang="en-US" b="1">
                  <a:solidFill>
                    <a:srgbClr val="0033CC"/>
                  </a:solidFill>
                  <a:latin typeface="黑体" pitchFamily="49" charset="-122"/>
                  <a:ea typeface="黑体" pitchFamily="49" charset="-122"/>
                </a:rPr>
                <a:t>末</a:t>
              </a:r>
              <a:r>
                <a:rPr kumimoji="1" lang="en-US" altLang="zh-CN" b="1">
                  <a:solidFill>
                    <a:srgbClr val="0033CC"/>
                  </a:solidFill>
                  <a:latin typeface="黑体" pitchFamily="49" charset="-122"/>
                  <a:ea typeface="黑体" pitchFamily="49" charset="-122"/>
                </a:rPr>
                <a:t>)</a:t>
              </a:r>
            </a:p>
          </p:txBody>
        </p:sp>
        <p:sp>
          <p:nvSpPr>
            <p:cNvPr id="346132" name="Rectangle 20"/>
            <p:cNvSpPr>
              <a:spLocks noChangeArrowheads="1"/>
            </p:cNvSpPr>
            <p:nvPr/>
          </p:nvSpPr>
          <p:spPr bwMode="auto">
            <a:xfrm>
              <a:off x="4468" y="3430"/>
              <a:ext cx="1066" cy="660"/>
            </a:xfrm>
            <a:prstGeom prst="rect">
              <a:avLst/>
            </a:prstGeom>
            <a:solidFill>
              <a:schemeClr val="bg1"/>
            </a:solidFill>
            <a:ln w="9525">
              <a:solidFill>
                <a:srgbClr val="0033CC"/>
              </a:solidFill>
              <a:miter lim="800000"/>
              <a:headEnd/>
              <a:tailEnd/>
            </a:ln>
            <a:effectLst/>
          </p:spPr>
          <p:txBody>
            <a:bodyPr wrap="none" anchor="ctr"/>
            <a:lstStyle/>
            <a:p>
              <a:pPr algn="ctr"/>
              <a:r>
                <a:rPr kumimoji="1" lang="zh-CN" altLang="en-US" b="1">
                  <a:solidFill>
                    <a:srgbClr val="CC0000"/>
                  </a:solidFill>
                  <a:latin typeface="黑体" pitchFamily="49" charset="-122"/>
                  <a:ea typeface="黑体" pitchFamily="49" charset="-122"/>
                </a:rPr>
                <a:t>顶峰</a:t>
              </a:r>
            </a:p>
            <a:p>
              <a:pPr algn="ctr"/>
              <a:r>
                <a:rPr kumimoji="1" lang="en-US" altLang="zh-CN" b="1">
                  <a:solidFill>
                    <a:srgbClr val="0033CC"/>
                  </a:solidFill>
                  <a:latin typeface="黑体" pitchFamily="49" charset="-122"/>
                  <a:ea typeface="黑体" pitchFamily="49" charset="-122"/>
                </a:rPr>
                <a:t>(</a:t>
              </a:r>
              <a:r>
                <a:rPr kumimoji="1" lang="zh-CN" altLang="en-US" b="1">
                  <a:solidFill>
                    <a:srgbClr val="0033CC"/>
                  </a:solidFill>
                  <a:latin typeface="黑体" pitchFamily="49" charset="-122"/>
                  <a:ea typeface="黑体" pitchFamily="49" charset="-122"/>
                </a:rPr>
                <a:t>前</a:t>
              </a:r>
              <a:r>
                <a:rPr kumimoji="1" lang="en-US" altLang="zh-CN" b="1">
                  <a:solidFill>
                    <a:srgbClr val="0033CC"/>
                  </a:solidFill>
                  <a:latin typeface="黑体" pitchFamily="49" charset="-122"/>
                  <a:ea typeface="黑体" pitchFamily="49" charset="-122"/>
                </a:rPr>
                <a:t>5C</a:t>
              </a:r>
              <a:r>
                <a:rPr kumimoji="1" lang="zh-CN" altLang="en-US" b="1">
                  <a:solidFill>
                    <a:srgbClr val="0033CC"/>
                  </a:solidFill>
                  <a:ea typeface="宋体" pitchFamily="2" charset="-122"/>
                </a:rPr>
                <a:t>）</a:t>
              </a:r>
            </a:p>
          </p:txBody>
        </p:sp>
        <p:sp>
          <p:nvSpPr>
            <p:cNvPr id="346133" name="Line 21"/>
            <p:cNvSpPr>
              <a:spLocks noChangeShapeType="1"/>
            </p:cNvSpPr>
            <p:nvPr/>
          </p:nvSpPr>
          <p:spPr bwMode="auto">
            <a:xfrm>
              <a:off x="1474" y="3748"/>
              <a:ext cx="725" cy="0"/>
            </a:xfrm>
            <a:prstGeom prst="line">
              <a:avLst/>
            </a:prstGeom>
            <a:noFill/>
            <a:ln w="76200">
              <a:solidFill>
                <a:srgbClr val="CC0000"/>
              </a:solidFill>
              <a:round/>
              <a:headEnd/>
              <a:tailEnd type="triangle" w="med" len="med"/>
            </a:ln>
            <a:effectLst/>
          </p:spPr>
          <p:txBody>
            <a:bodyPr/>
            <a:lstStyle/>
            <a:p>
              <a:endParaRPr lang="zh-CN" altLang="en-US"/>
            </a:p>
          </p:txBody>
        </p:sp>
        <p:sp>
          <p:nvSpPr>
            <p:cNvPr id="346134" name="Line 22"/>
            <p:cNvSpPr>
              <a:spLocks noChangeShapeType="1"/>
            </p:cNvSpPr>
            <p:nvPr/>
          </p:nvSpPr>
          <p:spPr bwMode="auto">
            <a:xfrm>
              <a:off x="3606" y="3748"/>
              <a:ext cx="725" cy="0"/>
            </a:xfrm>
            <a:prstGeom prst="line">
              <a:avLst/>
            </a:prstGeom>
            <a:noFill/>
            <a:ln w="76200">
              <a:solidFill>
                <a:srgbClr val="CC0000"/>
              </a:solidFill>
              <a:round/>
              <a:headEnd/>
              <a:tailEnd type="triangle" w="med" len="med"/>
            </a:ln>
            <a:effectLst/>
          </p:spPr>
          <p:txBody>
            <a:bodyPr/>
            <a:lstStyle/>
            <a:p>
              <a:endParaRPr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par>
                          <p:cTn id="13" fill="hold">
                            <p:stCondLst>
                              <p:cond delay="500"/>
                            </p:stCondLst>
                            <p:childTnLst>
                              <p:par>
                                <p:cTn id="14" presetID="8" presetClass="entr" presetSubtype="16" fill="hold" grpId="0" nodeType="afterEffect">
                                  <p:stCondLst>
                                    <p:cond delay="0"/>
                                  </p:stCondLst>
                                  <p:childTnLst>
                                    <p:set>
                                      <p:cBhvr>
                                        <p:cTn id="15" dur="1" fill="hold">
                                          <p:stCondLst>
                                            <p:cond delay="0"/>
                                          </p:stCondLst>
                                        </p:cTn>
                                        <p:tgtEl>
                                          <p:spTgt spid="346114"/>
                                        </p:tgtEl>
                                        <p:attrNameLst>
                                          <p:attrName>style.visibility</p:attrName>
                                        </p:attrNameLst>
                                      </p:cBhvr>
                                      <p:to>
                                        <p:strVal val="visible"/>
                                      </p:to>
                                    </p:set>
                                    <p:animEffect transition="in" filter="diamond(in)">
                                      <p:cBhvr>
                                        <p:cTn id="16" dur="2000"/>
                                        <p:tgtEl>
                                          <p:spTgt spid="3461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611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b="1" dirty="0">
                <a:ln w="22225">
                  <a:solidFill>
                    <a:schemeClr val="accent2"/>
                  </a:solidFill>
                  <a:prstDash val="solid"/>
                </a:ln>
                <a:solidFill>
                  <a:schemeClr val="accent2">
                    <a:lumMod val="40000"/>
                    <a:lumOff val="60000"/>
                  </a:schemeClr>
                </a:solidFill>
                <a:effectLst/>
                <a:sym typeface="+mn-ea"/>
              </a:rPr>
              <a:t>第</a:t>
            </a:r>
            <a:r>
              <a:rPr lang="en-US" altLang="zh-CN" b="1" dirty="0">
                <a:ln w="22225">
                  <a:solidFill>
                    <a:schemeClr val="accent2"/>
                  </a:solidFill>
                  <a:prstDash val="solid"/>
                </a:ln>
                <a:solidFill>
                  <a:schemeClr val="accent2">
                    <a:lumMod val="40000"/>
                    <a:lumOff val="60000"/>
                  </a:schemeClr>
                </a:solidFill>
                <a:effectLst/>
                <a:sym typeface="+mn-ea"/>
              </a:rPr>
              <a:t>4</a:t>
            </a:r>
            <a:r>
              <a:rPr lang="zh-CN" altLang="en-US" b="1" dirty="0" smtClean="0">
                <a:ln w="22225">
                  <a:solidFill>
                    <a:schemeClr val="accent2"/>
                  </a:solidFill>
                  <a:prstDash val="solid"/>
                </a:ln>
                <a:solidFill>
                  <a:schemeClr val="accent2">
                    <a:lumMod val="40000"/>
                    <a:lumOff val="60000"/>
                  </a:schemeClr>
                </a:solidFill>
                <a:effectLst/>
                <a:sym typeface="+mn-ea"/>
              </a:rPr>
              <a:t>课古代希腊</a:t>
            </a:r>
            <a:endParaRPr lang="zh-CN" altLang="en-US" b="1" dirty="0">
              <a:ln w="22225">
                <a:solidFill>
                  <a:schemeClr val="accent2"/>
                </a:solidFill>
                <a:prstDash val="solid"/>
              </a:ln>
              <a:solidFill>
                <a:schemeClr val="accent2">
                  <a:lumMod val="40000"/>
                  <a:lumOff val="60000"/>
                </a:schemeClr>
              </a:solidFill>
              <a:effectLst/>
            </a:endParaRPr>
          </a:p>
        </p:txBody>
      </p:sp>
      <p:pic>
        <p:nvPicPr>
          <p:cNvPr id="5" name="内容占位符 4"/>
          <p:cNvPicPr>
            <a:picLocks noGrp="1" noChangeAspect="1"/>
          </p:cNvPicPr>
          <p:nvPr>
            <p:ph idx="1"/>
          </p:nvPr>
        </p:nvPicPr>
        <p:blipFill>
          <a:blip r:embed="rId2" cstate="print"/>
          <a:stretch>
            <a:fillRect/>
          </a:stretch>
        </p:blipFill>
        <p:spPr>
          <a:xfrm>
            <a:off x="0" y="1772816"/>
            <a:ext cx="5962650" cy="4492625"/>
          </a:xfrm>
          <a:prstGeom prst="rect">
            <a:avLst/>
          </a:prstGeom>
        </p:spPr>
      </p:pic>
      <p:pic>
        <p:nvPicPr>
          <p:cNvPr id="6" name="图片 5"/>
          <p:cNvPicPr>
            <a:picLocks noChangeAspect="1"/>
          </p:cNvPicPr>
          <p:nvPr/>
        </p:nvPicPr>
        <p:blipFill>
          <a:blip r:embed="rId3" cstate="print"/>
          <a:srcRect t="4320" r="7678" b="12863"/>
          <a:stretch>
            <a:fillRect/>
          </a:stretch>
        </p:blipFill>
        <p:spPr>
          <a:xfrm>
            <a:off x="6300911" y="1916832"/>
            <a:ext cx="5627370" cy="378587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2258" name="Rectangle 2"/>
          <p:cNvSpPr>
            <a:spLocks noGrp="1" noChangeArrowheads="1"/>
          </p:cNvSpPr>
          <p:nvPr>
            <p:ph type="body" idx="1"/>
          </p:nvPr>
        </p:nvSpPr>
        <p:spPr>
          <a:xfrm>
            <a:off x="0" y="685800"/>
            <a:ext cx="12169775" cy="6858000"/>
          </a:xfrm>
          <a:noFill/>
          <a:ln/>
        </p:spPr>
        <p:txBody>
          <a:bodyPr/>
          <a:lstStyle/>
          <a:p>
            <a:pPr>
              <a:lnSpc>
                <a:spcPct val="80000"/>
              </a:lnSpc>
              <a:spcBef>
                <a:spcPct val="0"/>
              </a:spcBef>
              <a:buFontTx/>
              <a:buNone/>
            </a:pPr>
            <a:r>
              <a:rPr lang="zh-CN" altLang="bg-BG" b="1" dirty="0">
                <a:latin typeface="楷体" pitchFamily="49" charset="-122"/>
                <a:ea typeface="楷体" pitchFamily="49" charset="-122"/>
              </a:rPr>
              <a:t>材料</a:t>
            </a:r>
            <a:r>
              <a:rPr lang="bg-BG" altLang="zh-CN" b="1" dirty="0">
                <a:latin typeface="楷体" pitchFamily="49" charset="-122"/>
                <a:ea typeface="楷体" pitchFamily="49" charset="-122"/>
              </a:rPr>
              <a:t>1</a:t>
            </a:r>
            <a:r>
              <a:rPr lang="en-US" altLang="zh-CN" b="1" dirty="0">
                <a:latin typeface="楷体" pitchFamily="49" charset="-122"/>
                <a:ea typeface="楷体" pitchFamily="49" charset="-122"/>
              </a:rPr>
              <a:t>  </a:t>
            </a:r>
            <a:r>
              <a:rPr lang="bg-BG" altLang="zh-CN" b="1" dirty="0">
                <a:latin typeface="楷体" pitchFamily="49" charset="-122"/>
                <a:ea typeface="楷体" pitchFamily="49" charset="-122"/>
              </a:rPr>
              <a:t>“</a:t>
            </a:r>
            <a:r>
              <a:rPr lang="zh-CN" altLang="bg-BG" b="1" dirty="0">
                <a:latin typeface="楷体" pitchFamily="49" charset="-122"/>
                <a:ea typeface="楷体" pitchFamily="49" charset="-122"/>
              </a:rPr>
              <a:t>我们的政治制度之所以被称为民主</a:t>
            </a:r>
            <a:endParaRPr lang="zh-CN" altLang="en-US" b="1" dirty="0">
              <a:latin typeface="楷体" pitchFamily="49" charset="-122"/>
              <a:ea typeface="楷体" pitchFamily="49" charset="-122"/>
            </a:endParaRPr>
          </a:p>
          <a:p>
            <a:pPr>
              <a:lnSpc>
                <a:spcPct val="80000"/>
              </a:lnSpc>
              <a:spcBef>
                <a:spcPct val="0"/>
              </a:spcBef>
              <a:buFontTx/>
              <a:buNone/>
            </a:pPr>
            <a:r>
              <a:rPr lang="zh-CN" altLang="en-US" b="1" dirty="0">
                <a:latin typeface="楷体" pitchFamily="49" charset="-122"/>
                <a:ea typeface="楷体" pitchFamily="49" charset="-122"/>
              </a:rPr>
              <a:t>  </a:t>
            </a:r>
            <a:r>
              <a:rPr lang="zh-CN" altLang="bg-BG" b="1" dirty="0">
                <a:latin typeface="楷体" pitchFamily="49" charset="-122"/>
                <a:ea typeface="楷体" pitchFamily="49" charset="-122"/>
              </a:rPr>
              <a:t>政治，是因为政权是在</a:t>
            </a:r>
            <a:r>
              <a:rPr lang="zh-CN" altLang="bg-BG" b="1" dirty="0">
                <a:solidFill>
                  <a:srgbClr val="FF0000"/>
                </a:solidFill>
                <a:latin typeface="楷体" pitchFamily="49" charset="-122"/>
                <a:ea typeface="楷体" pitchFamily="49" charset="-122"/>
              </a:rPr>
              <a:t>全国公民</a:t>
            </a:r>
            <a:r>
              <a:rPr lang="zh-CN" altLang="bg-BG" b="1" dirty="0">
                <a:latin typeface="楷体" pitchFamily="49" charset="-122"/>
                <a:ea typeface="楷体" pitchFamily="49" charset="-122"/>
              </a:rPr>
              <a:t>手中，而</a:t>
            </a:r>
            <a:endParaRPr lang="zh-CN" altLang="en-US" b="1" dirty="0">
              <a:latin typeface="楷体" pitchFamily="49" charset="-122"/>
              <a:ea typeface="楷体" pitchFamily="49" charset="-122"/>
            </a:endParaRPr>
          </a:p>
          <a:p>
            <a:pPr>
              <a:lnSpc>
                <a:spcPct val="80000"/>
              </a:lnSpc>
              <a:spcBef>
                <a:spcPct val="0"/>
              </a:spcBef>
              <a:buFontTx/>
              <a:buNone/>
            </a:pPr>
            <a:r>
              <a:rPr lang="zh-CN" altLang="en-US" b="1" dirty="0">
                <a:latin typeface="楷体" pitchFamily="49" charset="-122"/>
                <a:ea typeface="楷体" pitchFamily="49" charset="-122"/>
              </a:rPr>
              <a:t>  </a:t>
            </a:r>
            <a:r>
              <a:rPr lang="zh-CN" altLang="bg-BG" b="1" dirty="0">
                <a:latin typeface="楷体" pitchFamily="49" charset="-122"/>
                <a:ea typeface="楷体" pitchFamily="49" charset="-122"/>
              </a:rPr>
              <a:t>不是在少数人手中。”</a:t>
            </a:r>
            <a:r>
              <a:rPr kumimoji="1" lang="zh-CN" altLang="bg-BG" b="1" dirty="0">
                <a:solidFill>
                  <a:srgbClr val="FFFFFF"/>
                </a:solidFill>
                <a:latin typeface="楷体" pitchFamily="49" charset="-122"/>
                <a:ea typeface="楷体" pitchFamily="49" charset="-122"/>
              </a:rPr>
              <a:t> </a:t>
            </a:r>
            <a:endParaRPr kumimoji="1" lang="zh-CN" altLang="en-US" b="1" dirty="0">
              <a:solidFill>
                <a:srgbClr val="FFFFFF"/>
              </a:solidFill>
              <a:latin typeface="楷体" pitchFamily="49" charset="-122"/>
              <a:ea typeface="楷体" pitchFamily="49" charset="-122"/>
            </a:endParaRPr>
          </a:p>
          <a:p>
            <a:pPr>
              <a:lnSpc>
                <a:spcPct val="80000"/>
              </a:lnSpc>
              <a:spcBef>
                <a:spcPct val="0"/>
              </a:spcBef>
              <a:buFontTx/>
              <a:buNone/>
            </a:pPr>
            <a:endParaRPr kumimoji="1" lang="zh-CN" altLang="bg-BG" b="1" dirty="0">
              <a:solidFill>
                <a:srgbClr val="FFFFFF"/>
              </a:solidFill>
              <a:latin typeface="楷体" pitchFamily="49" charset="-122"/>
              <a:ea typeface="楷体" pitchFamily="49" charset="-122"/>
            </a:endParaRPr>
          </a:p>
          <a:p>
            <a:pPr>
              <a:lnSpc>
                <a:spcPct val="80000"/>
              </a:lnSpc>
              <a:spcBef>
                <a:spcPct val="0"/>
              </a:spcBef>
              <a:buFontTx/>
              <a:buNone/>
            </a:pPr>
            <a:r>
              <a:rPr lang="zh-CN" altLang="bg-BG" b="1" dirty="0">
                <a:latin typeface="楷体" pitchFamily="49" charset="-122"/>
                <a:ea typeface="楷体" pitchFamily="49" charset="-122"/>
              </a:rPr>
              <a:t>材料</a:t>
            </a:r>
            <a:r>
              <a:rPr lang="bg-BG" altLang="zh-CN" b="1" dirty="0">
                <a:latin typeface="楷体" pitchFamily="49" charset="-122"/>
                <a:ea typeface="楷体" pitchFamily="49" charset="-122"/>
              </a:rPr>
              <a:t>2   </a:t>
            </a:r>
            <a:r>
              <a:rPr lang="zh-CN" altLang="bg-BG" b="1" dirty="0">
                <a:latin typeface="楷体" pitchFamily="49" charset="-122"/>
                <a:ea typeface="楷体" pitchFamily="49" charset="-122"/>
              </a:rPr>
              <a:t>伯利克里：“在我们私人生活中，我们是自由和宽容的；但是在公家事务中，我们</a:t>
            </a:r>
            <a:r>
              <a:rPr lang="zh-CN" altLang="bg-BG" b="1" dirty="0">
                <a:solidFill>
                  <a:srgbClr val="FF0000"/>
                </a:solidFill>
                <a:latin typeface="楷体" pitchFamily="49" charset="-122"/>
                <a:ea typeface="楷体" pitchFamily="49" charset="-122"/>
              </a:rPr>
              <a:t>恪守法律</a:t>
            </a:r>
            <a:r>
              <a:rPr lang="zh-CN" altLang="bg-BG" b="1" dirty="0">
                <a:latin typeface="楷体" pitchFamily="49" charset="-122"/>
                <a:ea typeface="楷体" pitchFamily="49" charset="-122"/>
              </a:rPr>
              <a:t>，因为这种精神杜绝人治。”</a:t>
            </a:r>
          </a:p>
          <a:p>
            <a:pPr>
              <a:lnSpc>
                <a:spcPct val="80000"/>
              </a:lnSpc>
              <a:spcBef>
                <a:spcPct val="0"/>
              </a:spcBef>
              <a:buFontTx/>
              <a:buNone/>
            </a:pPr>
            <a:endParaRPr lang="zh-CN" altLang="bg-BG" b="1" dirty="0">
              <a:latin typeface="楷体" pitchFamily="49" charset="-122"/>
              <a:ea typeface="楷体" pitchFamily="49" charset="-122"/>
            </a:endParaRPr>
          </a:p>
          <a:p>
            <a:pPr>
              <a:lnSpc>
                <a:spcPct val="80000"/>
              </a:lnSpc>
              <a:spcBef>
                <a:spcPct val="0"/>
              </a:spcBef>
              <a:buFontTx/>
              <a:buNone/>
            </a:pPr>
            <a:r>
              <a:rPr lang="zh-CN" altLang="bg-BG" b="1" dirty="0">
                <a:latin typeface="楷体" pitchFamily="49" charset="-122"/>
                <a:ea typeface="楷体" pitchFamily="49" charset="-122"/>
              </a:rPr>
              <a:t>材料</a:t>
            </a:r>
            <a:r>
              <a:rPr lang="bg-BG" altLang="zh-CN" b="1" dirty="0">
                <a:latin typeface="楷体" pitchFamily="49" charset="-122"/>
                <a:ea typeface="楷体" pitchFamily="49" charset="-122"/>
              </a:rPr>
              <a:t>3   </a:t>
            </a:r>
            <a:r>
              <a:rPr lang="zh-CN" altLang="bg-BG" b="1" dirty="0">
                <a:latin typeface="楷体" pitchFamily="49" charset="-122"/>
                <a:ea typeface="楷体" pitchFamily="49" charset="-122"/>
              </a:rPr>
              <a:t>妇女、奴隶、外邦人被排除在公民之外 ，公民内部</a:t>
            </a:r>
            <a:r>
              <a:rPr lang="zh-CN" altLang="bg-BG" b="1" dirty="0">
                <a:solidFill>
                  <a:srgbClr val="FF0000"/>
                </a:solidFill>
                <a:latin typeface="楷体" pitchFamily="49" charset="-122"/>
                <a:ea typeface="楷体" pitchFamily="49" charset="-122"/>
              </a:rPr>
              <a:t>轮流执政</a:t>
            </a:r>
            <a:r>
              <a:rPr lang="zh-CN" altLang="bg-BG" b="1" dirty="0">
                <a:latin typeface="楷体" pitchFamily="49" charset="-122"/>
                <a:ea typeface="楷体" pitchFamily="49" charset="-122"/>
              </a:rPr>
              <a:t>。</a:t>
            </a:r>
          </a:p>
          <a:p>
            <a:pPr>
              <a:lnSpc>
                <a:spcPct val="80000"/>
              </a:lnSpc>
              <a:spcBef>
                <a:spcPct val="0"/>
              </a:spcBef>
              <a:buFontTx/>
              <a:buNone/>
            </a:pPr>
            <a:endParaRPr lang="zh-CN" altLang="bg-BG" b="1" dirty="0">
              <a:latin typeface="楷体" pitchFamily="49" charset="-122"/>
              <a:ea typeface="楷体" pitchFamily="49" charset="-122"/>
            </a:endParaRPr>
          </a:p>
          <a:p>
            <a:pPr>
              <a:lnSpc>
                <a:spcPct val="80000"/>
              </a:lnSpc>
              <a:spcBef>
                <a:spcPct val="0"/>
              </a:spcBef>
              <a:buFontTx/>
              <a:buNone/>
            </a:pPr>
            <a:r>
              <a:rPr lang="zh-CN" altLang="bg-BG" b="1" dirty="0">
                <a:latin typeface="楷体" pitchFamily="49" charset="-122"/>
                <a:ea typeface="楷体" pitchFamily="49" charset="-122"/>
              </a:rPr>
              <a:t>材料</a:t>
            </a:r>
            <a:r>
              <a:rPr lang="bg-BG" altLang="zh-CN" b="1" dirty="0">
                <a:latin typeface="楷体" pitchFamily="49" charset="-122"/>
                <a:ea typeface="楷体" pitchFamily="49" charset="-122"/>
              </a:rPr>
              <a:t>4   </a:t>
            </a:r>
            <a:r>
              <a:rPr lang="zh-CN" altLang="bg-BG" b="1" dirty="0">
                <a:latin typeface="楷体" pitchFamily="49" charset="-122"/>
                <a:ea typeface="楷体" pitchFamily="49" charset="-122"/>
              </a:rPr>
              <a:t>除十将军外，其余官职基本通过</a:t>
            </a:r>
            <a:r>
              <a:rPr lang="zh-CN" altLang="bg-BG" b="1" dirty="0">
                <a:solidFill>
                  <a:srgbClr val="FF0000"/>
                </a:solidFill>
                <a:latin typeface="楷体" pitchFamily="49" charset="-122"/>
                <a:ea typeface="楷体" pitchFamily="49" charset="-122"/>
              </a:rPr>
              <a:t>抽签的方式</a:t>
            </a:r>
            <a:r>
              <a:rPr lang="zh-CN" altLang="bg-BG" b="1" dirty="0">
                <a:latin typeface="楷体" pitchFamily="49" charset="-122"/>
                <a:ea typeface="楷体" pitchFamily="49" charset="-122"/>
              </a:rPr>
              <a:t>选出，每个人既是统治者，又是被统治者。 </a:t>
            </a:r>
          </a:p>
          <a:p>
            <a:pPr>
              <a:lnSpc>
                <a:spcPct val="80000"/>
              </a:lnSpc>
              <a:spcBef>
                <a:spcPct val="0"/>
              </a:spcBef>
            </a:pPr>
            <a:endParaRPr lang="zh-CN" altLang="bg-BG" dirty="0">
              <a:latin typeface="楷体" pitchFamily="49" charset="-122"/>
              <a:ea typeface="楷体" pitchFamily="49" charset="-122"/>
            </a:endParaRPr>
          </a:p>
        </p:txBody>
      </p:sp>
      <p:sp>
        <p:nvSpPr>
          <p:cNvPr id="352259" name="Rectangle 3"/>
          <p:cNvSpPr>
            <a:spLocks noChangeArrowheads="1"/>
          </p:cNvSpPr>
          <p:nvPr/>
        </p:nvSpPr>
        <p:spPr bwMode="auto">
          <a:xfrm>
            <a:off x="8101111" y="908720"/>
            <a:ext cx="3329786" cy="519113"/>
          </a:xfrm>
          <a:prstGeom prst="rect">
            <a:avLst/>
          </a:prstGeom>
          <a:solidFill>
            <a:srgbClr val="FFFF00"/>
          </a:solidFill>
          <a:ln w="9525">
            <a:noFill/>
            <a:miter lim="800000"/>
            <a:headEnd/>
            <a:tailEnd/>
          </a:ln>
          <a:effectLst/>
        </p:spPr>
        <p:txBody>
          <a:bodyPr/>
          <a:lstStyle/>
          <a:p>
            <a:pPr algn="ctr">
              <a:spcBef>
                <a:spcPct val="50000"/>
              </a:spcBef>
            </a:pPr>
            <a:r>
              <a:rPr kumimoji="1" lang="zh-CN" altLang="bg-BG" b="1">
                <a:solidFill>
                  <a:srgbClr val="0000FF"/>
                </a:solidFill>
                <a:ea typeface="华文新魏" pitchFamily="2" charset="-122"/>
              </a:rPr>
              <a:t>人民主权</a:t>
            </a:r>
          </a:p>
        </p:txBody>
      </p:sp>
      <p:sp>
        <p:nvSpPr>
          <p:cNvPr id="352260" name="Rectangle 4"/>
          <p:cNvSpPr>
            <a:spLocks noChangeArrowheads="1"/>
          </p:cNvSpPr>
          <p:nvPr/>
        </p:nvSpPr>
        <p:spPr bwMode="auto">
          <a:xfrm>
            <a:off x="2826938" y="3933826"/>
            <a:ext cx="1916318" cy="366713"/>
          </a:xfrm>
          <a:prstGeom prst="rect">
            <a:avLst/>
          </a:prstGeom>
          <a:noFill/>
          <a:ln w="9525">
            <a:noFill/>
            <a:miter lim="800000"/>
            <a:headEnd/>
            <a:tailEnd/>
          </a:ln>
          <a:effectLst/>
        </p:spPr>
        <p:txBody>
          <a:bodyPr/>
          <a:lstStyle/>
          <a:p>
            <a:endParaRPr lang="zh-CN" altLang="en-US"/>
          </a:p>
        </p:txBody>
      </p:sp>
      <p:sp>
        <p:nvSpPr>
          <p:cNvPr id="352261" name="Rectangle 5"/>
          <p:cNvSpPr>
            <a:spLocks noChangeArrowheads="1"/>
          </p:cNvSpPr>
          <p:nvPr/>
        </p:nvSpPr>
        <p:spPr bwMode="auto">
          <a:xfrm>
            <a:off x="7453039" y="2924944"/>
            <a:ext cx="3541066" cy="519113"/>
          </a:xfrm>
          <a:prstGeom prst="rect">
            <a:avLst/>
          </a:prstGeom>
          <a:solidFill>
            <a:srgbClr val="FFFF00"/>
          </a:solidFill>
          <a:ln w="9525">
            <a:noFill/>
            <a:miter lim="800000"/>
            <a:headEnd/>
            <a:tailEnd/>
          </a:ln>
          <a:effectLst/>
        </p:spPr>
        <p:txBody>
          <a:bodyPr/>
          <a:lstStyle/>
          <a:p>
            <a:pPr algn="ctr">
              <a:spcBef>
                <a:spcPct val="50000"/>
              </a:spcBef>
            </a:pPr>
            <a:r>
              <a:rPr kumimoji="1" lang="zh-CN" altLang="bg-BG" b="1">
                <a:solidFill>
                  <a:srgbClr val="0000FF"/>
                </a:solidFill>
                <a:ea typeface="华文新魏" pitchFamily="2" charset="-122"/>
              </a:rPr>
              <a:t>法律至上</a:t>
            </a:r>
          </a:p>
        </p:txBody>
      </p:sp>
      <p:sp>
        <p:nvSpPr>
          <p:cNvPr id="352262" name="Rectangle 6"/>
          <p:cNvSpPr>
            <a:spLocks noChangeArrowheads="1"/>
          </p:cNvSpPr>
          <p:nvPr/>
        </p:nvSpPr>
        <p:spPr bwMode="auto">
          <a:xfrm>
            <a:off x="6490547" y="5867401"/>
            <a:ext cx="5100319" cy="519113"/>
          </a:xfrm>
          <a:prstGeom prst="rect">
            <a:avLst/>
          </a:prstGeom>
          <a:solidFill>
            <a:srgbClr val="FFFF00"/>
          </a:solidFill>
          <a:ln w="9525">
            <a:noFill/>
            <a:miter lim="800000"/>
            <a:headEnd/>
            <a:tailEnd/>
          </a:ln>
          <a:effectLst/>
        </p:spPr>
        <p:txBody>
          <a:bodyPr/>
          <a:lstStyle/>
          <a:p>
            <a:pPr algn="ctr">
              <a:spcBef>
                <a:spcPct val="50000"/>
              </a:spcBef>
            </a:pPr>
            <a:r>
              <a:rPr kumimoji="1" lang="zh-CN" altLang="bg-BG" b="1">
                <a:solidFill>
                  <a:srgbClr val="0000FF"/>
                </a:solidFill>
                <a:ea typeface="华文新魏" pitchFamily="2" charset="-122"/>
              </a:rPr>
              <a:t>公民内部的平等</a:t>
            </a:r>
          </a:p>
        </p:txBody>
      </p:sp>
      <p:sp>
        <p:nvSpPr>
          <p:cNvPr id="352263" name="Rectangle 7"/>
          <p:cNvSpPr>
            <a:spLocks noChangeArrowheads="1"/>
          </p:cNvSpPr>
          <p:nvPr/>
        </p:nvSpPr>
        <p:spPr bwMode="auto">
          <a:xfrm>
            <a:off x="7403280" y="4267201"/>
            <a:ext cx="3549518" cy="519113"/>
          </a:xfrm>
          <a:prstGeom prst="rect">
            <a:avLst/>
          </a:prstGeom>
          <a:solidFill>
            <a:srgbClr val="FFFF00"/>
          </a:solidFill>
          <a:ln w="9525">
            <a:noFill/>
            <a:miter lim="800000"/>
            <a:headEnd/>
            <a:tailEnd/>
          </a:ln>
          <a:effectLst/>
        </p:spPr>
        <p:txBody>
          <a:bodyPr/>
          <a:lstStyle/>
          <a:p>
            <a:pPr algn="ctr">
              <a:spcBef>
                <a:spcPct val="50000"/>
              </a:spcBef>
            </a:pPr>
            <a:r>
              <a:rPr kumimoji="1" lang="zh-CN" altLang="bg-BG" b="1">
                <a:solidFill>
                  <a:srgbClr val="0000FF"/>
                </a:solidFill>
                <a:ea typeface="华文新魏" pitchFamily="2" charset="-122"/>
              </a:rPr>
              <a:t>轮番而治</a:t>
            </a:r>
          </a:p>
        </p:txBody>
      </p:sp>
      <p:sp>
        <p:nvSpPr>
          <p:cNvPr id="352264" name="Rectangle 8"/>
          <p:cNvSpPr>
            <a:spLocks noGrp="1" noChangeArrowheads="1"/>
          </p:cNvSpPr>
          <p:nvPr>
            <p:ph type="title"/>
          </p:nvPr>
        </p:nvSpPr>
        <p:spPr>
          <a:xfrm>
            <a:off x="1" y="1"/>
            <a:ext cx="14790" cy="11113"/>
          </a:xfrm>
          <a:ln/>
        </p:spPr>
        <p:txBody>
          <a:bodyPr>
            <a:normAutofit fontScale="90000"/>
          </a:bodyPr>
          <a:lstStyle/>
          <a:p>
            <a:endParaRPr lang="zh-CN" altLang="zh-CN"/>
          </a:p>
        </p:txBody>
      </p:sp>
      <p:sp>
        <p:nvSpPr>
          <p:cNvPr id="352266" name="Rectangle 10"/>
          <p:cNvSpPr>
            <a:spLocks noChangeArrowheads="1"/>
          </p:cNvSpPr>
          <p:nvPr/>
        </p:nvSpPr>
        <p:spPr bwMode="auto">
          <a:xfrm>
            <a:off x="0" y="0"/>
            <a:ext cx="6997621" cy="369332"/>
          </a:xfrm>
          <a:prstGeom prst="rect">
            <a:avLst/>
          </a:prstGeom>
          <a:solidFill>
            <a:schemeClr val="bg1"/>
          </a:solidFill>
          <a:ln w="9525">
            <a:noFill/>
            <a:miter lim="800000"/>
            <a:headEnd/>
            <a:tailEnd/>
          </a:ln>
          <a:effectLst/>
        </p:spPr>
        <p:txBody>
          <a:bodyPr>
            <a:spAutoFit/>
          </a:bodyPr>
          <a:lstStyle/>
          <a:p>
            <a:r>
              <a:rPr lang="zh-CN" altLang="bg-BG" b="1" dirty="0" smtClean="0">
                <a:solidFill>
                  <a:srgbClr val="0033CC"/>
                </a:solidFill>
              </a:rPr>
              <a:t>雅</a:t>
            </a:r>
            <a:r>
              <a:rPr lang="zh-CN" altLang="bg-BG" b="1" dirty="0">
                <a:solidFill>
                  <a:srgbClr val="0033CC"/>
                </a:solidFill>
              </a:rPr>
              <a:t>典民主政治的</a:t>
            </a:r>
            <a:r>
              <a:rPr lang="zh-CN" altLang="bg-BG" b="1" dirty="0">
                <a:solidFill>
                  <a:srgbClr val="FF6600"/>
                </a:solidFill>
              </a:rPr>
              <a:t>特点</a:t>
            </a:r>
            <a:endParaRPr lang="zh-CN" altLang="en-US" b="1" dirty="0">
              <a:solidFill>
                <a:srgbClr val="FF6600"/>
              </a:solidFill>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52259"/>
                                        </p:tgtEl>
                                        <p:attrNameLst>
                                          <p:attrName>style.visibility</p:attrName>
                                        </p:attrNameLst>
                                      </p:cBhvr>
                                      <p:to>
                                        <p:strVal val="visible"/>
                                      </p:to>
                                    </p:set>
                                    <p:animEffect transition="in" filter="box(in)">
                                      <p:cBhvr>
                                        <p:cTn id="7" dur="500"/>
                                        <p:tgtEl>
                                          <p:spTgt spid="35225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52261"/>
                                        </p:tgtEl>
                                        <p:attrNameLst>
                                          <p:attrName>style.visibility</p:attrName>
                                        </p:attrNameLst>
                                      </p:cBhvr>
                                      <p:to>
                                        <p:strVal val="visible"/>
                                      </p:to>
                                    </p:set>
                                    <p:animEffect transition="in" filter="blinds(horizontal)">
                                      <p:cBhvr>
                                        <p:cTn id="12" dur="500"/>
                                        <p:tgtEl>
                                          <p:spTgt spid="352261"/>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52263"/>
                                        </p:tgtEl>
                                        <p:attrNameLst>
                                          <p:attrName>style.visibility</p:attrName>
                                        </p:attrNameLst>
                                      </p:cBhvr>
                                      <p:to>
                                        <p:strVal val="visible"/>
                                      </p:to>
                                    </p:set>
                                    <p:anim calcmode="lin" valueType="num">
                                      <p:cBhvr additive="base">
                                        <p:cTn id="17" dur="500" fill="hold"/>
                                        <p:tgtEl>
                                          <p:spTgt spid="352263"/>
                                        </p:tgtEl>
                                        <p:attrNameLst>
                                          <p:attrName>ppt_x</p:attrName>
                                        </p:attrNameLst>
                                      </p:cBhvr>
                                      <p:tavLst>
                                        <p:tav tm="0">
                                          <p:val>
                                            <p:strVal val="#ppt_x"/>
                                          </p:val>
                                        </p:tav>
                                        <p:tav tm="100000">
                                          <p:val>
                                            <p:strVal val="#ppt_x"/>
                                          </p:val>
                                        </p:tav>
                                      </p:tavLst>
                                    </p:anim>
                                    <p:anim calcmode="lin" valueType="num">
                                      <p:cBhvr additive="base">
                                        <p:cTn id="18" dur="500" fill="hold"/>
                                        <p:tgtEl>
                                          <p:spTgt spid="352263"/>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8" presetClass="entr" presetSubtype="16" fill="hold" grpId="0" nodeType="clickEffect">
                                  <p:stCondLst>
                                    <p:cond delay="0"/>
                                  </p:stCondLst>
                                  <p:childTnLst>
                                    <p:set>
                                      <p:cBhvr>
                                        <p:cTn id="22" dur="1" fill="hold">
                                          <p:stCondLst>
                                            <p:cond delay="0"/>
                                          </p:stCondLst>
                                        </p:cTn>
                                        <p:tgtEl>
                                          <p:spTgt spid="352262"/>
                                        </p:tgtEl>
                                        <p:attrNameLst>
                                          <p:attrName>style.visibility</p:attrName>
                                        </p:attrNameLst>
                                      </p:cBhvr>
                                      <p:to>
                                        <p:strVal val="visible"/>
                                      </p:to>
                                    </p:set>
                                    <p:animEffect transition="in" filter="diamond(in)">
                                      <p:cBhvr>
                                        <p:cTn id="23" dur="1000"/>
                                        <p:tgtEl>
                                          <p:spTgt spid="3522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2259" grpId="0" animBg="1"/>
      <p:bldP spid="352261" grpId="0" animBg="1"/>
      <p:bldP spid="352262" grpId="0" animBg="1"/>
      <p:bldP spid="35226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6046" y="66993"/>
            <a:ext cx="10952798" cy="1143000"/>
          </a:xfrm>
        </p:spPr>
        <p:txBody>
          <a:bodyPr/>
          <a:lstStyle/>
          <a:p>
            <a:r>
              <a:rPr lang="zh-CN" altLang="en-US"/>
              <a:t>阅读材料评价雅典的民主政治制度。</a:t>
            </a:r>
          </a:p>
        </p:txBody>
      </p:sp>
      <p:pic>
        <p:nvPicPr>
          <p:cNvPr id="4" name="内容占位符 3"/>
          <p:cNvPicPr>
            <a:picLocks noGrp="1" noChangeAspect="1"/>
          </p:cNvPicPr>
          <p:nvPr>
            <p:ph idx="1"/>
          </p:nvPr>
        </p:nvPicPr>
        <p:blipFill>
          <a:blip r:embed="rId2" cstate="print"/>
          <a:stretch>
            <a:fillRect/>
          </a:stretch>
        </p:blipFill>
        <p:spPr>
          <a:xfrm>
            <a:off x="7510780" y="1210310"/>
            <a:ext cx="4450715" cy="2676525"/>
          </a:xfrm>
          <a:prstGeom prst="rect">
            <a:avLst/>
          </a:prstGeom>
        </p:spPr>
      </p:pic>
      <p:sp>
        <p:nvSpPr>
          <p:cNvPr id="5" name="文本框 4"/>
          <p:cNvSpPr txBox="1"/>
          <p:nvPr/>
        </p:nvSpPr>
        <p:spPr>
          <a:xfrm>
            <a:off x="432435" y="1210310"/>
            <a:ext cx="7078345" cy="2676525"/>
          </a:xfrm>
          <a:prstGeom prst="rect">
            <a:avLst/>
          </a:prstGeom>
          <a:solidFill>
            <a:srgbClr val="FFFF00"/>
          </a:solidFill>
        </p:spPr>
        <p:txBody>
          <a:bodyPr wrap="square" rtlCol="0">
            <a:spAutoFit/>
          </a:bodyPr>
          <a:lstStyle/>
          <a:p>
            <a:r>
              <a:rPr lang="zh-CN" altLang="en-US" sz="2800" b="1" dirty="0">
                <a:solidFill>
                  <a:schemeClr val="tx1"/>
                </a:solidFill>
              </a:rPr>
              <a:t>材料一：雅典全盛有公民约30万，外邦人和奴隶占一半。成年男性外邦人不能称公民。“成年男性公民”是指父母祖籍均属本城邦，拥有一定财产，能自备武装服兵役的成年男子。没有一定财产，不能自备武装服兵役的雅典本地人成年男性仍不算公民。</a:t>
            </a:r>
          </a:p>
        </p:txBody>
      </p:sp>
      <p:sp>
        <p:nvSpPr>
          <p:cNvPr id="6" name="矩形 5"/>
          <p:cNvSpPr/>
          <p:nvPr/>
        </p:nvSpPr>
        <p:spPr>
          <a:xfrm>
            <a:off x="432435" y="4004945"/>
            <a:ext cx="6985000" cy="259207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623570" y="4197350"/>
            <a:ext cx="6685915" cy="1383665"/>
          </a:xfrm>
          <a:prstGeom prst="rect">
            <a:avLst/>
          </a:prstGeom>
          <a:noFill/>
          <a:extLst>
            <a:ext uri="{909E8E84-426E-40DD-AFC4-6F175D3DCCD1}">
              <a14:hiddenFill xmlns="" xmlns:a14="http://schemas.microsoft.com/office/drawing/2010/main">
                <a:solidFill>
                  <a:srgbClr val="00B050"/>
                </a:solidFill>
              </a14:hiddenFill>
            </a:ext>
          </a:extLst>
        </p:spPr>
        <p:txBody>
          <a:bodyPr wrap="square" rtlCol="0">
            <a:spAutoFit/>
          </a:bodyPr>
          <a:lstStyle/>
          <a:p>
            <a:r>
              <a:rPr lang="zh-CN" altLang="en-US" sz="2800" b="1" dirty="0"/>
              <a:t>材料二：在一次对外战争中，由于一些别有用心的人进行煽动，雅典人竟然随意处死了得胜立功的将领。</a:t>
            </a:r>
          </a:p>
        </p:txBody>
      </p:sp>
      <p:pic>
        <p:nvPicPr>
          <p:cNvPr id="13314" name="Picture 2"/>
          <p:cNvPicPr>
            <a:picLocks noChangeAspect="1" noChangeArrowheads="1"/>
          </p:cNvPicPr>
          <p:nvPr/>
        </p:nvPicPr>
        <p:blipFill>
          <a:blip r:embed="rId3" cstate="print"/>
          <a:srcRect/>
          <a:stretch>
            <a:fillRect/>
          </a:stretch>
        </p:blipFill>
        <p:spPr bwMode="auto">
          <a:xfrm>
            <a:off x="7309485" y="3803650"/>
            <a:ext cx="4886960" cy="2994025"/>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down)">
                                      <p:cBhvr>
                                        <p:cTn id="19" dur="5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ppt_x"/>
                                          </p:val>
                                        </p:tav>
                                        <p:tav tm="100000">
                                          <p:val>
                                            <p:strVal val="#ppt_x"/>
                                          </p:val>
                                        </p:tav>
                                      </p:tavLst>
                                    </p:anim>
                                    <p:anim calcmode="lin" valueType="num">
                                      <p:cBhvr additive="base">
                                        <p:cTn id="25"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500" fill="hold"/>
                                        <p:tgtEl>
                                          <p:spTgt spid="6"/>
                                        </p:tgtEl>
                                        <p:attrNameLst>
                                          <p:attrName>ppt_x</p:attrName>
                                        </p:attrNameLst>
                                      </p:cBhvr>
                                      <p:tavLst>
                                        <p:tav tm="0">
                                          <p:val>
                                            <p:strVal val="#ppt_x"/>
                                          </p:val>
                                        </p:tav>
                                        <p:tav tm="100000">
                                          <p:val>
                                            <p:strVal val="#ppt_x"/>
                                          </p:val>
                                        </p:tav>
                                      </p:tavLst>
                                    </p:anim>
                                    <p:anim calcmode="lin" valueType="num">
                                      <p:cBhvr additive="base">
                                        <p:cTn id="31"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P spid="6" grpId="0" animBg="1"/>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b="1">
                <a:solidFill>
                  <a:srgbClr val="FF0000"/>
                </a:solidFill>
                <a:sym typeface="+mn-ea"/>
              </a:rPr>
              <a:t>它既是伟大文明的催化剂，又是社会不公的暴力机器</a:t>
            </a:r>
          </a:p>
        </p:txBody>
      </p:sp>
      <p:sp>
        <p:nvSpPr>
          <p:cNvPr id="3" name="内容占位符 2"/>
          <p:cNvSpPr>
            <a:spLocks noGrp="1"/>
          </p:cNvSpPr>
          <p:nvPr>
            <p:ph idx="1"/>
          </p:nvPr>
        </p:nvSpPr>
        <p:spPr>
          <a:solidFill>
            <a:srgbClr val="0070C0"/>
          </a:solidFill>
        </p:spPr>
        <p:txBody>
          <a:bodyPr/>
          <a:lstStyle/>
          <a:p>
            <a:pPr marL="0" indent="0">
              <a:buNone/>
            </a:pPr>
            <a:r>
              <a:rPr lang="en-US" altLang="zh-CN" b="1">
                <a:solidFill>
                  <a:srgbClr val="FFFF00"/>
                </a:solidFill>
              </a:rPr>
              <a:t>       </a:t>
            </a:r>
            <a:r>
              <a:rPr lang="zh-CN" altLang="en-US" b="1">
                <a:solidFill>
                  <a:srgbClr val="FFFF00"/>
                </a:solidFill>
              </a:rPr>
              <a:t>它是城邦公民内部的民主，只有成年男性公民才真正享有权利。而妇孺、外邦人、奴隶被排除在外。它在充分发挥积极作用，促成雅典政治、经济、文化日臻繁盛的同时，又残忍地窒息、限制了社会另一部分成员的自身发展能力。它既是伟大文明的催化剂，又是社会不公的暴力机器，这是其最大的历史局限。</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Effect transition="in" filter="wipe(down)">
                                      <p:cBhvr>
                                        <p:cTn id="12" dur="500"/>
                                        <p:tgtEl>
                                          <p:spTgt spid="3">
                                            <p:bg/>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wipe(down)">
                                      <p:cBhvr>
                                        <p:cTn id="1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61474" name="Object 2"/>
          <p:cNvGraphicFramePr>
            <a:graphicFrameLocks noChangeAspect="1"/>
          </p:cNvGraphicFramePr>
          <p:nvPr/>
        </p:nvGraphicFramePr>
        <p:xfrm>
          <a:off x="0" y="765175"/>
          <a:ext cx="6515900" cy="3265488"/>
        </p:xfrm>
        <a:graphic>
          <a:graphicData uri="http://schemas.openxmlformats.org/presentationml/2006/ole">
            <p:oleObj spid="_x0000_s1026" name="图表" r:id="rId3" imgW="6096000" imgH="4067243" progId="">
              <p:embed followColorScheme="full"/>
            </p:oleObj>
          </a:graphicData>
        </a:graphic>
      </p:graphicFrame>
      <p:sp>
        <p:nvSpPr>
          <p:cNvPr id="361475" name="WordArt 3"/>
          <p:cNvSpPr>
            <a:spLocks noChangeArrowheads="1" noChangeShapeType="1" noTextEdit="1"/>
          </p:cNvSpPr>
          <p:nvPr/>
        </p:nvSpPr>
        <p:spPr bwMode="auto">
          <a:xfrm>
            <a:off x="4743256" y="3716338"/>
            <a:ext cx="2588189" cy="1655762"/>
          </a:xfrm>
          <a:prstGeom prst="rect">
            <a:avLst/>
          </a:prstGeom>
        </p:spPr>
        <p:txBody>
          <a:bodyPr wrap="none" fromWordArt="1">
            <a:prstTxWarp prst="textSlantUp">
              <a:avLst>
                <a:gd name="adj" fmla="val 32056"/>
              </a:avLst>
            </a:prstTxWarp>
          </a:bodyPr>
          <a:lstStyle/>
          <a:p>
            <a:pPr algn="ctr"/>
            <a:r>
              <a:rPr lang="zh-CN" altLang="en-US" sz="4400" b="1" kern="10">
                <a:ln w="9525">
                  <a:solidFill>
                    <a:srgbClr val="CC99FF"/>
                  </a:solidFill>
                  <a:round/>
                  <a:headEnd/>
                  <a:tailEnd/>
                </a:ln>
                <a:gradFill rotWithShape="0">
                  <a:gsLst>
                    <a:gs pos="0">
                      <a:srgbClr val="6600CC"/>
                    </a:gs>
                    <a:gs pos="100000">
                      <a:srgbClr val="CC00CC"/>
                    </a:gs>
                  </a:gsLst>
                  <a:lin ang="5400000" scaled="1"/>
                </a:gradFill>
                <a:effectLst>
                  <a:outerShdw dist="53882" dir="2700000" algn="ctr" rotWithShape="0">
                    <a:srgbClr val="9999FF">
                      <a:alpha val="80000"/>
                    </a:srgbClr>
                  </a:outerShdw>
                </a:effectLst>
                <a:latin typeface="华文行楷"/>
              </a:rPr>
              <a:t>实质？</a:t>
            </a:r>
          </a:p>
        </p:txBody>
      </p:sp>
      <p:sp>
        <p:nvSpPr>
          <p:cNvPr id="361476" name="Text Box 4"/>
          <p:cNvSpPr txBox="1">
            <a:spLocks noChangeArrowheads="1"/>
          </p:cNvSpPr>
          <p:nvPr/>
        </p:nvSpPr>
        <p:spPr bwMode="auto">
          <a:xfrm>
            <a:off x="910622" y="333376"/>
            <a:ext cx="7667380" cy="519113"/>
          </a:xfrm>
          <a:prstGeom prst="rect">
            <a:avLst/>
          </a:prstGeom>
          <a:noFill/>
          <a:ln w="9525">
            <a:noFill/>
            <a:miter lim="800000"/>
            <a:headEnd/>
            <a:tailEnd/>
          </a:ln>
          <a:effectLst/>
        </p:spPr>
        <p:txBody>
          <a:bodyPr>
            <a:spAutoFit/>
          </a:bodyPr>
          <a:lstStyle/>
          <a:p>
            <a:pPr>
              <a:spcBef>
                <a:spcPct val="50000"/>
              </a:spcBef>
            </a:pPr>
            <a:r>
              <a:rPr lang="zh-CN" altLang="en-US" sz="2800" b="1">
                <a:ea typeface="宋体" pitchFamily="2" charset="-122"/>
              </a:rPr>
              <a:t>材料：雅典城邦居民比例示意图</a:t>
            </a:r>
          </a:p>
        </p:txBody>
      </p:sp>
      <p:sp>
        <p:nvSpPr>
          <p:cNvPr id="361477" name="Text Box 5"/>
          <p:cNvSpPr txBox="1">
            <a:spLocks noChangeArrowheads="1"/>
          </p:cNvSpPr>
          <p:nvPr/>
        </p:nvSpPr>
        <p:spPr bwMode="auto">
          <a:xfrm>
            <a:off x="333824" y="4076701"/>
            <a:ext cx="10830255" cy="1384995"/>
          </a:xfrm>
          <a:prstGeom prst="rect">
            <a:avLst/>
          </a:prstGeom>
          <a:noFill/>
          <a:ln w="9525">
            <a:noFill/>
            <a:miter lim="800000"/>
            <a:headEnd/>
            <a:tailEnd/>
          </a:ln>
          <a:effectLst/>
        </p:spPr>
        <p:txBody>
          <a:bodyPr>
            <a:spAutoFit/>
          </a:bodyPr>
          <a:lstStyle/>
          <a:p>
            <a:pPr>
              <a:spcBef>
                <a:spcPct val="50000"/>
              </a:spcBef>
            </a:pPr>
            <a:r>
              <a:rPr lang="zh-CN" altLang="en-US" sz="2800" b="1">
                <a:solidFill>
                  <a:srgbClr val="FF0066"/>
                </a:solidFill>
                <a:ea typeface="宋体" pitchFamily="2" charset="-122"/>
              </a:rPr>
              <a:t>雅典的民主是成年男性公民的民主，是少数人的民主，广大的妇女、奴隶、未成年人、异邦人不在此列。因此，它只是建立在奴隶制基础上的少数人的民主。</a:t>
            </a:r>
          </a:p>
        </p:txBody>
      </p:sp>
      <p:sp>
        <p:nvSpPr>
          <p:cNvPr id="361478" name="Text Box 6"/>
          <p:cNvSpPr txBox="1">
            <a:spLocks noChangeArrowheads="1"/>
          </p:cNvSpPr>
          <p:nvPr/>
        </p:nvSpPr>
        <p:spPr bwMode="auto">
          <a:xfrm>
            <a:off x="6756760" y="1484313"/>
            <a:ext cx="4791849" cy="1077218"/>
          </a:xfrm>
          <a:prstGeom prst="rect">
            <a:avLst/>
          </a:prstGeom>
          <a:noFill/>
          <a:ln w="9525">
            <a:noFill/>
            <a:miter lim="800000"/>
            <a:headEnd/>
            <a:tailEnd/>
          </a:ln>
          <a:effectLst/>
        </p:spPr>
        <p:txBody>
          <a:bodyPr>
            <a:spAutoFit/>
          </a:bodyPr>
          <a:lstStyle/>
          <a:p>
            <a:pPr>
              <a:spcBef>
                <a:spcPct val="50000"/>
              </a:spcBef>
            </a:pPr>
            <a:r>
              <a:rPr lang="zh-CN" altLang="en-US" sz="3200" b="1" dirty="0">
                <a:ea typeface="华文新魏" pitchFamily="2" charset="-122"/>
              </a:rPr>
              <a:t>想想该图反映了雅典的民主政治有怎样的局限性。</a:t>
            </a:r>
          </a:p>
        </p:txBody>
      </p:sp>
      <p:sp>
        <p:nvSpPr>
          <p:cNvPr id="7" name="Text Box 8"/>
          <p:cNvSpPr txBox="1">
            <a:spLocks noChangeArrowheads="1"/>
          </p:cNvSpPr>
          <p:nvPr/>
        </p:nvSpPr>
        <p:spPr bwMode="auto">
          <a:xfrm>
            <a:off x="1188343" y="5445224"/>
            <a:ext cx="10081120" cy="1323439"/>
          </a:xfrm>
          <a:prstGeom prst="rect">
            <a:avLst/>
          </a:prstGeom>
          <a:solidFill>
            <a:srgbClr val="00B0F0"/>
          </a:solidFill>
          <a:ln w="9525">
            <a:noFill/>
            <a:miter lim="800000"/>
            <a:headEnd/>
            <a:tailEnd/>
          </a:ln>
          <a:effectLst/>
        </p:spPr>
        <p:txBody>
          <a:bodyPr wrap="square">
            <a:spAutoFit/>
          </a:bodyPr>
          <a:lstStyle/>
          <a:p>
            <a:pPr>
              <a:spcBef>
                <a:spcPct val="50000"/>
              </a:spcBef>
            </a:pPr>
            <a:r>
              <a:rPr lang="zh-CN" altLang="en-US" sz="4000" b="1" dirty="0">
                <a:ea typeface="宋体" pitchFamily="2" charset="-122"/>
              </a:rPr>
              <a:t>民主政治的实质</a:t>
            </a:r>
            <a:r>
              <a:rPr lang="en-US" altLang="zh-CN" sz="4000" b="1" dirty="0">
                <a:ea typeface="宋体" pitchFamily="2" charset="-122"/>
              </a:rPr>
              <a:t>----</a:t>
            </a:r>
            <a:r>
              <a:rPr lang="zh-CN" altLang="en-US" sz="4000" b="1" dirty="0"/>
              <a:t>建立在奴隶制基础上的少数人的民</a:t>
            </a:r>
            <a:r>
              <a:rPr lang="zh-CN" altLang="en-US" sz="4000" b="1" dirty="0" smtClean="0"/>
              <a:t>主（</a:t>
            </a:r>
            <a:r>
              <a:rPr lang="zh-CN" altLang="en-US" sz="4000" b="1" dirty="0" smtClean="0">
                <a:solidFill>
                  <a:srgbClr val="C00000"/>
                </a:solidFill>
              </a:rPr>
              <a:t>奴隶主的民主政治</a:t>
            </a:r>
            <a:r>
              <a:rPr lang="zh-CN" altLang="en-US" sz="4000" b="1" dirty="0" smtClean="0"/>
              <a:t>）</a:t>
            </a:r>
            <a:endParaRPr lang="zh-CN" altLang="en-US" sz="40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61475"/>
                                        </p:tgtEl>
                                        <p:attrNameLst>
                                          <p:attrName>style.visibility</p:attrName>
                                        </p:attrNameLst>
                                      </p:cBhvr>
                                      <p:to>
                                        <p:strVal val="visible"/>
                                      </p:to>
                                    </p:set>
                                    <p:animEffect transition="in" filter="checkerboard(across)">
                                      <p:cBhvr>
                                        <p:cTn id="7" dur="500"/>
                                        <p:tgtEl>
                                          <p:spTgt spid="361475"/>
                                        </p:tgtEl>
                                      </p:cBhvr>
                                    </p:animEffect>
                                  </p:childTnLst>
                                </p:cTn>
                              </p:par>
                            </p:childTnLst>
                          </p:cTn>
                        </p:par>
                        <p:par>
                          <p:cTn id="8" fill="hold">
                            <p:stCondLst>
                              <p:cond delay="500"/>
                            </p:stCondLst>
                            <p:childTnLst>
                              <p:par>
                                <p:cTn id="9" presetID="6" presetClass="emph" presetSubtype="0" fill="hold" grpId="1" nodeType="afterEffect">
                                  <p:stCondLst>
                                    <p:cond delay="0"/>
                                  </p:stCondLst>
                                  <p:childTnLst>
                                    <p:animScale>
                                      <p:cBhvr>
                                        <p:cTn id="10" dur="2000" fill="hold"/>
                                        <p:tgtEl>
                                          <p:spTgt spid="361475"/>
                                        </p:tgtEl>
                                      </p:cBhvr>
                                      <p:by x="150000" y="150000"/>
                                    </p:animScale>
                                  </p:childTnLst>
                                </p:cTn>
                              </p:par>
                            </p:childTnLst>
                          </p:cTn>
                        </p:par>
                      </p:childTnLst>
                    </p:cTn>
                  </p:par>
                  <p:par>
                    <p:cTn id="11" fill="hold">
                      <p:stCondLst>
                        <p:cond delay="indefinite"/>
                      </p:stCondLst>
                      <p:childTnLst>
                        <p:par>
                          <p:cTn id="12" fill="hold">
                            <p:stCondLst>
                              <p:cond delay="0"/>
                            </p:stCondLst>
                            <p:childTnLst>
                              <p:par>
                                <p:cTn id="13" presetID="5" presetClass="exit" presetSubtype="10" fill="hold" grpId="2" nodeType="clickEffect">
                                  <p:stCondLst>
                                    <p:cond delay="0"/>
                                  </p:stCondLst>
                                  <p:childTnLst>
                                    <p:animEffect transition="out" filter="checkerboard(across)">
                                      <p:cBhvr>
                                        <p:cTn id="14" dur="500"/>
                                        <p:tgtEl>
                                          <p:spTgt spid="361475"/>
                                        </p:tgtEl>
                                      </p:cBhvr>
                                    </p:animEffect>
                                    <p:set>
                                      <p:cBhvr>
                                        <p:cTn id="15" dur="1" fill="hold">
                                          <p:stCondLst>
                                            <p:cond delay="499"/>
                                          </p:stCondLst>
                                        </p:cTn>
                                        <p:tgtEl>
                                          <p:spTgt spid="361475"/>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3" presetClass="entr" presetSubtype="16" fill="hold" grpId="0" nodeType="clickEffect">
                                  <p:stCondLst>
                                    <p:cond delay="0"/>
                                  </p:stCondLst>
                                  <p:childTnLst>
                                    <p:set>
                                      <p:cBhvr>
                                        <p:cTn id="19" dur="1" fill="hold">
                                          <p:stCondLst>
                                            <p:cond delay="0"/>
                                          </p:stCondLst>
                                        </p:cTn>
                                        <p:tgtEl>
                                          <p:spTgt spid="361477"/>
                                        </p:tgtEl>
                                        <p:attrNameLst>
                                          <p:attrName>style.visibility</p:attrName>
                                        </p:attrNameLst>
                                      </p:cBhvr>
                                      <p:to>
                                        <p:strVal val="visible"/>
                                      </p:to>
                                    </p:set>
                                    <p:anim calcmode="lin" valueType="num">
                                      <p:cBhvr>
                                        <p:cTn id="20" dur="500" fill="hold"/>
                                        <p:tgtEl>
                                          <p:spTgt spid="361477"/>
                                        </p:tgtEl>
                                        <p:attrNameLst>
                                          <p:attrName>ppt_w</p:attrName>
                                        </p:attrNameLst>
                                      </p:cBhvr>
                                      <p:tavLst>
                                        <p:tav tm="0">
                                          <p:val>
                                            <p:fltVal val="0"/>
                                          </p:val>
                                        </p:tav>
                                        <p:tav tm="100000">
                                          <p:val>
                                            <p:strVal val="#ppt_w"/>
                                          </p:val>
                                        </p:tav>
                                      </p:tavLst>
                                    </p:anim>
                                    <p:anim calcmode="lin" valueType="num">
                                      <p:cBhvr>
                                        <p:cTn id="21" dur="500" fill="hold"/>
                                        <p:tgtEl>
                                          <p:spTgt spid="361477"/>
                                        </p:tgtEl>
                                        <p:attrNameLst>
                                          <p:attrName>ppt_h</p:attrName>
                                        </p:attrNameLst>
                                      </p:cBhvr>
                                      <p:tavLst>
                                        <p:tav tm="0">
                                          <p:val>
                                            <p:fltVal val="0"/>
                                          </p:val>
                                        </p:tav>
                                        <p:tav tm="100000">
                                          <p:val>
                                            <p:strVal val="#ppt_h"/>
                                          </p:val>
                                        </p:tav>
                                      </p:tavLst>
                                    </p:anim>
                                  </p:childTnLst>
                                </p:cTn>
                              </p:par>
                            </p:childTnLst>
                          </p:cTn>
                        </p:par>
                      </p:childTnLst>
                    </p:cTn>
                  </p:par>
                  <p:par>
                    <p:cTn id="22" fill="hold">
                      <p:stCondLst>
                        <p:cond delay="indefinite"/>
                      </p:stCondLst>
                      <p:childTnLst>
                        <p:par>
                          <p:cTn id="23" fill="hold">
                            <p:stCondLst>
                              <p:cond delay="0"/>
                            </p:stCondLst>
                            <p:childTnLst>
                              <p:par>
                                <p:cTn id="24" presetID="27" presetClass="entr" presetSubtype="0" fill="hold" grpId="0" nodeType="clickEffect">
                                  <p:stCondLst>
                                    <p:cond delay="0"/>
                                  </p:stCondLst>
                                  <p:iterate type="lt">
                                    <p:tmPct val="50000"/>
                                  </p:iterate>
                                  <p:childTnLst>
                                    <p:set>
                                      <p:cBhvr>
                                        <p:cTn id="25" dur="1" fill="hold">
                                          <p:stCondLst>
                                            <p:cond delay="0"/>
                                          </p:stCondLst>
                                        </p:cTn>
                                        <p:tgtEl>
                                          <p:spTgt spid="7"/>
                                        </p:tgtEl>
                                        <p:attrNameLst>
                                          <p:attrName>style.visibility</p:attrName>
                                        </p:attrNameLst>
                                      </p:cBhvr>
                                      <p:to>
                                        <p:strVal val="visible"/>
                                      </p:to>
                                    </p:set>
                                    <p:anim calcmode="discrete" valueType="clr">
                                      <p:cBhvr override="childStyle">
                                        <p:cTn id="26" dur="80"/>
                                        <p:tgtEl>
                                          <p:spTgt spid="7"/>
                                        </p:tgtEl>
                                        <p:attrNameLst>
                                          <p:attrName>style.color</p:attrName>
                                        </p:attrNameLst>
                                      </p:cBhvr>
                                      <p:tavLst>
                                        <p:tav tm="0">
                                          <p:val>
                                            <p:clrVal>
                                              <a:schemeClr val="accent2"/>
                                            </p:clrVal>
                                          </p:val>
                                        </p:tav>
                                        <p:tav tm="50000">
                                          <p:val>
                                            <p:clrVal>
                                              <a:schemeClr val="hlink"/>
                                            </p:clrVal>
                                          </p:val>
                                        </p:tav>
                                      </p:tavLst>
                                    </p:anim>
                                    <p:anim calcmode="discrete" valueType="clr">
                                      <p:cBhvr>
                                        <p:cTn id="27" dur="80"/>
                                        <p:tgtEl>
                                          <p:spTgt spid="7"/>
                                        </p:tgtEl>
                                        <p:attrNameLst>
                                          <p:attrName>fillcolor</p:attrName>
                                        </p:attrNameLst>
                                      </p:cBhvr>
                                      <p:tavLst>
                                        <p:tav tm="0">
                                          <p:val>
                                            <p:clrVal>
                                              <a:schemeClr val="accent2"/>
                                            </p:clrVal>
                                          </p:val>
                                        </p:tav>
                                        <p:tav tm="50000">
                                          <p:val>
                                            <p:clrVal>
                                              <a:schemeClr val="hlink"/>
                                            </p:clrVal>
                                          </p:val>
                                        </p:tav>
                                      </p:tavLst>
                                    </p:anim>
                                    <p:set>
                                      <p:cBhvr>
                                        <p:cTn id="28" dur="80"/>
                                        <p:tgtEl>
                                          <p:spTgt spid="7"/>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1475" grpId="0" animBg="1"/>
      <p:bldP spid="361475" grpId="1" animBg="1"/>
      <p:bldP spid="361475" grpId="2" animBg="1"/>
      <p:bldP spid="361477" grpId="0"/>
      <p:bldP spid="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3522" name="Text Box 2"/>
          <p:cNvSpPr txBox="1">
            <a:spLocks noChangeArrowheads="1"/>
          </p:cNvSpPr>
          <p:nvPr/>
        </p:nvSpPr>
        <p:spPr bwMode="auto">
          <a:xfrm>
            <a:off x="697227" y="4371976"/>
            <a:ext cx="10637990" cy="1569660"/>
          </a:xfrm>
          <a:prstGeom prst="rect">
            <a:avLst/>
          </a:prstGeom>
          <a:noFill/>
          <a:ln w="9525">
            <a:noFill/>
            <a:miter lim="800000"/>
            <a:headEnd/>
            <a:tailEnd/>
          </a:ln>
          <a:effectLst/>
        </p:spPr>
        <p:txBody>
          <a:bodyPr>
            <a:spAutoFit/>
          </a:bodyPr>
          <a:lstStyle/>
          <a:p>
            <a:r>
              <a:rPr lang="en-US" altLang="zh-CN" b="1" dirty="0">
                <a:solidFill>
                  <a:srgbClr val="0000FF"/>
                </a:solidFill>
                <a:ea typeface="华文楷体" pitchFamily="2" charset="-122"/>
              </a:rPr>
              <a:t>        </a:t>
            </a:r>
            <a:r>
              <a:rPr lang="zh-CN" altLang="en-US" sz="3200" b="1" dirty="0">
                <a:ea typeface="华文楷体" pitchFamily="2" charset="-122"/>
              </a:rPr>
              <a:t>一切公职抽签与选举产生，这种直接民主、轮番而治的特点并不能保证德才兼备的人稳固执政，极有可能极端民主化，无政府主义，导致民主制的最终衰落与夭折。</a:t>
            </a:r>
          </a:p>
        </p:txBody>
      </p:sp>
      <p:sp>
        <p:nvSpPr>
          <p:cNvPr id="363523" name="Text Box 3"/>
          <p:cNvSpPr txBox="1">
            <a:spLocks noChangeArrowheads="1"/>
          </p:cNvSpPr>
          <p:nvPr/>
        </p:nvSpPr>
        <p:spPr bwMode="auto">
          <a:xfrm>
            <a:off x="304245" y="457201"/>
            <a:ext cx="5698244" cy="3108543"/>
          </a:xfrm>
          <a:prstGeom prst="rect">
            <a:avLst/>
          </a:prstGeom>
          <a:noFill/>
          <a:ln w="9525">
            <a:noFill/>
            <a:miter lim="800000"/>
            <a:headEnd/>
            <a:tailEnd/>
          </a:ln>
          <a:effectLst/>
        </p:spPr>
        <p:txBody>
          <a:bodyPr>
            <a:spAutoFit/>
          </a:bodyPr>
          <a:lstStyle/>
          <a:p>
            <a:pPr>
              <a:spcBef>
                <a:spcPct val="50000"/>
              </a:spcBef>
            </a:pPr>
            <a:r>
              <a:rPr lang="zh-CN" altLang="en-US" sz="2800" b="1" dirty="0">
                <a:solidFill>
                  <a:srgbClr val="FF0000"/>
                </a:solidFill>
                <a:latin typeface="黑体" pitchFamily="49" charset="-122"/>
                <a:ea typeface="黑体" pitchFamily="49" charset="-122"/>
              </a:rPr>
              <a:t>苏格拉底（前</a:t>
            </a:r>
            <a:r>
              <a:rPr lang="en-US" altLang="zh-CN" sz="2800" b="1" dirty="0">
                <a:solidFill>
                  <a:srgbClr val="FF0000"/>
                </a:solidFill>
                <a:latin typeface="黑体" pitchFamily="49" charset="-122"/>
                <a:ea typeface="黑体" pitchFamily="49" charset="-122"/>
              </a:rPr>
              <a:t>469</a:t>
            </a:r>
            <a:r>
              <a:rPr lang="en-US" altLang="zh-CN" sz="2800" b="1" dirty="0">
                <a:solidFill>
                  <a:srgbClr val="FF0000"/>
                </a:solidFill>
                <a:latin typeface="Arial"/>
                <a:ea typeface="黑体" pitchFamily="49" charset="-122"/>
              </a:rPr>
              <a:t>—</a:t>
            </a:r>
            <a:r>
              <a:rPr lang="zh-CN" altLang="en-US" sz="2800" b="1" dirty="0">
                <a:solidFill>
                  <a:srgbClr val="FF0000"/>
                </a:solidFill>
                <a:latin typeface="黑体" pitchFamily="49" charset="-122"/>
                <a:ea typeface="黑体" pitchFamily="49" charset="-122"/>
              </a:rPr>
              <a:t>前</a:t>
            </a:r>
            <a:r>
              <a:rPr lang="en-US" altLang="zh-CN" sz="2800" b="1" dirty="0">
                <a:solidFill>
                  <a:srgbClr val="FF0000"/>
                </a:solidFill>
                <a:latin typeface="黑体" pitchFamily="49" charset="-122"/>
                <a:ea typeface="黑体" pitchFamily="49" charset="-122"/>
              </a:rPr>
              <a:t>339</a:t>
            </a:r>
            <a:r>
              <a:rPr lang="zh-CN" altLang="en-US" sz="2800" b="1" dirty="0">
                <a:solidFill>
                  <a:srgbClr val="FF0000"/>
                </a:solidFill>
                <a:latin typeface="黑体" pitchFamily="49" charset="-122"/>
                <a:ea typeface="黑体" pitchFamily="49" charset="-122"/>
              </a:rPr>
              <a:t>年）古希腊</a:t>
            </a:r>
            <a:r>
              <a:rPr lang="zh-CN" altLang="en-US" sz="2800" b="1" dirty="0">
                <a:latin typeface="黑体" pitchFamily="49" charset="-122"/>
                <a:ea typeface="黑体" pitchFamily="49" charset="-122"/>
              </a:rPr>
              <a:t>卓越的哲学家</a:t>
            </a:r>
            <a:r>
              <a:rPr lang="zh-CN" altLang="en-US" sz="2800" b="1" dirty="0">
                <a:solidFill>
                  <a:srgbClr val="FF0000"/>
                </a:solidFill>
                <a:latin typeface="黑体" pitchFamily="49" charset="-122"/>
                <a:ea typeface="黑体" pitchFamily="49" charset="-122"/>
              </a:rPr>
              <a:t>。然而这位哲学家却</a:t>
            </a:r>
            <a:r>
              <a:rPr lang="zh-CN" altLang="en-US" sz="2800" b="1" dirty="0">
                <a:latin typeface="黑体" pitchFamily="49" charset="-122"/>
                <a:ea typeface="黑体" pitchFamily="49" charset="-122"/>
              </a:rPr>
              <a:t>在陪审法庭中</a:t>
            </a:r>
            <a:r>
              <a:rPr lang="zh-CN" altLang="en-US" sz="2800" b="1" dirty="0">
                <a:solidFill>
                  <a:srgbClr val="FF0000"/>
                </a:solidFill>
                <a:latin typeface="黑体" pitchFamily="49" charset="-122"/>
                <a:ea typeface="黑体" pitchFamily="49" charset="-122"/>
              </a:rPr>
              <a:t>因为指斥雅典政治的弊端而</a:t>
            </a:r>
            <a:r>
              <a:rPr lang="zh-CN" altLang="en-US" sz="2800" b="1" dirty="0">
                <a:latin typeface="黑体" pitchFamily="49" charset="-122"/>
                <a:ea typeface="黑体" pitchFamily="49" charset="-122"/>
              </a:rPr>
              <a:t>被</a:t>
            </a:r>
            <a:r>
              <a:rPr lang="zh-CN" altLang="en-US" sz="2800" b="1" dirty="0">
                <a:solidFill>
                  <a:srgbClr val="FF0000"/>
                </a:solidFill>
                <a:latin typeface="黑体" pitchFamily="49" charset="-122"/>
                <a:ea typeface="黑体" pitchFamily="49" charset="-122"/>
              </a:rPr>
              <a:t>包含着一大批</a:t>
            </a:r>
            <a:r>
              <a:rPr lang="zh-CN" altLang="en-US" sz="2800" b="1" dirty="0">
                <a:latin typeface="黑体" pitchFamily="49" charset="-122"/>
                <a:ea typeface="黑体" pitchFamily="49" charset="-122"/>
              </a:rPr>
              <a:t>文盲、保守派</a:t>
            </a:r>
            <a:r>
              <a:rPr lang="zh-CN" altLang="en-US" sz="2800" b="1" dirty="0">
                <a:solidFill>
                  <a:srgbClr val="FF0000"/>
                </a:solidFill>
                <a:latin typeface="黑体" pitchFamily="49" charset="-122"/>
                <a:ea typeface="黑体" pitchFamily="49" charset="-122"/>
              </a:rPr>
              <a:t>的法官们集体定为有罪，公元前</a:t>
            </a:r>
            <a:r>
              <a:rPr lang="en-US" altLang="zh-CN" sz="2800" b="1" dirty="0">
                <a:solidFill>
                  <a:srgbClr val="FF0000"/>
                </a:solidFill>
                <a:latin typeface="黑体" pitchFamily="49" charset="-122"/>
                <a:ea typeface="黑体" pitchFamily="49" charset="-122"/>
              </a:rPr>
              <a:t>399</a:t>
            </a:r>
            <a:r>
              <a:rPr lang="zh-CN" altLang="en-US" sz="2800" b="1" dirty="0">
                <a:solidFill>
                  <a:srgbClr val="FF0000"/>
                </a:solidFill>
                <a:latin typeface="黑体" pitchFamily="49" charset="-122"/>
                <a:ea typeface="黑体" pitchFamily="49" charset="-122"/>
              </a:rPr>
              <a:t>年，年约</a:t>
            </a:r>
            <a:r>
              <a:rPr lang="en-US" altLang="zh-CN" sz="2800" b="1" dirty="0">
                <a:solidFill>
                  <a:srgbClr val="FF0000"/>
                </a:solidFill>
                <a:latin typeface="黑体" pitchFamily="49" charset="-122"/>
                <a:ea typeface="黑体" pitchFamily="49" charset="-122"/>
              </a:rPr>
              <a:t>70</a:t>
            </a:r>
            <a:r>
              <a:rPr lang="zh-CN" altLang="en-US" sz="2800" b="1" dirty="0">
                <a:solidFill>
                  <a:srgbClr val="FF0000"/>
                </a:solidFill>
                <a:latin typeface="黑体" pitchFamily="49" charset="-122"/>
                <a:ea typeface="黑体" pitchFamily="49" charset="-122"/>
              </a:rPr>
              <a:t>岁的苏格拉底受审判</a:t>
            </a:r>
            <a:r>
              <a:rPr lang="zh-CN" altLang="en-US" sz="2800" b="1" dirty="0">
                <a:latin typeface="黑体" pitchFamily="49" charset="-122"/>
                <a:ea typeface="黑体" pitchFamily="49" charset="-122"/>
              </a:rPr>
              <a:t>处死刑</a:t>
            </a:r>
            <a:r>
              <a:rPr lang="zh-CN" altLang="en-US" sz="2800" b="1" dirty="0">
                <a:solidFill>
                  <a:srgbClr val="FF0000"/>
                </a:solidFill>
                <a:latin typeface="黑体" pitchFamily="49" charset="-122"/>
                <a:ea typeface="黑体" pitchFamily="49" charset="-122"/>
              </a:rPr>
              <a:t>。 </a:t>
            </a:r>
          </a:p>
        </p:txBody>
      </p:sp>
      <p:pic>
        <p:nvPicPr>
          <p:cNvPr id="363524" name="Picture 4" descr="《苏格拉底之死》雅克·路易·大卫"/>
          <p:cNvPicPr>
            <a:picLocks noChangeAspect="1" noChangeArrowheads="1"/>
          </p:cNvPicPr>
          <p:nvPr/>
        </p:nvPicPr>
        <p:blipFill>
          <a:blip r:embed="rId3" cstate="print"/>
          <a:srcRect/>
          <a:stretch>
            <a:fillRect/>
          </a:stretch>
        </p:blipFill>
        <p:spPr bwMode="auto">
          <a:xfrm>
            <a:off x="5882058" y="533401"/>
            <a:ext cx="5943330" cy="3298825"/>
          </a:xfrm>
          <a:prstGeom prst="rect">
            <a:avLst/>
          </a:prstGeom>
          <a:noFill/>
          <a:ln w="9525">
            <a:noFill/>
            <a:miter lim="800000"/>
            <a:headEnd/>
            <a:tailEnd/>
          </a:ln>
        </p:spPr>
      </p:pic>
      <p:sp>
        <p:nvSpPr>
          <p:cNvPr id="363525" name="Text Box 5"/>
          <p:cNvSpPr txBox="1">
            <a:spLocks noChangeArrowheads="1"/>
          </p:cNvSpPr>
          <p:nvPr/>
        </p:nvSpPr>
        <p:spPr bwMode="auto">
          <a:xfrm>
            <a:off x="7808939" y="3886200"/>
            <a:ext cx="2875533" cy="457200"/>
          </a:xfrm>
          <a:prstGeom prst="rect">
            <a:avLst/>
          </a:prstGeom>
          <a:noFill/>
          <a:ln w="9525">
            <a:noFill/>
            <a:miter lim="800000"/>
            <a:headEnd/>
            <a:tailEnd/>
          </a:ln>
          <a:effectLst/>
        </p:spPr>
        <p:txBody>
          <a:bodyPr>
            <a:spAutoFit/>
          </a:bodyPr>
          <a:lstStyle/>
          <a:p>
            <a:pPr>
              <a:spcBef>
                <a:spcPct val="50000"/>
              </a:spcBef>
            </a:pPr>
            <a:r>
              <a:rPr lang="zh-CN" altLang="en-US" sz="2400" b="1">
                <a:solidFill>
                  <a:srgbClr val="FF0066"/>
                </a:solidFill>
                <a:ea typeface="华文新魏" pitchFamily="2" charset="-122"/>
              </a:rPr>
              <a:t>苏格拉底之死</a:t>
            </a:r>
          </a:p>
        </p:txBody>
      </p:sp>
      <p:sp>
        <p:nvSpPr>
          <p:cNvPr id="6" name="矩形 5"/>
          <p:cNvSpPr/>
          <p:nvPr/>
        </p:nvSpPr>
        <p:spPr>
          <a:xfrm>
            <a:off x="972319" y="6093296"/>
            <a:ext cx="8768239" cy="523220"/>
          </a:xfrm>
          <a:prstGeom prst="rect">
            <a:avLst/>
          </a:prstGeom>
          <a:solidFill>
            <a:schemeClr val="tx2">
              <a:lumMod val="20000"/>
              <a:lumOff val="80000"/>
            </a:schemeClr>
          </a:solidFill>
        </p:spPr>
        <p:txBody>
          <a:bodyPr wrap="square">
            <a:spAutoFit/>
          </a:bodyPr>
          <a:lstStyle/>
          <a:p>
            <a:r>
              <a:rPr lang="zh-CN" altLang="en-US" sz="2800" b="1" dirty="0" smtClean="0">
                <a:solidFill>
                  <a:srgbClr val="FF0000"/>
                </a:solidFill>
                <a:ea typeface="宋体" pitchFamily="2" charset="-122"/>
              </a:rPr>
              <a:t>是小国寡民的产物，直接民主不能保证参政人员的素质</a:t>
            </a:r>
            <a:endParaRPr lang="zh-CN" altLang="en-US" sz="2800" dirty="0">
              <a:solidFill>
                <a:srgbClr val="FF0000"/>
              </a:solidFil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63522"/>
                                        </p:tgtEl>
                                        <p:attrNameLst>
                                          <p:attrName>style.visibility</p:attrName>
                                        </p:attrNameLst>
                                      </p:cBhvr>
                                      <p:to>
                                        <p:strVal val="visible"/>
                                      </p:to>
                                    </p:set>
                                    <p:anim calcmode="lin" valueType="num">
                                      <p:cBhvr additive="base">
                                        <p:cTn id="7" dur="500" fill="hold"/>
                                        <p:tgtEl>
                                          <p:spTgt spid="363522"/>
                                        </p:tgtEl>
                                        <p:attrNameLst>
                                          <p:attrName>ppt_x</p:attrName>
                                        </p:attrNameLst>
                                      </p:cBhvr>
                                      <p:tavLst>
                                        <p:tav tm="0">
                                          <p:val>
                                            <p:strVal val="0-#ppt_w/2"/>
                                          </p:val>
                                        </p:tav>
                                        <p:tav tm="100000">
                                          <p:val>
                                            <p:strVal val="#ppt_x"/>
                                          </p:val>
                                        </p:tav>
                                      </p:tavLst>
                                    </p:anim>
                                    <p:anim calcmode="lin" valueType="num">
                                      <p:cBhvr additive="base">
                                        <p:cTn id="8" dur="500" fill="hold"/>
                                        <p:tgtEl>
                                          <p:spTgt spid="36352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linds(horizontal)">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3522" grpId="0"/>
      <p:bldP spid="6"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99362" name="Group 2"/>
          <p:cNvGraphicFramePr>
            <a:graphicFrameLocks noGrp="1"/>
          </p:cNvGraphicFramePr>
          <p:nvPr/>
        </p:nvGraphicFramePr>
        <p:xfrm>
          <a:off x="709904" y="1752601"/>
          <a:ext cx="10828142" cy="4267201"/>
        </p:xfrm>
        <a:graphic>
          <a:graphicData uri="http://schemas.openxmlformats.org/drawingml/2006/table">
            <a:tbl>
              <a:tblPr/>
              <a:tblGrid>
                <a:gridCol w="3608676"/>
                <a:gridCol w="3610790"/>
                <a:gridCol w="3608676"/>
              </a:tblGrid>
              <a:tr h="74295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zh-CN" altLang="zh-CN" sz="3200" b="0" i="0" u="none" strike="noStrike" cap="none" normalizeH="0" baseline="0" dirty="0" smtClean="0">
                        <a:ln>
                          <a:noFill/>
                        </a:ln>
                        <a:solidFill>
                          <a:schemeClr val="tx1"/>
                        </a:solidFill>
                        <a:effectLst/>
                        <a:latin typeface="Arial" pitchFamily="34" charset="0"/>
                        <a:ea typeface="华文行楷" pitchFamily="2" charset="-122"/>
                      </a:endParaRPr>
                    </a:p>
                  </a:txBody>
                  <a:tcPr marL="119781" marR="119781" marT="46800" marB="46800" anchor="ctr" horzOverflow="overflow">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3200" b="1" i="0" u="none" strike="noStrike" cap="none" normalizeH="0" baseline="0" smtClean="0">
                          <a:ln>
                            <a:noFill/>
                          </a:ln>
                          <a:solidFill>
                            <a:srgbClr val="FF3300"/>
                          </a:solidFill>
                          <a:effectLst/>
                          <a:latin typeface="Arial" pitchFamily="34" charset="0"/>
                          <a:ea typeface="华文行楷" pitchFamily="2" charset="-122"/>
                        </a:rPr>
                        <a:t>城邦</a:t>
                      </a:r>
                    </a:p>
                  </a:txBody>
                  <a:tcPr marL="119781" marR="119781" marT="46800" marB="46800" anchor="ctr" horzOverflow="overflow">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3200" b="1" i="0" u="none" strike="noStrike" cap="none" normalizeH="0" baseline="0" smtClean="0">
                          <a:ln>
                            <a:noFill/>
                          </a:ln>
                          <a:solidFill>
                            <a:srgbClr val="FF3300"/>
                          </a:solidFill>
                          <a:effectLst/>
                          <a:latin typeface="Arial" pitchFamily="34" charset="0"/>
                          <a:ea typeface="华文行楷" pitchFamily="2" charset="-122"/>
                        </a:rPr>
                        <a:t>诸侯国</a:t>
                      </a:r>
                    </a:p>
                  </a:txBody>
                  <a:tcPr marL="119781" marR="119781" marT="46800" marB="46800" anchor="ctr" horzOverflow="overflow">
                    <a:lnL w="381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r>
              <a:tr h="103028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3200" b="1" i="0" u="none" strike="noStrike" cap="none" normalizeH="0" baseline="0" smtClean="0">
                          <a:ln>
                            <a:noFill/>
                          </a:ln>
                          <a:solidFill>
                            <a:srgbClr val="FF3300"/>
                          </a:solidFill>
                          <a:effectLst/>
                          <a:latin typeface="Arial" pitchFamily="34" charset="0"/>
                          <a:ea typeface="华文新魏" pitchFamily="2" charset="-122"/>
                        </a:rPr>
                        <a:t>经济活动</a:t>
                      </a:r>
                    </a:p>
                  </a:txBody>
                  <a:tcPr marL="119781" marR="119781" marT="46800" marB="46800" anchor="ctr" horzOverflow="overflow">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zh-CN" altLang="zh-CN" sz="3200" b="1" i="0" u="none" strike="noStrike" cap="none" normalizeH="0" baseline="0" dirty="0" smtClean="0">
                        <a:ln>
                          <a:noFill/>
                        </a:ln>
                        <a:solidFill>
                          <a:srgbClr val="FF3300"/>
                        </a:solidFill>
                        <a:effectLst/>
                        <a:latin typeface="Arial" pitchFamily="34" charset="0"/>
                        <a:ea typeface="华文行楷" pitchFamily="2" charset="-122"/>
                      </a:endParaRPr>
                    </a:p>
                  </a:txBody>
                  <a:tcPr marL="119781" marR="119781" marT="46800" marB="46800" anchor="ctr" horzOverflow="overflow">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zh-CN" altLang="zh-CN" sz="3200" b="1" i="0" u="none" strike="noStrike" cap="none" normalizeH="0" baseline="0" smtClean="0">
                        <a:ln>
                          <a:noFill/>
                        </a:ln>
                        <a:solidFill>
                          <a:srgbClr val="FF3300"/>
                        </a:solidFill>
                        <a:effectLst/>
                        <a:latin typeface="Arial" pitchFamily="34" charset="0"/>
                        <a:ea typeface="华文行楷" pitchFamily="2" charset="-122"/>
                      </a:endParaRPr>
                    </a:p>
                  </a:txBody>
                  <a:tcPr marL="119781" marR="119781" marT="46800" marB="46800" anchor="ctr" horzOverflow="overflow">
                    <a:lnL w="381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r>
              <a:tr h="10287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3200" b="1" i="0" u="none" strike="noStrike" cap="none" normalizeH="0" baseline="0" smtClean="0">
                          <a:ln>
                            <a:noFill/>
                          </a:ln>
                          <a:solidFill>
                            <a:srgbClr val="FF3300"/>
                          </a:solidFill>
                          <a:effectLst/>
                          <a:latin typeface="Arial" pitchFamily="34" charset="0"/>
                          <a:ea typeface="华文新魏" pitchFamily="2" charset="-122"/>
                        </a:rPr>
                        <a:t>政治制度</a:t>
                      </a:r>
                    </a:p>
                  </a:txBody>
                  <a:tcPr marL="119781" marR="119781" marT="46800" marB="46800" anchor="ctr" horzOverflow="overflow">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zh-CN" altLang="zh-CN" sz="3200" b="1" i="0" u="none" strike="noStrike" cap="none" normalizeH="0" baseline="0" smtClean="0">
                        <a:ln>
                          <a:noFill/>
                        </a:ln>
                        <a:solidFill>
                          <a:srgbClr val="FF3300"/>
                        </a:solidFill>
                        <a:effectLst/>
                        <a:latin typeface="Arial" pitchFamily="34" charset="0"/>
                        <a:ea typeface="华文行楷" pitchFamily="2" charset="-122"/>
                      </a:endParaRPr>
                    </a:p>
                  </a:txBody>
                  <a:tcPr marL="119781" marR="119781" marT="46800" marB="46800" anchor="ctr" horzOverflow="overflow">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zh-CN" altLang="zh-CN" sz="3200" b="1" i="0" u="none" strike="noStrike" cap="none" normalizeH="0" baseline="0" smtClean="0">
                        <a:ln>
                          <a:noFill/>
                        </a:ln>
                        <a:solidFill>
                          <a:srgbClr val="FF3300"/>
                        </a:solidFill>
                        <a:effectLst/>
                        <a:latin typeface="Arial" pitchFamily="34" charset="0"/>
                        <a:ea typeface="华文行楷" pitchFamily="2" charset="-122"/>
                      </a:endParaRPr>
                    </a:p>
                  </a:txBody>
                  <a:tcPr marL="119781" marR="119781" marT="46800" marB="46800" anchor="ctr" horzOverflow="overflow">
                    <a:lnL w="381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r>
              <a:tr h="146526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3200" b="1" i="0" u="none" strike="noStrike" cap="none" normalizeH="0" baseline="0" smtClean="0">
                          <a:ln>
                            <a:noFill/>
                          </a:ln>
                          <a:solidFill>
                            <a:srgbClr val="FF3300"/>
                          </a:solidFill>
                          <a:effectLst/>
                          <a:latin typeface="Arial" pitchFamily="34" charset="0"/>
                          <a:ea typeface="华文新魏" pitchFamily="2" charset="-122"/>
                        </a:rPr>
                        <a:t>发展趋势</a:t>
                      </a:r>
                    </a:p>
                  </a:txBody>
                  <a:tcPr marL="119781" marR="119781" marT="46800" marB="46800" anchor="ctr" horzOverflow="overflow">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zh-CN" altLang="zh-CN" sz="3200" b="1" i="0" u="none" strike="noStrike" cap="none" normalizeH="0" baseline="0" smtClean="0">
                        <a:ln>
                          <a:noFill/>
                        </a:ln>
                        <a:solidFill>
                          <a:srgbClr val="FF3300"/>
                        </a:solidFill>
                        <a:effectLst/>
                        <a:latin typeface="Arial" pitchFamily="34" charset="0"/>
                        <a:ea typeface="华文行楷" pitchFamily="2" charset="-122"/>
                      </a:endParaRPr>
                    </a:p>
                  </a:txBody>
                  <a:tcPr marL="119781" marR="119781" marT="46800" marB="46800" anchor="ctr" horzOverflow="overflow">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zh-CN" altLang="zh-CN" sz="3200" b="1" i="0" u="none" strike="noStrike" cap="none" normalizeH="0" baseline="0" dirty="0" smtClean="0">
                        <a:ln>
                          <a:noFill/>
                        </a:ln>
                        <a:solidFill>
                          <a:srgbClr val="FF3300"/>
                        </a:solidFill>
                        <a:effectLst/>
                        <a:latin typeface="Arial" pitchFamily="34" charset="0"/>
                        <a:ea typeface="华文行楷" pitchFamily="2" charset="-122"/>
                      </a:endParaRPr>
                    </a:p>
                  </a:txBody>
                  <a:tcPr marL="119781" marR="119781" marT="46800" marB="46800" anchor="ctr" horzOverflow="overflow">
                    <a:lnL w="381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399384" name="Rectangle 24"/>
          <p:cNvSpPr>
            <a:spLocks noChangeArrowheads="1"/>
          </p:cNvSpPr>
          <p:nvPr/>
        </p:nvSpPr>
        <p:spPr bwMode="auto">
          <a:xfrm>
            <a:off x="813432" y="476251"/>
            <a:ext cx="10342195" cy="1190625"/>
          </a:xfrm>
          <a:prstGeom prst="rect">
            <a:avLst/>
          </a:prstGeom>
          <a:noFill/>
          <a:ln w="9525">
            <a:noFill/>
            <a:miter lim="800000"/>
            <a:headEnd/>
            <a:tailEnd/>
          </a:ln>
          <a:effectLst/>
        </p:spPr>
        <p:txBody>
          <a:bodyPr>
            <a:spAutoFit/>
          </a:bodyPr>
          <a:lstStyle/>
          <a:p>
            <a:pPr>
              <a:spcBef>
                <a:spcPct val="50000"/>
              </a:spcBef>
            </a:pPr>
            <a:r>
              <a:rPr lang="zh-CN" altLang="en-US" sz="3600" b="1">
                <a:solidFill>
                  <a:srgbClr val="FF0000"/>
                </a:solidFill>
                <a:latin typeface="Tahoma" pitchFamily="34" charset="0"/>
                <a:ea typeface="宋体" pitchFamily="2" charset="-122"/>
              </a:rPr>
              <a:t>古希腊的城邦与中国春秋战国时期的诸侯国有什么不同？</a:t>
            </a:r>
          </a:p>
        </p:txBody>
      </p:sp>
      <p:sp>
        <p:nvSpPr>
          <p:cNvPr id="399385" name="Text Box 25"/>
          <p:cNvSpPr txBox="1">
            <a:spLocks noChangeArrowheads="1"/>
          </p:cNvSpPr>
          <p:nvPr/>
        </p:nvSpPr>
        <p:spPr bwMode="auto">
          <a:xfrm>
            <a:off x="4766495" y="2743200"/>
            <a:ext cx="2839614" cy="461665"/>
          </a:xfrm>
          <a:prstGeom prst="rect">
            <a:avLst/>
          </a:prstGeom>
          <a:noFill/>
          <a:ln w="9525">
            <a:noFill/>
            <a:miter lim="800000"/>
            <a:headEnd/>
            <a:tailEnd/>
          </a:ln>
          <a:effectLst/>
        </p:spPr>
        <p:txBody>
          <a:bodyPr>
            <a:spAutoFit/>
          </a:bodyPr>
          <a:lstStyle/>
          <a:p>
            <a:pPr>
              <a:spcBef>
                <a:spcPct val="50000"/>
              </a:spcBef>
            </a:pPr>
            <a:r>
              <a:rPr lang="zh-CN" altLang="en-US" sz="2400" b="1" dirty="0">
                <a:ea typeface="华文新魏" pitchFamily="2" charset="-122"/>
              </a:rPr>
              <a:t>商品经济</a:t>
            </a:r>
          </a:p>
        </p:txBody>
      </p:sp>
      <p:sp>
        <p:nvSpPr>
          <p:cNvPr id="399386" name="Text Box 26"/>
          <p:cNvSpPr txBox="1">
            <a:spLocks noChangeArrowheads="1"/>
          </p:cNvSpPr>
          <p:nvPr/>
        </p:nvSpPr>
        <p:spPr bwMode="auto">
          <a:xfrm>
            <a:off x="8214598" y="2743200"/>
            <a:ext cx="2941029" cy="461665"/>
          </a:xfrm>
          <a:prstGeom prst="rect">
            <a:avLst/>
          </a:prstGeom>
          <a:noFill/>
          <a:ln w="9525">
            <a:noFill/>
            <a:miter lim="800000"/>
            <a:headEnd/>
            <a:tailEnd/>
          </a:ln>
          <a:effectLst/>
        </p:spPr>
        <p:txBody>
          <a:bodyPr>
            <a:spAutoFit/>
          </a:bodyPr>
          <a:lstStyle/>
          <a:p>
            <a:pPr>
              <a:spcBef>
                <a:spcPct val="50000"/>
              </a:spcBef>
            </a:pPr>
            <a:r>
              <a:rPr lang="zh-CN" altLang="en-US" sz="2400" b="1" dirty="0">
                <a:ea typeface="华文新魏" pitchFamily="2" charset="-122"/>
              </a:rPr>
              <a:t>农耕经济</a:t>
            </a:r>
          </a:p>
        </p:txBody>
      </p:sp>
      <p:sp>
        <p:nvSpPr>
          <p:cNvPr id="399387" name="Text Box 27"/>
          <p:cNvSpPr txBox="1">
            <a:spLocks noChangeArrowheads="1"/>
          </p:cNvSpPr>
          <p:nvPr/>
        </p:nvSpPr>
        <p:spPr bwMode="auto">
          <a:xfrm>
            <a:off x="5172155" y="3733800"/>
            <a:ext cx="2203660" cy="461665"/>
          </a:xfrm>
          <a:prstGeom prst="rect">
            <a:avLst/>
          </a:prstGeom>
          <a:noFill/>
          <a:ln w="9525">
            <a:noFill/>
            <a:miter lim="800000"/>
            <a:headEnd/>
            <a:tailEnd/>
          </a:ln>
          <a:effectLst/>
        </p:spPr>
        <p:txBody>
          <a:bodyPr>
            <a:spAutoFit/>
          </a:bodyPr>
          <a:lstStyle/>
          <a:p>
            <a:pPr>
              <a:spcBef>
                <a:spcPct val="50000"/>
              </a:spcBef>
            </a:pPr>
            <a:r>
              <a:rPr lang="zh-CN" altLang="en-US" sz="2400" b="1" dirty="0">
                <a:ea typeface="华文新魏" pitchFamily="2" charset="-122"/>
              </a:rPr>
              <a:t>民主制</a:t>
            </a:r>
          </a:p>
        </p:txBody>
      </p:sp>
      <p:sp>
        <p:nvSpPr>
          <p:cNvPr id="399388" name="Text Box 28"/>
          <p:cNvSpPr txBox="1">
            <a:spLocks noChangeArrowheads="1"/>
          </p:cNvSpPr>
          <p:nvPr/>
        </p:nvSpPr>
        <p:spPr bwMode="auto">
          <a:xfrm>
            <a:off x="8518843" y="3733800"/>
            <a:ext cx="2491001" cy="461665"/>
          </a:xfrm>
          <a:prstGeom prst="rect">
            <a:avLst/>
          </a:prstGeom>
          <a:noFill/>
          <a:ln w="9525">
            <a:noFill/>
            <a:miter lim="800000"/>
            <a:headEnd/>
            <a:tailEnd/>
          </a:ln>
          <a:effectLst/>
        </p:spPr>
        <p:txBody>
          <a:bodyPr>
            <a:spAutoFit/>
          </a:bodyPr>
          <a:lstStyle/>
          <a:p>
            <a:pPr>
              <a:spcBef>
                <a:spcPct val="50000"/>
              </a:spcBef>
            </a:pPr>
            <a:r>
              <a:rPr lang="zh-CN" altLang="en-US" sz="2400" b="1" dirty="0">
                <a:ea typeface="华文新魏" pitchFamily="2" charset="-122"/>
              </a:rPr>
              <a:t>君主制</a:t>
            </a:r>
          </a:p>
        </p:txBody>
      </p:sp>
      <p:sp>
        <p:nvSpPr>
          <p:cNvPr id="399389" name="Text Box 29"/>
          <p:cNvSpPr txBox="1">
            <a:spLocks noChangeArrowheads="1"/>
          </p:cNvSpPr>
          <p:nvPr/>
        </p:nvSpPr>
        <p:spPr bwMode="auto">
          <a:xfrm>
            <a:off x="4360836" y="4953000"/>
            <a:ext cx="3547406" cy="461665"/>
          </a:xfrm>
          <a:prstGeom prst="rect">
            <a:avLst/>
          </a:prstGeom>
          <a:noFill/>
          <a:ln w="9525">
            <a:noFill/>
            <a:miter lim="800000"/>
            <a:headEnd/>
            <a:tailEnd/>
          </a:ln>
          <a:effectLst/>
        </p:spPr>
        <p:txBody>
          <a:bodyPr>
            <a:spAutoFit/>
          </a:bodyPr>
          <a:lstStyle/>
          <a:p>
            <a:pPr>
              <a:spcBef>
                <a:spcPct val="50000"/>
              </a:spcBef>
            </a:pPr>
            <a:r>
              <a:rPr lang="zh-CN" altLang="en-US" sz="2400" b="1" dirty="0">
                <a:ea typeface="华文新魏" pitchFamily="2" charset="-122"/>
              </a:rPr>
              <a:t>长期独立自治</a:t>
            </a:r>
          </a:p>
        </p:txBody>
      </p:sp>
      <p:sp>
        <p:nvSpPr>
          <p:cNvPr id="399390" name="Text Box 30"/>
          <p:cNvSpPr txBox="1">
            <a:spLocks noChangeArrowheads="1"/>
          </p:cNvSpPr>
          <p:nvPr/>
        </p:nvSpPr>
        <p:spPr bwMode="auto">
          <a:xfrm>
            <a:off x="8144877" y="4648201"/>
            <a:ext cx="3314995" cy="1015663"/>
          </a:xfrm>
          <a:prstGeom prst="rect">
            <a:avLst/>
          </a:prstGeom>
          <a:noFill/>
          <a:ln w="9525">
            <a:noFill/>
            <a:miter lim="800000"/>
            <a:headEnd/>
            <a:tailEnd/>
          </a:ln>
          <a:effectLst/>
        </p:spPr>
        <p:txBody>
          <a:bodyPr>
            <a:spAutoFit/>
          </a:bodyPr>
          <a:lstStyle/>
          <a:p>
            <a:pPr algn="ctr">
              <a:spcBef>
                <a:spcPct val="50000"/>
              </a:spcBef>
            </a:pPr>
            <a:r>
              <a:rPr lang="zh-CN" altLang="en-US" sz="2400" b="1" dirty="0">
                <a:ea typeface="华文新魏" pitchFamily="2" charset="-122"/>
              </a:rPr>
              <a:t>成为统一的</a:t>
            </a:r>
          </a:p>
          <a:p>
            <a:pPr algn="ctr">
              <a:spcBef>
                <a:spcPct val="50000"/>
              </a:spcBef>
            </a:pPr>
            <a:r>
              <a:rPr lang="zh-CN" altLang="en-US" sz="2400" b="1" dirty="0">
                <a:ea typeface="华文新魏" pitchFamily="2" charset="-122"/>
              </a:rPr>
              <a:t>大帝国</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99385"/>
                                        </p:tgtEl>
                                        <p:attrNameLst>
                                          <p:attrName>style.visibility</p:attrName>
                                        </p:attrNameLst>
                                      </p:cBhvr>
                                      <p:to>
                                        <p:strVal val="visible"/>
                                      </p:to>
                                    </p:set>
                                    <p:animEffect transition="in" filter="box(in)">
                                      <p:cBhvr>
                                        <p:cTn id="7" dur="500"/>
                                        <p:tgtEl>
                                          <p:spTgt spid="399385"/>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99386"/>
                                        </p:tgtEl>
                                        <p:attrNameLst>
                                          <p:attrName>style.visibility</p:attrName>
                                        </p:attrNameLst>
                                      </p:cBhvr>
                                      <p:to>
                                        <p:strVal val="visible"/>
                                      </p:to>
                                    </p:set>
                                    <p:animEffect transition="in" filter="box(in)">
                                      <p:cBhvr>
                                        <p:cTn id="12" dur="500"/>
                                        <p:tgtEl>
                                          <p:spTgt spid="399386"/>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399387"/>
                                        </p:tgtEl>
                                        <p:attrNameLst>
                                          <p:attrName>style.visibility</p:attrName>
                                        </p:attrNameLst>
                                      </p:cBhvr>
                                      <p:to>
                                        <p:strVal val="visible"/>
                                      </p:to>
                                    </p:set>
                                    <p:animEffect transition="in" filter="box(in)">
                                      <p:cBhvr>
                                        <p:cTn id="17" dur="500"/>
                                        <p:tgtEl>
                                          <p:spTgt spid="399387"/>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399388"/>
                                        </p:tgtEl>
                                        <p:attrNameLst>
                                          <p:attrName>style.visibility</p:attrName>
                                        </p:attrNameLst>
                                      </p:cBhvr>
                                      <p:to>
                                        <p:strVal val="visible"/>
                                      </p:to>
                                    </p:set>
                                    <p:animEffect transition="in" filter="box(in)">
                                      <p:cBhvr>
                                        <p:cTn id="22" dur="500"/>
                                        <p:tgtEl>
                                          <p:spTgt spid="399388"/>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399389"/>
                                        </p:tgtEl>
                                        <p:attrNameLst>
                                          <p:attrName>style.visibility</p:attrName>
                                        </p:attrNameLst>
                                      </p:cBhvr>
                                      <p:to>
                                        <p:strVal val="visible"/>
                                      </p:to>
                                    </p:set>
                                    <p:animEffect transition="in" filter="box(in)">
                                      <p:cBhvr>
                                        <p:cTn id="27" dur="500"/>
                                        <p:tgtEl>
                                          <p:spTgt spid="399389"/>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399390"/>
                                        </p:tgtEl>
                                        <p:attrNameLst>
                                          <p:attrName>style.visibility</p:attrName>
                                        </p:attrNameLst>
                                      </p:cBhvr>
                                      <p:to>
                                        <p:strVal val="visible"/>
                                      </p:to>
                                    </p:set>
                                    <p:animEffect transition="in" filter="box(in)">
                                      <p:cBhvr>
                                        <p:cTn id="32" dur="500"/>
                                        <p:tgtEl>
                                          <p:spTgt spid="3993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85" grpId="0"/>
      <p:bldP spid="399386" grpId="0"/>
      <p:bldP spid="399387" grpId="0"/>
      <p:bldP spid="399388" grpId="0"/>
      <p:bldP spid="399389" grpId="0"/>
      <p:bldP spid="39939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4075" name="Group 59"/>
          <p:cNvGraphicFramePr>
            <a:graphicFrameLocks noGrp="1"/>
          </p:cNvGraphicFramePr>
          <p:nvPr/>
        </p:nvGraphicFramePr>
        <p:xfrm>
          <a:off x="304244" y="533401"/>
          <a:ext cx="11865531" cy="5753101"/>
        </p:xfrm>
        <a:graphic>
          <a:graphicData uri="http://schemas.openxmlformats.org/drawingml/2006/table">
            <a:tbl>
              <a:tblPr/>
              <a:tblGrid>
                <a:gridCol w="2330428"/>
                <a:gridCol w="4696772"/>
                <a:gridCol w="4838331"/>
              </a:tblGrid>
              <a:tr h="51818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zh-CN" sz="2800" b="0" i="0" u="none" strike="noStrike" cap="none" normalizeH="0" baseline="0" dirty="0" smtClean="0">
                        <a:ln>
                          <a:noFill/>
                        </a:ln>
                        <a:solidFill>
                          <a:schemeClr val="tx1"/>
                        </a:solidFill>
                        <a:effectLst/>
                        <a:latin typeface="Arial" pitchFamily="34" charset="0"/>
                        <a:ea typeface="宋体" pitchFamily="2" charset="-122"/>
                      </a:endParaRPr>
                    </a:p>
                  </a:txBody>
                  <a:tcPr marL="121698" marR="121698" marT="45722" marB="4572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2800" b="0" i="0" u="none" strike="noStrike" cap="none" normalizeH="0" baseline="0" smtClean="0">
                          <a:ln>
                            <a:noFill/>
                          </a:ln>
                          <a:solidFill>
                            <a:srgbClr val="000066"/>
                          </a:solidFill>
                          <a:effectLst/>
                          <a:latin typeface="Arial" pitchFamily="34" charset="0"/>
                          <a:ea typeface="华文新魏" pitchFamily="2" charset="-122"/>
                        </a:rPr>
                        <a:t>古中国</a:t>
                      </a:r>
                    </a:p>
                  </a:txBody>
                  <a:tcPr marL="121698" marR="121698" marT="45722" marB="4572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2800" b="0" i="0" u="none" strike="noStrike" cap="none" normalizeH="0" baseline="0" smtClean="0">
                          <a:ln>
                            <a:noFill/>
                          </a:ln>
                          <a:solidFill>
                            <a:srgbClr val="000066"/>
                          </a:solidFill>
                          <a:effectLst/>
                          <a:latin typeface="Arial" pitchFamily="34" charset="0"/>
                          <a:ea typeface="华文新魏" pitchFamily="2" charset="-122"/>
                        </a:rPr>
                        <a:t>古希腊</a:t>
                      </a:r>
                    </a:p>
                  </a:txBody>
                  <a:tcPr marL="121698" marR="121698" marT="45722" marB="4572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11981">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2800" b="1" i="0" u="none" strike="noStrike" cap="none" normalizeH="0" baseline="0" smtClean="0">
                          <a:ln>
                            <a:noFill/>
                          </a:ln>
                          <a:solidFill>
                            <a:srgbClr val="FF0000"/>
                          </a:solidFill>
                          <a:effectLst/>
                          <a:latin typeface="Arial" pitchFamily="34" charset="0"/>
                          <a:ea typeface="宋体" pitchFamily="2" charset="-122"/>
                        </a:rPr>
                        <a:t>地理环境</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zh-CN" sz="2700" b="1" i="0" u="none" strike="noStrike" cap="none" normalizeH="0" baseline="0" smtClean="0">
                        <a:ln>
                          <a:noFill/>
                        </a:ln>
                        <a:solidFill>
                          <a:schemeClr val="tx1"/>
                        </a:solidFill>
                        <a:effectLst/>
                        <a:latin typeface="Arial" pitchFamily="34" charset="0"/>
                        <a:ea typeface="宋体" pitchFamily="2" charset="-122"/>
                      </a:endParaRPr>
                    </a:p>
                  </a:txBody>
                  <a:tcPr marL="121698" marR="121698" marT="45722" marB="4572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zh-CN" altLang="zh-CN" sz="2800" b="0" i="0" u="none" strike="noStrike" cap="none" normalizeH="0" baseline="0" smtClean="0">
                        <a:ln>
                          <a:noFill/>
                        </a:ln>
                        <a:solidFill>
                          <a:schemeClr val="tx1"/>
                        </a:solidFill>
                        <a:effectLst/>
                        <a:latin typeface="Arial" pitchFamily="34" charset="0"/>
                        <a:ea typeface="宋体" pitchFamily="2" charset="-122"/>
                      </a:endParaRPr>
                    </a:p>
                  </a:txBody>
                  <a:tcPr marL="121698" marR="121698" marT="45722" marB="4572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zh-CN" altLang="zh-CN" sz="2800" b="0" i="0" u="none" strike="noStrike" cap="none" normalizeH="0" baseline="0" smtClean="0">
                        <a:ln>
                          <a:noFill/>
                        </a:ln>
                        <a:solidFill>
                          <a:schemeClr val="tx1"/>
                        </a:solidFill>
                        <a:effectLst/>
                        <a:latin typeface="Arial" pitchFamily="34" charset="0"/>
                        <a:ea typeface="宋体" pitchFamily="2" charset="-122"/>
                      </a:endParaRPr>
                    </a:p>
                  </a:txBody>
                  <a:tcPr marL="121698" marR="121698" marT="45722" marB="4572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66797">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2800" b="1" i="0" u="none" strike="noStrike" cap="none" normalizeH="0" baseline="0" smtClean="0">
                          <a:ln>
                            <a:noFill/>
                          </a:ln>
                          <a:solidFill>
                            <a:srgbClr val="FF0000"/>
                          </a:solidFill>
                          <a:effectLst/>
                          <a:latin typeface="Arial" pitchFamily="34" charset="0"/>
                          <a:ea typeface="宋体" pitchFamily="2" charset="-122"/>
                        </a:rPr>
                        <a:t>经济活动</a:t>
                      </a:r>
                    </a:p>
                  </a:txBody>
                  <a:tcPr marL="121698" marR="121698" marT="45722" marB="4572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zh-CN" sz="2800" b="0" i="0" u="none" strike="noStrike" cap="none" normalizeH="0" baseline="0" dirty="0" smtClean="0">
                        <a:ln>
                          <a:noFill/>
                        </a:ln>
                        <a:solidFill>
                          <a:schemeClr val="tx1"/>
                        </a:solidFill>
                        <a:effectLst/>
                        <a:latin typeface="Arial" pitchFamily="34" charset="0"/>
                        <a:ea typeface="宋体" pitchFamily="2" charset="-122"/>
                      </a:endParaRPr>
                    </a:p>
                  </a:txBody>
                  <a:tcPr marL="121698" marR="121698" marT="45722" marB="4572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zh-CN" sz="2800" b="0" i="0" u="none" strike="noStrike" cap="none" normalizeH="0" baseline="0" smtClean="0">
                        <a:ln>
                          <a:noFill/>
                        </a:ln>
                        <a:solidFill>
                          <a:schemeClr val="tx1"/>
                        </a:solidFill>
                        <a:effectLst/>
                        <a:latin typeface="Arial" pitchFamily="34" charset="0"/>
                        <a:ea typeface="宋体" pitchFamily="2" charset="-122"/>
                      </a:endParaRPr>
                    </a:p>
                  </a:txBody>
                  <a:tcPr marL="121698" marR="121698" marT="45722" marB="4572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382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2800" b="1" i="0" u="none" strike="noStrike" cap="none" normalizeH="0" baseline="0" smtClean="0">
                          <a:ln>
                            <a:noFill/>
                          </a:ln>
                          <a:solidFill>
                            <a:srgbClr val="FF0000"/>
                          </a:solidFill>
                          <a:effectLst/>
                          <a:latin typeface="Arial" pitchFamily="34" charset="0"/>
                          <a:ea typeface="宋体" pitchFamily="2" charset="-122"/>
                        </a:rPr>
                        <a:t>政治制度</a:t>
                      </a:r>
                    </a:p>
                  </a:txBody>
                  <a:tcPr marL="121698" marR="121698" marT="45722" marB="4572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zh-CN" sz="2800" b="0" i="0" u="none" strike="noStrike" cap="none" normalizeH="0" baseline="0" smtClean="0">
                        <a:ln>
                          <a:noFill/>
                        </a:ln>
                        <a:solidFill>
                          <a:schemeClr val="tx1"/>
                        </a:solidFill>
                        <a:effectLst/>
                        <a:latin typeface="Arial" pitchFamily="34" charset="0"/>
                        <a:ea typeface="宋体" pitchFamily="2" charset="-122"/>
                      </a:endParaRPr>
                    </a:p>
                  </a:txBody>
                  <a:tcPr marL="121698" marR="121698" marT="45722" marB="4572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zh-CN" sz="2800" b="0" i="0" u="none" strike="noStrike" cap="none" normalizeH="0" baseline="0" smtClean="0">
                        <a:ln>
                          <a:noFill/>
                        </a:ln>
                        <a:solidFill>
                          <a:schemeClr val="tx1"/>
                        </a:solidFill>
                        <a:effectLst/>
                        <a:latin typeface="Arial" pitchFamily="34" charset="0"/>
                        <a:ea typeface="宋体" pitchFamily="2" charset="-122"/>
                      </a:endParaRPr>
                    </a:p>
                  </a:txBody>
                  <a:tcPr marL="121698" marR="121698" marT="45722" marB="4572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58926">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2800" b="1" i="0" u="none" strike="noStrike" cap="none" normalizeH="0" baseline="0" smtClean="0">
                          <a:ln>
                            <a:noFill/>
                          </a:ln>
                          <a:solidFill>
                            <a:srgbClr val="FF0000"/>
                          </a:solidFill>
                          <a:effectLst/>
                          <a:latin typeface="Arial" pitchFamily="34" charset="0"/>
                          <a:ea typeface="宋体" pitchFamily="2" charset="-122"/>
                        </a:rPr>
                        <a:t>人的地位</a:t>
                      </a:r>
                    </a:p>
                  </a:txBody>
                  <a:tcPr marL="121698" marR="121698" marT="45722" marB="4572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2700" b="1" i="0" u="none" strike="noStrike" cap="none" normalizeH="0" baseline="0" dirty="0" smtClean="0">
                          <a:ln>
                            <a:noFill/>
                          </a:ln>
                          <a:solidFill>
                            <a:schemeClr val="tx1"/>
                          </a:solidFill>
                          <a:effectLst/>
                          <a:latin typeface="Arial" pitchFamily="34" charset="0"/>
                          <a:ea typeface="宋体" pitchFamily="2" charset="-122"/>
                        </a:rPr>
                        <a:t>君主的臣民</a:t>
                      </a:r>
                    </a:p>
                  </a:txBody>
                  <a:tcPr marL="121698" marR="121698" marT="45722" marB="4572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2700" b="1" i="0" u="none" strike="noStrike" cap="none" normalizeH="0" baseline="0" dirty="0" smtClean="0">
                          <a:ln>
                            <a:noFill/>
                          </a:ln>
                          <a:solidFill>
                            <a:schemeClr val="tx1"/>
                          </a:solidFill>
                          <a:effectLst/>
                          <a:latin typeface="Arial" pitchFamily="34" charset="0"/>
                          <a:ea typeface="宋体" pitchFamily="2" charset="-122"/>
                        </a:rPr>
                        <a:t>公民是城邦的主人</a:t>
                      </a:r>
                    </a:p>
                  </a:txBody>
                  <a:tcPr marL="121698" marR="121698" marT="45722" marB="4572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58926">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2800" b="1" i="0" u="none" strike="noStrike" cap="none" normalizeH="0" baseline="0" smtClean="0">
                          <a:ln>
                            <a:noFill/>
                          </a:ln>
                          <a:solidFill>
                            <a:srgbClr val="FF0000"/>
                          </a:solidFill>
                          <a:effectLst/>
                          <a:latin typeface="Arial" pitchFamily="34" charset="0"/>
                          <a:ea typeface="宋体" pitchFamily="2" charset="-122"/>
                        </a:rPr>
                        <a:t>文化成就</a:t>
                      </a:r>
                    </a:p>
                  </a:txBody>
                  <a:tcPr marL="121698" marR="121698" marT="45722" marB="4572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2700" b="1" i="0" u="none" strike="noStrike" cap="none" normalizeH="0" baseline="0" dirty="0" smtClean="0">
                          <a:ln>
                            <a:noFill/>
                          </a:ln>
                          <a:solidFill>
                            <a:schemeClr val="tx1"/>
                          </a:solidFill>
                          <a:effectLst/>
                          <a:latin typeface="Arial" pitchFamily="34" charset="0"/>
                          <a:ea typeface="宋体" pitchFamily="2" charset="-122"/>
                        </a:rPr>
                        <a:t>古代科技发达</a:t>
                      </a:r>
                    </a:p>
                  </a:txBody>
                  <a:tcPr marL="121698" marR="121698" marT="45722" marB="4572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2700" b="1" i="0" u="none" strike="noStrike" cap="none" normalizeH="0" baseline="0" dirty="0" smtClean="0">
                          <a:ln>
                            <a:noFill/>
                          </a:ln>
                          <a:solidFill>
                            <a:schemeClr val="tx1"/>
                          </a:solidFill>
                          <a:effectLst/>
                          <a:latin typeface="Arial" pitchFamily="34" charset="0"/>
                          <a:ea typeface="宋体" pitchFamily="2" charset="-122"/>
                        </a:rPr>
                        <a:t>自然科学发达；</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2700" b="1" i="0" u="none" strike="noStrike" cap="none" normalizeH="0" baseline="0" dirty="0" smtClean="0">
                          <a:ln>
                            <a:noFill/>
                          </a:ln>
                          <a:solidFill>
                            <a:schemeClr val="tx1"/>
                          </a:solidFill>
                          <a:effectLst/>
                          <a:latin typeface="Arial" pitchFamily="34" charset="0"/>
                          <a:ea typeface="宋体" pitchFamily="2" charset="-122"/>
                        </a:rPr>
                        <a:t>民主思想盛行</a:t>
                      </a:r>
                    </a:p>
                  </a:txBody>
                  <a:tcPr marL="121698" marR="121698" marT="45722" marB="4572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14044" name="Text Box 28"/>
          <p:cNvSpPr txBox="1">
            <a:spLocks noChangeArrowheads="1"/>
          </p:cNvSpPr>
          <p:nvPr/>
        </p:nvSpPr>
        <p:spPr bwMode="auto">
          <a:xfrm>
            <a:off x="2839614" y="1219201"/>
            <a:ext cx="4360836" cy="369332"/>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algn="ctr">
              <a:buClrTx/>
              <a:buFontTx/>
              <a:buNone/>
              <a:defRPr/>
            </a:pPr>
            <a:r>
              <a:rPr lang="zh-CN" altLang="en-US" b="1" dirty="0"/>
              <a:t>疆域辽阔，平原众多</a:t>
            </a:r>
            <a:endParaRPr lang="zh-CN" altLang="en-US" sz="2800" b="1" dirty="0">
              <a:solidFill>
                <a:srgbClr val="CC6600"/>
              </a:solidFill>
              <a:effectLst>
                <a:outerShdw blurRad="38100" dist="38100" dir="2700000" algn="tl">
                  <a:srgbClr val="C0C0C0"/>
                </a:outerShdw>
              </a:effectLst>
              <a:latin typeface="Times New Roman" pitchFamily="18" charset="0"/>
            </a:endParaRPr>
          </a:p>
        </p:txBody>
      </p:sp>
      <p:sp>
        <p:nvSpPr>
          <p:cNvPr id="36897" name="Text Box 29"/>
          <p:cNvSpPr txBox="1">
            <a:spLocks noChangeArrowheads="1"/>
          </p:cNvSpPr>
          <p:nvPr/>
        </p:nvSpPr>
        <p:spPr bwMode="auto">
          <a:xfrm>
            <a:off x="7403280" y="1219201"/>
            <a:ext cx="4766495" cy="369332"/>
          </a:xfrm>
          <a:prstGeom prst="rect">
            <a:avLst/>
          </a:prstGeom>
          <a:noFill/>
          <a:ln w="9525">
            <a:noFill/>
            <a:miter lim="800000"/>
            <a:headEnd/>
            <a:tailEnd/>
          </a:ln>
        </p:spPr>
        <p:txBody>
          <a:bodyPr>
            <a:spAutoFit/>
          </a:bodyPr>
          <a:lstStyle/>
          <a:p>
            <a:pPr algn="ctr">
              <a:buClrTx/>
              <a:buFontTx/>
              <a:buNone/>
            </a:pPr>
            <a:r>
              <a:rPr lang="zh-CN" altLang="en-US" b="1" dirty="0"/>
              <a:t>海岸线曲折、多山多岛</a:t>
            </a:r>
          </a:p>
        </p:txBody>
      </p:sp>
      <p:sp>
        <p:nvSpPr>
          <p:cNvPr id="36898" name="Text Box 30"/>
          <p:cNvSpPr txBox="1">
            <a:spLocks noChangeArrowheads="1"/>
          </p:cNvSpPr>
          <p:nvPr/>
        </p:nvSpPr>
        <p:spPr bwMode="auto">
          <a:xfrm>
            <a:off x="2636784" y="2209801"/>
            <a:ext cx="4056592" cy="369332"/>
          </a:xfrm>
          <a:prstGeom prst="rect">
            <a:avLst/>
          </a:prstGeom>
          <a:noFill/>
          <a:ln w="9525">
            <a:noFill/>
            <a:miter lim="800000"/>
            <a:headEnd/>
            <a:tailEnd/>
          </a:ln>
        </p:spPr>
        <p:txBody>
          <a:bodyPr>
            <a:spAutoFit/>
          </a:bodyPr>
          <a:lstStyle/>
          <a:p>
            <a:pPr>
              <a:spcBef>
                <a:spcPct val="50000"/>
              </a:spcBef>
              <a:buClrTx/>
              <a:buFontTx/>
              <a:buNone/>
            </a:pPr>
            <a:r>
              <a:rPr lang="zh-CN" altLang="en-US" b="1" dirty="0"/>
              <a:t>适合从事农业</a:t>
            </a:r>
          </a:p>
        </p:txBody>
      </p:sp>
      <p:sp>
        <p:nvSpPr>
          <p:cNvPr id="36899" name="Text Box 31"/>
          <p:cNvSpPr txBox="1">
            <a:spLocks noChangeArrowheads="1"/>
          </p:cNvSpPr>
          <p:nvPr/>
        </p:nvSpPr>
        <p:spPr bwMode="auto">
          <a:xfrm>
            <a:off x="7504695" y="2209801"/>
            <a:ext cx="3955177" cy="369332"/>
          </a:xfrm>
          <a:prstGeom prst="rect">
            <a:avLst/>
          </a:prstGeom>
          <a:noFill/>
          <a:ln w="9525">
            <a:noFill/>
            <a:miter lim="800000"/>
            <a:headEnd/>
            <a:tailEnd/>
          </a:ln>
        </p:spPr>
        <p:txBody>
          <a:bodyPr>
            <a:spAutoFit/>
          </a:bodyPr>
          <a:lstStyle/>
          <a:p>
            <a:pPr>
              <a:spcBef>
                <a:spcPct val="50000"/>
              </a:spcBef>
              <a:buClrTx/>
              <a:buFontTx/>
              <a:buNone/>
            </a:pPr>
            <a:r>
              <a:rPr lang="zh-CN" altLang="en-US" b="1" dirty="0"/>
              <a:t>适合从事商业活动</a:t>
            </a:r>
          </a:p>
        </p:txBody>
      </p:sp>
      <p:sp>
        <p:nvSpPr>
          <p:cNvPr id="36900" name="Text Box 32"/>
          <p:cNvSpPr txBox="1">
            <a:spLocks noChangeArrowheads="1"/>
          </p:cNvSpPr>
          <p:nvPr/>
        </p:nvSpPr>
        <p:spPr bwMode="auto">
          <a:xfrm>
            <a:off x="2636785" y="3048001"/>
            <a:ext cx="4360836" cy="369332"/>
          </a:xfrm>
          <a:prstGeom prst="rect">
            <a:avLst/>
          </a:prstGeom>
          <a:noFill/>
          <a:ln w="9525">
            <a:noFill/>
            <a:miter lim="800000"/>
            <a:headEnd/>
            <a:tailEnd/>
          </a:ln>
        </p:spPr>
        <p:txBody>
          <a:bodyPr>
            <a:spAutoFit/>
          </a:bodyPr>
          <a:lstStyle/>
          <a:p>
            <a:pPr>
              <a:spcBef>
                <a:spcPct val="50000"/>
              </a:spcBef>
              <a:buClrTx/>
              <a:buFontTx/>
              <a:buNone/>
            </a:pPr>
            <a:r>
              <a:rPr lang="zh-CN" altLang="en-US" b="1" dirty="0"/>
              <a:t>专制主义中央集权</a:t>
            </a:r>
          </a:p>
        </p:txBody>
      </p:sp>
      <p:sp>
        <p:nvSpPr>
          <p:cNvPr id="36901" name="Text Box 33"/>
          <p:cNvSpPr txBox="1">
            <a:spLocks noChangeArrowheads="1"/>
          </p:cNvSpPr>
          <p:nvPr/>
        </p:nvSpPr>
        <p:spPr bwMode="auto">
          <a:xfrm>
            <a:off x="7808940" y="3200401"/>
            <a:ext cx="2626221" cy="369332"/>
          </a:xfrm>
          <a:prstGeom prst="rect">
            <a:avLst/>
          </a:prstGeom>
          <a:noFill/>
          <a:ln w="9525">
            <a:noFill/>
            <a:miter lim="800000"/>
            <a:headEnd/>
            <a:tailEnd/>
          </a:ln>
        </p:spPr>
        <p:txBody>
          <a:bodyPr>
            <a:spAutoFit/>
          </a:bodyPr>
          <a:lstStyle/>
          <a:p>
            <a:pPr>
              <a:spcBef>
                <a:spcPct val="50000"/>
              </a:spcBef>
              <a:buClrTx/>
              <a:buFontTx/>
              <a:buNone/>
            </a:pPr>
            <a:r>
              <a:rPr lang="zh-CN" altLang="en-US" b="1" dirty="0"/>
              <a:t>民主政治</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14044"/>
                                        </p:tgtEl>
                                        <p:attrNameLst>
                                          <p:attrName>style.visibility</p:attrName>
                                        </p:attrNameLst>
                                      </p:cBhvr>
                                      <p:to>
                                        <p:strVal val="visible"/>
                                      </p:to>
                                    </p:set>
                                    <p:animEffect transition="in" filter="blinds(horizontal)">
                                      <p:cBhvr>
                                        <p:cTn id="7" dur="500"/>
                                        <p:tgtEl>
                                          <p:spTgt spid="214044"/>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6897"/>
                                        </p:tgtEl>
                                        <p:attrNameLst>
                                          <p:attrName>style.visibility</p:attrName>
                                        </p:attrNameLst>
                                      </p:cBhvr>
                                      <p:to>
                                        <p:strVal val="visible"/>
                                      </p:to>
                                    </p:set>
                                    <p:animEffect transition="in" filter="box(in)">
                                      <p:cBhvr>
                                        <p:cTn id="12" dur="500"/>
                                        <p:tgtEl>
                                          <p:spTgt spid="36897"/>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36898"/>
                                        </p:tgtEl>
                                        <p:attrNameLst>
                                          <p:attrName>style.visibility</p:attrName>
                                        </p:attrNameLst>
                                      </p:cBhvr>
                                      <p:to>
                                        <p:strVal val="visible"/>
                                      </p:to>
                                    </p:set>
                                    <p:animEffect transition="in" filter="diamond(in)">
                                      <p:cBhvr>
                                        <p:cTn id="17" dur="2000"/>
                                        <p:tgtEl>
                                          <p:spTgt spid="36898"/>
                                        </p:tgtEl>
                                      </p:cBhvr>
                                    </p:animEffect>
                                  </p:childTnLst>
                                </p:cTn>
                              </p:par>
                            </p:childTnLst>
                          </p:cTn>
                        </p:par>
                      </p:childTnLst>
                    </p:cTn>
                  </p:par>
                  <p:par>
                    <p:cTn id="18" fill="hold">
                      <p:stCondLst>
                        <p:cond delay="indefinite"/>
                      </p:stCondLst>
                      <p:childTnLst>
                        <p:par>
                          <p:cTn id="19" fill="hold">
                            <p:stCondLst>
                              <p:cond delay="0"/>
                            </p:stCondLst>
                            <p:childTnLst>
                              <p:par>
                                <p:cTn id="20" presetID="15" presetClass="entr" presetSubtype="0" fill="hold" grpId="0" nodeType="clickEffect">
                                  <p:stCondLst>
                                    <p:cond delay="0"/>
                                  </p:stCondLst>
                                  <p:childTnLst>
                                    <p:set>
                                      <p:cBhvr>
                                        <p:cTn id="21" dur="1" fill="hold">
                                          <p:stCondLst>
                                            <p:cond delay="0"/>
                                          </p:stCondLst>
                                        </p:cTn>
                                        <p:tgtEl>
                                          <p:spTgt spid="36899"/>
                                        </p:tgtEl>
                                        <p:attrNameLst>
                                          <p:attrName>style.visibility</p:attrName>
                                        </p:attrNameLst>
                                      </p:cBhvr>
                                      <p:to>
                                        <p:strVal val="visible"/>
                                      </p:to>
                                    </p:set>
                                    <p:anim calcmode="lin" valueType="num">
                                      <p:cBhvr>
                                        <p:cTn id="22" dur="1000" fill="hold"/>
                                        <p:tgtEl>
                                          <p:spTgt spid="36899"/>
                                        </p:tgtEl>
                                        <p:attrNameLst>
                                          <p:attrName>ppt_w</p:attrName>
                                        </p:attrNameLst>
                                      </p:cBhvr>
                                      <p:tavLst>
                                        <p:tav tm="0">
                                          <p:val>
                                            <p:fltVal val="0"/>
                                          </p:val>
                                        </p:tav>
                                        <p:tav tm="100000">
                                          <p:val>
                                            <p:strVal val="#ppt_w"/>
                                          </p:val>
                                        </p:tav>
                                      </p:tavLst>
                                    </p:anim>
                                    <p:anim calcmode="lin" valueType="num">
                                      <p:cBhvr>
                                        <p:cTn id="23" dur="1000" fill="hold"/>
                                        <p:tgtEl>
                                          <p:spTgt spid="36899"/>
                                        </p:tgtEl>
                                        <p:attrNameLst>
                                          <p:attrName>ppt_h</p:attrName>
                                        </p:attrNameLst>
                                      </p:cBhvr>
                                      <p:tavLst>
                                        <p:tav tm="0">
                                          <p:val>
                                            <p:fltVal val="0"/>
                                          </p:val>
                                        </p:tav>
                                        <p:tav tm="100000">
                                          <p:val>
                                            <p:strVal val="#ppt_h"/>
                                          </p:val>
                                        </p:tav>
                                      </p:tavLst>
                                    </p:anim>
                                    <p:anim calcmode="lin" valueType="num">
                                      <p:cBhvr>
                                        <p:cTn id="24" dur="1000" fill="hold"/>
                                        <p:tgtEl>
                                          <p:spTgt spid="36899"/>
                                        </p:tgtEl>
                                        <p:attrNameLst>
                                          <p:attrName>ppt_x</p:attrName>
                                        </p:attrNameLst>
                                      </p:cBhvr>
                                      <p:tavLst>
                                        <p:tav tm="0" fmla="#ppt_x+(cos(-2*pi*(1-$))*-#ppt_x-sin(-2*pi*(1-$))*(1-#ppt_y))*(1-$)">
                                          <p:val>
                                            <p:fltVal val="0"/>
                                          </p:val>
                                        </p:tav>
                                        <p:tav tm="100000">
                                          <p:val>
                                            <p:fltVal val="1"/>
                                          </p:val>
                                        </p:tav>
                                      </p:tavLst>
                                    </p:anim>
                                    <p:anim calcmode="lin" valueType="num">
                                      <p:cBhvr>
                                        <p:cTn id="25" dur="1000" fill="hold"/>
                                        <p:tgtEl>
                                          <p:spTgt spid="36899"/>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36900"/>
                                        </p:tgtEl>
                                        <p:attrNameLst>
                                          <p:attrName>style.visibility</p:attrName>
                                        </p:attrNameLst>
                                      </p:cBhvr>
                                      <p:to>
                                        <p:strVal val="visible"/>
                                      </p:to>
                                    </p:set>
                                    <p:animEffect transition="in" filter="blinds(horizontal)">
                                      <p:cBhvr>
                                        <p:cTn id="30" dur="500"/>
                                        <p:tgtEl>
                                          <p:spTgt spid="36900"/>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36901"/>
                                        </p:tgtEl>
                                        <p:attrNameLst>
                                          <p:attrName>style.visibility</p:attrName>
                                        </p:attrNameLst>
                                      </p:cBhvr>
                                      <p:to>
                                        <p:strVal val="visible"/>
                                      </p:to>
                                    </p:set>
                                    <p:animEffect transition="in" filter="blinds(horizontal)">
                                      <p:cBhvr>
                                        <p:cTn id="35" dur="500"/>
                                        <p:tgtEl>
                                          <p:spTgt spid="369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4044" grpId="0"/>
      <p:bldP spid="36897" grpId="0"/>
      <p:bldP spid="36898" grpId="0"/>
      <p:bldP spid="36899" grpId="0"/>
      <p:bldP spid="36900" grpId="0"/>
      <p:bldP spid="3690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5570" name="Picture 2" descr="图片2"/>
          <p:cNvPicPr>
            <a:picLocks noChangeAspect="1" noChangeArrowheads="1"/>
          </p:cNvPicPr>
          <p:nvPr/>
        </p:nvPicPr>
        <p:blipFill>
          <a:blip r:embed="rId2" cstate="print"/>
          <a:srcRect l="24219" t="6250" r="19531" b="54167"/>
          <a:stretch>
            <a:fillRect/>
          </a:stretch>
        </p:blipFill>
        <p:spPr bwMode="auto">
          <a:xfrm>
            <a:off x="0" y="3657600"/>
            <a:ext cx="7301865" cy="2895600"/>
          </a:xfrm>
          <a:prstGeom prst="rect">
            <a:avLst/>
          </a:prstGeom>
          <a:noFill/>
        </p:spPr>
      </p:pic>
      <p:pic>
        <p:nvPicPr>
          <p:cNvPr id="365571" name="Picture 3" descr="图片2"/>
          <p:cNvPicPr>
            <a:picLocks noChangeAspect="1" noChangeArrowheads="1"/>
          </p:cNvPicPr>
          <p:nvPr/>
        </p:nvPicPr>
        <p:blipFill>
          <a:blip r:embed="rId2" cstate="print"/>
          <a:srcRect l="24219" t="6250" r="19531" b="54167"/>
          <a:stretch>
            <a:fillRect/>
          </a:stretch>
        </p:blipFill>
        <p:spPr bwMode="auto">
          <a:xfrm>
            <a:off x="4867910" y="457200"/>
            <a:ext cx="7301865" cy="2895600"/>
          </a:xfrm>
          <a:prstGeom prst="rect">
            <a:avLst/>
          </a:prstGeom>
          <a:noFill/>
        </p:spPr>
      </p:pic>
      <p:sp>
        <p:nvSpPr>
          <p:cNvPr id="365572" name="Text Box 4"/>
          <p:cNvSpPr txBox="1">
            <a:spLocks noChangeArrowheads="1"/>
          </p:cNvSpPr>
          <p:nvPr/>
        </p:nvSpPr>
        <p:spPr bwMode="auto">
          <a:xfrm>
            <a:off x="1419808" y="1447800"/>
            <a:ext cx="9201280" cy="3139321"/>
          </a:xfrm>
          <a:prstGeom prst="rect">
            <a:avLst/>
          </a:prstGeom>
          <a:noFill/>
          <a:ln w="9525">
            <a:noFill/>
            <a:miter lim="800000"/>
            <a:headEnd/>
            <a:tailEnd/>
          </a:ln>
        </p:spPr>
        <p:txBody>
          <a:bodyPr>
            <a:spAutoFit/>
          </a:bodyPr>
          <a:lstStyle/>
          <a:p>
            <a:pPr>
              <a:spcBef>
                <a:spcPct val="50000"/>
              </a:spcBef>
            </a:pPr>
            <a:r>
              <a:rPr kumimoji="1" lang="zh-CN" altLang="en-US" sz="4400" b="1">
                <a:solidFill>
                  <a:srgbClr val="006600"/>
                </a:solidFill>
                <a:effectLst>
                  <a:outerShdw blurRad="38100" dist="38100" dir="2700000" algn="tl">
                    <a:srgbClr val="C0C0C0"/>
                  </a:outerShdw>
                </a:effectLst>
                <a:latin typeface="方正魏碑简体" pitchFamily="65" charset="-122"/>
              </a:rPr>
              <a:t>身临其境：</a:t>
            </a:r>
          </a:p>
          <a:p>
            <a:pPr>
              <a:spcBef>
                <a:spcPct val="50000"/>
              </a:spcBef>
            </a:pPr>
            <a:r>
              <a:rPr kumimoji="1" lang="zh-CN" altLang="en-US" sz="4400" b="1">
                <a:solidFill>
                  <a:srgbClr val="006600"/>
                </a:solidFill>
                <a:effectLst>
                  <a:outerShdw blurRad="38100" dist="38100" dir="2700000" algn="tl">
                    <a:srgbClr val="C0C0C0"/>
                  </a:outerShdw>
                </a:effectLst>
                <a:latin typeface="方正魏碑简体" pitchFamily="65" charset="-122"/>
              </a:rPr>
              <a:t>    听故事</a:t>
            </a:r>
            <a:r>
              <a:rPr kumimoji="1" lang="en-US" altLang="zh-CN" sz="4400" b="1">
                <a:solidFill>
                  <a:srgbClr val="006600"/>
                </a:solidFill>
                <a:effectLst>
                  <a:outerShdw blurRad="38100" dist="38100" dir="2700000" algn="tl">
                    <a:srgbClr val="C0C0C0"/>
                  </a:outerShdw>
                </a:effectLst>
                <a:latin typeface="方正魏碑简体" pitchFamily="65" charset="-122"/>
              </a:rPr>
              <a:t>《</a:t>
            </a:r>
            <a:r>
              <a:rPr kumimoji="1" lang="zh-CN" altLang="en-US" sz="4400" b="1">
                <a:solidFill>
                  <a:srgbClr val="006600"/>
                </a:solidFill>
                <a:effectLst>
                  <a:outerShdw blurRad="38100" dist="38100" dir="2700000" algn="tl">
                    <a:srgbClr val="C0C0C0"/>
                  </a:outerShdw>
                </a:effectLst>
                <a:latin typeface="方正魏碑简体" pitchFamily="65" charset="-122"/>
              </a:rPr>
              <a:t>一个雅典公民的政治生活</a:t>
            </a:r>
            <a:r>
              <a:rPr kumimoji="1" lang="en-US" altLang="zh-CN" sz="4400" b="1">
                <a:solidFill>
                  <a:srgbClr val="006600"/>
                </a:solidFill>
                <a:effectLst>
                  <a:outerShdw blurRad="38100" dist="38100" dir="2700000" algn="tl">
                    <a:srgbClr val="C0C0C0"/>
                  </a:outerShdw>
                </a:effectLst>
                <a:latin typeface="方正魏碑简体" pitchFamily="65" charset="-122"/>
              </a:rPr>
              <a:t>》</a:t>
            </a:r>
            <a:r>
              <a:rPr kumimoji="1" lang="zh-CN" altLang="en-US" sz="4400" b="1">
                <a:solidFill>
                  <a:srgbClr val="006600"/>
                </a:solidFill>
                <a:effectLst>
                  <a:outerShdw blurRad="38100" dist="38100" dir="2700000" algn="tl">
                    <a:srgbClr val="C0C0C0"/>
                  </a:outerShdw>
                </a:effectLst>
                <a:latin typeface="方正魏碑简体" pitchFamily="65" charset="-122"/>
              </a:rPr>
              <a:t>，结合所学知识，回答故事中的小问题。</a:t>
            </a:r>
          </a:p>
        </p:txBody>
      </p:sp>
      <p:grpSp>
        <p:nvGrpSpPr>
          <p:cNvPr id="2" name="Group 5"/>
          <p:cNvGrpSpPr>
            <a:grpSpLocks/>
          </p:cNvGrpSpPr>
          <p:nvPr/>
        </p:nvGrpSpPr>
        <p:grpSpPr bwMode="auto">
          <a:xfrm>
            <a:off x="507074" y="762000"/>
            <a:ext cx="202830" cy="5029200"/>
            <a:chOff x="112" y="145"/>
            <a:chExt cx="128" cy="4097"/>
          </a:xfrm>
        </p:grpSpPr>
        <p:sp>
          <p:nvSpPr>
            <p:cNvPr id="365574" name="Rectangle 6"/>
            <p:cNvSpPr>
              <a:spLocks noChangeArrowheads="1"/>
            </p:cNvSpPr>
            <p:nvPr/>
          </p:nvSpPr>
          <p:spPr bwMode="auto">
            <a:xfrm flipH="1">
              <a:off x="192" y="162"/>
              <a:ext cx="48" cy="4080"/>
            </a:xfrm>
            <a:prstGeom prst="rect">
              <a:avLst/>
            </a:prstGeom>
            <a:gradFill rotWithShape="0">
              <a:gsLst>
                <a:gs pos="0">
                  <a:srgbClr val="FFCCFF"/>
                </a:gs>
                <a:gs pos="100000">
                  <a:schemeClr val="hlink"/>
                </a:gs>
              </a:gsLst>
              <a:lin ang="5400000" scaled="1"/>
            </a:gradFill>
            <a:ln w="9525">
              <a:noFill/>
              <a:miter lim="800000"/>
              <a:headEnd/>
              <a:tailEnd/>
            </a:ln>
            <a:effectLst/>
          </p:spPr>
          <p:txBody>
            <a:bodyPr wrap="none" anchor="ctr"/>
            <a:lstStyle/>
            <a:p>
              <a:endParaRPr lang="zh-CN" altLang="en-US"/>
            </a:p>
          </p:txBody>
        </p:sp>
        <p:sp>
          <p:nvSpPr>
            <p:cNvPr id="365575" name="Rectangle 7"/>
            <p:cNvSpPr>
              <a:spLocks noChangeArrowheads="1"/>
            </p:cNvSpPr>
            <p:nvPr/>
          </p:nvSpPr>
          <p:spPr bwMode="auto">
            <a:xfrm>
              <a:off x="112" y="145"/>
              <a:ext cx="48" cy="3941"/>
            </a:xfrm>
            <a:prstGeom prst="rect">
              <a:avLst/>
            </a:prstGeom>
            <a:gradFill rotWithShape="0">
              <a:gsLst>
                <a:gs pos="0">
                  <a:srgbClr val="FFCCFF"/>
                </a:gs>
                <a:gs pos="100000">
                  <a:schemeClr val="hlink"/>
                </a:gs>
              </a:gsLst>
              <a:lin ang="5400000" scaled="1"/>
            </a:gradFill>
            <a:ln w="9525">
              <a:noFill/>
              <a:miter lim="800000"/>
              <a:headEnd/>
              <a:tailEnd/>
            </a:ln>
            <a:effectLst/>
          </p:spPr>
          <p:txBody>
            <a:bodyPr wrap="none" anchor="ctr"/>
            <a:lstStyle/>
            <a:p>
              <a:pPr algn="ctr"/>
              <a:endParaRPr lang="zh-CN" altLang="zh-CN" sz="2400">
                <a:latin typeface="Times New Roman" pitchFamily="18" charset="0"/>
                <a:ea typeface="华文彩云" pitchFamily="2" charset="-122"/>
              </a:endParaRPr>
            </a:p>
          </p:txBody>
        </p:sp>
      </p:grpSp>
      <p:grpSp>
        <p:nvGrpSpPr>
          <p:cNvPr id="3" name="Group 8"/>
          <p:cNvGrpSpPr>
            <a:grpSpLocks/>
          </p:cNvGrpSpPr>
          <p:nvPr/>
        </p:nvGrpSpPr>
        <p:grpSpPr bwMode="auto">
          <a:xfrm flipH="1">
            <a:off x="11054212" y="762000"/>
            <a:ext cx="202830" cy="4953000"/>
            <a:chOff x="5539" y="139"/>
            <a:chExt cx="125" cy="4037"/>
          </a:xfrm>
        </p:grpSpPr>
        <p:sp>
          <p:nvSpPr>
            <p:cNvPr id="365577" name="Rectangle 9"/>
            <p:cNvSpPr>
              <a:spLocks noChangeArrowheads="1"/>
            </p:cNvSpPr>
            <p:nvPr/>
          </p:nvSpPr>
          <p:spPr bwMode="auto">
            <a:xfrm rot="-10800000" flipH="1" flipV="1">
              <a:off x="5621" y="139"/>
              <a:ext cx="43" cy="3989"/>
            </a:xfrm>
            <a:prstGeom prst="rect">
              <a:avLst/>
            </a:prstGeom>
            <a:gradFill rotWithShape="0">
              <a:gsLst>
                <a:gs pos="0">
                  <a:schemeClr val="hlink"/>
                </a:gs>
                <a:gs pos="100000">
                  <a:srgbClr val="CCFFFF"/>
                </a:gs>
              </a:gsLst>
              <a:lin ang="5400000" scaled="1"/>
            </a:gradFill>
            <a:ln w="9525">
              <a:noFill/>
              <a:miter lim="800000"/>
              <a:headEnd/>
              <a:tailEnd/>
            </a:ln>
            <a:effectLst/>
          </p:spPr>
          <p:txBody>
            <a:bodyPr wrap="none" anchor="ctr"/>
            <a:lstStyle/>
            <a:p>
              <a:endParaRPr lang="zh-CN" altLang="en-US"/>
            </a:p>
          </p:txBody>
        </p:sp>
        <p:sp>
          <p:nvSpPr>
            <p:cNvPr id="365578" name="Rectangle 10"/>
            <p:cNvSpPr>
              <a:spLocks noChangeArrowheads="1"/>
            </p:cNvSpPr>
            <p:nvPr/>
          </p:nvSpPr>
          <p:spPr bwMode="auto">
            <a:xfrm rot="10800000" flipV="1">
              <a:off x="5539" y="240"/>
              <a:ext cx="49" cy="3936"/>
            </a:xfrm>
            <a:prstGeom prst="rect">
              <a:avLst/>
            </a:prstGeom>
            <a:gradFill rotWithShape="0">
              <a:gsLst>
                <a:gs pos="0">
                  <a:schemeClr val="hlink"/>
                </a:gs>
                <a:gs pos="100000">
                  <a:srgbClr val="CCFFFF"/>
                </a:gs>
              </a:gsLst>
              <a:lin ang="5400000" scaled="1"/>
            </a:gradFill>
            <a:ln w="9525">
              <a:noFill/>
              <a:miter lim="800000"/>
              <a:headEnd/>
              <a:tailEnd/>
            </a:ln>
            <a:effectLst/>
          </p:spPr>
          <p:txBody>
            <a:bodyPr wrap="none" anchor="ctr"/>
            <a:lstStyle/>
            <a:p>
              <a:endParaRPr lang="zh-CN" altLang="en-US"/>
            </a:p>
          </p:txBody>
        </p:sp>
      </p:grpSp>
      <p:grpSp>
        <p:nvGrpSpPr>
          <p:cNvPr id="4" name="Group 11"/>
          <p:cNvGrpSpPr>
            <a:grpSpLocks/>
          </p:cNvGrpSpPr>
          <p:nvPr/>
        </p:nvGrpSpPr>
        <p:grpSpPr bwMode="auto">
          <a:xfrm>
            <a:off x="709903" y="5562600"/>
            <a:ext cx="10445724" cy="152400"/>
            <a:chOff x="260" y="4080"/>
            <a:chExt cx="5472" cy="144"/>
          </a:xfrm>
        </p:grpSpPr>
        <p:sp>
          <p:nvSpPr>
            <p:cNvPr id="365580" name="Rectangle 12"/>
            <p:cNvSpPr>
              <a:spLocks noChangeArrowheads="1"/>
            </p:cNvSpPr>
            <p:nvPr/>
          </p:nvSpPr>
          <p:spPr bwMode="auto">
            <a:xfrm rot="5400000" flipV="1">
              <a:off x="2972" y="1368"/>
              <a:ext cx="48" cy="5472"/>
            </a:xfrm>
            <a:prstGeom prst="rect">
              <a:avLst/>
            </a:prstGeom>
            <a:gradFill rotWithShape="0">
              <a:gsLst>
                <a:gs pos="0">
                  <a:srgbClr val="FFCCFF"/>
                </a:gs>
                <a:gs pos="100000">
                  <a:srgbClr val="FFFC00"/>
                </a:gs>
              </a:gsLst>
              <a:lin ang="0" scaled="1"/>
            </a:gradFill>
            <a:ln w="9525">
              <a:noFill/>
              <a:miter lim="800000"/>
              <a:headEnd/>
              <a:tailEnd/>
            </a:ln>
            <a:effectLst/>
          </p:spPr>
          <p:txBody>
            <a:bodyPr wrap="none" anchor="ctr"/>
            <a:lstStyle/>
            <a:p>
              <a:endParaRPr lang="zh-CN" altLang="en-US"/>
            </a:p>
          </p:txBody>
        </p:sp>
        <p:sp>
          <p:nvSpPr>
            <p:cNvPr id="365581" name="Rectangle 13"/>
            <p:cNvSpPr>
              <a:spLocks noChangeArrowheads="1"/>
            </p:cNvSpPr>
            <p:nvPr/>
          </p:nvSpPr>
          <p:spPr bwMode="auto">
            <a:xfrm rot="5400000" flipV="1">
              <a:off x="2914" y="1522"/>
              <a:ext cx="48" cy="5355"/>
            </a:xfrm>
            <a:prstGeom prst="rect">
              <a:avLst/>
            </a:prstGeom>
            <a:gradFill rotWithShape="0">
              <a:gsLst>
                <a:gs pos="0">
                  <a:srgbClr val="FFCCFF"/>
                </a:gs>
                <a:gs pos="100000">
                  <a:srgbClr val="FFFC00"/>
                </a:gs>
              </a:gsLst>
              <a:lin ang="0" scaled="1"/>
            </a:gradFill>
            <a:ln w="9525">
              <a:noFill/>
              <a:miter lim="800000"/>
              <a:headEnd/>
              <a:tailEnd/>
            </a:ln>
            <a:effectLst/>
          </p:spPr>
          <p:txBody>
            <a:bodyPr wrap="none" anchor="ctr"/>
            <a:lstStyle/>
            <a:p>
              <a:endParaRPr lang="zh-CN" altLang="en-US"/>
            </a:p>
          </p:txBody>
        </p:sp>
      </p:grpSp>
      <p:grpSp>
        <p:nvGrpSpPr>
          <p:cNvPr id="5" name="Group 14"/>
          <p:cNvGrpSpPr>
            <a:grpSpLocks/>
          </p:cNvGrpSpPr>
          <p:nvPr/>
        </p:nvGrpSpPr>
        <p:grpSpPr bwMode="auto">
          <a:xfrm>
            <a:off x="608489" y="762001"/>
            <a:ext cx="10445724" cy="161925"/>
            <a:chOff x="45" y="111"/>
            <a:chExt cx="5509" cy="102"/>
          </a:xfrm>
        </p:grpSpPr>
        <p:sp>
          <p:nvSpPr>
            <p:cNvPr id="365583" name="Rectangle 15"/>
            <p:cNvSpPr>
              <a:spLocks noChangeArrowheads="1"/>
            </p:cNvSpPr>
            <p:nvPr/>
          </p:nvSpPr>
          <p:spPr bwMode="auto">
            <a:xfrm rot="5400000" flipV="1">
              <a:off x="2850" y="-2491"/>
              <a:ext cx="37" cy="5371"/>
            </a:xfrm>
            <a:prstGeom prst="rect">
              <a:avLst/>
            </a:prstGeom>
            <a:gradFill rotWithShape="0">
              <a:gsLst>
                <a:gs pos="0">
                  <a:srgbClr val="9999FF"/>
                </a:gs>
                <a:gs pos="100000">
                  <a:srgbClr val="FFCCFF"/>
                </a:gs>
              </a:gsLst>
              <a:lin ang="0" scaled="1"/>
            </a:gradFill>
            <a:ln w="9525">
              <a:noFill/>
              <a:miter lim="800000"/>
              <a:headEnd/>
              <a:tailEnd/>
            </a:ln>
            <a:effectLst/>
          </p:spPr>
          <p:txBody>
            <a:bodyPr wrap="none" anchor="ctr"/>
            <a:lstStyle/>
            <a:p>
              <a:endParaRPr lang="zh-CN" altLang="en-US"/>
            </a:p>
          </p:txBody>
        </p:sp>
        <p:sp>
          <p:nvSpPr>
            <p:cNvPr id="365584" name="Rectangle 16"/>
            <p:cNvSpPr>
              <a:spLocks noChangeArrowheads="1"/>
            </p:cNvSpPr>
            <p:nvPr/>
          </p:nvSpPr>
          <p:spPr bwMode="auto">
            <a:xfrm rot="5400000" flipV="1">
              <a:off x="2781" y="-2625"/>
              <a:ext cx="38" cy="5509"/>
            </a:xfrm>
            <a:prstGeom prst="rect">
              <a:avLst/>
            </a:prstGeom>
            <a:gradFill rotWithShape="0">
              <a:gsLst>
                <a:gs pos="0">
                  <a:srgbClr val="9999FF"/>
                </a:gs>
                <a:gs pos="100000">
                  <a:srgbClr val="FFCCFF"/>
                </a:gs>
              </a:gsLst>
              <a:lin ang="0" scaled="1"/>
            </a:gradFill>
            <a:ln w="9525">
              <a:noFill/>
              <a:miter lim="800000"/>
              <a:headEnd/>
              <a:tailEnd/>
            </a:ln>
            <a:effectLst/>
          </p:spPr>
          <p:txBody>
            <a:bodyPr wrap="none" anchor="ctr"/>
            <a:lstStyle/>
            <a:p>
              <a:endParaRPr lang="zh-CN" altLang="en-US"/>
            </a:p>
          </p:txBody>
        </p:sp>
      </p:grpSp>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100000">
                                          <p:val>
                                            <p:strVal val="#ppt_x"/>
                                          </p:val>
                                        </p:tav>
                                      </p:tavLst>
                                    </p:anim>
                                    <p:anim calcmode="lin" valueType="num">
                                      <p:cBhvr>
                                        <p:cTn id="8" dur="500" fill="hold"/>
                                        <p:tgtEl>
                                          <p:spTgt spid="2"/>
                                        </p:tgtEl>
                                        <p:attrNameLst>
                                          <p:attrName>ppt_y</p:attrName>
                                        </p:attrNameLst>
                                      </p:cBhvr>
                                      <p:tavLst>
                                        <p:tav tm="0">
                                          <p:val>
                                            <p:strVal val="#ppt_y-#ppt_h/2"/>
                                          </p:val>
                                        </p:tav>
                                        <p:tav tm="100000">
                                          <p:val>
                                            <p:strVal val="#ppt_y"/>
                                          </p:val>
                                        </p:tav>
                                      </p:tavLst>
                                    </p:anim>
                                    <p:anim calcmode="lin" valueType="num">
                                      <p:cBhvr>
                                        <p:cTn id="9" dur="500" fill="hold"/>
                                        <p:tgtEl>
                                          <p:spTgt spid="2"/>
                                        </p:tgtEl>
                                        <p:attrNameLst>
                                          <p:attrName>ppt_w</p:attrName>
                                        </p:attrNameLst>
                                      </p:cBhvr>
                                      <p:tavLst>
                                        <p:tav tm="0">
                                          <p:val>
                                            <p:strVal val="#ppt_w"/>
                                          </p:val>
                                        </p:tav>
                                        <p:tav tm="100000">
                                          <p:val>
                                            <p:strVal val="#ppt_w"/>
                                          </p:val>
                                        </p:tav>
                                      </p:tavLst>
                                    </p:anim>
                                    <p:anim calcmode="lin" valueType="num">
                                      <p:cBhvr>
                                        <p:cTn id="10" dur="500" fill="hold"/>
                                        <p:tgtEl>
                                          <p:spTgt spid="2"/>
                                        </p:tgtEl>
                                        <p:attrNameLst>
                                          <p:attrName>ppt_h</p:attrName>
                                        </p:attrNameLst>
                                      </p:cBhvr>
                                      <p:tavLst>
                                        <p:tav tm="0">
                                          <p:val>
                                            <p:fltVal val="0"/>
                                          </p:val>
                                        </p:tav>
                                        <p:tav tm="100000">
                                          <p:val>
                                            <p:strVal val="#ppt_h"/>
                                          </p:val>
                                        </p:tav>
                                      </p:tavLst>
                                    </p:anim>
                                  </p:childTnLst>
                                </p:cTn>
                              </p:par>
                            </p:childTnLst>
                          </p:cTn>
                        </p:par>
                        <p:par>
                          <p:cTn id="11" fill="hold">
                            <p:stCondLst>
                              <p:cond delay="500"/>
                            </p:stCondLst>
                            <p:childTnLst>
                              <p:par>
                                <p:cTn id="12" presetID="17" presetClass="entr" presetSubtype="8"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ppt_x</p:attrName>
                                        </p:attrNameLst>
                                      </p:cBhvr>
                                      <p:tavLst>
                                        <p:tav tm="0">
                                          <p:val>
                                            <p:strVal val="#ppt_x-#ppt_w/2"/>
                                          </p:val>
                                        </p:tav>
                                        <p:tav tm="100000">
                                          <p:val>
                                            <p:strVal val="#ppt_x"/>
                                          </p:val>
                                        </p:tav>
                                      </p:tavLst>
                                    </p:anim>
                                    <p:anim calcmode="lin" valueType="num">
                                      <p:cBhvr>
                                        <p:cTn id="15" dur="500" fill="hold"/>
                                        <p:tgtEl>
                                          <p:spTgt spid="4"/>
                                        </p:tgtEl>
                                        <p:attrNameLst>
                                          <p:attrName>ppt_y</p:attrName>
                                        </p:attrNameLst>
                                      </p:cBhvr>
                                      <p:tavLst>
                                        <p:tav tm="0">
                                          <p:val>
                                            <p:strVal val="#ppt_y"/>
                                          </p:val>
                                        </p:tav>
                                        <p:tav tm="100000">
                                          <p:val>
                                            <p:strVal val="#ppt_y"/>
                                          </p:val>
                                        </p:tav>
                                      </p:tavLst>
                                    </p:anim>
                                    <p:anim calcmode="lin" valueType="num">
                                      <p:cBhvr>
                                        <p:cTn id="16" dur="500" fill="hold"/>
                                        <p:tgtEl>
                                          <p:spTgt spid="4"/>
                                        </p:tgtEl>
                                        <p:attrNameLst>
                                          <p:attrName>ppt_w</p:attrName>
                                        </p:attrNameLst>
                                      </p:cBhvr>
                                      <p:tavLst>
                                        <p:tav tm="0">
                                          <p:val>
                                            <p:fltVal val="0"/>
                                          </p:val>
                                        </p:tav>
                                        <p:tav tm="100000">
                                          <p:val>
                                            <p:strVal val="#ppt_w"/>
                                          </p:val>
                                        </p:tav>
                                      </p:tavLst>
                                    </p:anim>
                                    <p:anim calcmode="lin" valueType="num">
                                      <p:cBhvr>
                                        <p:cTn id="17" dur="500" fill="hold"/>
                                        <p:tgtEl>
                                          <p:spTgt spid="4"/>
                                        </p:tgtEl>
                                        <p:attrNameLst>
                                          <p:attrName>ppt_h</p:attrName>
                                        </p:attrNameLst>
                                      </p:cBhvr>
                                      <p:tavLst>
                                        <p:tav tm="0">
                                          <p:val>
                                            <p:strVal val="#ppt_h"/>
                                          </p:val>
                                        </p:tav>
                                        <p:tav tm="100000">
                                          <p:val>
                                            <p:strVal val="#ppt_h"/>
                                          </p:val>
                                        </p:tav>
                                      </p:tavLst>
                                    </p:anim>
                                  </p:childTnLst>
                                </p:cTn>
                              </p:par>
                            </p:childTnLst>
                          </p:cTn>
                        </p:par>
                        <p:par>
                          <p:cTn id="18" fill="hold">
                            <p:stCondLst>
                              <p:cond delay="1000"/>
                            </p:stCondLst>
                            <p:childTnLst>
                              <p:par>
                                <p:cTn id="19" presetID="17" presetClass="entr" presetSubtype="4"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500" fill="hold"/>
                                        <p:tgtEl>
                                          <p:spTgt spid="3"/>
                                        </p:tgtEl>
                                        <p:attrNameLst>
                                          <p:attrName>ppt_x</p:attrName>
                                        </p:attrNameLst>
                                      </p:cBhvr>
                                      <p:tavLst>
                                        <p:tav tm="0">
                                          <p:val>
                                            <p:strVal val="#ppt_x"/>
                                          </p:val>
                                        </p:tav>
                                        <p:tav tm="100000">
                                          <p:val>
                                            <p:strVal val="#ppt_x"/>
                                          </p:val>
                                        </p:tav>
                                      </p:tavLst>
                                    </p:anim>
                                    <p:anim calcmode="lin" valueType="num">
                                      <p:cBhvr>
                                        <p:cTn id="22" dur="500" fill="hold"/>
                                        <p:tgtEl>
                                          <p:spTgt spid="3"/>
                                        </p:tgtEl>
                                        <p:attrNameLst>
                                          <p:attrName>ppt_y</p:attrName>
                                        </p:attrNameLst>
                                      </p:cBhvr>
                                      <p:tavLst>
                                        <p:tav tm="0">
                                          <p:val>
                                            <p:strVal val="#ppt_y+#ppt_h/2"/>
                                          </p:val>
                                        </p:tav>
                                        <p:tav tm="100000">
                                          <p:val>
                                            <p:strVal val="#ppt_y"/>
                                          </p:val>
                                        </p:tav>
                                      </p:tavLst>
                                    </p:anim>
                                    <p:anim calcmode="lin" valueType="num">
                                      <p:cBhvr>
                                        <p:cTn id="23" dur="500" fill="hold"/>
                                        <p:tgtEl>
                                          <p:spTgt spid="3"/>
                                        </p:tgtEl>
                                        <p:attrNameLst>
                                          <p:attrName>ppt_w</p:attrName>
                                        </p:attrNameLst>
                                      </p:cBhvr>
                                      <p:tavLst>
                                        <p:tav tm="0">
                                          <p:val>
                                            <p:strVal val="#ppt_w"/>
                                          </p:val>
                                        </p:tav>
                                        <p:tav tm="100000">
                                          <p:val>
                                            <p:strVal val="#ppt_w"/>
                                          </p:val>
                                        </p:tav>
                                      </p:tavLst>
                                    </p:anim>
                                    <p:anim calcmode="lin" valueType="num">
                                      <p:cBhvr>
                                        <p:cTn id="24" dur="500" fill="hold"/>
                                        <p:tgtEl>
                                          <p:spTgt spid="3"/>
                                        </p:tgtEl>
                                        <p:attrNameLst>
                                          <p:attrName>ppt_h</p:attrName>
                                        </p:attrNameLst>
                                      </p:cBhvr>
                                      <p:tavLst>
                                        <p:tav tm="0">
                                          <p:val>
                                            <p:fltVal val="0"/>
                                          </p:val>
                                        </p:tav>
                                        <p:tav tm="100000">
                                          <p:val>
                                            <p:strVal val="#ppt_h"/>
                                          </p:val>
                                        </p:tav>
                                      </p:tavLst>
                                    </p:anim>
                                  </p:childTnLst>
                                </p:cTn>
                              </p:par>
                            </p:childTnLst>
                          </p:cTn>
                        </p:par>
                        <p:par>
                          <p:cTn id="25" fill="hold">
                            <p:stCondLst>
                              <p:cond delay="1500"/>
                            </p:stCondLst>
                            <p:childTnLst>
                              <p:par>
                                <p:cTn id="26" presetID="17" presetClass="entr" presetSubtype="2" fill="hold" nodeType="after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p:cTn id="28" dur="500" fill="hold"/>
                                        <p:tgtEl>
                                          <p:spTgt spid="5"/>
                                        </p:tgtEl>
                                        <p:attrNameLst>
                                          <p:attrName>ppt_x</p:attrName>
                                        </p:attrNameLst>
                                      </p:cBhvr>
                                      <p:tavLst>
                                        <p:tav tm="0">
                                          <p:val>
                                            <p:strVal val="#ppt_x+#ppt_w/2"/>
                                          </p:val>
                                        </p:tav>
                                        <p:tav tm="100000">
                                          <p:val>
                                            <p:strVal val="#ppt_x"/>
                                          </p:val>
                                        </p:tav>
                                      </p:tavLst>
                                    </p:anim>
                                    <p:anim calcmode="lin" valueType="num">
                                      <p:cBhvr>
                                        <p:cTn id="29" dur="500" fill="hold"/>
                                        <p:tgtEl>
                                          <p:spTgt spid="5"/>
                                        </p:tgtEl>
                                        <p:attrNameLst>
                                          <p:attrName>ppt_y</p:attrName>
                                        </p:attrNameLst>
                                      </p:cBhvr>
                                      <p:tavLst>
                                        <p:tav tm="0">
                                          <p:val>
                                            <p:strVal val="#ppt_y"/>
                                          </p:val>
                                        </p:tav>
                                        <p:tav tm="100000">
                                          <p:val>
                                            <p:strVal val="#ppt_y"/>
                                          </p:val>
                                        </p:tav>
                                      </p:tavLst>
                                    </p:anim>
                                    <p:anim calcmode="lin" valueType="num">
                                      <p:cBhvr>
                                        <p:cTn id="30" dur="500" fill="hold"/>
                                        <p:tgtEl>
                                          <p:spTgt spid="5"/>
                                        </p:tgtEl>
                                        <p:attrNameLst>
                                          <p:attrName>ppt_w</p:attrName>
                                        </p:attrNameLst>
                                      </p:cBhvr>
                                      <p:tavLst>
                                        <p:tav tm="0">
                                          <p:val>
                                            <p:fltVal val="0"/>
                                          </p:val>
                                        </p:tav>
                                        <p:tav tm="100000">
                                          <p:val>
                                            <p:strVal val="#ppt_w"/>
                                          </p:val>
                                        </p:tav>
                                      </p:tavLst>
                                    </p:anim>
                                    <p:anim calcmode="lin" valueType="num">
                                      <p:cBhvr>
                                        <p:cTn id="31" dur="500" fill="hold"/>
                                        <p:tgtEl>
                                          <p:spTgt spid="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6594" name="Picture 2" descr="1"/>
          <p:cNvPicPr>
            <a:picLocks noChangeAspect="1" noChangeArrowheads="1"/>
          </p:cNvPicPr>
          <p:nvPr/>
        </p:nvPicPr>
        <p:blipFill>
          <a:blip r:embed="rId2" cstate="print"/>
          <a:srcRect/>
          <a:stretch>
            <a:fillRect/>
          </a:stretch>
        </p:blipFill>
        <p:spPr bwMode="auto">
          <a:xfrm>
            <a:off x="0" y="914400"/>
            <a:ext cx="9847799" cy="5143500"/>
          </a:xfrm>
          <a:prstGeom prst="rect">
            <a:avLst/>
          </a:prstGeom>
          <a:noFill/>
          <a:ln w="19050">
            <a:solidFill>
              <a:srgbClr val="000000"/>
            </a:solidFill>
            <a:miter lim="800000"/>
            <a:headEnd/>
            <a:tailEnd/>
          </a:ln>
        </p:spPr>
      </p:pic>
      <p:sp>
        <p:nvSpPr>
          <p:cNvPr id="366595" name="Text Box 3"/>
          <p:cNvSpPr txBox="1">
            <a:spLocks noChangeArrowheads="1"/>
          </p:cNvSpPr>
          <p:nvPr/>
        </p:nvSpPr>
        <p:spPr bwMode="auto">
          <a:xfrm>
            <a:off x="9868928" y="1676401"/>
            <a:ext cx="2300847" cy="3416320"/>
          </a:xfrm>
          <a:prstGeom prst="rect">
            <a:avLst/>
          </a:prstGeom>
          <a:noFill/>
          <a:ln w="9525">
            <a:noFill/>
            <a:miter lim="800000"/>
            <a:headEnd/>
            <a:tailEnd/>
          </a:ln>
          <a:effectLst/>
        </p:spPr>
        <p:txBody>
          <a:bodyPr>
            <a:spAutoFit/>
          </a:bodyPr>
          <a:lstStyle/>
          <a:p>
            <a:pPr>
              <a:spcBef>
                <a:spcPct val="50000"/>
              </a:spcBef>
            </a:pPr>
            <a:r>
              <a:rPr kumimoji="1" lang="en-US" altLang="zh-CN" sz="2400" b="1">
                <a:effectLst>
                  <a:outerShdw blurRad="38100" dist="38100" dir="2700000" algn="tl">
                    <a:srgbClr val="C0C0C0"/>
                  </a:outerShdw>
                </a:effectLst>
                <a:latin typeface="Times New Roman" pitchFamily="18" charset="0"/>
                <a:ea typeface="宋体" pitchFamily="2" charset="-122"/>
              </a:rPr>
              <a:t>    </a:t>
            </a:r>
            <a:r>
              <a:rPr kumimoji="1" lang="zh-CN" altLang="en-US" sz="2400" b="1">
                <a:effectLst>
                  <a:outerShdw blurRad="38100" dist="38100" dir="2700000" algn="tl">
                    <a:srgbClr val="C0C0C0"/>
                  </a:outerShdw>
                </a:effectLst>
                <a:latin typeface="Times New Roman" pitchFamily="18" charset="0"/>
                <a:ea typeface="宋体" pitchFamily="2" charset="-122"/>
              </a:rPr>
              <a:t>帕罗耶是雅典郊区的农民</a:t>
            </a:r>
            <a:r>
              <a:rPr kumimoji="1" lang="en-US" altLang="zh-CN" sz="2400" b="1">
                <a:effectLst>
                  <a:outerShdw blurRad="38100" dist="38100" dir="2700000" algn="tl">
                    <a:srgbClr val="C0C0C0"/>
                  </a:outerShdw>
                </a:effectLst>
                <a:latin typeface="Times New Roman" pitchFamily="18" charset="0"/>
                <a:ea typeface="宋体" pitchFamily="2" charset="-122"/>
              </a:rPr>
              <a:t>,</a:t>
            </a:r>
            <a:r>
              <a:rPr kumimoji="1" lang="zh-CN" altLang="en-US" sz="2400" b="1">
                <a:effectLst>
                  <a:outerShdw blurRad="38100" dist="38100" dir="2700000" algn="tl">
                    <a:srgbClr val="C0C0C0"/>
                  </a:outerShdw>
                </a:effectLst>
                <a:latin typeface="Times New Roman" pitchFamily="18" charset="0"/>
                <a:ea typeface="宋体" pitchFamily="2" charset="-122"/>
              </a:rPr>
              <a:t>今年</a:t>
            </a:r>
            <a:r>
              <a:rPr kumimoji="1" lang="en-US" altLang="zh-CN" sz="2400" b="1">
                <a:effectLst>
                  <a:outerShdw blurRad="38100" dist="38100" dir="2700000" algn="tl">
                    <a:srgbClr val="C0C0C0"/>
                  </a:outerShdw>
                </a:effectLst>
                <a:latin typeface="Times New Roman" pitchFamily="18" charset="0"/>
                <a:ea typeface="宋体" pitchFamily="2" charset="-122"/>
              </a:rPr>
              <a:t>30</a:t>
            </a:r>
            <a:r>
              <a:rPr kumimoji="1" lang="zh-CN" altLang="en-US" sz="2400" b="1">
                <a:effectLst>
                  <a:outerShdw blurRad="38100" dist="38100" dir="2700000" algn="tl">
                    <a:srgbClr val="C0C0C0"/>
                  </a:outerShdw>
                </a:effectLst>
                <a:latin typeface="Times New Roman" pitchFamily="18" charset="0"/>
                <a:ea typeface="宋体" pitchFamily="2" charset="-122"/>
              </a:rPr>
              <a:t>岁</a:t>
            </a:r>
            <a:r>
              <a:rPr kumimoji="1" lang="en-US" altLang="zh-CN" sz="2400" b="1">
                <a:effectLst>
                  <a:outerShdw blurRad="38100" dist="38100" dir="2700000" algn="tl">
                    <a:srgbClr val="C0C0C0"/>
                  </a:outerShdw>
                </a:effectLst>
                <a:latin typeface="Times New Roman" pitchFamily="18" charset="0"/>
                <a:ea typeface="宋体" pitchFamily="2" charset="-122"/>
              </a:rPr>
              <a:t>,</a:t>
            </a:r>
            <a:r>
              <a:rPr kumimoji="1" lang="en-US" altLang="zh-CN" sz="200" b="1">
                <a:effectLst>
                  <a:outerShdw blurRad="38100" dist="38100" dir="2700000" algn="tl">
                    <a:srgbClr val="C0C0C0"/>
                  </a:outerShdw>
                </a:effectLst>
                <a:latin typeface="Times New Roman" pitchFamily="18" charset="0"/>
                <a:ea typeface="宋体" pitchFamily="2" charset="-122"/>
              </a:rPr>
              <a:t>           </a:t>
            </a:r>
            <a:r>
              <a:rPr kumimoji="1" lang="zh-CN" altLang="en-US" sz="2400" b="1">
                <a:effectLst>
                  <a:outerShdw blurRad="38100" dist="38100" dir="2700000" algn="tl">
                    <a:srgbClr val="C0C0C0"/>
                  </a:outerShdw>
                </a:effectLst>
                <a:latin typeface="Times New Roman" pitchFamily="18" charset="0"/>
                <a:ea typeface="宋体" pitchFamily="2" charset="-122"/>
              </a:rPr>
              <a:t>是家中的男主人。今天他要去雅典参加公民大会</a:t>
            </a:r>
            <a:r>
              <a:rPr kumimoji="1" lang="en-US" altLang="zh-CN" sz="2400" b="1">
                <a:effectLst>
                  <a:outerShdw blurRad="38100" dist="38100" dir="2700000" algn="tl">
                    <a:srgbClr val="C0C0C0"/>
                  </a:outerShdw>
                </a:effectLst>
                <a:latin typeface="Times New Roman" pitchFamily="18" charset="0"/>
                <a:ea typeface="宋体" pitchFamily="2" charset="-122"/>
              </a:rPr>
              <a:t>,</a:t>
            </a:r>
            <a:r>
              <a:rPr kumimoji="1" lang="zh-CN" altLang="en-US" sz="2400" b="1">
                <a:effectLst>
                  <a:outerShdw blurRad="38100" dist="38100" dir="2700000" algn="tl">
                    <a:srgbClr val="C0C0C0"/>
                  </a:outerShdw>
                </a:effectLst>
                <a:latin typeface="Times New Roman" pitchFamily="18" charset="0"/>
                <a:ea typeface="宋体" pitchFamily="2" charset="-122"/>
              </a:rPr>
              <a:t>虽然影响干农活</a:t>
            </a:r>
            <a:r>
              <a:rPr kumimoji="1" lang="en-US" altLang="zh-CN" sz="2400" b="1">
                <a:effectLst>
                  <a:outerShdw blurRad="38100" dist="38100" dir="2700000" algn="tl">
                    <a:srgbClr val="C0C0C0"/>
                  </a:outerShdw>
                </a:effectLst>
                <a:latin typeface="Times New Roman" pitchFamily="18" charset="0"/>
                <a:ea typeface="宋体" pitchFamily="2" charset="-122"/>
              </a:rPr>
              <a:t>,  </a:t>
            </a:r>
            <a:r>
              <a:rPr kumimoji="1" lang="en-US" altLang="zh-CN" sz="200" b="1">
                <a:effectLst>
                  <a:outerShdw blurRad="38100" dist="38100" dir="2700000" algn="tl">
                    <a:srgbClr val="C0C0C0"/>
                  </a:outerShdw>
                </a:effectLst>
                <a:latin typeface="Times New Roman" pitchFamily="18" charset="0"/>
                <a:ea typeface="宋体" pitchFamily="2" charset="-122"/>
              </a:rPr>
              <a:t>    </a:t>
            </a:r>
            <a:r>
              <a:rPr kumimoji="1" lang="zh-CN" altLang="en-US" sz="2400" b="1">
                <a:effectLst>
                  <a:outerShdw blurRad="38100" dist="38100" dir="2700000" algn="tl">
                    <a:srgbClr val="C0C0C0"/>
                  </a:outerShdw>
                </a:effectLst>
                <a:latin typeface="Times New Roman" pitchFamily="18" charset="0"/>
                <a:ea typeface="宋体" pitchFamily="2" charset="-122"/>
              </a:rPr>
              <a:t>可是帕罗耶还是愿意去。</a:t>
            </a:r>
          </a:p>
        </p:txBody>
      </p:sp>
      <p:grpSp>
        <p:nvGrpSpPr>
          <p:cNvPr id="2" name="Group 4"/>
          <p:cNvGrpSpPr>
            <a:grpSpLocks/>
          </p:cNvGrpSpPr>
          <p:nvPr/>
        </p:nvGrpSpPr>
        <p:grpSpPr bwMode="auto">
          <a:xfrm>
            <a:off x="608489" y="0"/>
            <a:ext cx="8721672" cy="2514600"/>
            <a:chOff x="288" y="0"/>
            <a:chExt cx="4128" cy="1584"/>
          </a:xfrm>
        </p:grpSpPr>
        <p:sp>
          <p:nvSpPr>
            <p:cNvPr id="366597" name="AutoShape 5"/>
            <p:cNvSpPr>
              <a:spLocks noChangeArrowheads="1"/>
            </p:cNvSpPr>
            <p:nvPr/>
          </p:nvSpPr>
          <p:spPr bwMode="auto">
            <a:xfrm flipV="1">
              <a:off x="288" y="0"/>
              <a:ext cx="4128" cy="1584"/>
            </a:xfrm>
            <a:prstGeom prst="cloudCallout">
              <a:avLst>
                <a:gd name="adj1" fmla="val 61866"/>
                <a:gd name="adj2" fmla="val 41032"/>
              </a:avLst>
            </a:prstGeom>
            <a:solidFill>
              <a:srgbClr val="FFFFEF"/>
            </a:solidFill>
            <a:ln w="9525">
              <a:solidFill>
                <a:srgbClr val="CC3300"/>
              </a:solidFill>
              <a:round/>
              <a:headEnd/>
              <a:tailEnd/>
            </a:ln>
            <a:effectLst/>
          </p:spPr>
          <p:txBody>
            <a:bodyPr rot="10800000"/>
            <a:lstStyle/>
            <a:p>
              <a:pPr algn="ctr"/>
              <a:endParaRPr lang="zh-CN" altLang="zh-CN"/>
            </a:p>
          </p:txBody>
        </p:sp>
        <p:sp>
          <p:nvSpPr>
            <p:cNvPr id="366598" name="Text Box 6"/>
            <p:cNvSpPr txBox="1">
              <a:spLocks noChangeArrowheads="1"/>
            </p:cNvSpPr>
            <p:nvPr/>
          </p:nvSpPr>
          <p:spPr bwMode="auto">
            <a:xfrm>
              <a:off x="630" y="394"/>
              <a:ext cx="3403" cy="865"/>
            </a:xfrm>
            <a:prstGeom prst="rect">
              <a:avLst/>
            </a:prstGeom>
            <a:noFill/>
            <a:ln w="9525">
              <a:noFill/>
              <a:miter lim="800000"/>
              <a:headEnd/>
              <a:tailEnd/>
            </a:ln>
            <a:effectLst/>
          </p:spPr>
          <p:txBody>
            <a:bodyPr>
              <a:spAutoFit/>
            </a:bodyPr>
            <a:lstStyle/>
            <a:p>
              <a:pPr algn="just">
                <a:spcBef>
                  <a:spcPct val="50000"/>
                </a:spcBef>
              </a:pPr>
              <a:r>
                <a:rPr kumimoji="1" lang="en-US" altLang="zh-CN" sz="2800" b="1">
                  <a:solidFill>
                    <a:srgbClr val="FF3300"/>
                  </a:solidFill>
                  <a:latin typeface="黑体" pitchFamily="49" charset="-122"/>
                  <a:ea typeface="黑体" pitchFamily="49" charset="-122"/>
                </a:rPr>
                <a:t>  </a:t>
              </a:r>
              <a:r>
                <a:rPr kumimoji="1" lang="zh-CN" altLang="en-US" sz="2800" b="1">
                  <a:solidFill>
                    <a:srgbClr val="FF3300"/>
                  </a:solidFill>
                  <a:latin typeface="黑体" pitchFamily="49" charset="-122"/>
                  <a:ea typeface="黑体" pitchFamily="49" charset="-122"/>
                </a:rPr>
                <a:t>公民大会每十天就开一次，严重影响帕罗耶干活赚钱，但他还是很愿意去。这是为什么？</a:t>
              </a:r>
            </a:p>
          </p:txBody>
        </p:sp>
      </p:grpSp>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7618" name="Text Box 2"/>
          <p:cNvSpPr txBox="1">
            <a:spLocks noChangeArrowheads="1"/>
          </p:cNvSpPr>
          <p:nvPr/>
        </p:nvSpPr>
        <p:spPr bwMode="auto">
          <a:xfrm>
            <a:off x="194378" y="1047750"/>
            <a:ext cx="2442406" cy="3108543"/>
          </a:xfrm>
          <a:prstGeom prst="rect">
            <a:avLst/>
          </a:prstGeom>
          <a:noFill/>
          <a:ln w="9525">
            <a:noFill/>
            <a:miter lim="800000"/>
            <a:headEnd/>
            <a:tailEnd/>
          </a:ln>
          <a:effectLst/>
        </p:spPr>
        <p:txBody>
          <a:bodyPr>
            <a:spAutoFit/>
          </a:bodyPr>
          <a:lstStyle/>
          <a:p>
            <a:pPr>
              <a:spcBef>
                <a:spcPct val="50000"/>
              </a:spcBef>
            </a:pPr>
            <a:r>
              <a:rPr kumimoji="1" lang="zh-CN" altLang="en-US" sz="2800" b="1">
                <a:effectLst>
                  <a:outerShdw blurRad="38100" dist="38100" dir="2700000" algn="tl">
                    <a:srgbClr val="C0C0C0"/>
                  </a:outerShdw>
                </a:effectLst>
                <a:latin typeface="Times New Roman" pitchFamily="18" charset="0"/>
                <a:ea typeface="宋体" pitchFamily="2" charset="-122"/>
              </a:rPr>
              <a:t>帕罗耶和妻子来到会场门口</a:t>
            </a:r>
            <a:r>
              <a:rPr kumimoji="1" lang="en-US" altLang="zh-CN" sz="2800" b="1">
                <a:effectLst>
                  <a:outerShdw blurRad="38100" dist="38100" dir="2700000" algn="tl">
                    <a:srgbClr val="C0C0C0"/>
                  </a:outerShdw>
                </a:effectLst>
                <a:latin typeface="Times New Roman" pitchFamily="18" charset="0"/>
                <a:ea typeface="宋体" pitchFamily="2" charset="-122"/>
              </a:rPr>
              <a:t>,</a:t>
            </a:r>
            <a:r>
              <a:rPr kumimoji="1" lang="zh-CN" altLang="en-US" sz="2800" b="1">
                <a:effectLst>
                  <a:outerShdw blurRad="38100" dist="38100" dir="2700000" algn="tl">
                    <a:srgbClr val="C0C0C0"/>
                  </a:outerShdw>
                </a:effectLst>
                <a:latin typeface="Times New Roman" pitchFamily="18" charset="0"/>
                <a:ea typeface="宋体" pitchFamily="2" charset="-122"/>
              </a:rPr>
              <a:t>会场门口的执勤人员冲着他喊道 “喂</a:t>
            </a:r>
            <a:r>
              <a:rPr kumimoji="1" lang="en-US" altLang="zh-CN" sz="2800" b="1">
                <a:effectLst>
                  <a:outerShdw blurRad="38100" dist="38100" dir="2700000" algn="tl">
                    <a:srgbClr val="C0C0C0"/>
                  </a:outerShdw>
                </a:effectLst>
                <a:latin typeface="Times New Roman" pitchFamily="18" charset="0"/>
                <a:ea typeface="宋体" pitchFamily="2" charset="-122"/>
              </a:rPr>
              <a:t>!</a:t>
            </a:r>
            <a:r>
              <a:rPr kumimoji="1" lang="zh-CN" altLang="en-US" sz="2800" b="1">
                <a:effectLst>
                  <a:outerShdw blurRad="38100" dist="38100" dir="2700000" algn="tl">
                    <a:srgbClr val="C0C0C0"/>
                  </a:outerShdw>
                </a:effectLst>
                <a:latin typeface="Times New Roman" pitchFamily="18" charset="0"/>
                <a:ea typeface="宋体" pitchFamily="2" charset="-122"/>
              </a:rPr>
              <a:t>你的妻子不能进入会场！”</a:t>
            </a:r>
          </a:p>
        </p:txBody>
      </p:sp>
      <p:pic>
        <p:nvPicPr>
          <p:cNvPr id="367619" name="Picture 3" descr="2"/>
          <p:cNvPicPr>
            <a:picLocks noChangeAspect="1" noChangeArrowheads="1"/>
          </p:cNvPicPr>
          <p:nvPr/>
        </p:nvPicPr>
        <p:blipFill>
          <a:blip r:embed="rId2" cstate="print">
            <a:lum bright="6000" contrast="6000"/>
          </a:blip>
          <a:srcRect/>
          <a:stretch>
            <a:fillRect/>
          </a:stretch>
        </p:blipFill>
        <p:spPr bwMode="auto">
          <a:xfrm>
            <a:off x="2433955" y="914401"/>
            <a:ext cx="9535104" cy="5033963"/>
          </a:xfrm>
          <a:prstGeom prst="rect">
            <a:avLst/>
          </a:prstGeom>
          <a:noFill/>
          <a:ln w="19050">
            <a:solidFill>
              <a:srgbClr val="000000"/>
            </a:solidFill>
            <a:miter lim="800000"/>
            <a:headEnd/>
            <a:tailEnd/>
          </a:ln>
        </p:spPr>
      </p:pic>
      <p:grpSp>
        <p:nvGrpSpPr>
          <p:cNvPr id="2" name="Group 4"/>
          <p:cNvGrpSpPr>
            <a:grpSpLocks/>
          </p:cNvGrpSpPr>
          <p:nvPr/>
        </p:nvGrpSpPr>
        <p:grpSpPr bwMode="auto">
          <a:xfrm>
            <a:off x="2433955" y="0"/>
            <a:ext cx="8721672" cy="1600200"/>
            <a:chOff x="1152" y="0"/>
            <a:chExt cx="4128" cy="1008"/>
          </a:xfrm>
        </p:grpSpPr>
        <p:sp>
          <p:nvSpPr>
            <p:cNvPr id="367621" name="AutoShape 5"/>
            <p:cNvSpPr>
              <a:spLocks noChangeArrowheads="1"/>
            </p:cNvSpPr>
            <p:nvPr/>
          </p:nvSpPr>
          <p:spPr bwMode="auto">
            <a:xfrm flipV="1">
              <a:off x="1152" y="0"/>
              <a:ext cx="4128" cy="1008"/>
            </a:xfrm>
            <a:prstGeom prst="cloudCallout">
              <a:avLst>
                <a:gd name="adj1" fmla="val 61843"/>
                <a:gd name="adj2" fmla="val 35912"/>
              </a:avLst>
            </a:prstGeom>
            <a:solidFill>
              <a:srgbClr val="FFFFEF"/>
            </a:solidFill>
            <a:ln w="9525">
              <a:solidFill>
                <a:srgbClr val="CC3300"/>
              </a:solidFill>
              <a:round/>
              <a:headEnd/>
              <a:tailEnd/>
            </a:ln>
            <a:effectLst/>
          </p:spPr>
          <p:txBody>
            <a:bodyPr rot="10800000"/>
            <a:lstStyle/>
            <a:p>
              <a:pPr algn="ctr"/>
              <a:endParaRPr lang="zh-CN" altLang="zh-CN"/>
            </a:p>
          </p:txBody>
        </p:sp>
        <p:sp>
          <p:nvSpPr>
            <p:cNvPr id="367622" name="Rectangle 6"/>
            <p:cNvSpPr>
              <a:spLocks noChangeArrowheads="1"/>
            </p:cNvSpPr>
            <p:nvPr/>
          </p:nvSpPr>
          <p:spPr bwMode="auto">
            <a:xfrm>
              <a:off x="1728" y="192"/>
              <a:ext cx="2976" cy="679"/>
            </a:xfrm>
            <a:prstGeom prst="rect">
              <a:avLst/>
            </a:prstGeom>
            <a:noFill/>
            <a:ln w="9525">
              <a:noFill/>
              <a:miter lim="800000"/>
              <a:headEnd/>
              <a:tailEnd/>
            </a:ln>
            <a:effectLst/>
          </p:spPr>
          <p:txBody>
            <a:bodyPr>
              <a:spAutoFit/>
            </a:bodyPr>
            <a:lstStyle/>
            <a:p>
              <a:r>
                <a:rPr kumimoji="1" lang="zh-CN" altLang="en-US" sz="3200" b="1" dirty="0">
                  <a:solidFill>
                    <a:srgbClr val="FF3300"/>
                  </a:solidFill>
                  <a:ea typeface="黑体" pitchFamily="49" charset="-122"/>
                </a:rPr>
                <a:t>执勤的为什么不准他妻子进入会场？</a:t>
              </a:r>
            </a:p>
          </p:txBody>
        </p:sp>
      </p:grpSp>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3" cstate="print"/>
          <a:stretch>
            <a:fillRect/>
          </a:stretch>
        </p:blipFill>
        <p:spPr>
          <a:xfrm>
            <a:off x="53975" y="83820"/>
            <a:ext cx="12061190" cy="6690360"/>
          </a:xfrm>
          <a:prstGeom prst="rect">
            <a:avLst/>
          </a:prstGeom>
        </p:spPr>
      </p:pic>
      <p:sp>
        <p:nvSpPr>
          <p:cNvPr id="8" name="矩形 7"/>
          <p:cNvSpPr/>
          <p:nvPr/>
        </p:nvSpPr>
        <p:spPr>
          <a:xfrm>
            <a:off x="3697605" y="427990"/>
            <a:ext cx="4773930" cy="1198880"/>
          </a:xfrm>
          <a:prstGeom prst="rect">
            <a:avLst/>
          </a:prstGeom>
          <a:noFill/>
          <a:ln>
            <a:noFill/>
          </a:ln>
        </p:spPr>
        <p:txBody>
          <a:bodyPr wrap="none" rtlCol="0" anchor="t">
            <a:spAutoFit/>
          </a:bodyPr>
          <a:lstStyle/>
          <a:p>
            <a:pPr algn="ctr"/>
            <a:r>
              <a:rPr lang="zh-CN" altLang="en-US" sz="7200" b="1">
                <a:ln/>
                <a:solidFill>
                  <a:srgbClr val="FF0000"/>
                </a:solidFill>
                <a:effectLst>
                  <a:outerShdw blurRad="38100" dist="19050" dir="2700000" algn="tl" rotWithShape="0">
                    <a:schemeClr val="dk1">
                      <a:alpha val="40000"/>
                    </a:schemeClr>
                  </a:outerShdw>
                </a:effectLst>
              </a:rPr>
              <a:t>一、小城邦</a:t>
            </a:r>
          </a:p>
        </p:txBody>
      </p:sp>
      <p:sp>
        <p:nvSpPr>
          <p:cNvPr id="10" name="矩形 9"/>
          <p:cNvSpPr/>
          <p:nvPr/>
        </p:nvSpPr>
        <p:spPr>
          <a:xfrm>
            <a:off x="3697605" y="2829560"/>
            <a:ext cx="4773930" cy="1198880"/>
          </a:xfrm>
          <a:prstGeom prst="rect">
            <a:avLst/>
          </a:prstGeom>
          <a:noFill/>
          <a:ln>
            <a:noFill/>
          </a:ln>
        </p:spPr>
        <p:txBody>
          <a:bodyPr wrap="none" rtlCol="0" anchor="t">
            <a:spAutoFit/>
            <a:scene3d>
              <a:camera prst="orthographicFront"/>
              <a:lightRig rig="threePt" dir="t"/>
            </a:scene3d>
          </a:bodyPr>
          <a:lstStyle/>
          <a:p>
            <a:pPr algn="ctr"/>
            <a:r>
              <a:rPr lang="zh-CN" altLang="en-US" sz="7200" b="1">
                <a:ln/>
                <a:solidFill>
                  <a:srgbClr val="FF0000"/>
                </a:solidFill>
                <a:effectLst>
                  <a:outerShdw blurRad="38100" dist="19050" dir="2700000" algn="tl" rotWithShape="0">
                    <a:schemeClr val="dk1">
                      <a:alpha val="40000"/>
                    </a:schemeClr>
                  </a:outerShdw>
                </a:effectLst>
              </a:rPr>
              <a:t>二、大世界</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0-#ppt_w/2"/>
                                          </p:val>
                                        </p:tav>
                                        <p:tav tm="100000">
                                          <p:val>
                                            <p:strVal val="#ppt_x"/>
                                          </p:val>
                                        </p:tav>
                                      </p:tavLst>
                                    </p:anim>
                                    <p:anim calcmode="lin" valueType="num">
                                      <p:cBhvr additive="base">
                                        <p:cTn id="14"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0-#ppt_w/2"/>
                                          </p:val>
                                        </p:tav>
                                        <p:tav tm="100000">
                                          <p:val>
                                            <p:strVal val="#ppt_x"/>
                                          </p:val>
                                        </p:tav>
                                      </p:tavLst>
                                    </p:anim>
                                    <p:anim calcmode="lin" valueType="num">
                                      <p:cBhvr additive="base">
                                        <p:cTn id="20"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42" name="Text Box 2"/>
          <p:cNvSpPr txBox="1">
            <a:spLocks noChangeArrowheads="1"/>
          </p:cNvSpPr>
          <p:nvPr/>
        </p:nvSpPr>
        <p:spPr bwMode="auto">
          <a:xfrm>
            <a:off x="608490" y="762000"/>
            <a:ext cx="2683266" cy="3785652"/>
          </a:xfrm>
          <a:prstGeom prst="rect">
            <a:avLst/>
          </a:prstGeom>
          <a:noFill/>
          <a:ln w="9525">
            <a:noFill/>
            <a:miter lim="800000"/>
            <a:headEnd/>
            <a:tailEnd/>
          </a:ln>
          <a:effectLst/>
        </p:spPr>
        <p:txBody>
          <a:bodyPr>
            <a:spAutoFit/>
          </a:bodyPr>
          <a:lstStyle/>
          <a:p>
            <a:pPr>
              <a:spcBef>
                <a:spcPct val="50000"/>
              </a:spcBef>
            </a:pPr>
            <a:r>
              <a:rPr kumimoji="1" lang="en-US" altLang="zh-CN" sz="2400" b="1">
                <a:effectLst>
                  <a:outerShdw blurRad="38100" dist="38100" dir="2700000" algn="tl">
                    <a:srgbClr val="C0C0C0"/>
                  </a:outerShdw>
                </a:effectLst>
                <a:latin typeface="Times New Roman" pitchFamily="18" charset="0"/>
                <a:ea typeface="宋体" pitchFamily="2" charset="-122"/>
              </a:rPr>
              <a:t>    </a:t>
            </a:r>
            <a:r>
              <a:rPr kumimoji="1" lang="zh-CN" altLang="en-US" sz="2400" b="1">
                <a:effectLst>
                  <a:outerShdw blurRad="38100" dist="38100" dir="2700000" algn="tl">
                    <a:srgbClr val="C0C0C0"/>
                  </a:outerShdw>
                </a:effectLst>
                <a:latin typeface="Times New Roman" pitchFamily="18" charset="0"/>
                <a:ea typeface="宋体" pitchFamily="2" charset="-122"/>
              </a:rPr>
              <a:t>这天会议的第一个议程是投票选出民主妨碍者。帕罗耶有权投票，但他不识字</a:t>
            </a:r>
            <a:r>
              <a:rPr kumimoji="1" lang="en-US" altLang="zh-CN" sz="2400" b="1">
                <a:effectLst>
                  <a:outerShdw blurRad="38100" dist="38100" dir="2700000" algn="tl">
                    <a:srgbClr val="C0C0C0"/>
                  </a:outerShdw>
                </a:effectLst>
                <a:latin typeface="Times New Roman" pitchFamily="18" charset="0"/>
                <a:ea typeface="宋体" pitchFamily="2" charset="-122"/>
              </a:rPr>
              <a:t>,</a:t>
            </a:r>
            <a:r>
              <a:rPr kumimoji="1" lang="zh-CN" altLang="en-US" sz="2400" b="1">
                <a:effectLst>
                  <a:outerShdw blurRad="38100" dist="38100" dir="2700000" algn="tl">
                    <a:srgbClr val="C0C0C0"/>
                  </a:outerShdw>
                </a:effectLst>
                <a:latin typeface="Times New Roman" pitchFamily="18" charset="0"/>
                <a:ea typeface="宋体" pitchFamily="2" charset="-122"/>
              </a:rPr>
              <a:t>只好请旁边一个贵族代写，写了谁也不知道。最后帕罗耶听到大会宣布：贵族李维被放逐。</a:t>
            </a:r>
          </a:p>
        </p:txBody>
      </p:sp>
      <p:pic>
        <p:nvPicPr>
          <p:cNvPr id="368643" name="Picture 3" descr="3"/>
          <p:cNvPicPr>
            <a:picLocks noChangeAspect="1" noChangeArrowheads="1"/>
          </p:cNvPicPr>
          <p:nvPr/>
        </p:nvPicPr>
        <p:blipFill>
          <a:blip r:embed="rId2" cstate="print"/>
          <a:srcRect/>
          <a:stretch>
            <a:fillRect/>
          </a:stretch>
        </p:blipFill>
        <p:spPr bwMode="auto">
          <a:xfrm>
            <a:off x="3448103" y="533401"/>
            <a:ext cx="8316013" cy="6022975"/>
          </a:xfrm>
          <a:prstGeom prst="rect">
            <a:avLst/>
          </a:prstGeom>
          <a:noFill/>
          <a:ln w="12700">
            <a:solidFill>
              <a:srgbClr val="000000"/>
            </a:solidFill>
            <a:miter lim="800000"/>
            <a:headEnd/>
            <a:tailEnd/>
          </a:ln>
        </p:spPr>
      </p:pic>
      <p:grpSp>
        <p:nvGrpSpPr>
          <p:cNvPr id="2" name="Group 4"/>
          <p:cNvGrpSpPr>
            <a:grpSpLocks/>
          </p:cNvGrpSpPr>
          <p:nvPr/>
        </p:nvGrpSpPr>
        <p:grpSpPr bwMode="auto">
          <a:xfrm>
            <a:off x="2332540" y="228600"/>
            <a:ext cx="8721672" cy="1676400"/>
            <a:chOff x="1152" y="0"/>
            <a:chExt cx="4128" cy="1008"/>
          </a:xfrm>
        </p:grpSpPr>
        <p:sp>
          <p:nvSpPr>
            <p:cNvPr id="368645" name="AutoShape 5"/>
            <p:cNvSpPr>
              <a:spLocks noChangeArrowheads="1"/>
            </p:cNvSpPr>
            <p:nvPr/>
          </p:nvSpPr>
          <p:spPr bwMode="auto">
            <a:xfrm flipV="1">
              <a:off x="1152" y="0"/>
              <a:ext cx="4128" cy="1008"/>
            </a:xfrm>
            <a:prstGeom prst="cloudCallout">
              <a:avLst>
                <a:gd name="adj1" fmla="val 61843"/>
                <a:gd name="adj2" fmla="val 35912"/>
              </a:avLst>
            </a:prstGeom>
            <a:solidFill>
              <a:srgbClr val="FFFFEF"/>
            </a:solidFill>
            <a:ln w="9525">
              <a:solidFill>
                <a:srgbClr val="CC3300"/>
              </a:solidFill>
              <a:round/>
              <a:headEnd/>
              <a:tailEnd/>
            </a:ln>
            <a:effectLst/>
          </p:spPr>
          <p:txBody>
            <a:bodyPr rot="10800000"/>
            <a:lstStyle/>
            <a:p>
              <a:pPr algn="ctr"/>
              <a:endParaRPr lang="zh-CN" altLang="zh-CN"/>
            </a:p>
          </p:txBody>
        </p:sp>
        <p:sp>
          <p:nvSpPr>
            <p:cNvPr id="368646" name="Rectangle 6"/>
            <p:cNvSpPr>
              <a:spLocks noChangeArrowheads="1"/>
            </p:cNvSpPr>
            <p:nvPr/>
          </p:nvSpPr>
          <p:spPr bwMode="auto">
            <a:xfrm>
              <a:off x="1728" y="192"/>
              <a:ext cx="2976" cy="648"/>
            </a:xfrm>
            <a:prstGeom prst="rect">
              <a:avLst/>
            </a:prstGeom>
            <a:noFill/>
            <a:ln w="9525">
              <a:noFill/>
              <a:miter lim="800000"/>
              <a:headEnd/>
              <a:tailEnd/>
            </a:ln>
            <a:effectLst/>
          </p:spPr>
          <p:txBody>
            <a:bodyPr>
              <a:spAutoFit/>
            </a:bodyPr>
            <a:lstStyle/>
            <a:p>
              <a:r>
                <a:rPr kumimoji="1" lang="zh-CN" altLang="en-US" sz="3200" b="1" dirty="0">
                  <a:solidFill>
                    <a:srgbClr val="FF3300"/>
                  </a:solidFill>
                  <a:ea typeface="黑体" pitchFamily="49" charset="-122"/>
                </a:rPr>
                <a:t>这项内容属于雅典民主政治的什么制度？</a:t>
              </a:r>
            </a:p>
          </p:txBody>
        </p:sp>
      </p:grpSp>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9666" name="Text Box 2"/>
          <p:cNvSpPr txBox="1">
            <a:spLocks noChangeArrowheads="1"/>
          </p:cNvSpPr>
          <p:nvPr/>
        </p:nvSpPr>
        <p:spPr bwMode="auto">
          <a:xfrm>
            <a:off x="304245" y="762000"/>
            <a:ext cx="3065685" cy="4154984"/>
          </a:xfrm>
          <a:prstGeom prst="rect">
            <a:avLst/>
          </a:prstGeom>
          <a:noFill/>
          <a:ln w="9525">
            <a:noFill/>
            <a:miter lim="800000"/>
            <a:headEnd/>
            <a:tailEnd/>
          </a:ln>
          <a:effectLst/>
        </p:spPr>
        <p:txBody>
          <a:bodyPr>
            <a:spAutoFit/>
          </a:bodyPr>
          <a:lstStyle/>
          <a:p>
            <a:pPr>
              <a:spcBef>
                <a:spcPct val="50000"/>
              </a:spcBef>
            </a:pPr>
            <a:r>
              <a:rPr kumimoji="1" lang="en-US" altLang="zh-CN" sz="2400" b="1">
                <a:effectLst>
                  <a:outerShdw blurRad="38100" dist="38100" dir="2700000" algn="tl">
                    <a:srgbClr val="C0C0C0"/>
                  </a:outerShdw>
                </a:effectLst>
                <a:latin typeface="Times New Roman" pitchFamily="18" charset="0"/>
                <a:ea typeface="宋体" pitchFamily="2" charset="-122"/>
              </a:rPr>
              <a:t>    </a:t>
            </a:r>
            <a:r>
              <a:rPr kumimoji="1" lang="zh-CN" altLang="en-US" sz="2400" b="1">
                <a:effectLst>
                  <a:outerShdw blurRad="38100" dist="38100" dir="2700000" algn="tl">
                    <a:srgbClr val="C0C0C0"/>
                  </a:outerShdw>
                </a:effectLst>
                <a:latin typeface="Times New Roman" pitchFamily="18" charset="0"/>
                <a:ea typeface="宋体" pitchFamily="2" charset="-122"/>
              </a:rPr>
              <a:t>会议的第二个议程是对扩军进行辩论与表决，帕罗耶的远房亲戚亚哥斯跳上演讲台，想发表演说，突然听到一个声音</a:t>
            </a:r>
            <a:r>
              <a:rPr kumimoji="1" lang="en-US" altLang="zh-CN" sz="2400" b="1">
                <a:effectLst>
                  <a:outerShdw blurRad="38100" dist="38100" dir="2700000" algn="tl">
                    <a:srgbClr val="C0C0C0"/>
                  </a:outerShdw>
                </a:effectLst>
                <a:latin typeface="Times New Roman" pitchFamily="18" charset="0"/>
                <a:ea typeface="宋体" pitchFamily="2" charset="-122"/>
              </a:rPr>
              <a:t>:“</a:t>
            </a:r>
            <a:r>
              <a:rPr kumimoji="1" lang="zh-CN" altLang="en-US" sz="2400" b="1">
                <a:effectLst>
                  <a:outerShdw blurRad="38100" dist="38100" dir="2700000" algn="tl">
                    <a:srgbClr val="C0C0C0"/>
                  </a:outerShdw>
                </a:effectLst>
                <a:latin typeface="Times New Roman" pitchFamily="18" charset="0"/>
                <a:ea typeface="宋体" pitchFamily="2" charset="-122"/>
              </a:rPr>
              <a:t>这个人有什么资格发言？”原来是有人揭发他。立即，在一片臭骂声中，亚哥斯被轰下台。</a:t>
            </a:r>
          </a:p>
        </p:txBody>
      </p:sp>
      <p:pic>
        <p:nvPicPr>
          <p:cNvPr id="369667" name="Picture 3" descr="4"/>
          <p:cNvPicPr>
            <a:picLocks noChangeAspect="1" noChangeArrowheads="1"/>
          </p:cNvPicPr>
          <p:nvPr/>
        </p:nvPicPr>
        <p:blipFill>
          <a:blip r:embed="rId2" cstate="print"/>
          <a:srcRect/>
          <a:stretch>
            <a:fillRect/>
          </a:stretch>
        </p:blipFill>
        <p:spPr bwMode="auto">
          <a:xfrm>
            <a:off x="3346688" y="381001"/>
            <a:ext cx="8518843" cy="6162675"/>
          </a:xfrm>
          <a:prstGeom prst="rect">
            <a:avLst/>
          </a:prstGeom>
          <a:noFill/>
          <a:ln w="19050">
            <a:solidFill>
              <a:srgbClr val="000000"/>
            </a:solidFill>
            <a:miter lim="800000"/>
            <a:headEnd/>
            <a:tailEnd/>
          </a:ln>
        </p:spPr>
      </p:pic>
      <p:grpSp>
        <p:nvGrpSpPr>
          <p:cNvPr id="2" name="Group 4"/>
          <p:cNvGrpSpPr>
            <a:grpSpLocks/>
          </p:cNvGrpSpPr>
          <p:nvPr/>
        </p:nvGrpSpPr>
        <p:grpSpPr bwMode="auto">
          <a:xfrm>
            <a:off x="2433955" y="0"/>
            <a:ext cx="9127331" cy="1447800"/>
            <a:chOff x="1248" y="0"/>
            <a:chExt cx="4320" cy="912"/>
          </a:xfrm>
        </p:grpSpPr>
        <p:sp>
          <p:nvSpPr>
            <p:cNvPr id="369669" name="AutoShape 5"/>
            <p:cNvSpPr>
              <a:spLocks noChangeArrowheads="1"/>
            </p:cNvSpPr>
            <p:nvPr/>
          </p:nvSpPr>
          <p:spPr bwMode="auto">
            <a:xfrm flipV="1">
              <a:off x="1248" y="0"/>
              <a:ext cx="4272" cy="912"/>
            </a:xfrm>
            <a:prstGeom prst="cloudCallout">
              <a:avLst>
                <a:gd name="adj1" fmla="val 61819"/>
                <a:gd name="adj2" fmla="val 33769"/>
              </a:avLst>
            </a:prstGeom>
            <a:solidFill>
              <a:srgbClr val="FFFFEF"/>
            </a:solidFill>
            <a:ln w="9525">
              <a:solidFill>
                <a:srgbClr val="CC3300"/>
              </a:solidFill>
              <a:round/>
              <a:headEnd/>
              <a:tailEnd/>
            </a:ln>
            <a:effectLst/>
          </p:spPr>
          <p:txBody>
            <a:bodyPr rot="10800000"/>
            <a:lstStyle/>
            <a:p>
              <a:pPr algn="ctr"/>
              <a:endParaRPr lang="zh-CN" altLang="zh-CN"/>
            </a:p>
          </p:txBody>
        </p:sp>
        <p:sp>
          <p:nvSpPr>
            <p:cNvPr id="369670" name="Rectangle 6"/>
            <p:cNvSpPr>
              <a:spLocks noChangeArrowheads="1"/>
            </p:cNvSpPr>
            <p:nvPr/>
          </p:nvSpPr>
          <p:spPr bwMode="auto">
            <a:xfrm>
              <a:off x="1824" y="288"/>
              <a:ext cx="3744" cy="368"/>
            </a:xfrm>
            <a:prstGeom prst="rect">
              <a:avLst/>
            </a:prstGeom>
            <a:noFill/>
            <a:ln w="9525">
              <a:noFill/>
              <a:miter lim="800000"/>
              <a:headEnd/>
              <a:tailEnd/>
            </a:ln>
            <a:effectLst/>
          </p:spPr>
          <p:txBody>
            <a:bodyPr>
              <a:spAutoFit/>
            </a:bodyPr>
            <a:lstStyle/>
            <a:p>
              <a:r>
                <a:rPr kumimoji="1" lang="zh-CN" altLang="en-US" sz="3200" b="1" dirty="0">
                  <a:solidFill>
                    <a:srgbClr val="FF3300"/>
                  </a:solidFill>
                  <a:ea typeface="黑体" pitchFamily="49" charset="-122"/>
                </a:rPr>
                <a:t>这种现象说明了什么问题？</a:t>
              </a:r>
            </a:p>
          </p:txBody>
        </p:sp>
      </p:grpSp>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0690" name="Text Box 2"/>
          <p:cNvSpPr txBox="1">
            <a:spLocks noChangeArrowheads="1"/>
          </p:cNvSpPr>
          <p:nvPr/>
        </p:nvSpPr>
        <p:spPr bwMode="auto">
          <a:xfrm>
            <a:off x="608489" y="914400"/>
            <a:ext cx="2433955" cy="3108543"/>
          </a:xfrm>
          <a:prstGeom prst="rect">
            <a:avLst/>
          </a:prstGeom>
          <a:noFill/>
          <a:ln w="9525">
            <a:noFill/>
            <a:miter lim="800000"/>
            <a:headEnd/>
            <a:tailEnd/>
          </a:ln>
          <a:effectLst/>
        </p:spPr>
        <p:txBody>
          <a:bodyPr>
            <a:spAutoFit/>
          </a:bodyPr>
          <a:lstStyle/>
          <a:p>
            <a:pPr>
              <a:spcBef>
                <a:spcPct val="50000"/>
              </a:spcBef>
            </a:pPr>
            <a:r>
              <a:rPr kumimoji="1" lang="en-US" altLang="zh-CN" sz="2800" b="1">
                <a:effectLst>
                  <a:outerShdw blurRad="38100" dist="38100" dir="2700000" algn="tl">
                    <a:srgbClr val="C0C0C0"/>
                  </a:outerShdw>
                </a:effectLst>
                <a:latin typeface="Times New Roman" pitchFamily="18" charset="0"/>
                <a:ea typeface="宋体" pitchFamily="2" charset="-122"/>
              </a:rPr>
              <a:t>    </a:t>
            </a:r>
            <a:r>
              <a:rPr kumimoji="1" lang="zh-CN" altLang="en-US" sz="2800" b="1">
                <a:effectLst>
                  <a:outerShdw blurRad="38100" dist="38100" dir="2700000" algn="tl">
                    <a:srgbClr val="C0C0C0"/>
                  </a:outerShdw>
                </a:effectLst>
                <a:latin typeface="Times New Roman" pitchFamily="18" charset="0"/>
                <a:ea typeface="宋体" pitchFamily="2" charset="-122"/>
              </a:rPr>
              <a:t>会议结束后，帕罗耶很幸运地成为民众法庭审判员中的一名。这次他审判的对象是苏格拉底。</a:t>
            </a:r>
          </a:p>
        </p:txBody>
      </p:sp>
      <p:pic>
        <p:nvPicPr>
          <p:cNvPr id="370691" name="Picture 3" descr="5"/>
          <p:cNvPicPr>
            <a:picLocks noChangeAspect="1" noChangeArrowheads="1"/>
          </p:cNvPicPr>
          <p:nvPr/>
        </p:nvPicPr>
        <p:blipFill>
          <a:blip r:embed="rId2" cstate="print"/>
          <a:srcRect/>
          <a:stretch>
            <a:fillRect/>
          </a:stretch>
        </p:blipFill>
        <p:spPr bwMode="auto">
          <a:xfrm>
            <a:off x="3143859" y="76200"/>
            <a:ext cx="8751251" cy="6629400"/>
          </a:xfrm>
          <a:prstGeom prst="rect">
            <a:avLst/>
          </a:prstGeom>
          <a:noFill/>
          <a:ln w="19050">
            <a:solidFill>
              <a:srgbClr val="000000"/>
            </a:solidFill>
            <a:miter lim="800000"/>
            <a:headEnd/>
            <a:tailEnd/>
          </a:ln>
        </p:spPr>
      </p:pic>
      <p:grpSp>
        <p:nvGrpSpPr>
          <p:cNvPr id="2" name="Group 4"/>
          <p:cNvGrpSpPr>
            <a:grpSpLocks/>
          </p:cNvGrpSpPr>
          <p:nvPr/>
        </p:nvGrpSpPr>
        <p:grpSpPr bwMode="auto">
          <a:xfrm>
            <a:off x="2636785" y="0"/>
            <a:ext cx="8823087" cy="1733550"/>
            <a:chOff x="1200" y="12"/>
            <a:chExt cx="4176" cy="1092"/>
          </a:xfrm>
        </p:grpSpPr>
        <p:sp>
          <p:nvSpPr>
            <p:cNvPr id="370693" name="AutoShape 5"/>
            <p:cNvSpPr>
              <a:spLocks noChangeArrowheads="1"/>
            </p:cNvSpPr>
            <p:nvPr/>
          </p:nvSpPr>
          <p:spPr bwMode="auto">
            <a:xfrm flipV="1">
              <a:off x="1200" y="12"/>
              <a:ext cx="4176" cy="1092"/>
            </a:xfrm>
            <a:prstGeom prst="cloudCallout">
              <a:avLst>
                <a:gd name="adj1" fmla="val 64343"/>
                <a:gd name="adj2" fmla="val 33056"/>
              </a:avLst>
            </a:prstGeom>
            <a:solidFill>
              <a:srgbClr val="FFFFEF"/>
            </a:solidFill>
            <a:ln w="9525">
              <a:solidFill>
                <a:srgbClr val="CC3300"/>
              </a:solidFill>
              <a:round/>
              <a:headEnd/>
              <a:tailEnd/>
            </a:ln>
            <a:effectLst/>
          </p:spPr>
          <p:txBody>
            <a:bodyPr rot="10800000"/>
            <a:lstStyle/>
            <a:p>
              <a:pPr algn="ctr"/>
              <a:endParaRPr lang="zh-CN" altLang="zh-CN"/>
            </a:p>
          </p:txBody>
        </p:sp>
        <p:sp>
          <p:nvSpPr>
            <p:cNvPr id="370694" name="Rectangle 6"/>
            <p:cNvSpPr>
              <a:spLocks noChangeArrowheads="1"/>
            </p:cNvSpPr>
            <p:nvPr/>
          </p:nvSpPr>
          <p:spPr bwMode="auto">
            <a:xfrm>
              <a:off x="1824" y="240"/>
              <a:ext cx="3216" cy="756"/>
            </a:xfrm>
            <a:prstGeom prst="rect">
              <a:avLst/>
            </a:prstGeom>
            <a:noFill/>
            <a:ln w="9525">
              <a:noFill/>
              <a:miter lim="800000"/>
              <a:headEnd/>
              <a:tailEnd/>
            </a:ln>
            <a:effectLst/>
          </p:spPr>
          <p:txBody>
            <a:bodyPr>
              <a:spAutoFit/>
            </a:bodyPr>
            <a:lstStyle/>
            <a:p>
              <a:r>
                <a:rPr kumimoji="1" lang="zh-CN" altLang="en-US" sz="3600" b="1" dirty="0">
                  <a:solidFill>
                    <a:srgbClr val="FF3300"/>
                  </a:solidFill>
                  <a:ea typeface="黑体" pitchFamily="49" charset="-122"/>
                </a:rPr>
                <a:t>不识字的帕罗耶为什么能担任公职？</a:t>
              </a:r>
            </a:p>
          </p:txBody>
        </p:sp>
      </p:grpSp>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1714" name="Picture 2" descr="图片2"/>
          <p:cNvPicPr>
            <a:picLocks noChangeAspect="1" noChangeArrowheads="1"/>
          </p:cNvPicPr>
          <p:nvPr/>
        </p:nvPicPr>
        <p:blipFill>
          <a:blip r:embed="rId2" cstate="print"/>
          <a:srcRect l="24219" t="6250" r="19531" b="54167"/>
          <a:stretch>
            <a:fillRect/>
          </a:stretch>
        </p:blipFill>
        <p:spPr bwMode="auto">
          <a:xfrm>
            <a:off x="0" y="3657600"/>
            <a:ext cx="7301865" cy="2895600"/>
          </a:xfrm>
          <a:prstGeom prst="rect">
            <a:avLst/>
          </a:prstGeom>
          <a:noFill/>
        </p:spPr>
      </p:pic>
      <p:pic>
        <p:nvPicPr>
          <p:cNvPr id="371715" name="Picture 3" descr="图片2"/>
          <p:cNvPicPr>
            <a:picLocks noChangeAspect="1" noChangeArrowheads="1"/>
          </p:cNvPicPr>
          <p:nvPr/>
        </p:nvPicPr>
        <p:blipFill>
          <a:blip r:embed="rId2" cstate="print"/>
          <a:srcRect l="24219" t="6250" r="19531" b="54167"/>
          <a:stretch>
            <a:fillRect/>
          </a:stretch>
        </p:blipFill>
        <p:spPr bwMode="auto">
          <a:xfrm>
            <a:off x="4867910" y="457200"/>
            <a:ext cx="7301865" cy="2895600"/>
          </a:xfrm>
          <a:prstGeom prst="rect">
            <a:avLst/>
          </a:prstGeom>
          <a:noFill/>
        </p:spPr>
      </p:pic>
      <p:sp>
        <p:nvSpPr>
          <p:cNvPr id="371716" name="Text Box 4"/>
          <p:cNvSpPr txBox="1">
            <a:spLocks noChangeArrowheads="1"/>
          </p:cNvSpPr>
          <p:nvPr/>
        </p:nvSpPr>
        <p:spPr bwMode="auto">
          <a:xfrm>
            <a:off x="202830" y="815976"/>
            <a:ext cx="2203660" cy="3416320"/>
          </a:xfrm>
          <a:prstGeom prst="rect">
            <a:avLst/>
          </a:prstGeom>
          <a:noFill/>
          <a:ln w="9525">
            <a:noFill/>
            <a:miter lim="800000"/>
            <a:headEnd/>
            <a:tailEnd/>
          </a:ln>
          <a:effectLst/>
        </p:spPr>
        <p:txBody>
          <a:bodyPr>
            <a:spAutoFit/>
          </a:bodyPr>
          <a:lstStyle/>
          <a:p>
            <a:pPr>
              <a:spcBef>
                <a:spcPct val="50000"/>
              </a:spcBef>
            </a:pPr>
            <a:r>
              <a:rPr kumimoji="1" lang="en-US" altLang="zh-CN" sz="2400" b="1">
                <a:effectLst>
                  <a:outerShdw blurRad="38100" dist="38100" dir="2700000" algn="tl">
                    <a:srgbClr val="C0C0C0"/>
                  </a:outerShdw>
                </a:effectLst>
                <a:latin typeface="Times New Roman" pitchFamily="18" charset="0"/>
                <a:ea typeface="宋体" pitchFamily="2" charset="-122"/>
              </a:rPr>
              <a:t>  </a:t>
            </a:r>
            <a:r>
              <a:rPr kumimoji="1" lang="zh-CN" altLang="en-US" sz="2400" b="1">
                <a:effectLst>
                  <a:outerShdw blurRad="38100" dist="38100" dir="2700000" algn="tl">
                    <a:srgbClr val="C0C0C0"/>
                  </a:outerShdw>
                </a:effectLst>
                <a:latin typeface="Times New Roman" pitchFamily="18" charset="0"/>
                <a:ea typeface="宋体" pitchFamily="2" charset="-122"/>
              </a:rPr>
              <a:t>结果是一个以言论自由著称的城市竟然对一个除了运用言论自由以外，没有犯任何其它罪行的哲学家提出起诉并判处死刑！！！</a:t>
            </a:r>
          </a:p>
        </p:txBody>
      </p:sp>
      <p:pic>
        <p:nvPicPr>
          <p:cNvPr id="371717" name="Picture 5"/>
          <p:cNvPicPr>
            <a:picLocks noChangeAspect="1" noChangeArrowheads="1"/>
          </p:cNvPicPr>
          <p:nvPr/>
        </p:nvPicPr>
        <p:blipFill>
          <a:blip r:embed="rId3" cstate="print"/>
          <a:srcRect/>
          <a:stretch>
            <a:fillRect/>
          </a:stretch>
        </p:blipFill>
        <p:spPr bwMode="auto">
          <a:xfrm>
            <a:off x="2231125" y="950914"/>
            <a:ext cx="9938650" cy="4916487"/>
          </a:xfrm>
          <a:prstGeom prst="rect">
            <a:avLst/>
          </a:prstGeom>
          <a:noFill/>
          <a:ln w="19050">
            <a:solidFill>
              <a:srgbClr val="0000FF"/>
            </a:solidFill>
            <a:miter lim="800000"/>
            <a:headEnd type="none" w="sm" len="sm"/>
            <a:tailEnd type="none" w="sm" len="sm"/>
          </a:ln>
          <a:effectLst/>
        </p:spPr>
      </p:pic>
    </p:spTree>
  </p:cSld>
  <p:clrMapOvr>
    <a:masterClrMapping/>
  </p:clrMapOvr>
  <p:transition>
    <p:pull dir="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5" descr="马其顿"/>
          <p:cNvPicPr>
            <a:picLocks noChangeAspect="1" noChangeArrowheads="1"/>
          </p:cNvPicPr>
          <p:nvPr/>
        </p:nvPicPr>
        <p:blipFill>
          <a:blip r:embed="rId2" cstate="print"/>
          <a:srcRect/>
          <a:stretch>
            <a:fillRect/>
          </a:stretch>
        </p:blipFill>
        <p:spPr bwMode="auto">
          <a:xfrm>
            <a:off x="1835786" y="1557973"/>
            <a:ext cx="7921625" cy="4968875"/>
          </a:xfrm>
          <a:prstGeom prst="rect">
            <a:avLst/>
          </a:prstGeom>
          <a:noFill/>
          <a:ln w="9525">
            <a:noFill/>
            <a:miter lim="800000"/>
            <a:headEnd/>
            <a:tailEnd/>
          </a:ln>
        </p:spPr>
      </p:pic>
      <p:sp>
        <p:nvSpPr>
          <p:cNvPr id="193542" name="WordArt 6"/>
          <p:cNvSpPr>
            <a:spLocks noChangeArrowheads="1" noChangeShapeType="1" noTextEdit="1"/>
          </p:cNvSpPr>
          <p:nvPr/>
        </p:nvSpPr>
        <p:spPr bwMode="auto">
          <a:xfrm>
            <a:off x="1512888" y="5445125"/>
            <a:ext cx="9144000" cy="936625"/>
          </a:xfrm>
          <a:prstGeom prst="rect">
            <a:avLst/>
          </a:prstGeom>
        </p:spPr>
        <p:txBody>
          <a:bodyPr wrap="none" fromWordArt="1">
            <a:prstTxWarp prst="textPlain">
              <a:avLst>
                <a:gd name="adj" fmla="val 50000"/>
              </a:avLst>
            </a:prstTxWarp>
          </a:bodyPr>
          <a:lstStyle/>
          <a:p>
            <a:pPr algn="ctr">
              <a:defRPr/>
            </a:pPr>
            <a:r>
              <a:rPr lang="zh-CN" altLang="en-US" sz="3600" b="1" kern="10">
                <a:ln w="9525">
                  <a:solidFill>
                    <a:srgbClr val="000000"/>
                  </a:solidFill>
                  <a:round/>
                </a:ln>
                <a:solidFill>
                  <a:srgbClr val="FF0000"/>
                </a:solidFill>
                <a:latin typeface="黑体" panose="02010609060101010101" pitchFamily="49" charset="-122"/>
                <a:ea typeface="黑体" panose="02010609060101010101" pitchFamily="49" charset="-122"/>
              </a:rPr>
              <a:t>自主学习：亚历山大帝国是怎样扩张的？</a:t>
            </a:r>
          </a:p>
        </p:txBody>
      </p:sp>
      <p:sp>
        <p:nvSpPr>
          <p:cNvPr id="8" name="矩形 7"/>
          <p:cNvSpPr/>
          <p:nvPr/>
        </p:nvSpPr>
        <p:spPr>
          <a:xfrm>
            <a:off x="2785110" y="142240"/>
            <a:ext cx="4773930" cy="1198880"/>
          </a:xfrm>
          <a:prstGeom prst="rect">
            <a:avLst/>
          </a:prstGeom>
          <a:noFill/>
          <a:ln>
            <a:noFill/>
          </a:ln>
        </p:spPr>
        <p:txBody>
          <a:bodyPr wrap="none" rtlCol="0" anchor="t">
            <a:spAutoFit/>
          </a:bodyPr>
          <a:lstStyle/>
          <a:p>
            <a:pPr algn="ctr"/>
            <a:r>
              <a:rPr lang="zh-CN" altLang="en-US" sz="7200" b="1">
                <a:solidFill>
                  <a:srgbClr val="FF0000"/>
                </a:solidFill>
                <a:effectLst>
                  <a:outerShdw blurRad="38100" dist="19050" dir="2700000" algn="tl" rotWithShape="0">
                    <a:schemeClr val="dk1">
                      <a:alpha val="40000"/>
                    </a:schemeClr>
                  </a:outerShdw>
                </a:effectLst>
              </a:rPr>
              <a:t>二、大世界</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193542"/>
                                        </p:tgtEl>
                                        <p:attrNameLst>
                                          <p:attrName>style.visibility</p:attrName>
                                        </p:attrNameLst>
                                      </p:cBhvr>
                                      <p:to>
                                        <p:strVal val="visible"/>
                                      </p:to>
                                    </p:set>
                                    <p:anim calcmode="lin" valueType="num">
                                      <p:cBhvr>
                                        <p:cTn id="7" dur="500" fill="hold"/>
                                        <p:tgtEl>
                                          <p:spTgt spid="193542"/>
                                        </p:tgtEl>
                                        <p:attrNameLst>
                                          <p:attrName>ppt_w</p:attrName>
                                        </p:attrNameLst>
                                      </p:cBhvr>
                                      <p:tavLst>
                                        <p:tav tm="0">
                                          <p:val>
                                            <p:fltVal val="0"/>
                                          </p:val>
                                        </p:tav>
                                        <p:tav tm="100000">
                                          <p:val>
                                            <p:strVal val="#ppt_w"/>
                                          </p:val>
                                        </p:tav>
                                      </p:tavLst>
                                    </p:anim>
                                    <p:anim calcmode="lin" valueType="num">
                                      <p:cBhvr>
                                        <p:cTn id="8" dur="500" fill="hold"/>
                                        <p:tgtEl>
                                          <p:spTgt spid="193542"/>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0-#ppt_w/2"/>
                                          </p:val>
                                        </p:tav>
                                        <p:tav tm="100000">
                                          <p:val>
                                            <p:strVal val="#ppt_x"/>
                                          </p:val>
                                        </p:tav>
                                      </p:tavLst>
                                    </p:anim>
                                    <p:anim calcmode="lin" valueType="num">
                                      <p:cBhvr additive="base">
                                        <p:cTn id="14"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Users\Administrator\Desktop\01200000028680136324497467063.jpg"/>
          <p:cNvPicPr>
            <a:picLocks noChangeAspect="1" noChangeArrowheads="1"/>
          </p:cNvPicPr>
          <p:nvPr/>
        </p:nvPicPr>
        <p:blipFill>
          <a:blip r:embed="rId2" cstate="print"/>
          <a:srcRect/>
          <a:stretch>
            <a:fillRect/>
          </a:stretch>
        </p:blipFill>
        <p:spPr bwMode="auto">
          <a:xfrm>
            <a:off x="623280" y="84138"/>
            <a:ext cx="10870397" cy="4646612"/>
          </a:xfrm>
          <a:prstGeom prst="rect">
            <a:avLst/>
          </a:prstGeom>
          <a:noFill/>
          <a:ln w="9525">
            <a:noFill/>
            <a:miter lim="800000"/>
            <a:headEnd/>
            <a:tailEnd/>
          </a:ln>
        </p:spPr>
      </p:pic>
      <p:sp>
        <p:nvSpPr>
          <p:cNvPr id="4" name="矩形 3"/>
          <p:cNvSpPr>
            <a:spLocks noChangeArrowheads="1"/>
          </p:cNvSpPr>
          <p:nvPr/>
        </p:nvSpPr>
        <p:spPr bwMode="auto">
          <a:xfrm>
            <a:off x="333824" y="4716464"/>
            <a:ext cx="2502608" cy="553998"/>
          </a:xfrm>
          <a:prstGeom prst="rect">
            <a:avLst/>
          </a:prstGeom>
          <a:noFill/>
          <a:ln w="9525">
            <a:noFill/>
            <a:miter lim="800000"/>
            <a:headEnd/>
            <a:tailEnd/>
          </a:ln>
        </p:spPr>
        <p:txBody>
          <a:bodyPr wrap="none">
            <a:spAutoFit/>
          </a:bodyPr>
          <a:lstStyle/>
          <a:p>
            <a:pPr>
              <a:buFont typeface="Arial" pitchFamily="34" charset="0"/>
              <a:buNone/>
            </a:pPr>
            <a:r>
              <a:rPr kumimoji="0" lang="zh-CN" altLang="en-US" sz="3000" b="1">
                <a:solidFill>
                  <a:srgbClr val="000000"/>
                </a:solidFill>
                <a:latin typeface="宋体" pitchFamily="2" charset="-122"/>
              </a:rPr>
              <a:t>进攻波斯帝国</a:t>
            </a:r>
          </a:p>
        </p:txBody>
      </p:sp>
      <p:sp>
        <p:nvSpPr>
          <p:cNvPr id="6" name="右箭头 5"/>
          <p:cNvSpPr/>
          <p:nvPr/>
        </p:nvSpPr>
        <p:spPr>
          <a:xfrm>
            <a:off x="3653046" y="4856164"/>
            <a:ext cx="574684" cy="276225"/>
          </a:xfrm>
          <a:prstGeom prst="rightArrow">
            <a:avLst/>
          </a:pr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0" lang="zh-CN" altLang="en-US" sz="1800">
              <a:solidFill>
                <a:srgbClr val="FFFFFF"/>
              </a:solidFill>
            </a:endParaRPr>
          </a:p>
        </p:txBody>
      </p:sp>
      <p:sp>
        <p:nvSpPr>
          <p:cNvPr id="7" name="矩形 6"/>
          <p:cNvSpPr>
            <a:spLocks noChangeArrowheads="1"/>
          </p:cNvSpPr>
          <p:nvPr/>
        </p:nvSpPr>
        <p:spPr bwMode="auto">
          <a:xfrm>
            <a:off x="4360836" y="4724400"/>
            <a:ext cx="4820550" cy="553998"/>
          </a:xfrm>
          <a:prstGeom prst="rect">
            <a:avLst/>
          </a:prstGeom>
          <a:noFill/>
          <a:ln w="9525">
            <a:noFill/>
            <a:miter lim="800000"/>
            <a:headEnd/>
            <a:tailEnd/>
          </a:ln>
        </p:spPr>
        <p:txBody>
          <a:bodyPr wrap="none">
            <a:spAutoFit/>
          </a:bodyPr>
          <a:lstStyle/>
          <a:p>
            <a:pPr>
              <a:buFont typeface="Arial" pitchFamily="34" charset="0"/>
              <a:buNone/>
            </a:pPr>
            <a:r>
              <a:rPr kumimoji="0" lang="zh-CN" altLang="en-US" sz="3000" b="1">
                <a:solidFill>
                  <a:srgbClr val="000000"/>
                </a:solidFill>
                <a:latin typeface="宋体" pitchFamily="2" charset="-122"/>
              </a:rPr>
              <a:t>南下攻占地中海并进入埃及</a:t>
            </a:r>
          </a:p>
        </p:txBody>
      </p:sp>
      <p:sp>
        <p:nvSpPr>
          <p:cNvPr id="8" name="右箭头 7"/>
          <p:cNvSpPr/>
          <p:nvPr/>
        </p:nvSpPr>
        <p:spPr>
          <a:xfrm rot="5400000">
            <a:off x="10611448" y="5303380"/>
            <a:ext cx="433388" cy="367629"/>
          </a:xfrm>
          <a:prstGeom prst="rightArrow">
            <a:avLst/>
          </a:pr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0" lang="zh-CN" altLang="en-US" sz="1800">
              <a:solidFill>
                <a:srgbClr val="FFFFFF"/>
              </a:solidFill>
            </a:endParaRPr>
          </a:p>
        </p:txBody>
      </p:sp>
      <p:sp>
        <p:nvSpPr>
          <p:cNvPr id="9" name="矩形 8"/>
          <p:cNvSpPr>
            <a:spLocks noChangeArrowheads="1"/>
          </p:cNvSpPr>
          <p:nvPr/>
        </p:nvSpPr>
        <p:spPr bwMode="auto">
          <a:xfrm>
            <a:off x="1956460" y="5792789"/>
            <a:ext cx="7524817" cy="553998"/>
          </a:xfrm>
          <a:prstGeom prst="rect">
            <a:avLst/>
          </a:prstGeom>
          <a:noFill/>
          <a:ln w="9525">
            <a:noFill/>
            <a:miter lim="800000"/>
            <a:headEnd/>
            <a:tailEnd/>
          </a:ln>
        </p:spPr>
        <p:txBody>
          <a:bodyPr wrap="none">
            <a:spAutoFit/>
          </a:bodyPr>
          <a:lstStyle/>
          <a:p>
            <a:pPr>
              <a:buFont typeface="Arial" pitchFamily="34" charset="0"/>
              <a:buNone/>
            </a:pPr>
            <a:r>
              <a:rPr kumimoji="0" lang="zh-CN" altLang="en-US" sz="3000" b="1">
                <a:solidFill>
                  <a:srgbClr val="000000"/>
                </a:solidFill>
                <a:latin typeface="宋体" pitchFamily="2" charset="-122"/>
              </a:rPr>
              <a:t>从埃及转战两河流域，与波斯大军再度会战</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arn(inVertical)">
                                      <p:cBhvr>
                                        <p:cTn id="22" dur="500"/>
                                        <p:tgtEl>
                                          <p:spTgt spid="7"/>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up)">
                                      <p:cBhvr>
                                        <p:cTn id="27" dur="500"/>
                                        <p:tgtEl>
                                          <p:spTgt spid="8"/>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barn(inVertical)">
                                      <p:cBhvr>
                                        <p:cTn id="3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animBg="1"/>
      <p:bldP spid="7" grpId="0"/>
      <p:bldP spid="8" grpId="0" animBg="1"/>
      <p:bldP spid="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20482" name="Picture 2"/>
          <p:cNvPicPr>
            <a:picLocks noChangeAspect="1" noChangeArrowheads="1"/>
          </p:cNvPicPr>
          <p:nvPr/>
        </p:nvPicPr>
        <p:blipFill>
          <a:blip r:embed="rId2" cstate="print"/>
          <a:srcRect/>
          <a:stretch>
            <a:fillRect/>
          </a:stretch>
        </p:blipFill>
        <p:spPr bwMode="auto">
          <a:xfrm>
            <a:off x="-22225" y="0"/>
            <a:ext cx="12192000" cy="6858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1" descr="C:\Users\Administrator\Desktop\01200000028680136324497467063.jpg"/>
          <p:cNvPicPr>
            <a:picLocks noChangeAspect="1" noChangeArrowheads="1"/>
          </p:cNvPicPr>
          <p:nvPr/>
        </p:nvPicPr>
        <p:blipFill>
          <a:blip r:embed="rId2" cstate="print"/>
          <a:srcRect/>
          <a:stretch>
            <a:fillRect/>
          </a:stretch>
        </p:blipFill>
        <p:spPr bwMode="auto">
          <a:xfrm>
            <a:off x="82401" y="476250"/>
            <a:ext cx="12004976" cy="5130800"/>
          </a:xfrm>
          <a:prstGeom prst="rect">
            <a:avLst/>
          </a:prstGeom>
          <a:noFill/>
          <a:ln w="9525">
            <a:noFill/>
            <a:miter lim="800000"/>
            <a:headEnd/>
            <a:tailEnd/>
          </a:ln>
        </p:spPr>
      </p:pic>
      <p:sp>
        <p:nvSpPr>
          <p:cNvPr id="4" name="矩形 3"/>
          <p:cNvSpPr>
            <a:spLocks noChangeArrowheads="1"/>
          </p:cNvSpPr>
          <p:nvPr/>
        </p:nvSpPr>
        <p:spPr bwMode="auto">
          <a:xfrm>
            <a:off x="3642482" y="5715000"/>
            <a:ext cx="4884812" cy="584200"/>
          </a:xfrm>
          <a:prstGeom prst="rect">
            <a:avLst/>
          </a:prstGeom>
          <a:noFill/>
          <a:ln w="9525">
            <a:noFill/>
            <a:miter lim="800000"/>
            <a:headEnd/>
            <a:tailEnd/>
          </a:ln>
        </p:spPr>
        <p:txBody>
          <a:bodyPr>
            <a:spAutoFit/>
          </a:bodyPr>
          <a:lstStyle/>
          <a:p>
            <a:pPr algn="ctr">
              <a:buFont typeface="Arial" pitchFamily="34" charset="0"/>
              <a:buNone/>
            </a:pPr>
            <a:r>
              <a:rPr kumimoji="0" lang="zh-CN" altLang="en-US" sz="3200" b="1">
                <a:solidFill>
                  <a:srgbClr val="000000"/>
                </a:solidFill>
                <a:latin typeface="宋体" pitchFamily="2" charset="-122"/>
              </a:rPr>
              <a:t>亚历山大帝国版图</a:t>
            </a:r>
          </a:p>
        </p:txBody>
      </p:sp>
      <p:sp>
        <p:nvSpPr>
          <p:cNvPr id="5" name="矩形 4"/>
          <p:cNvSpPr>
            <a:spLocks noChangeArrowheads="1"/>
          </p:cNvSpPr>
          <p:nvPr/>
        </p:nvSpPr>
        <p:spPr bwMode="auto">
          <a:xfrm>
            <a:off x="9423124" y="5222876"/>
            <a:ext cx="2493114" cy="1076325"/>
          </a:xfrm>
          <a:prstGeom prst="rect">
            <a:avLst/>
          </a:prstGeom>
          <a:solidFill>
            <a:srgbClr val="FFFF00"/>
          </a:solidFill>
          <a:ln w="9525">
            <a:noFill/>
            <a:miter lim="800000"/>
            <a:headEnd/>
            <a:tailEnd/>
          </a:ln>
        </p:spPr>
        <p:txBody>
          <a:bodyPr>
            <a:spAutoFit/>
          </a:bodyPr>
          <a:lstStyle/>
          <a:p>
            <a:pPr>
              <a:buFont typeface="Arial" pitchFamily="34" charset="0"/>
              <a:buNone/>
            </a:pPr>
            <a:r>
              <a:rPr kumimoji="0" lang="zh-CN" altLang="en-US" sz="3200" b="1">
                <a:solidFill>
                  <a:srgbClr val="000000"/>
                </a:solidFill>
                <a:latin typeface="黑体" pitchFamily="49" charset="-122"/>
                <a:ea typeface="黑体" pitchFamily="49" charset="-122"/>
              </a:rPr>
              <a:t>东到印度河流域</a:t>
            </a:r>
          </a:p>
        </p:txBody>
      </p:sp>
      <p:sp>
        <p:nvSpPr>
          <p:cNvPr id="6" name="矩形 5"/>
          <p:cNvSpPr>
            <a:spLocks noChangeArrowheads="1"/>
          </p:cNvSpPr>
          <p:nvPr/>
        </p:nvSpPr>
        <p:spPr bwMode="auto">
          <a:xfrm>
            <a:off x="8527295" y="1412875"/>
            <a:ext cx="2491001" cy="584200"/>
          </a:xfrm>
          <a:prstGeom prst="rect">
            <a:avLst/>
          </a:prstGeom>
          <a:solidFill>
            <a:srgbClr val="FFFF00"/>
          </a:solidFill>
          <a:ln w="9525">
            <a:noFill/>
            <a:miter lim="800000"/>
            <a:headEnd/>
            <a:tailEnd/>
          </a:ln>
        </p:spPr>
        <p:txBody>
          <a:bodyPr>
            <a:spAutoFit/>
          </a:bodyPr>
          <a:lstStyle/>
          <a:p>
            <a:pPr>
              <a:buFont typeface="Arial" pitchFamily="34" charset="0"/>
              <a:buNone/>
            </a:pPr>
            <a:r>
              <a:rPr kumimoji="0" lang="zh-CN" altLang="en-US" sz="3200" b="1">
                <a:solidFill>
                  <a:srgbClr val="000000"/>
                </a:solidFill>
                <a:latin typeface="黑体" pitchFamily="49" charset="-122"/>
                <a:ea typeface="黑体" pitchFamily="49" charset="-122"/>
              </a:rPr>
              <a:t>北抵中亚</a:t>
            </a:r>
          </a:p>
        </p:txBody>
      </p:sp>
      <p:sp>
        <p:nvSpPr>
          <p:cNvPr id="7" name="矩形 6"/>
          <p:cNvSpPr>
            <a:spLocks noChangeArrowheads="1"/>
          </p:cNvSpPr>
          <p:nvPr/>
        </p:nvSpPr>
        <p:spPr bwMode="auto">
          <a:xfrm>
            <a:off x="1388115" y="5248275"/>
            <a:ext cx="2493114" cy="584200"/>
          </a:xfrm>
          <a:prstGeom prst="rect">
            <a:avLst/>
          </a:prstGeom>
          <a:solidFill>
            <a:srgbClr val="FFFF00"/>
          </a:solidFill>
          <a:ln w="9525">
            <a:noFill/>
            <a:miter lim="800000"/>
            <a:headEnd/>
            <a:tailEnd/>
          </a:ln>
        </p:spPr>
        <p:txBody>
          <a:bodyPr>
            <a:spAutoFit/>
          </a:bodyPr>
          <a:lstStyle/>
          <a:p>
            <a:pPr>
              <a:buFont typeface="Arial" pitchFamily="34" charset="0"/>
              <a:buNone/>
            </a:pPr>
            <a:r>
              <a:rPr kumimoji="0" lang="zh-CN" altLang="en-US" sz="3200" b="1">
                <a:solidFill>
                  <a:srgbClr val="000000"/>
                </a:solidFill>
                <a:latin typeface="黑体" pitchFamily="49" charset="-122"/>
                <a:ea typeface="黑体" pitchFamily="49" charset="-122"/>
              </a:rPr>
              <a:t>南达埃及</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1000"/>
                                        <p:tgtEl>
                                          <p:spTgt spid="4"/>
                                        </p:tgtEl>
                                      </p:cBhvr>
                                    </p:animEffect>
                                  </p:childTnLst>
                                </p:cTn>
                              </p:par>
                              <p:par>
                                <p:cTn id="8" presetID="6" presetClass="entr" presetSubtype="16"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circle(in)">
                                      <p:cBhvr>
                                        <p:cTn id="10" dur="1000"/>
                                        <p:tgtEl>
                                          <p:spTgt spid="3"/>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26"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down)">
                                      <p:cBhvr>
                                        <p:cTn id="15" dur="290">
                                          <p:stCondLst>
                                            <p:cond delay="0"/>
                                          </p:stCondLst>
                                        </p:cTn>
                                        <p:tgtEl>
                                          <p:spTgt spid="5"/>
                                        </p:tgtEl>
                                      </p:cBhvr>
                                    </p:animEffect>
                                    <p:anim calcmode="lin" valueType="num">
                                      <p:cBhvr>
                                        <p:cTn id="16" dur="911"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17" dur="332"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8" dur="332" tmFilter="0, 0; 0.125,0.2665; 0.25,0.4; 0.375,0.465; 0.5,0.5;  0.625,0.535; 0.75,0.6; 0.875,0.7335; 1,1">
                                          <p:stCondLst>
                                            <p:cond delay="332"/>
                                          </p:stCondLst>
                                        </p:cTn>
                                        <p:tgtEl>
                                          <p:spTgt spid="5"/>
                                        </p:tgtEl>
                                        <p:attrNameLst>
                                          <p:attrName>ppt_y</p:attrName>
                                        </p:attrNameLst>
                                      </p:cBhvr>
                                      <p:tavLst>
                                        <p:tav tm="0" fmla="#ppt_y-sin(pi*$)/9">
                                          <p:val>
                                            <p:fltVal val="0"/>
                                          </p:val>
                                        </p:tav>
                                        <p:tav tm="100000">
                                          <p:val>
                                            <p:fltVal val="1"/>
                                          </p:val>
                                        </p:tav>
                                      </p:tavLst>
                                    </p:anim>
                                    <p:anim calcmode="lin" valueType="num">
                                      <p:cBhvr>
                                        <p:cTn id="19" dur="166" tmFilter="0, 0; 0.125,0.2665; 0.25,0.4; 0.375,0.465; 0.5,0.5;  0.625,0.535; 0.75,0.6; 0.875,0.7335; 1,1">
                                          <p:stCondLst>
                                            <p:cond delay="662"/>
                                          </p:stCondLst>
                                        </p:cTn>
                                        <p:tgtEl>
                                          <p:spTgt spid="5"/>
                                        </p:tgtEl>
                                        <p:attrNameLst>
                                          <p:attrName>ppt_y</p:attrName>
                                        </p:attrNameLst>
                                      </p:cBhvr>
                                      <p:tavLst>
                                        <p:tav tm="0" fmla="#ppt_y-sin(pi*$)/27">
                                          <p:val>
                                            <p:fltVal val="0"/>
                                          </p:val>
                                        </p:tav>
                                        <p:tav tm="100000">
                                          <p:val>
                                            <p:fltVal val="1"/>
                                          </p:val>
                                        </p:tav>
                                      </p:tavLst>
                                    </p:anim>
                                    <p:anim calcmode="lin" valueType="num">
                                      <p:cBhvr>
                                        <p:cTn id="20" dur="82" tmFilter="0, 0; 0.125,0.2665; 0.25,0.4; 0.375,0.465; 0.5,0.5;  0.625,0.535; 0.75,0.6; 0.875,0.7335; 1,1">
                                          <p:stCondLst>
                                            <p:cond delay="828"/>
                                          </p:stCondLst>
                                        </p:cTn>
                                        <p:tgtEl>
                                          <p:spTgt spid="5"/>
                                        </p:tgtEl>
                                        <p:attrNameLst>
                                          <p:attrName>ppt_y</p:attrName>
                                        </p:attrNameLst>
                                      </p:cBhvr>
                                      <p:tavLst>
                                        <p:tav tm="0" fmla="#ppt_y-sin(pi*$)/81">
                                          <p:val>
                                            <p:fltVal val="0"/>
                                          </p:val>
                                        </p:tav>
                                        <p:tav tm="100000">
                                          <p:val>
                                            <p:fltVal val="1"/>
                                          </p:val>
                                        </p:tav>
                                      </p:tavLst>
                                    </p:anim>
                                    <p:animScale>
                                      <p:cBhvr>
                                        <p:cTn id="21" dur="13">
                                          <p:stCondLst>
                                            <p:cond delay="325"/>
                                          </p:stCondLst>
                                        </p:cTn>
                                        <p:tgtEl>
                                          <p:spTgt spid="5"/>
                                        </p:tgtEl>
                                      </p:cBhvr>
                                      <p:to x="100000" y="60000"/>
                                    </p:animScale>
                                    <p:animScale>
                                      <p:cBhvr>
                                        <p:cTn id="22" dur="83" decel="50000">
                                          <p:stCondLst>
                                            <p:cond delay="338"/>
                                          </p:stCondLst>
                                        </p:cTn>
                                        <p:tgtEl>
                                          <p:spTgt spid="5"/>
                                        </p:tgtEl>
                                      </p:cBhvr>
                                      <p:to x="100000" y="100000"/>
                                    </p:animScale>
                                    <p:animScale>
                                      <p:cBhvr>
                                        <p:cTn id="23" dur="13">
                                          <p:stCondLst>
                                            <p:cond delay="656"/>
                                          </p:stCondLst>
                                        </p:cTn>
                                        <p:tgtEl>
                                          <p:spTgt spid="5"/>
                                        </p:tgtEl>
                                      </p:cBhvr>
                                      <p:to x="100000" y="80000"/>
                                    </p:animScale>
                                    <p:animScale>
                                      <p:cBhvr>
                                        <p:cTn id="24" dur="83" decel="50000">
                                          <p:stCondLst>
                                            <p:cond delay="669"/>
                                          </p:stCondLst>
                                        </p:cTn>
                                        <p:tgtEl>
                                          <p:spTgt spid="5"/>
                                        </p:tgtEl>
                                      </p:cBhvr>
                                      <p:to x="100000" y="100000"/>
                                    </p:animScale>
                                    <p:animScale>
                                      <p:cBhvr>
                                        <p:cTn id="25" dur="13">
                                          <p:stCondLst>
                                            <p:cond delay="821"/>
                                          </p:stCondLst>
                                        </p:cTn>
                                        <p:tgtEl>
                                          <p:spTgt spid="5"/>
                                        </p:tgtEl>
                                      </p:cBhvr>
                                      <p:to x="100000" y="90000"/>
                                    </p:animScale>
                                    <p:animScale>
                                      <p:cBhvr>
                                        <p:cTn id="26" dur="83" decel="50000">
                                          <p:stCondLst>
                                            <p:cond delay="834"/>
                                          </p:stCondLst>
                                        </p:cTn>
                                        <p:tgtEl>
                                          <p:spTgt spid="5"/>
                                        </p:tgtEl>
                                      </p:cBhvr>
                                      <p:to x="100000" y="100000"/>
                                    </p:animScale>
                                    <p:animScale>
                                      <p:cBhvr>
                                        <p:cTn id="27" dur="13">
                                          <p:stCondLst>
                                            <p:cond delay="904"/>
                                          </p:stCondLst>
                                        </p:cTn>
                                        <p:tgtEl>
                                          <p:spTgt spid="5"/>
                                        </p:tgtEl>
                                      </p:cBhvr>
                                      <p:to x="100000" y="95000"/>
                                    </p:animScale>
                                    <p:animScale>
                                      <p:cBhvr>
                                        <p:cTn id="28" dur="83" decel="50000">
                                          <p:stCondLst>
                                            <p:cond delay="917"/>
                                          </p:stCondLst>
                                        </p:cTn>
                                        <p:tgtEl>
                                          <p:spTgt spid="5"/>
                                        </p:tgtEl>
                                      </p:cBhvr>
                                      <p:to x="100000" y="100000"/>
                                    </p:animScale>
                                  </p:childTnLst>
                                </p:cTn>
                              </p:par>
                            </p:childTnLst>
                          </p:cTn>
                        </p:par>
                      </p:childTnLst>
                    </p:cTn>
                  </p:par>
                  <p:par>
                    <p:cTn id="29" fill="hold" nodeType="clickPar">
                      <p:stCondLst>
                        <p:cond delay="indefinite"/>
                      </p:stCondLst>
                      <p:childTnLst>
                        <p:par>
                          <p:cTn id="30" fill="hold" nodeType="withGroup">
                            <p:stCondLst>
                              <p:cond delay="0"/>
                            </p:stCondLst>
                            <p:childTnLst>
                              <p:par>
                                <p:cTn id="31" presetID="26" presetClass="entr" presetSubtype="0" fill="hold" grpId="0" nodeType="click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ipe(down)">
                                      <p:cBhvr>
                                        <p:cTn id="33" dur="290">
                                          <p:stCondLst>
                                            <p:cond delay="0"/>
                                          </p:stCondLst>
                                        </p:cTn>
                                        <p:tgtEl>
                                          <p:spTgt spid="6"/>
                                        </p:tgtEl>
                                      </p:cBhvr>
                                    </p:animEffect>
                                    <p:anim calcmode="lin" valueType="num">
                                      <p:cBhvr>
                                        <p:cTn id="34" dur="911"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35" dur="332"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36" dur="332" tmFilter="0, 0; 0.125,0.2665; 0.25,0.4; 0.375,0.465; 0.5,0.5;  0.625,0.535; 0.75,0.6; 0.875,0.7335; 1,1">
                                          <p:stCondLst>
                                            <p:cond delay="332"/>
                                          </p:stCondLst>
                                        </p:cTn>
                                        <p:tgtEl>
                                          <p:spTgt spid="6"/>
                                        </p:tgtEl>
                                        <p:attrNameLst>
                                          <p:attrName>ppt_y</p:attrName>
                                        </p:attrNameLst>
                                      </p:cBhvr>
                                      <p:tavLst>
                                        <p:tav tm="0" fmla="#ppt_y-sin(pi*$)/9">
                                          <p:val>
                                            <p:fltVal val="0"/>
                                          </p:val>
                                        </p:tav>
                                        <p:tav tm="100000">
                                          <p:val>
                                            <p:fltVal val="1"/>
                                          </p:val>
                                        </p:tav>
                                      </p:tavLst>
                                    </p:anim>
                                    <p:anim calcmode="lin" valueType="num">
                                      <p:cBhvr>
                                        <p:cTn id="37" dur="166" tmFilter="0, 0; 0.125,0.2665; 0.25,0.4; 0.375,0.465; 0.5,0.5;  0.625,0.535; 0.75,0.6; 0.875,0.7335; 1,1">
                                          <p:stCondLst>
                                            <p:cond delay="662"/>
                                          </p:stCondLst>
                                        </p:cTn>
                                        <p:tgtEl>
                                          <p:spTgt spid="6"/>
                                        </p:tgtEl>
                                        <p:attrNameLst>
                                          <p:attrName>ppt_y</p:attrName>
                                        </p:attrNameLst>
                                      </p:cBhvr>
                                      <p:tavLst>
                                        <p:tav tm="0" fmla="#ppt_y-sin(pi*$)/27">
                                          <p:val>
                                            <p:fltVal val="0"/>
                                          </p:val>
                                        </p:tav>
                                        <p:tav tm="100000">
                                          <p:val>
                                            <p:fltVal val="1"/>
                                          </p:val>
                                        </p:tav>
                                      </p:tavLst>
                                    </p:anim>
                                    <p:anim calcmode="lin" valueType="num">
                                      <p:cBhvr>
                                        <p:cTn id="38" dur="82" tmFilter="0, 0; 0.125,0.2665; 0.25,0.4; 0.375,0.465; 0.5,0.5;  0.625,0.535; 0.75,0.6; 0.875,0.7335; 1,1">
                                          <p:stCondLst>
                                            <p:cond delay="828"/>
                                          </p:stCondLst>
                                        </p:cTn>
                                        <p:tgtEl>
                                          <p:spTgt spid="6"/>
                                        </p:tgtEl>
                                        <p:attrNameLst>
                                          <p:attrName>ppt_y</p:attrName>
                                        </p:attrNameLst>
                                      </p:cBhvr>
                                      <p:tavLst>
                                        <p:tav tm="0" fmla="#ppt_y-sin(pi*$)/81">
                                          <p:val>
                                            <p:fltVal val="0"/>
                                          </p:val>
                                        </p:tav>
                                        <p:tav tm="100000">
                                          <p:val>
                                            <p:fltVal val="1"/>
                                          </p:val>
                                        </p:tav>
                                      </p:tavLst>
                                    </p:anim>
                                    <p:animScale>
                                      <p:cBhvr>
                                        <p:cTn id="39" dur="13">
                                          <p:stCondLst>
                                            <p:cond delay="325"/>
                                          </p:stCondLst>
                                        </p:cTn>
                                        <p:tgtEl>
                                          <p:spTgt spid="6"/>
                                        </p:tgtEl>
                                      </p:cBhvr>
                                      <p:to x="100000" y="60000"/>
                                    </p:animScale>
                                    <p:animScale>
                                      <p:cBhvr>
                                        <p:cTn id="40" dur="83" decel="50000">
                                          <p:stCondLst>
                                            <p:cond delay="338"/>
                                          </p:stCondLst>
                                        </p:cTn>
                                        <p:tgtEl>
                                          <p:spTgt spid="6"/>
                                        </p:tgtEl>
                                      </p:cBhvr>
                                      <p:to x="100000" y="100000"/>
                                    </p:animScale>
                                    <p:animScale>
                                      <p:cBhvr>
                                        <p:cTn id="41" dur="13">
                                          <p:stCondLst>
                                            <p:cond delay="656"/>
                                          </p:stCondLst>
                                        </p:cTn>
                                        <p:tgtEl>
                                          <p:spTgt spid="6"/>
                                        </p:tgtEl>
                                      </p:cBhvr>
                                      <p:to x="100000" y="80000"/>
                                    </p:animScale>
                                    <p:animScale>
                                      <p:cBhvr>
                                        <p:cTn id="42" dur="83" decel="50000">
                                          <p:stCondLst>
                                            <p:cond delay="669"/>
                                          </p:stCondLst>
                                        </p:cTn>
                                        <p:tgtEl>
                                          <p:spTgt spid="6"/>
                                        </p:tgtEl>
                                      </p:cBhvr>
                                      <p:to x="100000" y="100000"/>
                                    </p:animScale>
                                    <p:animScale>
                                      <p:cBhvr>
                                        <p:cTn id="43" dur="13">
                                          <p:stCondLst>
                                            <p:cond delay="821"/>
                                          </p:stCondLst>
                                        </p:cTn>
                                        <p:tgtEl>
                                          <p:spTgt spid="6"/>
                                        </p:tgtEl>
                                      </p:cBhvr>
                                      <p:to x="100000" y="90000"/>
                                    </p:animScale>
                                    <p:animScale>
                                      <p:cBhvr>
                                        <p:cTn id="44" dur="83" decel="50000">
                                          <p:stCondLst>
                                            <p:cond delay="834"/>
                                          </p:stCondLst>
                                        </p:cTn>
                                        <p:tgtEl>
                                          <p:spTgt spid="6"/>
                                        </p:tgtEl>
                                      </p:cBhvr>
                                      <p:to x="100000" y="100000"/>
                                    </p:animScale>
                                    <p:animScale>
                                      <p:cBhvr>
                                        <p:cTn id="45" dur="13">
                                          <p:stCondLst>
                                            <p:cond delay="904"/>
                                          </p:stCondLst>
                                        </p:cTn>
                                        <p:tgtEl>
                                          <p:spTgt spid="6"/>
                                        </p:tgtEl>
                                      </p:cBhvr>
                                      <p:to x="100000" y="95000"/>
                                    </p:animScale>
                                    <p:animScale>
                                      <p:cBhvr>
                                        <p:cTn id="46" dur="83" decel="50000">
                                          <p:stCondLst>
                                            <p:cond delay="917"/>
                                          </p:stCondLst>
                                        </p:cTn>
                                        <p:tgtEl>
                                          <p:spTgt spid="6"/>
                                        </p:tgtEl>
                                      </p:cBhvr>
                                      <p:to x="100000" y="100000"/>
                                    </p:animScale>
                                  </p:childTnLst>
                                </p:cTn>
                              </p:par>
                            </p:childTnLst>
                          </p:cTn>
                        </p:par>
                      </p:childTnLst>
                    </p:cTn>
                  </p:par>
                  <p:par>
                    <p:cTn id="47" fill="hold" nodeType="clickPar">
                      <p:stCondLst>
                        <p:cond delay="indefinite"/>
                      </p:stCondLst>
                      <p:childTnLst>
                        <p:par>
                          <p:cTn id="48" fill="hold" nodeType="withGroup">
                            <p:stCondLst>
                              <p:cond delay="0"/>
                            </p:stCondLst>
                            <p:childTnLst>
                              <p:par>
                                <p:cTn id="49" presetID="26" presetClass="entr" presetSubtype="0" fill="hold" grpId="0" nodeType="clickEffect">
                                  <p:stCondLst>
                                    <p:cond delay="0"/>
                                  </p:stCondLst>
                                  <p:childTnLst>
                                    <p:set>
                                      <p:cBhvr>
                                        <p:cTn id="50" dur="1" fill="hold">
                                          <p:stCondLst>
                                            <p:cond delay="0"/>
                                          </p:stCondLst>
                                        </p:cTn>
                                        <p:tgtEl>
                                          <p:spTgt spid="7"/>
                                        </p:tgtEl>
                                        <p:attrNameLst>
                                          <p:attrName>style.visibility</p:attrName>
                                        </p:attrNameLst>
                                      </p:cBhvr>
                                      <p:to>
                                        <p:strVal val="visible"/>
                                      </p:to>
                                    </p:set>
                                    <p:animEffect transition="in" filter="wipe(down)">
                                      <p:cBhvr>
                                        <p:cTn id="51" dur="290">
                                          <p:stCondLst>
                                            <p:cond delay="0"/>
                                          </p:stCondLst>
                                        </p:cTn>
                                        <p:tgtEl>
                                          <p:spTgt spid="7"/>
                                        </p:tgtEl>
                                      </p:cBhvr>
                                    </p:animEffect>
                                    <p:anim calcmode="lin" valueType="num">
                                      <p:cBhvr>
                                        <p:cTn id="52" dur="911"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53" dur="332"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54" dur="332" tmFilter="0, 0; 0.125,0.2665; 0.25,0.4; 0.375,0.465; 0.5,0.5;  0.625,0.535; 0.75,0.6; 0.875,0.7335; 1,1">
                                          <p:stCondLst>
                                            <p:cond delay="332"/>
                                          </p:stCondLst>
                                        </p:cTn>
                                        <p:tgtEl>
                                          <p:spTgt spid="7"/>
                                        </p:tgtEl>
                                        <p:attrNameLst>
                                          <p:attrName>ppt_y</p:attrName>
                                        </p:attrNameLst>
                                      </p:cBhvr>
                                      <p:tavLst>
                                        <p:tav tm="0" fmla="#ppt_y-sin(pi*$)/9">
                                          <p:val>
                                            <p:fltVal val="0"/>
                                          </p:val>
                                        </p:tav>
                                        <p:tav tm="100000">
                                          <p:val>
                                            <p:fltVal val="1"/>
                                          </p:val>
                                        </p:tav>
                                      </p:tavLst>
                                    </p:anim>
                                    <p:anim calcmode="lin" valueType="num">
                                      <p:cBhvr>
                                        <p:cTn id="55" dur="166" tmFilter="0, 0; 0.125,0.2665; 0.25,0.4; 0.375,0.465; 0.5,0.5;  0.625,0.535; 0.75,0.6; 0.875,0.7335; 1,1">
                                          <p:stCondLst>
                                            <p:cond delay="662"/>
                                          </p:stCondLst>
                                        </p:cTn>
                                        <p:tgtEl>
                                          <p:spTgt spid="7"/>
                                        </p:tgtEl>
                                        <p:attrNameLst>
                                          <p:attrName>ppt_y</p:attrName>
                                        </p:attrNameLst>
                                      </p:cBhvr>
                                      <p:tavLst>
                                        <p:tav tm="0" fmla="#ppt_y-sin(pi*$)/27">
                                          <p:val>
                                            <p:fltVal val="0"/>
                                          </p:val>
                                        </p:tav>
                                        <p:tav tm="100000">
                                          <p:val>
                                            <p:fltVal val="1"/>
                                          </p:val>
                                        </p:tav>
                                      </p:tavLst>
                                    </p:anim>
                                    <p:anim calcmode="lin" valueType="num">
                                      <p:cBhvr>
                                        <p:cTn id="56" dur="82" tmFilter="0, 0; 0.125,0.2665; 0.25,0.4; 0.375,0.465; 0.5,0.5;  0.625,0.535; 0.75,0.6; 0.875,0.7335; 1,1">
                                          <p:stCondLst>
                                            <p:cond delay="828"/>
                                          </p:stCondLst>
                                        </p:cTn>
                                        <p:tgtEl>
                                          <p:spTgt spid="7"/>
                                        </p:tgtEl>
                                        <p:attrNameLst>
                                          <p:attrName>ppt_y</p:attrName>
                                        </p:attrNameLst>
                                      </p:cBhvr>
                                      <p:tavLst>
                                        <p:tav tm="0" fmla="#ppt_y-sin(pi*$)/81">
                                          <p:val>
                                            <p:fltVal val="0"/>
                                          </p:val>
                                        </p:tav>
                                        <p:tav tm="100000">
                                          <p:val>
                                            <p:fltVal val="1"/>
                                          </p:val>
                                        </p:tav>
                                      </p:tavLst>
                                    </p:anim>
                                    <p:animScale>
                                      <p:cBhvr>
                                        <p:cTn id="57" dur="13">
                                          <p:stCondLst>
                                            <p:cond delay="325"/>
                                          </p:stCondLst>
                                        </p:cTn>
                                        <p:tgtEl>
                                          <p:spTgt spid="7"/>
                                        </p:tgtEl>
                                      </p:cBhvr>
                                      <p:to x="100000" y="60000"/>
                                    </p:animScale>
                                    <p:animScale>
                                      <p:cBhvr>
                                        <p:cTn id="58" dur="83" decel="50000">
                                          <p:stCondLst>
                                            <p:cond delay="338"/>
                                          </p:stCondLst>
                                        </p:cTn>
                                        <p:tgtEl>
                                          <p:spTgt spid="7"/>
                                        </p:tgtEl>
                                      </p:cBhvr>
                                      <p:to x="100000" y="100000"/>
                                    </p:animScale>
                                    <p:animScale>
                                      <p:cBhvr>
                                        <p:cTn id="59" dur="13">
                                          <p:stCondLst>
                                            <p:cond delay="656"/>
                                          </p:stCondLst>
                                        </p:cTn>
                                        <p:tgtEl>
                                          <p:spTgt spid="7"/>
                                        </p:tgtEl>
                                      </p:cBhvr>
                                      <p:to x="100000" y="80000"/>
                                    </p:animScale>
                                    <p:animScale>
                                      <p:cBhvr>
                                        <p:cTn id="60" dur="83" decel="50000">
                                          <p:stCondLst>
                                            <p:cond delay="669"/>
                                          </p:stCondLst>
                                        </p:cTn>
                                        <p:tgtEl>
                                          <p:spTgt spid="7"/>
                                        </p:tgtEl>
                                      </p:cBhvr>
                                      <p:to x="100000" y="100000"/>
                                    </p:animScale>
                                    <p:animScale>
                                      <p:cBhvr>
                                        <p:cTn id="61" dur="13">
                                          <p:stCondLst>
                                            <p:cond delay="821"/>
                                          </p:stCondLst>
                                        </p:cTn>
                                        <p:tgtEl>
                                          <p:spTgt spid="7"/>
                                        </p:tgtEl>
                                      </p:cBhvr>
                                      <p:to x="100000" y="90000"/>
                                    </p:animScale>
                                    <p:animScale>
                                      <p:cBhvr>
                                        <p:cTn id="62" dur="83" decel="50000">
                                          <p:stCondLst>
                                            <p:cond delay="834"/>
                                          </p:stCondLst>
                                        </p:cTn>
                                        <p:tgtEl>
                                          <p:spTgt spid="7"/>
                                        </p:tgtEl>
                                      </p:cBhvr>
                                      <p:to x="100000" y="100000"/>
                                    </p:animScale>
                                    <p:animScale>
                                      <p:cBhvr>
                                        <p:cTn id="63" dur="13">
                                          <p:stCondLst>
                                            <p:cond delay="904"/>
                                          </p:stCondLst>
                                        </p:cTn>
                                        <p:tgtEl>
                                          <p:spTgt spid="7"/>
                                        </p:tgtEl>
                                      </p:cBhvr>
                                      <p:to x="100000" y="95000"/>
                                    </p:animScale>
                                    <p:animScale>
                                      <p:cBhvr>
                                        <p:cTn id="64" dur="83" decel="50000">
                                          <p:stCondLst>
                                            <p:cond delay="917"/>
                                          </p:stCondLst>
                                        </p:cTn>
                                        <p:tgtEl>
                                          <p:spTgt spid="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animBg="1"/>
      <p:bldP spid="7"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4" descr="078e-1"/>
          <p:cNvPicPr>
            <a:picLocks noChangeAspect="1" noChangeArrowheads="1"/>
          </p:cNvPicPr>
          <p:nvPr/>
        </p:nvPicPr>
        <p:blipFill>
          <a:blip r:embed="rId2" cstate="print"/>
          <a:srcRect/>
          <a:stretch>
            <a:fillRect/>
          </a:stretch>
        </p:blipFill>
        <p:spPr bwMode="auto">
          <a:xfrm>
            <a:off x="1512888" y="6381750"/>
            <a:ext cx="9144000" cy="476250"/>
          </a:xfrm>
          <a:prstGeom prst="rect">
            <a:avLst/>
          </a:prstGeom>
          <a:noFill/>
          <a:ln w="9525">
            <a:noFill/>
            <a:miter lim="800000"/>
            <a:headEnd/>
            <a:tailEnd/>
          </a:ln>
        </p:spPr>
      </p:pic>
      <p:pic>
        <p:nvPicPr>
          <p:cNvPr id="17411" name="Picture 5" descr="yalishanda"/>
          <p:cNvPicPr>
            <a:picLocks noChangeAspect="1" noChangeArrowheads="1"/>
          </p:cNvPicPr>
          <p:nvPr/>
        </p:nvPicPr>
        <p:blipFill>
          <a:blip r:embed="rId3" cstate="print"/>
          <a:srcRect/>
          <a:stretch>
            <a:fillRect/>
          </a:stretch>
        </p:blipFill>
        <p:spPr bwMode="auto">
          <a:xfrm>
            <a:off x="1512888" y="1268413"/>
            <a:ext cx="9144000" cy="5157787"/>
          </a:xfrm>
          <a:prstGeom prst="rect">
            <a:avLst/>
          </a:prstGeom>
          <a:noFill/>
          <a:ln w="9525">
            <a:noFill/>
            <a:miter lim="800000"/>
            <a:headEnd/>
            <a:tailEnd/>
          </a:ln>
        </p:spPr>
      </p:pic>
      <p:sp>
        <p:nvSpPr>
          <p:cNvPr id="199686" name="Text Box 6"/>
          <p:cNvSpPr txBox="1">
            <a:spLocks noChangeArrowheads="1"/>
          </p:cNvSpPr>
          <p:nvPr/>
        </p:nvSpPr>
        <p:spPr bwMode="auto">
          <a:xfrm>
            <a:off x="9037638" y="4216400"/>
            <a:ext cx="1314450" cy="953135"/>
          </a:xfrm>
          <a:prstGeom prst="rect">
            <a:avLst/>
          </a:prstGeom>
          <a:solidFill>
            <a:srgbClr val="FFFF00"/>
          </a:solidFill>
          <a:ln w="9525">
            <a:noFill/>
            <a:miter lim="800000"/>
          </a:ln>
        </p:spPr>
        <p:txBody>
          <a:bodyPr>
            <a:spAutoFit/>
          </a:bodyPr>
          <a:lstStyle/>
          <a:p>
            <a:pPr algn="ctr">
              <a:spcBef>
                <a:spcPct val="50000"/>
              </a:spcBef>
            </a:pPr>
            <a:r>
              <a:rPr kumimoji="1" lang="zh-CN" altLang="en-US" sz="2800" b="1">
                <a:solidFill>
                  <a:srgbClr val="0000FF"/>
                </a:solidFill>
                <a:latin typeface="Times New Roman" panose="02020603050405020304" pitchFamily="18" charset="0"/>
                <a:ea typeface="黑体" panose="02010609060101010101" pitchFamily="49" charset="-122"/>
              </a:rPr>
              <a:t>印度文明</a:t>
            </a:r>
            <a:r>
              <a:rPr kumimoji="1" lang="zh-CN" altLang="en-US" sz="2800" b="1">
                <a:latin typeface="Times New Roman" panose="02020603050405020304" pitchFamily="18" charset="0"/>
              </a:rPr>
              <a:t> </a:t>
            </a:r>
          </a:p>
        </p:txBody>
      </p:sp>
      <p:sp>
        <p:nvSpPr>
          <p:cNvPr id="199687" name="Text Box 7"/>
          <p:cNvSpPr txBox="1">
            <a:spLocks noChangeArrowheads="1"/>
          </p:cNvSpPr>
          <p:nvPr/>
        </p:nvSpPr>
        <p:spPr bwMode="auto">
          <a:xfrm>
            <a:off x="5580063" y="4437063"/>
            <a:ext cx="1893888" cy="521970"/>
          </a:xfrm>
          <a:prstGeom prst="rect">
            <a:avLst/>
          </a:prstGeom>
          <a:solidFill>
            <a:srgbClr val="FFFF00"/>
          </a:solidFill>
          <a:ln w="9525">
            <a:noFill/>
            <a:miter lim="800000"/>
          </a:ln>
        </p:spPr>
        <p:txBody>
          <a:bodyPr>
            <a:spAutoFit/>
          </a:bodyPr>
          <a:lstStyle/>
          <a:p>
            <a:pPr algn="ctr">
              <a:spcBef>
                <a:spcPct val="50000"/>
              </a:spcBef>
            </a:pPr>
            <a:r>
              <a:rPr kumimoji="1" lang="zh-CN" altLang="en-US" sz="2800" b="1">
                <a:solidFill>
                  <a:srgbClr val="0000FF"/>
                </a:solidFill>
                <a:latin typeface="Times New Roman" panose="02020603050405020304" pitchFamily="18" charset="0"/>
                <a:ea typeface="黑体" panose="02010609060101010101" pitchFamily="49" charset="-122"/>
              </a:rPr>
              <a:t>波斯文明</a:t>
            </a:r>
          </a:p>
        </p:txBody>
      </p:sp>
      <p:sp>
        <p:nvSpPr>
          <p:cNvPr id="199688" name="Text Box 8"/>
          <p:cNvSpPr txBox="1">
            <a:spLocks noChangeArrowheads="1"/>
          </p:cNvSpPr>
          <p:nvPr/>
        </p:nvSpPr>
        <p:spPr bwMode="auto">
          <a:xfrm>
            <a:off x="2268538" y="4597400"/>
            <a:ext cx="1512888" cy="953135"/>
          </a:xfrm>
          <a:prstGeom prst="rect">
            <a:avLst/>
          </a:prstGeom>
          <a:solidFill>
            <a:srgbClr val="FFFF00"/>
          </a:solidFill>
          <a:ln w="9525">
            <a:noFill/>
            <a:miter lim="800000"/>
          </a:ln>
        </p:spPr>
        <p:txBody>
          <a:bodyPr>
            <a:spAutoFit/>
          </a:bodyPr>
          <a:lstStyle/>
          <a:p>
            <a:pPr algn="dist">
              <a:spcBef>
                <a:spcPct val="50000"/>
              </a:spcBef>
            </a:pPr>
            <a:r>
              <a:rPr kumimoji="1" lang="zh-CN" altLang="en-US" sz="2800" b="1">
                <a:solidFill>
                  <a:srgbClr val="0000FF"/>
                </a:solidFill>
                <a:latin typeface="Times New Roman" panose="02020603050405020304" pitchFamily="18" charset="0"/>
                <a:ea typeface="黑体" panose="02010609060101010101" pitchFamily="49" charset="-122"/>
              </a:rPr>
              <a:t>埃及文明</a:t>
            </a:r>
          </a:p>
        </p:txBody>
      </p:sp>
      <p:sp>
        <p:nvSpPr>
          <p:cNvPr id="199689" name="Text Box 9"/>
          <p:cNvSpPr txBox="1">
            <a:spLocks noChangeArrowheads="1"/>
          </p:cNvSpPr>
          <p:nvPr/>
        </p:nvSpPr>
        <p:spPr bwMode="auto">
          <a:xfrm>
            <a:off x="4284663" y="3644900"/>
            <a:ext cx="1871663" cy="521970"/>
          </a:xfrm>
          <a:prstGeom prst="rect">
            <a:avLst/>
          </a:prstGeom>
          <a:solidFill>
            <a:srgbClr val="FFFF00"/>
          </a:solidFill>
          <a:ln w="9525">
            <a:noFill/>
            <a:miter lim="800000"/>
          </a:ln>
        </p:spPr>
        <p:txBody>
          <a:bodyPr>
            <a:spAutoFit/>
          </a:bodyPr>
          <a:lstStyle/>
          <a:p>
            <a:pPr algn="ctr">
              <a:spcBef>
                <a:spcPct val="50000"/>
              </a:spcBef>
            </a:pPr>
            <a:r>
              <a:rPr kumimoji="1" lang="zh-CN" altLang="en-US" sz="2800" b="1">
                <a:solidFill>
                  <a:srgbClr val="0000FF"/>
                </a:solidFill>
                <a:latin typeface="Times New Roman" panose="02020603050405020304" pitchFamily="18" charset="0"/>
                <a:ea typeface="黑体" panose="02010609060101010101" pitchFamily="49" charset="-122"/>
              </a:rPr>
              <a:t>犹太文明</a:t>
            </a:r>
          </a:p>
        </p:txBody>
      </p:sp>
      <p:sp>
        <p:nvSpPr>
          <p:cNvPr id="199690" name="Text Box 10"/>
          <p:cNvSpPr txBox="1">
            <a:spLocks noChangeArrowheads="1"/>
          </p:cNvSpPr>
          <p:nvPr/>
        </p:nvSpPr>
        <p:spPr bwMode="auto">
          <a:xfrm>
            <a:off x="1692275" y="2565400"/>
            <a:ext cx="1279525" cy="1168400"/>
          </a:xfrm>
          <a:prstGeom prst="rect">
            <a:avLst/>
          </a:prstGeom>
          <a:solidFill>
            <a:srgbClr val="FFFF00"/>
          </a:solidFill>
          <a:ln w="9525">
            <a:noFill/>
            <a:miter lim="800000"/>
          </a:ln>
        </p:spPr>
        <p:txBody>
          <a:bodyPr>
            <a:spAutoFit/>
          </a:bodyPr>
          <a:lstStyle/>
          <a:p>
            <a:pPr algn="ctr">
              <a:spcBef>
                <a:spcPct val="50000"/>
              </a:spcBef>
            </a:pPr>
            <a:r>
              <a:rPr kumimoji="1" lang="zh-CN" altLang="en-US" sz="2800" b="1">
                <a:solidFill>
                  <a:srgbClr val="0000FF"/>
                </a:solidFill>
                <a:latin typeface="Times New Roman" panose="02020603050405020304" pitchFamily="18" charset="0"/>
                <a:ea typeface="黑体" panose="02010609060101010101" pitchFamily="49" charset="-122"/>
              </a:rPr>
              <a:t>希腊</a:t>
            </a:r>
          </a:p>
          <a:p>
            <a:pPr algn="ctr">
              <a:spcBef>
                <a:spcPct val="50000"/>
              </a:spcBef>
            </a:pPr>
            <a:r>
              <a:rPr kumimoji="1" lang="zh-CN" altLang="en-US" sz="2800" b="1">
                <a:solidFill>
                  <a:srgbClr val="0000FF"/>
                </a:solidFill>
                <a:latin typeface="Times New Roman" panose="02020603050405020304" pitchFamily="18" charset="0"/>
                <a:ea typeface="黑体" panose="02010609060101010101" pitchFamily="49" charset="-122"/>
              </a:rPr>
              <a:t>文明</a:t>
            </a:r>
          </a:p>
        </p:txBody>
      </p:sp>
      <p:sp>
        <p:nvSpPr>
          <p:cNvPr id="17417" name="Text Box 11"/>
          <p:cNvSpPr txBox="1">
            <a:spLocks noChangeArrowheads="1"/>
          </p:cNvSpPr>
          <p:nvPr/>
        </p:nvSpPr>
        <p:spPr bwMode="auto">
          <a:xfrm>
            <a:off x="1909128" y="-53340"/>
            <a:ext cx="8351520" cy="1322070"/>
          </a:xfrm>
          <a:prstGeom prst="rect">
            <a:avLst/>
          </a:prstGeom>
          <a:noFill/>
          <a:ln w="9525">
            <a:noFill/>
            <a:miter lim="800000"/>
          </a:ln>
        </p:spPr>
        <p:txBody>
          <a:bodyPr wrap="none">
            <a:spAutoFit/>
          </a:bodyPr>
          <a:lstStyle/>
          <a:p>
            <a:pPr algn="ctr"/>
            <a:r>
              <a:rPr lang="zh-CN" altLang="en-US" sz="4000" b="1">
                <a:ea typeface="黑体" panose="02010609060101010101" pitchFamily="49" charset="-122"/>
              </a:rPr>
              <a:t>亚历山大帝国扩张过程中囊括了哪些</a:t>
            </a:r>
          </a:p>
          <a:p>
            <a:pPr algn="ctr"/>
            <a:r>
              <a:rPr lang="zh-CN" altLang="en-US" sz="4000" b="1">
                <a:ea typeface="黑体" panose="02010609060101010101" pitchFamily="49" charset="-122"/>
              </a:rPr>
              <a:t>古代文明区域？</a:t>
            </a:r>
          </a:p>
        </p:txBody>
      </p:sp>
      <p:sp>
        <p:nvSpPr>
          <p:cNvPr id="8" name="矩形 7"/>
          <p:cNvSpPr/>
          <p:nvPr/>
        </p:nvSpPr>
        <p:spPr>
          <a:xfrm>
            <a:off x="-95250" y="436245"/>
            <a:ext cx="2004695" cy="3415030"/>
          </a:xfrm>
          <a:prstGeom prst="rect">
            <a:avLst/>
          </a:prstGeom>
          <a:noFill/>
          <a:ln>
            <a:noFill/>
          </a:ln>
        </p:spPr>
        <p:txBody>
          <a:bodyPr wrap="square" rtlCol="0" anchor="t">
            <a:spAutoFit/>
          </a:bodyPr>
          <a:lstStyle/>
          <a:p>
            <a:pPr algn="ctr"/>
            <a:r>
              <a:rPr lang="zh-CN" altLang="en-US" sz="7200" b="1">
                <a:solidFill>
                  <a:srgbClr val="FF0000"/>
                </a:solidFill>
                <a:effectLst>
                  <a:outerShdw blurRad="38100" dist="19050" dir="2700000" algn="tl" rotWithShape="0">
                    <a:schemeClr val="dk1">
                      <a:alpha val="40000"/>
                    </a:schemeClr>
                  </a:outerShdw>
                </a:effectLst>
              </a:rPr>
              <a:t>大世界</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99688"/>
                                        </p:tgtEl>
                                        <p:attrNameLst>
                                          <p:attrName>style.visibility</p:attrName>
                                        </p:attrNameLst>
                                      </p:cBhvr>
                                      <p:to>
                                        <p:strVal val="visible"/>
                                      </p:to>
                                    </p:set>
                                    <p:animEffect transition="in" filter="dissolve">
                                      <p:cBhvr>
                                        <p:cTn id="7" dur="500"/>
                                        <p:tgtEl>
                                          <p:spTgt spid="199688"/>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199689"/>
                                        </p:tgtEl>
                                        <p:attrNameLst>
                                          <p:attrName>style.visibility</p:attrName>
                                        </p:attrNameLst>
                                      </p:cBhvr>
                                      <p:to>
                                        <p:strVal val="visible"/>
                                      </p:to>
                                    </p:set>
                                    <p:animEffect transition="in" filter="dissolve">
                                      <p:cBhvr>
                                        <p:cTn id="11" dur="500"/>
                                        <p:tgtEl>
                                          <p:spTgt spid="199689"/>
                                        </p:tgtEl>
                                      </p:cBhvr>
                                    </p:animEffect>
                                  </p:childTnLst>
                                </p:cTn>
                              </p:par>
                            </p:childTnLst>
                          </p:cTn>
                        </p:par>
                        <p:par>
                          <p:cTn id="12" fill="hold">
                            <p:stCondLst>
                              <p:cond delay="1000"/>
                            </p:stCondLst>
                            <p:childTnLst>
                              <p:par>
                                <p:cTn id="13" presetID="9" presetClass="entr" presetSubtype="0" fill="hold" grpId="0" nodeType="afterEffect">
                                  <p:stCondLst>
                                    <p:cond delay="0"/>
                                  </p:stCondLst>
                                  <p:childTnLst>
                                    <p:set>
                                      <p:cBhvr>
                                        <p:cTn id="14" dur="1" fill="hold">
                                          <p:stCondLst>
                                            <p:cond delay="0"/>
                                          </p:stCondLst>
                                        </p:cTn>
                                        <p:tgtEl>
                                          <p:spTgt spid="199687"/>
                                        </p:tgtEl>
                                        <p:attrNameLst>
                                          <p:attrName>style.visibility</p:attrName>
                                        </p:attrNameLst>
                                      </p:cBhvr>
                                      <p:to>
                                        <p:strVal val="visible"/>
                                      </p:to>
                                    </p:set>
                                    <p:animEffect transition="in" filter="dissolve">
                                      <p:cBhvr>
                                        <p:cTn id="15" dur="500"/>
                                        <p:tgtEl>
                                          <p:spTgt spid="199687"/>
                                        </p:tgtEl>
                                      </p:cBhvr>
                                    </p:animEffect>
                                  </p:childTnLst>
                                </p:cTn>
                              </p:par>
                            </p:childTnLst>
                          </p:cTn>
                        </p:par>
                        <p:par>
                          <p:cTn id="16" fill="hold">
                            <p:stCondLst>
                              <p:cond delay="1500"/>
                            </p:stCondLst>
                            <p:childTnLst>
                              <p:par>
                                <p:cTn id="17" presetID="9" presetClass="entr" presetSubtype="0" fill="hold" grpId="0" nodeType="afterEffect">
                                  <p:stCondLst>
                                    <p:cond delay="0"/>
                                  </p:stCondLst>
                                  <p:childTnLst>
                                    <p:set>
                                      <p:cBhvr>
                                        <p:cTn id="18" dur="1" fill="hold">
                                          <p:stCondLst>
                                            <p:cond delay="0"/>
                                          </p:stCondLst>
                                        </p:cTn>
                                        <p:tgtEl>
                                          <p:spTgt spid="199686"/>
                                        </p:tgtEl>
                                        <p:attrNameLst>
                                          <p:attrName>style.visibility</p:attrName>
                                        </p:attrNameLst>
                                      </p:cBhvr>
                                      <p:to>
                                        <p:strVal val="visible"/>
                                      </p:to>
                                    </p:set>
                                    <p:animEffect transition="in" filter="dissolve">
                                      <p:cBhvr>
                                        <p:cTn id="19" dur="500"/>
                                        <p:tgtEl>
                                          <p:spTgt spid="199686"/>
                                        </p:tgtEl>
                                      </p:cBhvr>
                                    </p:animEffect>
                                  </p:childTnLst>
                                </p:cTn>
                              </p:par>
                            </p:childTnLst>
                          </p:cTn>
                        </p:par>
                        <p:par>
                          <p:cTn id="20" fill="hold">
                            <p:stCondLst>
                              <p:cond delay="2000"/>
                            </p:stCondLst>
                            <p:childTnLst>
                              <p:par>
                                <p:cTn id="21" presetID="9" presetClass="entr" presetSubtype="0" fill="hold" grpId="0" nodeType="afterEffect">
                                  <p:stCondLst>
                                    <p:cond delay="0"/>
                                  </p:stCondLst>
                                  <p:childTnLst>
                                    <p:set>
                                      <p:cBhvr>
                                        <p:cTn id="22" dur="1" fill="hold">
                                          <p:stCondLst>
                                            <p:cond delay="0"/>
                                          </p:stCondLst>
                                        </p:cTn>
                                        <p:tgtEl>
                                          <p:spTgt spid="199690"/>
                                        </p:tgtEl>
                                        <p:attrNameLst>
                                          <p:attrName>style.visibility</p:attrName>
                                        </p:attrNameLst>
                                      </p:cBhvr>
                                      <p:to>
                                        <p:strVal val="visible"/>
                                      </p:to>
                                    </p:set>
                                    <p:animEffect transition="in" filter="dissolve">
                                      <p:cBhvr>
                                        <p:cTn id="23" dur="500"/>
                                        <p:tgtEl>
                                          <p:spTgt spid="1996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9686" grpId="0" bldLvl="0" animBg="1" autoUpdateAnimBg="0"/>
      <p:bldP spid="199687" grpId="0" bldLvl="0" animBg="1" autoUpdateAnimBg="0"/>
      <p:bldP spid="199688" grpId="0" bldLvl="0" animBg="1" autoUpdateAnimBg="0"/>
      <p:bldP spid="199689" grpId="0" bldLvl="0" animBg="1" autoUpdateAnimBg="0"/>
      <p:bldP spid="199690" grpId="0" bldLvl="0" animBg="1" autoUpdateAnimBg="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日期占位符 3"/>
          <p:cNvSpPr>
            <a:spLocks noGrp="1"/>
          </p:cNvSpPr>
          <p:nvPr/>
        </p:nvSpPr>
        <p:spPr bwMode="auto">
          <a:xfrm>
            <a:off x="1970088" y="6251575"/>
            <a:ext cx="2135188" cy="476250"/>
          </a:xfrm>
          <a:prstGeom prst="rect">
            <a:avLst/>
          </a:prstGeom>
          <a:noFill/>
          <a:ln w="9525">
            <a:noFill/>
            <a:miter lim="800000"/>
          </a:ln>
        </p:spPr>
        <p:txBody>
          <a:bodyPr lIns="91422" tIns="45711" rIns="91422" bIns="45711"/>
          <a:lstStyle/>
          <a:p>
            <a:pPr>
              <a:buFont typeface="Arial" panose="020B0604020202020204" pitchFamily="34" charset="0"/>
              <a:buNone/>
            </a:pPr>
            <a:r>
              <a:rPr lang="zh-CN" altLang="bg-BG" sz="1400">
                <a:latin typeface="宋体" panose="02010600030101010101" pitchFamily="2" charset="-122"/>
              </a:rPr>
              <a:t> </a:t>
            </a:r>
          </a:p>
        </p:txBody>
      </p:sp>
      <p:sp>
        <p:nvSpPr>
          <p:cNvPr id="18435" name="文本框 5"/>
          <p:cNvSpPr txBox="1">
            <a:spLocks noChangeArrowheads="1"/>
          </p:cNvSpPr>
          <p:nvPr/>
        </p:nvSpPr>
        <p:spPr bwMode="auto">
          <a:xfrm>
            <a:off x="1716088" y="106363"/>
            <a:ext cx="8545513" cy="368300"/>
          </a:xfrm>
          <a:prstGeom prst="rect">
            <a:avLst/>
          </a:prstGeom>
          <a:noFill/>
          <a:ln w="9525">
            <a:noFill/>
            <a:miter lim="800000"/>
          </a:ln>
        </p:spPr>
        <p:txBody>
          <a:bodyPr>
            <a:spAutoFit/>
          </a:bodyPr>
          <a:lstStyle/>
          <a:p>
            <a:pPr>
              <a:buFont typeface="Arial" panose="020B0604020202020204" pitchFamily="34" charset="0"/>
              <a:buNone/>
            </a:pPr>
            <a:endParaRPr lang="zh-CN" altLang="en-US"/>
          </a:p>
        </p:txBody>
      </p:sp>
      <p:sp>
        <p:nvSpPr>
          <p:cNvPr id="9" name="文本框 8"/>
          <p:cNvSpPr txBox="1">
            <a:spLocks noChangeArrowheads="1"/>
          </p:cNvSpPr>
          <p:nvPr/>
        </p:nvSpPr>
        <p:spPr bwMode="auto">
          <a:xfrm>
            <a:off x="3868738" y="1744663"/>
            <a:ext cx="6626225" cy="1198880"/>
          </a:xfrm>
          <a:prstGeom prst="rect">
            <a:avLst/>
          </a:prstGeom>
          <a:solidFill>
            <a:schemeClr val="bg1"/>
          </a:solidFill>
          <a:ln w="9525">
            <a:noFill/>
            <a:miter lim="800000"/>
          </a:ln>
        </p:spPr>
        <p:txBody>
          <a:bodyPr>
            <a:spAutoFit/>
          </a:bodyPr>
          <a:lstStyle/>
          <a:p>
            <a:pPr>
              <a:buFont typeface="Arial" panose="020B0604020202020204" pitchFamily="34" charset="0"/>
              <a:buNone/>
            </a:pPr>
            <a:r>
              <a:rPr lang="zh-CN" altLang="en-US" sz="3600" b="1">
                <a:solidFill>
                  <a:srgbClr val="FF0000"/>
                </a:solidFill>
                <a:latin typeface="黑体" panose="02010609060101010101" pitchFamily="49" charset="-122"/>
                <a:ea typeface="黑体" panose="02010609060101010101" pitchFamily="49" charset="-122"/>
              </a:rPr>
              <a:t>给东方人民带来了巨大的灾难，也掠夺了东方世界的无数财富。</a:t>
            </a:r>
          </a:p>
        </p:txBody>
      </p:sp>
      <p:sp>
        <p:nvSpPr>
          <p:cNvPr id="10" name="文本框 9"/>
          <p:cNvSpPr txBox="1">
            <a:spLocks noChangeArrowheads="1"/>
          </p:cNvSpPr>
          <p:nvPr/>
        </p:nvSpPr>
        <p:spPr bwMode="auto">
          <a:xfrm>
            <a:off x="1817688" y="4064000"/>
            <a:ext cx="2055813" cy="583565"/>
          </a:xfrm>
          <a:prstGeom prst="rect">
            <a:avLst/>
          </a:prstGeom>
          <a:solidFill>
            <a:schemeClr val="bg1"/>
          </a:solidFill>
          <a:ln w="9525">
            <a:noFill/>
            <a:miter lim="800000"/>
          </a:ln>
        </p:spPr>
        <p:txBody>
          <a:bodyPr>
            <a:spAutoFit/>
          </a:bodyPr>
          <a:lstStyle/>
          <a:p>
            <a:pPr>
              <a:buFont typeface="Arial" panose="020B0604020202020204" pitchFamily="34" charset="0"/>
              <a:buNone/>
            </a:pPr>
            <a:r>
              <a:rPr lang="zh-CN" altLang="en-US" sz="3200" b="1">
                <a:latin typeface="微软雅黑" panose="020B0503020204020204" charset="-122"/>
                <a:ea typeface="微软雅黑" panose="020B0503020204020204" charset="-122"/>
              </a:rPr>
              <a:t>积极影响：</a:t>
            </a:r>
          </a:p>
        </p:txBody>
      </p:sp>
      <p:sp>
        <p:nvSpPr>
          <p:cNvPr id="11" name="文本框 10"/>
          <p:cNvSpPr txBox="1">
            <a:spLocks noChangeArrowheads="1"/>
          </p:cNvSpPr>
          <p:nvPr/>
        </p:nvSpPr>
        <p:spPr bwMode="auto">
          <a:xfrm>
            <a:off x="4103688" y="3429000"/>
            <a:ext cx="6172200" cy="2861310"/>
          </a:xfrm>
          <a:prstGeom prst="rect">
            <a:avLst/>
          </a:prstGeom>
          <a:solidFill>
            <a:schemeClr val="bg1"/>
          </a:solidFill>
          <a:ln w="9525">
            <a:noFill/>
            <a:miter lim="800000"/>
          </a:ln>
        </p:spPr>
        <p:txBody>
          <a:bodyPr>
            <a:spAutoFit/>
          </a:bodyPr>
          <a:lstStyle/>
          <a:p>
            <a:pPr>
              <a:buFont typeface="Arial" panose="020B0604020202020204" pitchFamily="34" charset="0"/>
              <a:buNone/>
            </a:pPr>
            <a:r>
              <a:rPr lang="zh-CN" altLang="en-US" sz="3600" b="1">
                <a:solidFill>
                  <a:srgbClr val="FF0000"/>
                </a:solidFill>
                <a:latin typeface="黑体" panose="02010609060101010101" pitchFamily="49" charset="-122"/>
                <a:ea typeface="黑体" panose="02010609060101010101" pitchFamily="49" charset="-122"/>
              </a:rPr>
              <a:t>①促进了东西方文化的大交汇</a:t>
            </a:r>
            <a:endParaRPr lang="en-US" altLang="zh-CN" sz="3600" b="1">
              <a:solidFill>
                <a:srgbClr val="FF0000"/>
              </a:solidFill>
              <a:latin typeface="黑体" panose="02010609060101010101" pitchFamily="49" charset="-122"/>
              <a:ea typeface="黑体" panose="02010609060101010101" pitchFamily="49" charset="-122"/>
            </a:endParaRPr>
          </a:p>
          <a:p>
            <a:r>
              <a:rPr lang="zh-CN" altLang="en-US" sz="3600" b="1">
                <a:solidFill>
                  <a:srgbClr val="FF0000"/>
                </a:solidFill>
                <a:latin typeface="黑体" panose="02010609060101010101" pitchFamily="49" charset="-122"/>
                <a:ea typeface="黑体" panose="02010609060101010101" pitchFamily="49" charset="-122"/>
              </a:rPr>
              <a:t>②加强了东西方之间的经济联系和贸易往来</a:t>
            </a:r>
            <a:endParaRPr lang="en-US" altLang="zh-CN" sz="3600" b="1">
              <a:solidFill>
                <a:srgbClr val="FF0000"/>
              </a:solidFill>
              <a:latin typeface="黑体" panose="02010609060101010101" pitchFamily="49" charset="-122"/>
              <a:ea typeface="黑体" panose="02010609060101010101" pitchFamily="49" charset="-122"/>
            </a:endParaRPr>
          </a:p>
          <a:p>
            <a:r>
              <a:rPr lang="zh-CN" altLang="en-US" sz="3600" b="1">
                <a:solidFill>
                  <a:srgbClr val="FF0000"/>
                </a:solidFill>
                <a:latin typeface="黑体" panose="02010609060101010101" pitchFamily="49" charset="-122"/>
                <a:ea typeface="黑体" panose="02010609060101010101" pitchFamily="49" charset="-122"/>
              </a:rPr>
              <a:t>③亚历山大建造的新城后来成为新的经济文化中心。</a:t>
            </a:r>
          </a:p>
        </p:txBody>
      </p:sp>
      <p:sp>
        <p:nvSpPr>
          <p:cNvPr id="16" name="文本框 15"/>
          <p:cNvSpPr txBox="1">
            <a:spLocks noChangeArrowheads="1"/>
          </p:cNvSpPr>
          <p:nvPr/>
        </p:nvSpPr>
        <p:spPr bwMode="auto">
          <a:xfrm>
            <a:off x="1817688" y="2159000"/>
            <a:ext cx="1974850" cy="583565"/>
          </a:xfrm>
          <a:prstGeom prst="rect">
            <a:avLst/>
          </a:prstGeom>
          <a:solidFill>
            <a:schemeClr val="bg1"/>
          </a:solidFill>
          <a:ln w="9525">
            <a:noFill/>
            <a:miter lim="800000"/>
          </a:ln>
        </p:spPr>
        <p:txBody>
          <a:bodyPr>
            <a:spAutoFit/>
          </a:bodyPr>
          <a:lstStyle/>
          <a:p>
            <a:pPr>
              <a:buFont typeface="Arial" panose="020B0604020202020204" pitchFamily="34" charset="0"/>
              <a:buNone/>
            </a:pPr>
            <a:r>
              <a:rPr lang="zh-CN" altLang="en-US" sz="3200" b="1">
                <a:latin typeface="微软雅黑" panose="020B0503020204020204" charset="-122"/>
                <a:ea typeface="微软雅黑" panose="020B0503020204020204" charset="-122"/>
              </a:rPr>
              <a:t>消极影响：</a:t>
            </a:r>
          </a:p>
        </p:txBody>
      </p:sp>
      <p:sp>
        <p:nvSpPr>
          <p:cNvPr id="18440" name="Text Box 11"/>
          <p:cNvSpPr txBox="1">
            <a:spLocks noChangeArrowheads="1"/>
          </p:cNvSpPr>
          <p:nvPr/>
        </p:nvSpPr>
        <p:spPr bwMode="auto">
          <a:xfrm>
            <a:off x="2227580" y="282575"/>
            <a:ext cx="7330440" cy="706755"/>
          </a:xfrm>
          <a:prstGeom prst="rect">
            <a:avLst/>
          </a:prstGeom>
          <a:noFill/>
          <a:ln w="9525">
            <a:noFill/>
            <a:miter lim="800000"/>
          </a:ln>
        </p:spPr>
        <p:txBody>
          <a:bodyPr wrap="none">
            <a:spAutoFit/>
          </a:bodyPr>
          <a:lstStyle/>
          <a:p>
            <a:pPr algn="ctr"/>
            <a:r>
              <a:rPr lang="zh-CN" altLang="en-US" sz="4000" b="1">
                <a:ea typeface="黑体" panose="02010609060101010101" pitchFamily="49" charset="-122"/>
              </a:rPr>
              <a:t>亚历山大东征带来了哪些影响？</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ppt_x"/>
                                          </p:val>
                                        </p:tav>
                                        <p:tav tm="100000">
                                          <p:val>
                                            <p:strVal val="#ppt_x"/>
                                          </p:val>
                                        </p:tav>
                                      </p:tavLst>
                                    </p:anim>
                                    <p:anim calcmode="lin" valueType="num">
                                      <p:cBhvr additive="base">
                                        <p:cTn id="1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ppt_x"/>
                                          </p:val>
                                        </p:tav>
                                        <p:tav tm="100000">
                                          <p:val>
                                            <p:strVal val="#ppt_x"/>
                                          </p:val>
                                        </p:tav>
                                      </p:tavLst>
                                    </p:anim>
                                    <p:anim calcmode="lin" valueType="num">
                                      <p:cBhvr additive="base">
                                        <p:cTn id="2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P spid="11" grpId="0" bldLvl="0" animBg="1"/>
      <p:bldP spid="16"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910107"/>
          <p:cNvPicPr>
            <a:picLocks noChangeAspect="1" noChangeArrowheads="1"/>
          </p:cNvPicPr>
          <p:nvPr/>
        </p:nvPicPr>
        <p:blipFill>
          <a:blip r:embed="rId3" cstate="print"/>
          <a:srcRect/>
          <a:stretch>
            <a:fillRect/>
          </a:stretch>
        </p:blipFill>
        <p:spPr bwMode="auto">
          <a:xfrm>
            <a:off x="1512888" y="0"/>
            <a:ext cx="9144000" cy="6858000"/>
          </a:xfrm>
          <a:prstGeom prst="rect">
            <a:avLst/>
          </a:prstGeom>
          <a:noFill/>
          <a:ln w="9525">
            <a:noFill/>
            <a:miter lim="800000"/>
            <a:headEnd/>
            <a:tailEnd/>
          </a:ln>
        </p:spPr>
      </p:pic>
      <p:sp>
        <p:nvSpPr>
          <p:cNvPr id="23556" name="Oval 4"/>
          <p:cNvSpPr>
            <a:spLocks noChangeArrowheads="1"/>
          </p:cNvSpPr>
          <p:nvPr/>
        </p:nvSpPr>
        <p:spPr bwMode="auto">
          <a:xfrm>
            <a:off x="5399088" y="5791200"/>
            <a:ext cx="2362200" cy="647700"/>
          </a:xfrm>
          <a:prstGeom prst="ellipse">
            <a:avLst/>
          </a:prstGeom>
          <a:solidFill>
            <a:schemeClr val="bg1">
              <a:alpha val="0"/>
            </a:schemeClr>
          </a:solidFill>
          <a:ln w="57150">
            <a:solidFill>
              <a:srgbClr val="FF0000"/>
            </a:solidFill>
            <a:round/>
          </a:ln>
        </p:spPr>
        <p:txBody>
          <a:bodyPr wrap="none" anchor="ctr"/>
          <a:lstStyle/>
          <a:p>
            <a:endParaRPr lang="zh-CN" altLang="en-US"/>
          </a:p>
        </p:txBody>
      </p:sp>
      <p:sp>
        <p:nvSpPr>
          <p:cNvPr id="23557" name="Line 5"/>
          <p:cNvSpPr>
            <a:spLocks noChangeShapeType="1"/>
          </p:cNvSpPr>
          <p:nvPr/>
        </p:nvSpPr>
        <p:spPr bwMode="auto">
          <a:xfrm flipV="1">
            <a:off x="6770688" y="4495800"/>
            <a:ext cx="1295400" cy="1223963"/>
          </a:xfrm>
          <a:prstGeom prst="line">
            <a:avLst/>
          </a:prstGeom>
          <a:noFill/>
          <a:ln w="66675">
            <a:solidFill>
              <a:srgbClr val="FF0000"/>
            </a:solidFill>
            <a:round/>
            <a:tailEnd type="triangle" w="lg" len="lg"/>
          </a:ln>
          <a:effectLst>
            <a:outerShdw dist="35921" dir="2700000" algn="ctr" rotWithShape="0">
              <a:schemeClr val="tx1"/>
            </a:outerShdw>
          </a:effectLst>
        </p:spPr>
        <p:txBody>
          <a:bodyPr/>
          <a:lstStyle/>
          <a:p>
            <a:pPr>
              <a:defRPr/>
            </a:pPr>
            <a:endParaRPr lang="zh-CN" altLang="en-US"/>
          </a:p>
        </p:txBody>
      </p:sp>
      <p:sp>
        <p:nvSpPr>
          <p:cNvPr id="23558" name="Oval 6"/>
          <p:cNvSpPr>
            <a:spLocks noChangeArrowheads="1"/>
          </p:cNvSpPr>
          <p:nvPr/>
        </p:nvSpPr>
        <p:spPr bwMode="auto">
          <a:xfrm>
            <a:off x="4713288" y="3733800"/>
            <a:ext cx="990600" cy="533400"/>
          </a:xfrm>
          <a:prstGeom prst="ellipse">
            <a:avLst/>
          </a:prstGeom>
          <a:solidFill>
            <a:schemeClr val="bg1">
              <a:alpha val="0"/>
            </a:schemeClr>
          </a:solidFill>
          <a:ln w="57150">
            <a:solidFill>
              <a:srgbClr val="FF0000"/>
            </a:solidFill>
            <a:round/>
          </a:ln>
        </p:spPr>
        <p:txBody>
          <a:bodyPr wrap="none" anchor="ctr"/>
          <a:lstStyle/>
          <a:p>
            <a:endParaRPr lang="zh-CN" altLang="en-US"/>
          </a:p>
        </p:txBody>
      </p:sp>
      <p:sp>
        <p:nvSpPr>
          <p:cNvPr id="23559" name="Line 7"/>
          <p:cNvSpPr>
            <a:spLocks noChangeShapeType="1"/>
          </p:cNvSpPr>
          <p:nvPr/>
        </p:nvSpPr>
        <p:spPr bwMode="auto">
          <a:xfrm flipH="1" flipV="1">
            <a:off x="3722688" y="2743200"/>
            <a:ext cx="1295400" cy="919163"/>
          </a:xfrm>
          <a:prstGeom prst="line">
            <a:avLst/>
          </a:prstGeom>
          <a:noFill/>
          <a:ln w="66675">
            <a:solidFill>
              <a:srgbClr val="FF0000"/>
            </a:solidFill>
            <a:round/>
            <a:tailEnd type="triangle" w="lg" len="lg"/>
          </a:ln>
          <a:effectLst>
            <a:outerShdw dist="35921" dir="2700000" algn="ctr" rotWithShape="0">
              <a:schemeClr val="tx1"/>
            </a:outerShdw>
          </a:effectLst>
        </p:spPr>
        <p:txBody>
          <a:bodyPr/>
          <a:lstStyle/>
          <a:p>
            <a:pPr>
              <a:defRPr/>
            </a:pPr>
            <a:endParaRPr lang="zh-CN" altLang="en-US"/>
          </a:p>
        </p:txBody>
      </p:sp>
      <p:sp>
        <p:nvSpPr>
          <p:cNvPr id="23560" name="Text Box 8"/>
          <p:cNvSpPr txBox="1">
            <a:spLocks noChangeArrowheads="1"/>
          </p:cNvSpPr>
          <p:nvPr/>
        </p:nvSpPr>
        <p:spPr bwMode="auto">
          <a:xfrm>
            <a:off x="2655888" y="2133600"/>
            <a:ext cx="1459230" cy="398780"/>
          </a:xfrm>
          <a:prstGeom prst="rect">
            <a:avLst/>
          </a:prstGeom>
          <a:solidFill>
            <a:srgbClr val="000080"/>
          </a:solidFill>
          <a:ln w="57150" cmpd="thickThin">
            <a:solidFill>
              <a:schemeClr val="tx2"/>
            </a:solidFill>
            <a:miter lim="800000"/>
          </a:ln>
        </p:spPr>
        <p:txBody>
          <a:bodyPr wrap="none">
            <a:spAutoFit/>
          </a:bodyPr>
          <a:lstStyle/>
          <a:p>
            <a:r>
              <a:rPr lang="zh-CN" altLang="en-US" sz="2000" b="1">
                <a:solidFill>
                  <a:srgbClr val="FFFF00"/>
                </a:solidFill>
                <a:latin typeface="Garamond" pitchFamily="18" charset="0"/>
              </a:rPr>
              <a:t>迈锡尼文明</a:t>
            </a:r>
          </a:p>
        </p:txBody>
      </p:sp>
      <p:sp>
        <p:nvSpPr>
          <p:cNvPr id="23561" name="Text Box 9"/>
          <p:cNvSpPr txBox="1">
            <a:spLocks noChangeArrowheads="1"/>
          </p:cNvSpPr>
          <p:nvPr/>
        </p:nvSpPr>
        <p:spPr bwMode="auto">
          <a:xfrm>
            <a:off x="2655888" y="381000"/>
            <a:ext cx="7162800" cy="645160"/>
          </a:xfrm>
          <a:prstGeom prst="rect">
            <a:avLst/>
          </a:prstGeom>
          <a:solidFill>
            <a:srgbClr val="000080"/>
          </a:solidFill>
          <a:ln w="57150" cmpd="thickThin">
            <a:solidFill>
              <a:schemeClr val="bg1"/>
            </a:solidFill>
            <a:miter lim="800000"/>
          </a:ln>
        </p:spPr>
        <p:txBody>
          <a:bodyPr>
            <a:spAutoFit/>
          </a:bodyPr>
          <a:lstStyle/>
          <a:p>
            <a:r>
              <a:rPr lang="en-US" altLang="zh-CN" sz="3600" b="1">
                <a:solidFill>
                  <a:srgbClr val="FFFF00"/>
                </a:solidFill>
                <a:latin typeface="黑体" panose="02010609060101010101" pitchFamily="49" charset="-122"/>
                <a:ea typeface="黑体" panose="02010609060101010101" pitchFamily="49" charset="-122"/>
              </a:rPr>
              <a:t> </a:t>
            </a:r>
            <a:r>
              <a:rPr lang="zh-CN" altLang="en-US" sz="3600" b="1">
                <a:solidFill>
                  <a:srgbClr val="FFFF00"/>
                </a:solidFill>
                <a:latin typeface="黑体" panose="02010609060101010101" pitchFamily="49" charset="-122"/>
                <a:ea typeface="黑体" panose="02010609060101010101" pitchFamily="49" charset="-122"/>
              </a:rPr>
              <a:t>早期的希腊文明也称为爱琴文明。</a:t>
            </a:r>
            <a:endParaRPr lang="zh-CN" altLang="en-US" sz="2800" b="1">
              <a:solidFill>
                <a:srgbClr val="FFFF00"/>
              </a:solidFill>
              <a:latin typeface="黑体" panose="02010609060101010101" pitchFamily="49" charset="-122"/>
              <a:ea typeface="黑体" panose="02010609060101010101" pitchFamily="49" charset="-122"/>
            </a:endParaRPr>
          </a:p>
        </p:txBody>
      </p:sp>
      <p:sp>
        <p:nvSpPr>
          <p:cNvPr id="7177" name="Text Box 11"/>
          <p:cNvSpPr txBox="1">
            <a:spLocks noChangeArrowheads="1"/>
          </p:cNvSpPr>
          <p:nvPr/>
        </p:nvSpPr>
        <p:spPr bwMode="auto">
          <a:xfrm>
            <a:off x="7685088" y="5334000"/>
            <a:ext cx="948690" cy="398780"/>
          </a:xfrm>
          <a:prstGeom prst="rect">
            <a:avLst/>
          </a:prstGeom>
          <a:solidFill>
            <a:srgbClr val="000080"/>
          </a:solidFill>
          <a:ln w="57150" cmpd="thickThin">
            <a:solidFill>
              <a:schemeClr val="tx2"/>
            </a:solidFill>
            <a:miter lim="800000"/>
          </a:ln>
        </p:spPr>
        <p:txBody>
          <a:bodyPr wrap="none">
            <a:spAutoFit/>
          </a:bodyPr>
          <a:lstStyle/>
          <a:p>
            <a:r>
              <a:rPr lang="zh-CN" altLang="en-US" sz="2000" b="1">
                <a:solidFill>
                  <a:srgbClr val="FFFF00"/>
                </a:solidFill>
                <a:latin typeface="Garamond" pitchFamily="18" charset="0"/>
              </a:rPr>
              <a:t>发祥地</a:t>
            </a:r>
          </a:p>
        </p:txBody>
      </p:sp>
      <p:sp>
        <p:nvSpPr>
          <p:cNvPr id="23565" name="Text Box 13"/>
          <p:cNvSpPr txBox="1">
            <a:spLocks noChangeArrowheads="1"/>
          </p:cNvSpPr>
          <p:nvPr/>
        </p:nvSpPr>
        <p:spPr bwMode="auto">
          <a:xfrm>
            <a:off x="7761288" y="3962400"/>
            <a:ext cx="1459230" cy="398780"/>
          </a:xfrm>
          <a:prstGeom prst="rect">
            <a:avLst/>
          </a:prstGeom>
          <a:solidFill>
            <a:srgbClr val="000080"/>
          </a:solidFill>
          <a:ln w="57150" cmpd="thickThin">
            <a:solidFill>
              <a:schemeClr val="tx2"/>
            </a:solidFill>
            <a:miter lim="800000"/>
          </a:ln>
        </p:spPr>
        <p:txBody>
          <a:bodyPr wrap="none">
            <a:spAutoFit/>
          </a:bodyPr>
          <a:lstStyle/>
          <a:p>
            <a:r>
              <a:rPr lang="zh-CN" altLang="en-US" sz="2000" b="1">
                <a:solidFill>
                  <a:srgbClr val="FFFF00"/>
                </a:solidFill>
                <a:latin typeface="Garamond" pitchFamily="18" charset="0"/>
              </a:rPr>
              <a:t>克里特文明</a:t>
            </a:r>
          </a:p>
        </p:txBody>
      </p:sp>
      <p:sp>
        <p:nvSpPr>
          <p:cNvPr id="23568" name="Oval 16"/>
          <p:cNvSpPr>
            <a:spLocks noChangeArrowheads="1"/>
          </p:cNvSpPr>
          <p:nvPr/>
        </p:nvSpPr>
        <p:spPr bwMode="auto">
          <a:xfrm>
            <a:off x="5018088" y="2209800"/>
            <a:ext cx="4648200" cy="838200"/>
          </a:xfrm>
          <a:prstGeom prst="ellipse">
            <a:avLst/>
          </a:prstGeom>
          <a:solidFill>
            <a:srgbClr val="000080"/>
          </a:solidFill>
          <a:ln w="38100">
            <a:solidFill>
              <a:srgbClr val="FFFF00"/>
            </a:solidFill>
            <a:round/>
          </a:ln>
        </p:spPr>
        <p:txBody>
          <a:bodyPr wrap="none" anchor="ctr"/>
          <a:lstStyle/>
          <a:p>
            <a:pPr algn="ctr"/>
            <a:r>
              <a:rPr lang="zh-CN" altLang="en-US" sz="4800" b="1">
                <a:solidFill>
                  <a:srgbClr val="FFFF00"/>
                </a:solidFill>
              </a:rPr>
              <a:t>爱琴文明</a:t>
            </a:r>
          </a:p>
        </p:txBody>
      </p:sp>
      <p:sp>
        <p:nvSpPr>
          <p:cNvPr id="8" name="矩形 7"/>
          <p:cNvSpPr/>
          <p:nvPr/>
        </p:nvSpPr>
        <p:spPr>
          <a:xfrm>
            <a:off x="190500" y="247650"/>
            <a:ext cx="890270" cy="3415030"/>
          </a:xfrm>
          <a:prstGeom prst="rect">
            <a:avLst/>
          </a:prstGeom>
          <a:noFill/>
          <a:ln>
            <a:noFill/>
          </a:ln>
        </p:spPr>
        <p:txBody>
          <a:bodyPr wrap="square" rtlCol="0" anchor="t">
            <a:spAutoFit/>
          </a:bodyPr>
          <a:lstStyle/>
          <a:p>
            <a:pPr algn="ctr"/>
            <a:r>
              <a:rPr lang="zh-CN" altLang="en-US" sz="7200" b="1">
                <a:solidFill>
                  <a:srgbClr val="FF0000"/>
                </a:solidFill>
                <a:effectLst>
                  <a:outerShdw blurRad="38100" dist="19050" dir="2700000" algn="tl" rotWithShape="0">
                    <a:schemeClr val="dk1">
                      <a:alpha val="40000"/>
                    </a:schemeClr>
                  </a:outerShdw>
                </a:effectLst>
              </a:rPr>
              <a:t>小城邦</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3556"/>
                                        </p:tgtEl>
                                        <p:attrNameLst>
                                          <p:attrName>style.visibility</p:attrName>
                                        </p:attrNameLst>
                                      </p:cBhvr>
                                      <p:to>
                                        <p:strVal val="visible"/>
                                      </p:to>
                                    </p:set>
                                    <p:animEffect transition="in" filter="wipe(down)">
                                      <p:cBhvr>
                                        <p:cTn id="7" dur="500"/>
                                        <p:tgtEl>
                                          <p:spTgt spid="23556"/>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par>
                          <p:cTn id="8" fill="hold">
                            <p:stCondLst>
                              <p:cond delay="500"/>
                            </p:stCondLst>
                            <p:childTnLst>
                              <p:par>
                                <p:cTn id="9" presetID="23" presetClass="entr" presetSubtype="16" fill="hold" nodeType="afterEffect">
                                  <p:stCondLst>
                                    <p:cond delay="0"/>
                                  </p:stCondLst>
                                  <p:childTnLst>
                                    <p:set>
                                      <p:cBhvr>
                                        <p:cTn id="10" dur="1" fill="hold">
                                          <p:stCondLst>
                                            <p:cond delay="0"/>
                                          </p:stCondLst>
                                        </p:cTn>
                                        <p:tgtEl>
                                          <p:spTgt spid="23557"/>
                                        </p:tgtEl>
                                        <p:attrNameLst>
                                          <p:attrName>style.visibility</p:attrName>
                                        </p:attrNameLst>
                                      </p:cBhvr>
                                      <p:to>
                                        <p:strVal val="visible"/>
                                      </p:to>
                                    </p:set>
                                    <p:anim calcmode="lin" valueType="num">
                                      <p:cBhvr>
                                        <p:cTn id="11" dur="500" fill="hold"/>
                                        <p:tgtEl>
                                          <p:spTgt spid="23557"/>
                                        </p:tgtEl>
                                        <p:attrNameLst>
                                          <p:attrName>ppt_w</p:attrName>
                                        </p:attrNameLst>
                                      </p:cBhvr>
                                      <p:tavLst>
                                        <p:tav tm="0">
                                          <p:val>
                                            <p:fltVal val="0"/>
                                          </p:val>
                                        </p:tav>
                                        <p:tav tm="100000">
                                          <p:val>
                                            <p:strVal val="#ppt_w"/>
                                          </p:val>
                                        </p:tav>
                                      </p:tavLst>
                                    </p:anim>
                                    <p:anim calcmode="lin" valueType="num">
                                      <p:cBhvr>
                                        <p:cTn id="12" dur="500" fill="hold"/>
                                        <p:tgtEl>
                                          <p:spTgt spid="23557"/>
                                        </p:tgtEl>
                                        <p:attrNameLst>
                                          <p:attrName>ppt_h</p:attrName>
                                        </p:attrNameLst>
                                      </p:cBhvr>
                                      <p:tavLst>
                                        <p:tav tm="0">
                                          <p:val>
                                            <p:fltVal val="0"/>
                                          </p:val>
                                        </p:tav>
                                        <p:tav tm="100000">
                                          <p:val>
                                            <p:strVal val="#ppt_h"/>
                                          </p:val>
                                        </p:tav>
                                      </p:tavLst>
                                    </p:anim>
                                  </p:childTnLst>
                                </p:cTn>
                              </p:par>
                              <p:par>
                                <p:cTn id="13" presetID="18" presetClass="entr" presetSubtype="12" fill="hold" grpId="0" nodeType="withEffect">
                                  <p:stCondLst>
                                    <p:cond delay="0"/>
                                  </p:stCondLst>
                                  <p:childTnLst>
                                    <p:set>
                                      <p:cBhvr>
                                        <p:cTn id="14" dur="1" fill="hold">
                                          <p:stCondLst>
                                            <p:cond delay="0"/>
                                          </p:stCondLst>
                                        </p:cTn>
                                        <p:tgtEl>
                                          <p:spTgt spid="23565"/>
                                        </p:tgtEl>
                                        <p:attrNameLst>
                                          <p:attrName>style.visibility</p:attrName>
                                        </p:attrNameLst>
                                      </p:cBhvr>
                                      <p:to>
                                        <p:strVal val="visible"/>
                                      </p:to>
                                    </p:set>
                                    <p:animEffect transition="in" filter="strips(downLeft)">
                                      <p:cBhvr>
                                        <p:cTn id="15" dur="500"/>
                                        <p:tgtEl>
                                          <p:spTgt spid="23565"/>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23558"/>
                                        </p:tgtEl>
                                        <p:attrNameLst>
                                          <p:attrName>style.visibility</p:attrName>
                                        </p:attrNameLst>
                                      </p:cBhvr>
                                      <p:to>
                                        <p:strVal val="visible"/>
                                      </p:to>
                                    </p:set>
                                    <p:animEffect transition="in" filter="wipe(down)">
                                      <p:cBhvr>
                                        <p:cTn id="20" dur="500"/>
                                        <p:tgtEl>
                                          <p:spTgt spid="23558"/>
                                        </p:tgtEl>
                                      </p:cBhvr>
                                    </p:animEffect>
                                  </p:childTnLst>
                                  <p:subTnLst>
                                    <p:audio>
                                      <p:cMediaNode>
                                        <p:cTn display="0" masterRel="sameClick">
                                          <p:stCondLst>
                                            <p:cond evt="begin" delay="0">
                                              <p:tn val="18"/>
                                            </p:cond>
                                          </p:stCondLst>
                                          <p:endCondLst>
                                            <p:cond evt="onStopAudio" delay="0">
                                              <p:tgtEl>
                                                <p:sldTgt/>
                                              </p:tgtEl>
                                            </p:cond>
                                          </p:endCondLst>
                                        </p:cTn>
                                        <p:tgtEl>
                                          <p:sndTgt r:embed="rId2" name="camera.wav"/>
                                        </p:tgtEl>
                                      </p:cMediaNode>
                                    </p:audio>
                                  </p:subTnLst>
                                </p:cTn>
                              </p:par>
                            </p:childTnLst>
                          </p:cTn>
                        </p:par>
                        <p:par>
                          <p:cTn id="21" fill="hold">
                            <p:stCondLst>
                              <p:cond delay="500"/>
                            </p:stCondLst>
                            <p:childTnLst>
                              <p:par>
                                <p:cTn id="22" presetID="23" presetClass="entr" presetSubtype="16" fill="hold" nodeType="afterEffect">
                                  <p:stCondLst>
                                    <p:cond delay="0"/>
                                  </p:stCondLst>
                                  <p:childTnLst>
                                    <p:set>
                                      <p:cBhvr>
                                        <p:cTn id="23" dur="1" fill="hold">
                                          <p:stCondLst>
                                            <p:cond delay="0"/>
                                          </p:stCondLst>
                                        </p:cTn>
                                        <p:tgtEl>
                                          <p:spTgt spid="23559"/>
                                        </p:tgtEl>
                                        <p:attrNameLst>
                                          <p:attrName>style.visibility</p:attrName>
                                        </p:attrNameLst>
                                      </p:cBhvr>
                                      <p:to>
                                        <p:strVal val="visible"/>
                                      </p:to>
                                    </p:set>
                                    <p:anim calcmode="lin" valueType="num">
                                      <p:cBhvr>
                                        <p:cTn id="24" dur="500" fill="hold"/>
                                        <p:tgtEl>
                                          <p:spTgt spid="23559"/>
                                        </p:tgtEl>
                                        <p:attrNameLst>
                                          <p:attrName>ppt_w</p:attrName>
                                        </p:attrNameLst>
                                      </p:cBhvr>
                                      <p:tavLst>
                                        <p:tav tm="0">
                                          <p:val>
                                            <p:fltVal val="0"/>
                                          </p:val>
                                        </p:tav>
                                        <p:tav tm="100000">
                                          <p:val>
                                            <p:strVal val="#ppt_w"/>
                                          </p:val>
                                        </p:tav>
                                      </p:tavLst>
                                    </p:anim>
                                    <p:anim calcmode="lin" valueType="num">
                                      <p:cBhvr>
                                        <p:cTn id="25" dur="500" fill="hold"/>
                                        <p:tgtEl>
                                          <p:spTgt spid="23559"/>
                                        </p:tgtEl>
                                        <p:attrNameLst>
                                          <p:attrName>ppt_h</p:attrName>
                                        </p:attrNameLst>
                                      </p:cBhvr>
                                      <p:tavLst>
                                        <p:tav tm="0">
                                          <p:val>
                                            <p:fltVal val="0"/>
                                          </p:val>
                                        </p:tav>
                                        <p:tav tm="100000">
                                          <p:val>
                                            <p:strVal val="#ppt_h"/>
                                          </p:val>
                                        </p:tav>
                                      </p:tavLst>
                                    </p:anim>
                                  </p:childTnLst>
                                </p:cTn>
                              </p:par>
                              <p:par>
                                <p:cTn id="26" presetID="55" presetClass="entr" presetSubtype="0" fill="hold" grpId="0" nodeType="withEffect">
                                  <p:stCondLst>
                                    <p:cond delay="0"/>
                                  </p:stCondLst>
                                  <p:childTnLst>
                                    <p:set>
                                      <p:cBhvr>
                                        <p:cTn id="27" dur="1" fill="hold">
                                          <p:stCondLst>
                                            <p:cond delay="0"/>
                                          </p:stCondLst>
                                        </p:cTn>
                                        <p:tgtEl>
                                          <p:spTgt spid="23560"/>
                                        </p:tgtEl>
                                        <p:attrNameLst>
                                          <p:attrName>style.visibility</p:attrName>
                                        </p:attrNameLst>
                                      </p:cBhvr>
                                      <p:to>
                                        <p:strVal val="visible"/>
                                      </p:to>
                                    </p:set>
                                    <p:anim calcmode="lin" valueType="num">
                                      <p:cBhvr>
                                        <p:cTn id="28" dur="1000" fill="hold"/>
                                        <p:tgtEl>
                                          <p:spTgt spid="23560"/>
                                        </p:tgtEl>
                                        <p:attrNameLst>
                                          <p:attrName>ppt_w</p:attrName>
                                        </p:attrNameLst>
                                      </p:cBhvr>
                                      <p:tavLst>
                                        <p:tav tm="0">
                                          <p:val>
                                            <p:strVal val="#ppt_w*0.70"/>
                                          </p:val>
                                        </p:tav>
                                        <p:tav tm="100000">
                                          <p:val>
                                            <p:strVal val="#ppt_w"/>
                                          </p:val>
                                        </p:tav>
                                      </p:tavLst>
                                    </p:anim>
                                    <p:anim calcmode="lin" valueType="num">
                                      <p:cBhvr>
                                        <p:cTn id="29" dur="1000" fill="hold"/>
                                        <p:tgtEl>
                                          <p:spTgt spid="23560"/>
                                        </p:tgtEl>
                                        <p:attrNameLst>
                                          <p:attrName>ppt_h</p:attrName>
                                        </p:attrNameLst>
                                      </p:cBhvr>
                                      <p:tavLst>
                                        <p:tav tm="0">
                                          <p:val>
                                            <p:strVal val="#ppt_h"/>
                                          </p:val>
                                        </p:tav>
                                        <p:tav tm="100000">
                                          <p:val>
                                            <p:strVal val="#ppt_h"/>
                                          </p:val>
                                        </p:tav>
                                      </p:tavLst>
                                    </p:anim>
                                    <p:animEffect transition="in" filter="fade">
                                      <p:cBhvr>
                                        <p:cTn id="30" dur="1000"/>
                                        <p:tgtEl>
                                          <p:spTgt spid="23560"/>
                                        </p:tgtEl>
                                      </p:cBhvr>
                                    </p:animEffect>
                                  </p:childTnLst>
                                </p:cTn>
                              </p:par>
                            </p:childTnLst>
                          </p:cTn>
                        </p:par>
                      </p:childTnLst>
                    </p:cTn>
                  </p:par>
                  <p:par>
                    <p:cTn id="31" fill="hold">
                      <p:stCondLst>
                        <p:cond delay="indefinite"/>
                      </p:stCondLst>
                      <p:childTnLst>
                        <p:par>
                          <p:cTn id="32" fill="hold">
                            <p:stCondLst>
                              <p:cond delay="0"/>
                            </p:stCondLst>
                            <p:childTnLst>
                              <p:par>
                                <p:cTn id="33" presetID="23" presetClass="entr" presetSubtype="16" fill="hold" grpId="0" nodeType="clickEffect">
                                  <p:stCondLst>
                                    <p:cond delay="0"/>
                                  </p:stCondLst>
                                  <p:childTnLst>
                                    <p:set>
                                      <p:cBhvr>
                                        <p:cTn id="34" dur="1" fill="hold">
                                          <p:stCondLst>
                                            <p:cond delay="0"/>
                                          </p:stCondLst>
                                        </p:cTn>
                                        <p:tgtEl>
                                          <p:spTgt spid="23568"/>
                                        </p:tgtEl>
                                        <p:attrNameLst>
                                          <p:attrName>style.visibility</p:attrName>
                                        </p:attrNameLst>
                                      </p:cBhvr>
                                      <p:to>
                                        <p:strVal val="visible"/>
                                      </p:to>
                                    </p:set>
                                    <p:anim calcmode="lin" valueType="num">
                                      <p:cBhvr>
                                        <p:cTn id="35" dur="500" fill="hold"/>
                                        <p:tgtEl>
                                          <p:spTgt spid="23568"/>
                                        </p:tgtEl>
                                        <p:attrNameLst>
                                          <p:attrName>ppt_w</p:attrName>
                                        </p:attrNameLst>
                                      </p:cBhvr>
                                      <p:tavLst>
                                        <p:tav tm="0">
                                          <p:val>
                                            <p:fltVal val="0"/>
                                          </p:val>
                                        </p:tav>
                                        <p:tav tm="100000">
                                          <p:val>
                                            <p:strVal val="#ppt_w"/>
                                          </p:val>
                                        </p:tav>
                                      </p:tavLst>
                                    </p:anim>
                                    <p:anim calcmode="lin" valueType="num">
                                      <p:cBhvr>
                                        <p:cTn id="36" dur="500" fill="hold"/>
                                        <p:tgtEl>
                                          <p:spTgt spid="23568"/>
                                        </p:tgtEl>
                                        <p:attrNameLst>
                                          <p:attrName>ppt_h</p:attrName>
                                        </p:attrNameLst>
                                      </p:cBhvr>
                                      <p:tavLst>
                                        <p:tav tm="0">
                                          <p:val>
                                            <p:fltVal val="0"/>
                                          </p:val>
                                        </p:tav>
                                        <p:tav tm="100000">
                                          <p:val>
                                            <p:strVal val="#ppt_h"/>
                                          </p:val>
                                        </p:tav>
                                      </p:tavLst>
                                    </p:anim>
                                  </p:childTnLst>
                                </p:cTn>
                              </p:par>
                            </p:childTnLst>
                          </p:cTn>
                        </p:par>
                      </p:childTnLst>
                    </p:cTn>
                  </p:par>
                  <p:par>
                    <p:cTn id="37" fill="hold">
                      <p:stCondLst>
                        <p:cond delay="indefinite"/>
                      </p:stCondLst>
                      <p:childTnLst>
                        <p:par>
                          <p:cTn id="38" fill="hold">
                            <p:stCondLst>
                              <p:cond delay="0"/>
                            </p:stCondLst>
                            <p:childTnLst>
                              <p:par>
                                <p:cTn id="39" presetID="23" presetClass="entr" presetSubtype="16" fill="hold" grpId="0" nodeType="clickEffect">
                                  <p:stCondLst>
                                    <p:cond delay="0"/>
                                  </p:stCondLst>
                                  <p:childTnLst>
                                    <p:set>
                                      <p:cBhvr>
                                        <p:cTn id="40" dur="1" fill="hold">
                                          <p:stCondLst>
                                            <p:cond delay="0"/>
                                          </p:stCondLst>
                                        </p:cTn>
                                        <p:tgtEl>
                                          <p:spTgt spid="23561"/>
                                        </p:tgtEl>
                                        <p:attrNameLst>
                                          <p:attrName>style.visibility</p:attrName>
                                        </p:attrNameLst>
                                      </p:cBhvr>
                                      <p:to>
                                        <p:strVal val="visible"/>
                                      </p:to>
                                    </p:set>
                                    <p:anim calcmode="lin" valueType="num">
                                      <p:cBhvr>
                                        <p:cTn id="41" dur="500" fill="hold"/>
                                        <p:tgtEl>
                                          <p:spTgt spid="23561"/>
                                        </p:tgtEl>
                                        <p:attrNameLst>
                                          <p:attrName>ppt_w</p:attrName>
                                        </p:attrNameLst>
                                      </p:cBhvr>
                                      <p:tavLst>
                                        <p:tav tm="0">
                                          <p:val>
                                            <p:fltVal val="0"/>
                                          </p:val>
                                        </p:tav>
                                        <p:tav tm="100000">
                                          <p:val>
                                            <p:strVal val="#ppt_w"/>
                                          </p:val>
                                        </p:tav>
                                      </p:tavLst>
                                    </p:anim>
                                    <p:anim calcmode="lin" valueType="num">
                                      <p:cBhvr>
                                        <p:cTn id="42" dur="500" fill="hold"/>
                                        <p:tgtEl>
                                          <p:spTgt spid="23561"/>
                                        </p:tgtEl>
                                        <p:attrNameLst>
                                          <p:attrName>ppt_h</p:attrName>
                                        </p:attrNameLst>
                                      </p:cBhvr>
                                      <p:tavLst>
                                        <p:tav tm="0">
                                          <p:val>
                                            <p:fltVal val="0"/>
                                          </p:val>
                                        </p:tav>
                                        <p:tav tm="100000">
                                          <p:val>
                                            <p:strVal val="#ppt_h"/>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8" fill="hold" grpId="0" nodeType="clickEffect">
                                  <p:stCondLst>
                                    <p:cond delay="0"/>
                                  </p:stCondLst>
                                  <p:childTnLst>
                                    <p:set>
                                      <p:cBhvr>
                                        <p:cTn id="46" dur="1" fill="hold">
                                          <p:stCondLst>
                                            <p:cond delay="0"/>
                                          </p:stCondLst>
                                        </p:cTn>
                                        <p:tgtEl>
                                          <p:spTgt spid="8"/>
                                        </p:tgtEl>
                                        <p:attrNameLst>
                                          <p:attrName>style.visibility</p:attrName>
                                        </p:attrNameLst>
                                      </p:cBhvr>
                                      <p:to>
                                        <p:strVal val="visible"/>
                                      </p:to>
                                    </p:set>
                                    <p:anim calcmode="lin" valueType="num">
                                      <p:cBhvr additive="base">
                                        <p:cTn id="47" dur="500" fill="hold"/>
                                        <p:tgtEl>
                                          <p:spTgt spid="8"/>
                                        </p:tgtEl>
                                        <p:attrNameLst>
                                          <p:attrName>ppt_x</p:attrName>
                                        </p:attrNameLst>
                                      </p:cBhvr>
                                      <p:tavLst>
                                        <p:tav tm="0">
                                          <p:val>
                                            <p:strVal val="0-#ppt_w/2"/>
                                          </p:val>
                                        </p:tav>
                                        <p:tav tm="100000">
                                          <p:val>
                                            <p:strVal val="#ppt_x"/>
                                          </p:val>
                                        </p:tav>
                                      </p:tavLst>
                                    </p:anim>
                                    <p:anim calcmode="lin" valueType="num">
                                      <p:cBhvr additive="base">
                                        <p:cTn id="4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6" grpId="0" bldLvl="0" animBg="1"/>
      <p:bldP spid="23558" grpId="0" bldLvl="0" animBg="1"/>
      <p:bldP spid="23560" grpId="0" bldLvl="0" animBg="1"/>
      <p:bldP spid="23561" grpId="0" bldLvl="0" animBg="1"/>
      <p:bldP spid="23565" grpId="0" bldLvl="0" animBg="1"/>
      <p:bldP spid="23568" grpId="0" bldLvl="0" animBg="1"/>
      <p:bldP spid="8"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
          <p:cNvSpPr>
            <a:spLocks noChangeArrowheads="1"/>
          </p:cNvSpPr>
          <p:nvPr/>
        </p:nvSpPr>
        <p:spPr bwMode="auto">
          <a:xfrm>
            <a:off x="2052638" y="404813"/>
            <a:ext cx="7772400" cy="855662"/>
          </a:xfrm>
          <a:prstGeom prst="rect">
            <a:avLst/>
          </a:prstGeom>
          <a:noFill/>
          <a:ln w="9525">
            <a:noFill/>
            <a:miter lim="800000"/>
          </a:ln>
        </p:spPr>
        <p:txBody>
          <a:bodyPr anchor="ctr"/>
          <a:lstStyle/>
          <a:p>
            <a:pPr algn="ctr"/>
            <a:r>
              <a:rPr lang="zh-CN" altLang="en-US" sz="4400" b="1">
                <a:ea typeface="华文中宋" pitchFamily="2" charset="-122"/>
              </a:rPr>
              <a:t>东西文明相互影响</a:t>
            </a:r>
          </a:p>
        </p:txBody>
      </p:sp>
      <p:pic>
        <p:nvPicPr>
          <p:cNvPr id="200709" name="Picture 5"/>
          <p:cNvPicPr>
            <a:picLocks noChangeAspect="1" noChangeArrowheads="1"/>
          </p:cNvPicPr>
          <p:nvPr/>
        </p:nvPicPr>
        <p:blipFill>
          <a:blip r:embed="rId2" cstate="print"/>
          <a:srcRect/>
          <a:stretch>
            <a:fillRect/>
          </a:stretch>
        </p:blipFill>
        <p:spPr bwMode="auto">
          <a:xfrm>
            <a:off x="6892926" y="1341438"/>
            <a:ext cx="3763962" cy="4610100"/>
          </a:xfrm>
          <a:prstGeom prst="rect">
            <a:avLst/>
          </a:prstGeom>
          <a:noFill/>
          <a:ln w="9525">
            <a:noFill/>
            <a:miter lim="800000"/>
            <a:headEnd/>
            <a:tailEnd/>
          </a:ln>
        </p:spPr>
      </p:pic>
      <p:pic>
        <p:nvPicPr>
          <p:cNvPr id="19460" name="Picture 6" descr="101020_athens1"/>
          <p:cNvPicPr>
            <a:picLocks noChangeAspect="1" noChangeArrowheads="1"/>
          </p:cNvPicPr>
          <p:nvPr/>
        </p:nvPicPr>
        <p:blipFill>
          <a:blip r:embed="rId3" cstate="print"/>
          <a:srcRect/>
          <a:stretch>
            <a:fillRect/>
          </a:stretch>
        </p:blipFill>
        <p:spPr bwMode="auto">
          <a:xfrm>
            <a:off x="1692276" y="1412875"/>
            <a:ext cx="4859337" cy="44640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200709"/>
                                        </p:tgtEl>
                                        <p:attrNameLst>
                                          <p:attrName>style.visibility</p:attrName>
                                        </p:attrNameLst>
                                      </p:cBhvr>
                                      <p:to>
                                        <p:strVal val="visible"/>
                                      </p:to>
                                    </p:set>
                                    <p:anim calcmode="lin" valueType="num">
                                      <p:cBhvr>
                                        <p:cTn id="7" dur="500" fill="hold"/>
                                        <p:tgtEl>
                                          <p:spTgt spid="200709"/>
                                        </p:tgtEl>
                                        <p:attrNameLst>
                                          <p:attrName>ppt_w</p:attrName>
                                        </p:attrNameLst>
                                      </p:cBhvr>
                                      <p:tavLst>
                                        <p:tav tm="0">
                                          <p:val>
                                            <p:fltVal val="0"/>
                                          </p:val>
                                        </p:tav>
                                        <p:tav tm="100000">
                                          <p:val>
                                            <p:strVal val="#ppt_w"/>
                                          </p:val>
                                        </p:tav>
                                      </p:tavLst>
                                    </p:anim>
                                    <p:anim calcmode="lin" valueType="num">
                                      <p:cBhvr>
                                        <p:cTn id="8" dur="500" fill="hold"/>
                                        <p:tgtEl>
                                          <p:spTgt spid="20070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67610" y="2895600"/>
            <a:ext cx="2951594" cy="1385888"/>
          </a:xfrm>
          <a:prstGeom prst="roundRect">
            <a:avLst/>
          </a:prstGeom>
          <a:solidFill>
            <a:srgbClr val="FFFF00"/>
          </a:solidFill>
        </p:spPr>
        <p:style>
          <a:lnRef idx="1">
            <a:schemeClr val="accent4"/>
          </a:lnRef>
          <a:fillRef idx="3">
            <a:schemeClr val="accent4"/>
          </a:fillRef>
          <a:effectRef idx="2">
            <a:schemeClr val="accent4"/>
          </a:effectRef>
          <a:fontRef idx="minor">
            <a:schemeClr val="lt1"/>
          </a:fontRef>
        </p:style>
        <p:txBody>
          <a:bodyPr anchor="ctr"/>
          <a:lstStyle/>
          <a:p>
            <a:pPr algn="ctr">
              <a:defRPr/>
            </a:pPr>
            <a:r>
              <a:rPr lang="zh-CN" altLang="en-US" sz="2000" b="1" dirty="0">
                <a:solidFill>
                  <a:schemeClr val="tx1"/>
                </a:solidFill>
              </a:rPr>
              <a:t>希腊城邦</a:t>
            </a:r>
            <a:endParaRPr lang="en-US" altLang="zh-CN" sz="2000" b="1" dirty="0">
              <a:solidFill>
                <a:schemeClr val="tx1"/>
              </a:solidFill>
            </a:endParaRPr>
          </a:p>
          <a:p>
            <a:pPr algn="ctr">
              <a:defRPr/>
            </a:pPr>
            <a:r>
              <a:rPr lang="zh-CN" altLang="en-US" sz="2000" b="1" dirty="0">
                <a:solidFill>
                  <a:schemeClr val="tx1"/>
                </a:solidFill>
              </a:rPr>
              <a:t>和</a:t>
            </a:r>
            <a:endParaRPr lang="en-US" altLang="zh-CN" sz="2000" b="1" dirty="0">
              <a:solidFill>
                <a:schemeClr val="tx1"/>
              </a:solidFill>
            </a:endParaRPr>
          </a:p>
          <a:p>
            <a:pPr algn="ctr">
              <a:defRPr/>
            </a:pPr>
            <a:r>
              <a:rPr lang="zh-CN" altLang="en-US" sz="2000" b="1" dirty="0">
                <a:solidFill>
                  <a:schemeClr val="tx1"/>
                </a:solidFill>
              </a:rPr>
              <a:t>亚历山大帝国</a:t>
            </a:r>
          </a:p>
        </p:txBody>
      </p:sp>
      <p:sp>
        <p:nvSpPr>
          <p:cNvPr id="3" name="左大括号 2"/>
          <p:cNvSpPr/>
          <p:nvPr/>
        </p:nvSpPr>
        <p:spPr>
          <a:xfrm>
            <a:off x="3114279" y="1130300"/>
            <a:ext cx="557781" cy="4787900"/>
          </a:xfrm>
          <a:prstGeom prst="leftBrace">
            <a:avLst/>
          </a:prstGeom>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sp>
        <p:nvSpPr>
          <p:cNvPr id="4" name="圆角矩形 3"/>
          <p:cNvSpPr/>
          <p:nvPr/>
        </p:nvSpPr>
        <p:spPr>
          <a:xfrm>
            <a:off x="3860101" y="584201"/>
            <a:ext cx="3600225" cy="116681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000" b="1" dirty="0"/>
              <a:t>希腊城邦</a:t>
            </a:r>
            <a:endParaRPr lang="en-US" altLang="zh-CN" sz="2000" b="1" dirty="0"/>
          </a:p>
          <a:p>
            <a:pPr algn="ctr">
              <a:defRPr/>
            </a:pPr>
            <a:r>
              <a:rPr lang="zh-CN" altLang="en-US" sz="2000" b="1" dirty="0"/>
              <a:t>（雅典、斯巴达）</a:t>
            </a:r>
          </a:p>
        </p:txBody>
      </p:sp>
      <p:sp>
        <p:nvSpPr>
          <p:cNvPr id="5" name="圆角矩形 4"/>
          <p:cNvSpPr/>
          <p:nvPr/>
        </p:nvSpPr>
        <p:spPr>
          <a:xfrm>
            <a:off x="3860101" y="3262314"/>
            <a:ext cx="3600225" cy="942975"/>
          </a:xfrm>
          <a:prstGeom prst="roundRect">
            <a:avLst/>
          </a:prstGeom>
        </p:spPr>
        <p:style>
          <a:lnRef idx="1">
            <a:schemeClr val="accent4"/>
          </a:lnRef>
          <a:fillRef idx="2">
            <a:schemeClr val="accent4"/>
          </a:fillRef>
          <a:effectRef idx="1">
            <a:schemeClr val="accent4"/>
          </a:effectRef>
          <a:fontRef idx="minor">
            <a:schemeClr val="dk1"/>
          </a:fontRef>
        </p:style>
        <p:txBody>
          <a:bodyPr anchor="ctr"/>
          <a:lstStyle/>
          <a:p>
            <a:pPr algn="ctr">
              <a:defRPr/>
            </a:pPr>
            <a:r>
              <a:rPr lang="zh-CN" altLang="en-US" sz="2000" b="1" dirty="0"/>
              <a:t>雅典的民主政治</a:t>
            </a:r>
          </a:p>
        </p:txBody>
      </p:sp>
      <p:sp>
        <p:nvSpPr>
          <p:cNvPr id="6" name="圆角矩形 5"/>
          <p:cNvSpPr/>
          <p:nvPr/>
        </p:nvSpPr>
        <p:spPr>
          <a:xfrm>
            <a:off x="3860101" y="5553075"/>
            <a:ext cx="3600225" cy="730250"/>
          </a:xfrm>
          <a:prstGeom prst="roundRect">
            <a:avLst/>
          </a:prstGeom>
        </p:spPr>
        <p:style>
          <a:lnRef idx="2">
            <a:schemeClr val="dk1"/>
          </a:lnRef>
          <a:fillRef idx="1">
            <a:schemeClr val="lt1"/>
          </a:fillRef>
          <a:effectRef idx="0">
            <a:schemeClr val="dk1"/>
          </a:effectRef>
          <a:fontRef idx="minor">
            <a:schemeClr val="dk1"/>
          </a:fontRef>
        </p:style>
        <p:txBody>
          <a:bodyPr anchor="ctr"/>
          <a:lstStyle/>
          <a:p>
            <a:pPr algn="ctr">
              <a:defRPr/>
            </a:pPr>
            <a:r>
              <a:rPr lang="zh-CN" altLang="en-US" sz="2000" b="1" dirty="0"/>
              <a:t>亚历山大帝国</a:t>
            </a:r>
          </a:p>
        </p:txBody>
      </p:sp>
      <p:sp>
        <p:nvSpPr>
          <p:cNvPr id="7" name="左大括号 6"/>
          <p:cNvSpPr/>
          <p:nvPr/>
        </p:nvSpPr>
        <p:spPr>
          <a:xfrm>
            <a:off x="7470890" y="536575"/>
            <a:ext cx="403547" cy="1498600"/>
          </a:xfrm>
          <a:prstGeom prst="leftBrace">
            <a:avLst/>
          </a:prstGeom>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sp>
        <p:nvSpPr>
          <p:cNvPr id="8" name="圆角矩形 7"/>
          <p:cNvSpPr/>
          <p:nvPr/>
        </p:nvSpPr>
        <p:spPr>
          <a:xfrm>
            <a:off x="8060364" y="260350"/>
            <a:ext cx="2360006" cy="381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t>地理环境</a:t>
            </a:r>
          </a:p>
        </p:txBody>
      </p:sp>
      <p:sp>
        <p:nvSpPr>
          <p:cNvPr id="9" name="圆角矩形 8"/>
          <p:cNvSpPr/>
          <p:nvPr/>
        </p:nvSpPr>
        <p:spPr>
          <a:xfrm>
            <a:off x="8060364" y="735013"/>
            <a:ext cx="2360006" cy="40798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t>早期文明</a:t>
            </a:r>
          </a:p>
        </p:txBody>
      </p:sp>
      <p:sp>
        <p:nvSpPr>
          <p:cNvPr id="10" name="圆角矩形 9"/>
          <p:cNvSpPr/>
          <p:nvPr/>
        </p:nvSpPr>
        <p:spPr>
          <a:xfrm>
            <a:off x="8060364" y="1222375"/>
            <a:ext cx="2360006" cy="40798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t>突出特点</a:t>
            </a:r>
          </a:p>
        </p:txBody>
      </p:sp>
      <p:sp>
        <p:nvSpPr>
          <p:cNvPr id="11" name="圆角矩形 10"/>
          <p:cNvSpPr/>
          <p:nvPr/>
        </p:nvSpPr>
        <p:spPr>
          <a:xfrm>
            <a:off x="8060364" y="1722439"/>
            <a:ext cx="2360006" cy="47307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t>居民构成</a:t>
            </a:r>
          </a:p>
        </p:txBody>
      </p:sp>
      <p:sp>
        <p:nvSpPr>
          <p:cNvPr id="12" name="左大括号 11"/>
          <p:cNvSpPr/>
          <p:nvPr/>
        </p:nvSpPr>
        <p:spPr>
          <a:xfrm>
            <a:off x="7673720" y="2847976"/>
            <a:ext cx="310583" cy="1514475"/>
          </a:xfrm>
          <a:prstGeom prst="leftBrace">
            <a:avLst/>
          </a:prstGeom>
          <a:noFill/>
        </p:spPr>
        <p:style>
          <a:lnRef idx="1">
            <a:schemeClr val="accent4"/>
          </a:lnRef>
          <a:fillRef idx="2">
            <a:schemeClr val="accent4"/>
          </a:fillRef>
          <a:effectRef idx="1">
            <a:schemeClr val="accent4"/>
          </a:effectRef>
          <a:fontRef idx="minor">
            <a:schemeClr val="dk1"/>
          </a:fontRef>
        </p:style>
        <p:txBody>
          <a:bodyPr anchor="ctr"/>
          <a:lstStyle/>
          <a:p>
            <a:pPr algn="ctr">
              <a:defRPr/>
            </a:pPr>
            <a:endParaRPr lang="zh-CN" altLang="en-US"/>
          </a:p>
        </p:txBody>
      </p:sp>
      <p:sp>
        <p:nvSpPr>
          <p:cNvPr id="13" name="圆角矩形 12"/>
          <p:cNvSpPr/>
          <p:nvPr/>
        </p:nvSpPr>
        <p:spPr>
          <a:xfrm>
            <a:off x="8187133" y="2590801"/>
            <a:ext cx="2360006" cy="473075"/>
          </a:xfrm>
          <a:prstGeom prst="roundRect">
            <a:avLst/>
          </a:prstGeom>
        </p:spPr>
        <p:style>
          <a:lnRef idx="1">
            <a:schemeClr val="accent4"/>
          </a:lnRef>
          <a:fillRef idx="2">
            <a:schemeClr val="accent4"/>
          </a:fillRef>
          <a:effectRef idx="1">
            <a:schemeClr val="accent4"/>
          </a:effectRef>
          <a:fontRef idx="minor">
            <a:schemeClr val="dk1"/>
          </a:fontRef>
        </p:style>
        <p:txBody>
          <a:bodyPr anchor="ctr"/>
          <a:lstStyle/>
          <a:p>
            <a:pPr algn="ctr">
              <a:defRPr/>
            </a:pPr>
            <a:r>
              <a:rPr lang="zh-CN" altLang="en-US" dirty="0"/>
              <a:t>全盛时期</a:t>
            </a:r>
          </a:p>
        </p:txBody>
      </p:sp>
      <p:sp>
        <p:nvSpPr>
          <p:cNvPr id="14" name="圆角矩形 13"/>
          <p:cNvSpPr/>
          <p:nvPr/>
        </p:nvSpPr>
        <p:spPr>
          <a:xfrm>
            <a:off x="8187133" y="3295651"/>
            <a:ext cx="2774116" cy="473075"/>
          </a:xfrm>
          <a:prstGeom prst="roundRect">
            <a:avLst/>
          </a:prstGeom>
        </p:spPr>
        <p:style>
          <a:lnRef idx="1">
            <a:schemeClr val="accent4"/>
          </a:lnRef>
          <a:fillRef idx="2">
            <a:schemeClr val="accent4"/>
          </a:fillRef>
          <a:effectRef idx="1">
            <a:schemeClr val="accent4"/>
          </a:effectRef>
          <a:fontRef idx="minor">
            <a:schemeClr val="dk1"/>
          </a:fontRef>
        </p:style>
        <p:txBody>
          <a:bodyPr anchor="ctr"/>
          <a:lstStyle/>
          <a:p>
            <a:pPr algn="ctr">
              <a:defRPr/>
            </a:pPr>
            <a:r>
              <a:rPr lang="zh-CN" altLang="en-US" dirty="0"/>
              <a:t>最高权力机构</a:t>
            </a:r>
          </a:p>
        </p:txBody>
      </p:sp>
      <p:sp>
        <p:nvSpPr>
          <p:cNvPr id="15" name="圆角矩形 14"/>
          <p:cNvSpPr/>
          <p:nvPr/>
        </p:nvSpPr>
        <p:spPr>
          <a:xfrm>
            <a:off x="8187133" y="3956051"/>
            <a:ext cx="2360006" cy="473075"/>
          </a:xfrm>
          <a:prstGeom prst="roundRect">
            <a:avLst/>
          </a:prstGeom>
        </p:spPr>
        <p:style>
          <a:lnRef idx="1">
            <a:schemeClr val="accent4"/>
          </a:lnRef>
          <a:fillRef idx="2">
            <a:schemeClr val="accent4"/>
          </a:fillRef>
          <a:effectRef idx="1">
            <a:schemeClr val="accent4"/>
          </a:effectRef>
          <a:fontRef idx="minor">
            <a:schemeClr val="dk1"/>
          </a:fontRef>
        </p:style>
        <p:txBody>
          <a:bodyPr anchor="ctr"/>
          <a:lstStyle/>
          <a:p>
            <a:pPr algn="ctr">
              <a:defRPr/>
            </a:pPr>
            <a:r>
              <a:rPr lang="zh-CN" altLang="en-US" dirty="0"/>
              <a:t>突出特点</a:t>
            </a:r>
          </a:p>
        </p:txBody>
      </p:sp>
      <p:sp>
        <p:nvSpPr>
          <p:cNvPr id="17" name="左大括号 16"/>
          <p:cNvSpPr/>
          <p:nvPr/>
        </p:nvSpPr>
        <p:spPr>
          <a:xfrm>
            <a:off x="7673720" y="5294314"/>
            <a:ext cx="352840" cy="1157287"/>
          </a:xfrm>
          <a:prstGeom prst="leftBrace">
            <a:avLst/>
          </a:prstGeom>
        </p:spPr>
        <p:style>
          <a:lnRef idx="2">
            <a:schemeClr val="dk1"/>
          </a:lnRef>
          <a:fillRef idx="1">
            <a:schemeClr val="lt1"/>
          </a:fillRef>
          <a:effectRef idx="0">
            <a:schemeClr val="dk1"/>
          </a:effectRef>
          <a:fontRef idx="minor">
            <a:schemeClr val="dk1"/>
          </a:fontRef>
        </p:style>
        <p:txBody>
          <a:bodyPr anchor="ctr"/>
          <a:lstStyle/>
          <a:p>
            <a:pPr algn="ctr">
              <a:defRPr/>
            </a:pPr>
            <a:endParaRPr lang="zh-CN" altLang="en-US"/>
          </a:p>
        </p:txBody>
      </p:sp>
      <p:sp>
        <p:nvSpPr>
          <p:cNvPr id="18" name="圆角矩形 17"/>
          <p:cNvSpPr/>
          <p:nvPr/>
        </p:nvSpPr>
        <p:spPr>
          <a:xfrm>
            <a:off x="8187132" y="5037139"/>
            <a:ext cx="3456554" cy="473075"/>
          </a:xfrm>
          <a:prstGeom prst="roundRect">
            <a:avLst/>
          </a:prstGeom>
        </p:spPr>
        <p:style>
          <a:lnRef idx="2">
            <a:schemeClr val="dk1"/>
          </a:lnRef>
          <a:fillRef idx="1">
            <a:schemeClr val="lt1"/>
          </a:fillRef>
          <a:effectRef idx="0">
            <a:schemeClr val="dk1"/>
          </a:effectRef>
          <a:fontRef idx="minor">
            <a:schemeClr val="dk1"/>
          </a:fontRef>
        </p:style>
        <p:txBody>
          <a:bodyPr anchor="ctr"/>
          <a:lstStyle/>
          <a:p>
            <a:pPr algn="ctr">
              <a:defRPr/>
            </a:pPr>
            <a:r>
              <a:rPr lang="zh-CN" altLang="en-US" dirty="0"/>
              <a:t>马其顿的兴起</a:t>
            </a:r>
          </a:p>
        </p:txBody>
      </p:sp>
      <p:sp>
        <p:nvSpPr>
          <p:cNvPr id="19" name="圆角矩形 18"/>
          <p:cNvSpPr/>
          <p:nvPr/>
        </p:nvSpPr>
        <p:spPr>
          <a:xfrm>
            <a:off x="8187132" y="5592764"/>
            <a:ext cx="3456554" cy="473075"/>
          </a:xfrm>
          <a:prstGeom prst="roundRect">
            <a:avLst/>
          </a:prstGeom>
        </p:spPr>
        <p:style>
          <a:lnRef idx="2">
            <a:schemeClr val="dk1"/>
          </a:lnRef>
          <a:fillRef idx="1">
            <a:schemeClr val="lt1"/>
          </a:fillRef>
          <a:effectRef idx="0">
            <a:schemeClr val="dk1"/>
          </a:effectRef>
          <a:fontRef idx="minor">
            <a:schemeClr val="dk1"/>
          </a:fontRef>
        </p:style>
        <p:txBody>
          <a:bodyPr anchor="ctr"/>
          <a:lstStyle/>
          <a:p>
            <a:pPr algn="ctr">
              <a:defRPr/>
            </a:pPr>
            <a:r>
              <a:rPr lang="zh-CN" altLang="en-US" dirty="0"/>
              <a:t>亚历山大东征</a:t>
            </a:r>
          </a:p>
        </p:txBody>
      </p:sp>
      <p:sp>
        <p:nvSpPr>
          <p:cNvPr id="20" name="圆角矩形 19"/>
          <p:cNvSpPr/>
          <p:nvPr/>
        </p:nvSpPr>
        <p:spPr>
          <a:xfrm>
            <a:off x="8187132" y="6142039"/>
            <a:ext cx="3456554" cy="473075"/>
          </a:xfrm>
          <a:prstGeom prst="roundRect">
            <a:avLst/>
          </a:prstGeom>
        </p:spPr>
        <p:style>
          <a:lnRef idx="2">
            <a:schemeClr val="dk1"/>
          </a:lnRef>
          <a:fillRef idx="1">
            <a:schemeClr val="lt1"/>
          </a:fillRef>
          <a:effectRef idx="0">
            <a:schemeClr val="dk1"/>
          </a:effectRef>
          <a:fontRef idx="minor">
            <a:schemeClr val="dk1"/>
          </a:fontRef>
        </p:style>
        <p:txBody>
          <a:bodyPr anchor="ctr"/>
          <a:lstStyle/>
          <a:p>
            <a:pPr algn="ctr">
              <a:defRPr/>
            </a:pPr>
            <a:r>
              <a:rPr lang="zh-CN" altLang="en-US" dirty="0"/>
              <a:t>东西方文化交流</a:t>
            </a:r>
          </a:p>
        </p:txBody>
      </p:sp>
      <p:sp>
        <p:nvSpPr>
          <p:cNvPr id="147476" name="文本框 20"/>
          <p:cNvSpPr txBox="1">
            <a:spLocks noChangeArrowheads="1"/>
          </p:cNvSpPr>
          <p:nvPr/>
        </p:nvSpPr>
        <p:spPr bwMode="auto">
          <a:xfrm>
            <a:off x="1020488" y="165101"/>
            <a:ext cx="2545933" cy="369332"/>
          </a:xfrm>
          <a:prstGeom prst="rect">
            <a:avLst/>
          </a:prstGeom>
          <a:noFill/>
          <a:ln w="9525">
            <a:noFill/>
            <a:miter lim="800000"/>
            <a:headEnd/>
            <a:tailEnd/>
          </a:ln>
        </p:spPr>
        <p:txBody>
          <a:bodyPr>
            <a:spAutoFit/>
          </a:bodyPr>
          <a:lstStyle/>
          <a:p>
            <a:pPr algn="ctr"/>
            <a:r>
              <a:rPr lang="zh-CN" altLang="en-US" b="1"/>
              <a:t>本课小结</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298690" y="514985"/>
            <a:ext cx="5012690" cy="1143000"/>
          </a:xfrm>
        </p:spPr>
        <p:txBody>
          <a:bodyPr>
            <a:normAutofit fontScale="90000"/>
          </a:bodyPr>
          <a:lstStyle/>
          <a:p>
            <a:pPr algn="l" fontAlgn="auto"/>
            <a:r>
              <a:rPr lang="en-US" altLang="zh-CN" dirty="0"/>
              <a:t>1.</a:t>
            </a:r>
            <a:r>
              <a:rPr lang="zh-CN" altLang="en-US" b="1" dirty="0"/>
              <a:t>依据图片及所学知识说说希腊的地理环境有何特点？</a:t>
            </a:r>
          </a:p>
        </p:txBody>
      </p:sp>
      <p:pic>
        <p:nvPicPr>
          <p:cNvPr id="6146" name="Picture 7" descr="910107"/>
          <p:cNvPicPr>
            <a:picLocks noGrp="1" noChangeAspect="1" noChangeArrowheads="1"/>
          </p:cNvPicPr>
          <p:nvPr>
            <p:ph idx="1"/>
          </p:nvPr>
        </p:nvPicPr>
        <p:blipFill>
          <a:blip r:embed="rId3" cstate="print"/>
          <a:srcRect/>
          <a:stretch>
            <a:fillRect/>
          </a:stretch>
        </p:blipFill>
        <p:spPr bwMode="auto">
          <a:xfrm>
            <a:off x="-64135" y="1133475"/>
            <a:ext cx="7362825" cy="5791200"/>
          </a:xfrm>
          <a:prstGeom prst="rect">
            <a:avLst/>
          </a:prstGeom>
          <a:noFill/>
          <a:ln w="9525">
            <a:noFill/>
            <a:miter lim="800000"/>
            <a:headEnd/>
            <a:tailEnd/>
          </a:ln>
        </p:spPr>
      </p:pic>
      <p:sp>
        <p:nvSpPr>
          <p:cNvPr id="4" name="文本框 3"/>
          <p:cNvSpPr txBox="1"/>
          <p:nvPr/>
        </p:nvSpPr>
        <p:spPr>
          <a:xfrm>
            <a:off x="7505700" y="2419985"/>
            <a:ext cx="4484370" cy="2553335"/>
          </a:xfrm>
          <a:prstGeom prst="rect">
            <a:avLst/>
          </a:prstGeom>
          <a:noFill/>
          <a:extLst>
            <a:ext uri="{909E8E84-426E-40DD-AFC4-6F175D3DCCD1}">
              <a14:hiddenFill xmlns="" xmlns:a14="http://schemas.microsoft.com/office/drawing/2010/main">
                <a:solidFill>
                  <a:srgbClr val="00B050"/>
                </a:solidFill>
              </a14:hiddenFill>
            </a:ext>
          </a:extLst>
        </p:spPr>
        <p:txBody>
          <a:bodyPr wrap="square" rtlCol="0">
            <a:spAutoFit/>
          </a:bodyPr>
          <a:lstStyle/>
          <a:p>
            <a:r>
              <a:rPr lang="en-US" altLang="zh-CN" sz="4000" b="1" dirty="0"/>
              <a:t>2.</a:t>
            </a:r>
            <a:r>
              <a:rPr lang="zh-CN" altLang="en-US" sz="4000" b="1" dirty="0"/>
              <a:t>讨论这样的地理环境会对希腊国家及经济产生什么影响？</a:t>
            </a:r>
          </a:p>
        </p:txBody>
      </p:sp>
      <p:sp>
        <p:nvSpPr>
          <p:cNvPr id="8" name="矩形 7"/>
          <p:cNvSpPr/>
          <p:nvPr/>
        </p:nvSpPr>
        <p:spPr>
          <a:xfrm>
            <a:off x="396255" y="0"/>
            <a:ext cx="4176464" cy="1200329"/>
          </a:xfrm>
          <a:prstGeom prst="rect">
            <a:avLst/>
          </a:prstGeom>
          <a:noFill/>
          <a:ln>
            <a:noFill/>
          </a:ln>
        </p:spPr>
        <p:txBody>
          <a:bodyPr wrap="square" rtlCol="0" anchor="t">
            <a:spAutoFit/>
          </a:bodyPr>
          <a:lstStyle/>
          <a:p>
            <a:pPr algn="ctr"/>
            <a:r>
              <a:rPr lang="zh-CN" altLang="en-US" sz="7200" b="1" dirty="0" smtClean="0">
                <a:solidFill>
                  <a:srgbClr val="FF0000"/>
                </a:solidFill>
                <a:effectLst>
                  <a:outerShdw blurRad="38100" dist="19050" dir="2700000" algn="tl" rotWithShape="0">
                    <a:schemeClr val="dk1">
                      <a:alpha val="40000"/>
                    </a:schemeClr>
                  </a:outerShdw>
                </a:effectLst>
              </a:rPr>
              <a:t>小</a:t>
            </a:r>
            <a:r>
              <a:rPr lang="zh-CN" altLang="en-US" sz="7200" b="1" dirty="0">
                <a:solidFill>
                  <a:srgbClr val="FF0000"/>
                </a:solidFill>
                <a:effectLst>
                  <a:outerShdw blurRad="38100" dist="19050" dir="2700000" algn="tl" rotWithShape="0">
                    <a:schemeClr val="dk1">
                      <a:alpha val="40000"/>
                    </a:schemeClr>
                  </a:outerShdw>
                </a:effectLst>
              </a:rPr>
              <a:t>城邦</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down)">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down)">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6693376" y="152401"/>
            <a:ext cx="5476399" cy="3497263"/>
            <a:chOff x="0" y="0"/>
            <a:chExt cx="5760" cy="3736"/>
          </a:xfrm>
        </p:grpSpPr>
        <p:pic>
          <p:nvPicPr>
            <p:cNvPr id="397315" name="Picture 3" descr="多海"/>
            <p:cNvPicPr>
              <a:picLocks noChangeAspect="1" noChangeArrowheads="1"/>
            </p:cNvPicPr>
            <p:nvPr/>
          </p:nvPicPr>
          <p:blipFill>
            <a:blip r:embed="rId2" cstate="print"/>
            <a:srcRect l="3224" r="30994" b="11539"/>
            <a:stretch>
              <a:fillRect/>
            </a:stretch>
          </p:blipFill>
          <p:spPr bwMode="auto">
            <a:xfrm>
              <a:off x="0" y="0"/>
              <a:ext cx="5760" cy="3714"/>
            </a:xfrm>
            <a:prstGeom prst="rect">
              <a:avLst/>
            </a:prstGeom>
            <a:noFill/>
          </p:spPr>
        </p:pic>
        <p:sp>
          <p:nvSpPr>
            <p:cNvPr id="397316" name="Text Box 4"/>
            <p:cNvSpPr txBox="1">
              <a:spLocks noChangeArrowheads="1"/>
            </p:cNvSpPr>
            <p:nvPr/>
          </p:nvSpPr>
          <p:spPr bwMode="auto">
            <a:xfrm>
              <a:off x="496" y="769"/>
              <a:ext cx="1004" cy="1822"/>
            </a:xfrm>
            <a:prstGeom prst="rect">
              <a:avLst/>
            </a:prstGeom>
            <a:noFill/>
            <a:ln w="9525" algn="ctr">
              <a:noFill/>
              <a:miter lim="800000"/>
              <a:headEnd/>
              <a:tailEnd/>
            </a:ln>
            <a:effectLst/>
          </p:spPr>
          <p:txBody>
            <a:bodyPr vert="eaVert">
              <a:spAutoFit/>
            </a:bodyPr>
            <a:lstStyle/>
            <a:p>
              <a:pPr>
                <a:spcBef>
                  <a:spcPct val="50000"/>
                </a:spcBef>
              </a:pPr>
              <a:r>
                <a:rPr lang="zh-CN" altLang="en-US" sz="2000" i="1">
                  <a:solidFill>
                    <a:srgbClr val="FFFF00"/>
                  </a:solidFill>
                  <a:ea typeface="黑体" pitchFamily="49" charset="-122"/>
                </a:rPr>
                <a:t>爱 奥 尼 亚 海</a:t>
              </a:r>
            </a:p>
            <a:p>
              <a:pPr>
                <a:spcBef>
                  <a:spcPct val="50000"/>
                </a:spcBef>
              </a:pPr>
              <a:endParaRPr lang="en-US" altLang="zh-CN" sz="2000">
                <a:ea typeface="宋体" pitchFamily="2" charset="-122"/>
              </a:endParaRPr>
            </a:p>
          </p:txBody>
        </p:sp>
        <p:sp>
          <p:nvSpPr>
            <p:cNvPr id="397317" name="Text Box 5"/>
            <p:cNvSpPr txBox="1">
              <a:spLocks noChangeArrowheads="1"/>
            </p:cNvSpPr>
            <p:nvPr/>
          </p:nvSpPr>
          <p:spPr bwMode="auto">
            <a:xfrm>
              <a:off x="720" y="3312"/>
              <a:ext cx="2400" cy="424"/>
            </a:xfrm>
            <a:prstGeom prst="rect">
              <a:avLst/>
            </a:prstGeom>
            <a:noFill/>
            <a:ln w="9525" algn="ctr">
              <a:noFill/>
              <a:miter lim="800000"/>
              <a:headEnd/>
              <a:tailEnd/>
            </a:ln>
            <a:effectLst/>
          </p:spPr>
          <p:txBody>
            <a:bodyPr>
              <a:spAutoFit/>
            </a:bodyPr>
            <a:lstStyle/>
            <a:p>
              <a:pPr>
                <a:spcBef>
                  <a:spcPct val="50000"/>
                </a:spcBef>
              </a:pPr>
              <a:r>
                <a:rPr lang="zh-CN" altLang="en-US" sz="2000" i="1">
                  <a:solidFill>
                    <a:srgbClr val="FFFF00"/>
                  </a:solidFill>
                  <a:ea typeface="黑体" pitchFamily="49" charset="-122"/>
                </a:rPr>
                <a:t>地   中   海</a:t>
              </a:r>
            </a:p>
          </p:txBody>
        </p:sp>
        <p:sp>
          <p:nvSpPr>
            <p:cNvPr id="397318" name="Text Box 6"/>
            <p:cNvSpPr txBox="1">
              <a:spLocks noChangeArrowheads="1"/>
            </p:cNvSpPr>
            <p:nvPr/>
          </p:nvSpPr>
          <p:spPr bwMode="auto">
            <a:xfrm>
              <a:off x="4151" y="1054"/>
              <a:ext cx="518" cy="1731"/>
            </a:xfrm>
            <a:prstGeom prst="rect">
              <a:avLst/>
            </a:prstGeom>
            <a:noFill/>
            <a:ln w="9525" algn="ctr">
              <a:noFill/>
              <a:miter lim="800000"/>
              <a:headEnd/>
              <a:tailEnd/>
            </a:ln>
            <a:effectLst/>
          </p:spPr>
          <p:txBody>
            <a:bodyPr vert="eaVert">
              <a:spAutoFit/>
            </a:bodyPr>
            <a:lstStyle/>
            <a:p>
              <a:pPr>
                <a:spcBef>
                  <a:spcPct val="50000"/>
                </a:spcBef>
              </a:pPr>
              <a:r>
                <a:rPr lang="zh-CN" altLang="en-US" sz="2000" i="1">
                  <a:solidFill>
                    <a:srgbClr val="FFFF00"/>
                  </a:solidFill>
                  <a:ea typeface="黑体" pitchFamily="49" charset="-122"/>
                </a:rPr>
                <a:t>爱    琴    海</a:t>
              </a:r>
              <a:endParaRPr lang="zh-CN" altLang="en-US" sz="2000">
                <a:ea typeface="宋体" pitchFamily="2" charset="-122"/>
              </a:endParaRPr>
            </a:p>
          </p:txBody>
        </p:sp>
        <p:sp>
          <p:nvSpPr>
            <p:cNvPr id="397319" name="Text Box 7"/>
            <p:cNvSpPr txBox="1">
              <a:spLocks noChangeArrowheads="1"/>
            </p:cNvSpPr>
            <p:nvPr/>
          </p:nvSpPr>
          <p:spPr bwMode="auto">
            <a:xfrm>
              <a:off x="2450" y="1008"/>
              <a:ext cx="583" cy="1728"/>
            </a:xfrm>
            <a:prstGeom prst="rect">
              <a:avLst/>
            </a:prstGeom>
            <a:noFill/>
            <a:ln w="9525" algn="ctr">
              <a:noFill/>
              <a:miter lim="800000"/>
              <a:headEnd/>
              <a:tailEnd/>
            </a:ln>
            <a:effectLst/>
          </p:spPr>
          <p:txBody>
            <a:bodyPr vert="eaVert">
              <a:spAutoFit/>
            </a:bodyPr>
            <a:lstStyle/>
            <a:p>
              <a:pPr>
                <a:spcBef>
                  <a:spcPct val="50000"/>
                </a:spcBef>
              </a:pPr>
              <a:r>
                <a:rPr lang="zh-CN" altLang="en-US" sz="2400" b="1">
                  <a:solidFill>
                    <a:srgbClr val="FF0000"/>
                  </a:solidFill>
                  <a:ea typeface="黑体" pitchFamily="49" charset="-122"/>
                </a:rPr>
                <a:t>希       腊</a:t>
              </a:r>
              <a:endParaRPr lang="zh-CN" altLang="en-US" sz="2400" b="1">
                <a:latin typeface="隶书" pitchFamily="49" charset="-122"/>
                <a:ea typeface="隶书" pitchFamily="49" charset="-122"/>
              </a:endParaRPr>
            </a:p>
          </p:txBody>
        </p:sp>
      </p:grpSp>
      <p:grpSp>
        <p:nvGrpSpPr>
          <p:cNvPr id="3" name="Group 8"/>
          <p:cNvGrpSpPr>
            <a:grpSpLocks/>
          </p:cNvGrpSpPr>
          <p:nvPr/>
        </p:nvGrpSpPr>
        <p:grpSpPr bwMode="auto">
          <a:xfrm>
            <a:off x="0" y="0"/>
            <a:ext cx="6591961" cy="3429000"/>
            <a:chOff x="2496" y="144"/>
            <a:chExt cx="3120" cy="2160"/>
          </a:xfrm>
        </p:grpSpPr>
        <p:pic>
          <p:nvPicPr>
            <p:cNvPr id="397321" name="Picture 9" descr="希腊"/>
            <p:cNvPicPr>
              <a:picLocks noChangeAspect="1" noChangeArrowheads="1"/>
            </p:cNvPicPr>
            <p:nvPr/>
          </p:nvPicPr>
          <p:blipFill>
            <a:blip r:embed="rId3" cstate="print"/>
            <a:srcRect r="12251" b="7156"/>
            <a:stretch>
              <a:fillRect/>
            </a:stretch>
          </p:blipFill>
          <p:spPr bwMode="auto">
            <a:xfrm>
              <a:off x="2496" y="144"/>
              <a:ext cx="3120" cy="2160"/>
            </a:xfrm>
            <a:prstGeom prst="rect">
              <a:avLst/>
            </a:prstGeom>
            <a:noFill/>
          </p:spPr>
        </p:pic>
        <p:sp>
          <p:nvSpPr>
            <p:cNvPr id="397322" name="Text Box 10"/>
            <p:cNvSpPr txBox="1">
              <a:spLocks noChangeArrowheads="1"/>
            </p:cNvSpPr>
            <p:nvPr/>
          </p:nvSpPr>
          <p:spPr bwMode="auto">
            <a:xfrm>
              <a:off x="4923" y="1104"/>
              <a:ext cx="233" cy="754"/>
            </a:xfrm>
            <a:prstGeom prst="rect">
              <a:avLst/>
            </a:prstGeom>
            <a:solidFill>
              <a:srgbClr val="FFFF00"/>
            </a:solidFill>
            <a:ln w="9525" algn="ctr">
              <a:noFill/>
              <a:miter lim="800000"/>
              <a:headEnd/>
              <a:tailEnd/>
            </a:ln>
            <a:effectLst/>
          </p:spPr>
          <p:txBody>
            <a:bodyPr vert="eaVert">
              <a:spAutoFit/>
            </a:bodyPr>
            <a:lstStyle/>
            <a:p>
              <a:pPr>
                <a:spcBef>
                  <a:spcPct val="50000"/>
                </a:spcBef>
              </a:pPr>
              <a:r>
                <a:rPr lang="zh-CN" altLang="en-US" sz="2000" b="1">
                  <a:solidFill>
                    <a:srgbClr val="FF0000"/>
                  </a:solidFill>
                  <a:ea typeface="黑体" pitchFamily="49" charset="-122"/>
                </a:rPr>
                <a:t>亚      洲</a:t>
              </a:r>
            </a:p>
          </p:txBody>
        </p:sp>
        <p:sp>
          <p:nvSpPr>
            <p:cNvPr id="397323" name="Text Box 11"/>
            <p:cNvSpPr txBox="1">
              <a:spLocks noChangeArrowheads="1"/>
            </p:cNvSpPr>
            <p:nvPr/>
          </p:nvSpPr>
          <p:spPr bwMode="auto">
            <a:xfrm>
              <a:off x="3408" y="192"/>
              <a:ext cx="646" cy="250"/>
            </a:xfrm>
            <a:prstGeom prst="rect">
              <a:avLst/>
            </a:prstGeom>
            <a:solidFill>
              <a:srgbClr val="FFFF00"/>
            </a:solidFill>
            <a:ln w="9525" algn="ctr">
              <a:noFill/>
              <a:miter lim="800000"/>
              <a:headEnd/>
              <a:tailEnd/>
            </a:ln>
            <a:effectLst/>
          </p:spPr>
          <p:txBody>
            <a:bodyPr>
              <a:spAutoFit/>
            </a:bodyPr>
            <a:lstStyle/>
            <a:p>
              <a:pPr>
                <a:spcBef>
                  <a:spcPct val="50000"/>
                </a:spcBef>
              </a:pPr>
              <a:r>
                <a:rPr lang="zh-CN" altLang="en-US" sz="2000" b="1">
                  <a:solidFill>
                    <a:srgbClr val="FF0000"/>
                  </a:solidFill>
                  <a:ea typeface="黑体" pitchFamily="49" charset="-122"/>
                </a:rPr>
                <a:t>欧   洲</a:t>
              </a:r>
            </a:p>
          </p:txBody>
        </p:sp>
        <p:sp>
          <p:nvSpPr>
            <p:cNvPr id="397324" name="Text Box 12"/>
            <p:cNvSpPr txBox="1">
              <a:spLocks noChangeArrowheads="1"/>
            </p:cNvSpPr>
            <p:nvPr/>
          </p:nvSpPr>
          <p:spPr bwMode="auto">
            <a:xfrm>
              <a:off x="2736" y="2016"/>
              <a:ext cx="1056" cy="250"/>
            </a:xfrm>
            <a:prstGeom prst="rect">
              <a:avLst/>
            </a:prstGeom>
            <a:solidFill>
              <a:srgbClr val="FFFF00"/>
            </a:solidFill>
            <a:ln w="9525" algn="ctr">
              <a:noFill/>
              <a:miter lim="800000"/>
              <a:headEnd/>
              <a:tailEnd/>
            </a:ln>
            <a:effectLst/>
          </p:spPr>
          <p:txBody>
            <a:bodyPr>
              <a:spAutoFit/>
            </a:bodyPr>
            <a:lstStyle/>
            <a:p>
              <a:pPr>
                <a:spcBef>
                  <a:spcPct val="50000"/>
                </a:spcBef>
              </a:pPr>
              <a:r>
                <a:rPr lang="zh-CN" altLang="en-US" sz="2000" b="1">
                  <a:solidFill>
                    <a:srgbClr val="FF0000"/>
                  </a:solidFill>
                  <a:ea typeface="黑体" pitchFamily="49" charset="-122"/>
                </a:rPr>
                <a:t>非           洲</a:t>
              </a:r>
            </a:p>
          </p:txBody>
        </p:sp>
        <p:grpSp>
          <p:nvGrpSpPr>
            <p:cNvPr id="4" name="Group 13"/>
            <p:cNvGrpSpPr>
              <a:grpSpLocks/>
            </p:cNvGrpSpPr>
            <p:nvPr/>
          </p:nvGrpSpPr>
          <p:grpSpPr bwMode="auto">
            <a:xfrm>
              <a:off x="2736" y="960"/>
              <a:ext cx="807" cy="288"/>
              <a:chOff x="432" y="1776"/>
              <a:chExt cx="1632" cy="532"/>
            </a:xfrm>
          </p:grpSpPr>
          <p:sp>
            <p:nvSpPr>
              <p:cNvPr id="397326" name="Text Box 14"/>
              <p:cNvSpPr txBox="1">
                <a:spLocks noChangeArrowheads="1"/>
              </p:cNvSpPr>
              <p:nvPr/>
            </p:nvSpPr>
            <p:spPr bwMode="auto">
              <a:xfrm>
                <a:off x="432" y="1776"/>
                <a:ext cx="1104" cy="532"/>
              </a:xfrm>
              <a:prstGeom prst="rect">
                <a:avLst/>
              </a:prstGeom>
              <a:noFill/>
              <a:ln w="9525" algn="ctr">
                <a:noFill/>
                <a:miter lim="800000"/>
                <a:headEnd/>
                <a:tailEnd/>
              </a:ln>
              <a:effectLst/>
            </p:spPr>
            <p:txBody>
              <a:bodyPr>
                <a:spAutoFit/>
              </a:bodyPr>
              <a:lstStyle/>
              <a:p>
                <a:pPr>
                  <a:spcBef>
                    <a:spcPct val="50000"/>
                  </a:spcBef>
                </a:pPr>
                <a:r>
                  <a:rPr lang="zh-CN" altLang="en-US" sz="2400" b="1">
                    <a:solidFill>
                      <a:srgbClr val="FF0000"/>
                    </a:solidFill>
                    <a:ea typeface="黑体" pitchFamily="49" charset="-122"/>
                  </a:rPr>
                  <a:t>希腊</a:t>
                </a:r>
              </a:p>
            </p:txBody>
          </p:sp>
          <p:sp>
            <p:nvSpPr>
              <p:cNvPr id="397327" name="AutoShape 15"/>
              <p:cNvSpPr>
                <a:spLocks noChangeArrowheads="1"/>
              </p:cNvSpPr>
              <p:nvPr/>
            </p:nvSpPr>
            <p:spPr bwMode="auto">
              <a:xfrm>
                <a:off x="1392" y="1824"/>
                <a:ext cx="672" cy="480"/>
              </a:xfrm>
              <a:prstGeom prst="notchedRightArrow">
                <a:avLst>
                  <a:gd name="adj1" fmla="val 50000"/>
                  <a:gd name="adj2" fmla="val 35000"/>
                </a:avLst>
              </a:prstGeom>
              <a:solidFill>
                <a:srgbClr val="FF0000"/>
              </a:solidFill>
              <a:ln w="9525">
                <a:solidFill>
                  <a:schemeClr val="tx1"/>
                </a:solidFill>
                <a:miter lim="800000"/>
                <a:headEnd/>
                <a:tailEnd/>
              </a:ln>
              <a:effectLst/>
            </p:spPr>
            <p:txBody>
              <a:bodyPr wrap="none" anchor="ctr"/>
              <a:lstStyle/>
              <a:p>
                <a:pPr algn="ctr"/>
                <a:endParaRPr lang="zh-CN" altLang="zh-CN" sz="1800">
                  <a:solidFill>
                    <a:srgbClr val="FF0000"/>
                  </a:solidFill>
                  <a:ea typeface="宋体" pitchFamily="2" charset="-122"/>
                </a:endParaRPr>
              </a:p>
            </p:txBody>
          </p:sp>
        </p:grpSp>
      </p:grpSp>
      <p:pic>
        <p:nvPicPr>
          <p:cNvPr id="397328" name="Picture 16" descr="图片1"/>
          <p:cNvPicPr>
            <a:picLocks noChangeAspect="1" noChangeArrowheads="1"/>
          </p:cNvPicPr>
          <p:nvPr/>
        </p:nvPicPr>
        <p:blipFill>
          <a:blip r:embed="rId4" cstate="print"/>
          <a:srcRect/>
          <a:stretch>
            <a:fillRect/>
          </a:stretch>
        </p:blipFill>
        <p:spPr bwMode="auto">
          <a:xfrm>
            <a:off x="0" y="3724276"/>
            <a:ext cx="6591961" cy="2981325"/>
          </a:xfrm>
          <a:prstGeom prst="rect">
            <a:avLst/>
          </a:prstGeom>
          <a:noFill/>
        </p:spPr>
      </p:pic>
      <p:pic>
        <p:nvPicPr>
          <p:cNvPr id="397329" name="Picture 17" descr="爱琴海"/>
          <p:cNvPicPr>
            <a:picLocks noChangeAspect="1" noChangeArrowheads="1"/>
          </p:cNvPicPr>
          <p:nvPr/>
        </p:nvPicPr>
        <p:blipFill>
          <a:blip r:embed="rId5" cstate="print"/>
          <a:srcRect/>
          <a:stretch>
            <a:fillRect/>
          </a:stretch>
        </p:blipFill>
        <p:spPr bwMode="auto">
          <a:xfrm>
            <a:off x="6693376" y="3733800"/>
            <a:ext cx="5476399" cy="2971800"/>
          </a:xfrm>
          <a:prstGeom prst="rect">
            <a:avLst/>
          </a:prstGeom>
          <a:noFill/>
        </p:spPr>
      </p:pic>
      <p:sp>
        <p:nvSpPr>
          <p:cNvPr id="18" name="Text Box 3"/>
          <p:cNvSpPr txBox="1">
            <a:spLocks noChangeArrowheads="1"/>
          </p:cNvSpPr>
          <p:nvPr/>
        </p:nvSpPr>
        <p:spPr bwMode="auto">
          <a:xfrm>
            <a:off x="828303" y="2060848"/>
            <a:ext cx="3888431" cy="707886"/>
          </a:xfrm>
          <a:prstGeom prst="rect">
            <a:avLst/>
          </a:prstGeom>
          <a:solidFill>
            <a:srgbClr val="00B050"/>
          </a:solidFill>
          <a:ln w="9525">
            <a:noFill/>
            <a:miter lim="800000"/>
            <a:headEnd/>
            <a:tailEnd/>
          </a:ln>
          <a:effectLst/>
        </p:spPr>
        <p:txBody>
          <a:bodyPr wrap="square">
            <a:spAutoFit/>
          </a:bodyPr>
          <a:lstStyle/>
          <a:p>
            <a:pPr>
              <a:spcBef>
                <a:spcPct val="50000"/>
              </a:spcBef>
            </a:pPr>
            <a:r>
              <a:rPr lang="zh-CN" altLang="en-US" sz="4000" b="1" dirty="0" smtClean="0">
                <a:solidFill>
                  <a:srgbClr val="FF0000"/>
                </a:solidFill>
                <a:ea typeface="黑体" pitchFamily="49" charset="-122"/>
              </a:rPr>
              <a:t>亚</a:t>
            </a:r>
            <a:r>
              <a:rPr lang="zh-CN" altLang="en-US" sz="4000" b="1" dirty="0">
                <a:solidFill>
                  <a:srgbClr val="FF0000"/>
                </a:solidFill>
                <a:ea typeface="黑体" pitchFamily="49" charset="-122"/>
              </a:rPr>
              <a:t>非欧交界处</a:t>
            </a:r>
          </a:p>
        </p:txBody>
      </p:sp>
      <p:sp>
        <p:nvSpPr>
          <p:cNvPr id="19" name="Text Box 7"/>
          <p:cNvSpPr txBox="1">
            <a:spLocks noChangeArrowheads="1"/>
          </p:cNvSpPr>
          <p:nvPr/>
        </p:nvSpPr>
        <p:spPr bwMode="auto">
          <a:xfrm>
            <a:off x="7813079" y="2276872"/>
            <a:ext cx="3888432" cy="1323439"/>
          </a:xfrm>
          <a:prstGeom prst="rect">
            <a:avLst/>
          </a:prstGeom>
          <a:solidFill>
            <a:srgbClr val="00B0F0"/>
          </a:solidFill>
          <a:ln w="9525">
            <a:noFill/>
            <a:miter lim="800000"/>
            <a:headEnd/>
            <a:tailEnd/>
          </a:ln>
          <a:effectLst/>
        </p:spPr>
        <p:txBody>
          <a:bodyPr wrap="square">
            <a:spAutoFit/>
          </a:bodyPr>
          <a:lstStyle/>
          <a:p>
            <a:pPr>
              <a:spcBef>
                <a:spcPct val="50000"/>
              </a:spcBef>
            </a:pPr>
            <a:r>
              <a:rPr lang="zh-CN" altLang="en-US" sz="4000" b="1" dirty="0" smtClean="0">
                <a:solidFill>
                  <a:srgbClr val="FF0000"/>
                </a:solidFill>
                <a:ea typeface="黑体" pitchFamily="49" charset="-122"/>
              </a:rPr>
              <a:t>三</a:t>
            </a:r>
            <a:r>
              <a:rPr lang="zh-CN" altLang="en-US" sz="4000" b="1" dirty="0">
                <a:solidFill>
                  <a:srgbClr val="FF0000"/>
                </a:solidFill>
                <a:ea typeface="黑体" pitchFamily="49" charset="-122"/>
              </a:rPr>
              <a:t>面环</a:t>
            </a:r>
            <a:r>
              <a:rPr lang="zh-CN" altLang="en-US" sz="4000" b="1" dirty="0" smtClean="0">
                <a:solidFill>
                  <a:srgbClr val="FF0000"/>
                </a:solidFill>
                <a:ea typeface="黑体" pitchFamily="49" charset="-122"/>
              </a:rPr>
              <a:t>海海岸线曲折</a:t>
            </a:r>
            <a:endParaRPr lang="zh-CN" altLang="en-US" sz="4000" b="1" dirty="0">
              <a:solidFill>
                <a:srgbClr val="FF0000"/>
              </a:solidFill>
              <a:ea typeface="黑体" pitchFamily="49" charset="-122"/>
            </a:endParaRPr>
          </a:p>
        </p:txBody>
      </p:sp>
      <p:sp>
        <p:nvSpPr>
          <p:cNvPr id="20" name="矩形 19"/>
          <p:cNvSpPr/>
          <p:nvPr/>
        </p:nvSpPr>
        <p:spPr>
          <a:xfrm>
            <a:off x="684287" y="6093296"/>
            <a:ext cx="4512774" cy="523220"/>
          </a:xfrm>
          <a:prstGeom prst="rect">
            <a:avLst/>
          </a:prstGeom>
          <a:solidFill>
            <a:srgbClr val="00B0F0"/>
          </a:solidFill>
        </p:spPr>
        <p:txBody>
          <a:bodyPr wrap="none">
            <a:spAutoFit/>
          </a:bodyPr>
          <a:lstStyle/>
          <a:p>
            <a:r>
              <a:rPr lang="zh-CN" altLang="en-US" sz="2800" b="1" dirty="0" smtClean="0">
                <a:solidFill>
                  <a:srgbClr val="FF0000"/>
                </a:solidFill>
                <a:ea typeface="黑体" pitchFamily="49" charset="-122"/>
              </a:rPr>
              <a:t>山岭沟壑，缺少开阔的平原</a:t>
            </a:r>
            <a:endParaRPr lang="zh-CN" altLang="en-US" sz="2800" dirty="0"/>
          </a:p>
        </p:txBody>
      </p:sp>
      <p:sp>
        <p:nvSpPr>
          <p:cNvPr id="21" name="Text Box 3"/>
          <p:cNvSpPr txBox="1">
            <a:spLocks noChangeArrowheads="1"/>
          </p:cNvSpPr>
          <p:nvPr/>
        </p:nvSpPr>
        <p:spPr bwMode="auto">
          <a:xfrm>
            <a:off x="7525048" y="5517232"/>
            <a:ext cx="3528392" cy="707886"/>
          </a:xfrm>
          <a:prstGeom prst="rect">
            <a:avLst/>
          </a:prstGeom>
          <a:solidFill>
            <a:srgbClr val="00B050"/>
          </a:solidFill>
          <a:ln w="9525">
            <a:noFill/>
            <a:miter lim="800000"/>
            <a:headEnd/>
            <a:tailEnd/>
          </a:ln>
          <a:effectLst/>
        </p:spPr>
        <p:txBody>
          <a:bodyPr wrap="square">
            <a:spAutoFit/>
          </a:bodyPr>
          <a:lstStyle/>
          <a:p>
            <a:pPr>
              <a:spcBef>
                <a:spcPct val="50000"/>
              </a:spcBef>
            </a:pPr>
            <a:r>
              <a:rPr lang="zh-CN" altLang="en-US" sz="4000" b="1" dirty="0" smtClean="0">
                <a:solidFill>
                  <a:srgbClr val="FF0000"/>
                </a:solidFill>
                <a:ea typeface="黑体" pitchFamily="49" charset="-122"/>
              </a:rPr>
              <a:t>气候适宜</a:t>
            </a:r>
            <a:endParaRPr lang="zh-CN" altLang="en-US" sz="4000" b="1" dirty="0">
              <a:solidFill>
                <a:srgbClr val="FF0000"/>
              </a:solidFill>
              <a:ea typeface="黑体"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1+#ppt_w/2"/>
                                          </p:val>
                                        </p:tav>
                                        <p:tav tm="100000">
                                          <p:val>
                                            <p:strVal val="#ppt_x"/>
                                          </p:val>
                                        </p:tav>
                                      </p:tavLst>
                                    </p:anim>
                                    <p:anim calcmode="lin" valueType="num">
                                      <p:cBhvr additive="base">
                                        <p:cTn id="12" dur="500" fill="hold"/>
                                        <p:tgtEl>
                                          <p:spTgt spid="2"/>
                                        </p:tgtEl>
                                        <p:attrNameLst>
                                          <p:attrName>ppt_y</p:attrName>
                                        </p:attrNameLst>
                                      </p:cBhvr>
                                      <p:tavLst>
                                        <p:tav tm="0">
                                          <p:val>
                                            <p:strVal val="0-#ppt_h/2"/>
                                          </p:val>
                                        </p:tav>
                                        <p:tav tm="100000">
                                          <p:val>
                                            <p:strVal val="#ppt_y"/>
                                          </p:val>
                                        </p:tav>
                                      </p:tavLst>
                                    </p:anim>
                                  </p:childTnLst>
                                </p:cTn>
                              </p:par>
                              <p:par>
                                <p:cTn id="13" presetID="2" presetClass="entr" presetSubtype="12" fill="hold" nodeType="withEffect">
                                  <p:stCondLst>
                                    <p:cond delay="0"/>
                                  </p:stCondLst>
                                  <p:childTnLst>
                                    <p:set>
                                      <p:cBhvr>
                                        <p:cTn id="14" dur="1" fill="hold">
                                          <p:stCondLst>
                                            <p:cond delay="0"/>
                                          </p:stCondLst>
                                        </p:cTn>
                                        <p:tgtEl>
                                          <p:spTgt spid="397328"/>
                                        </p:tgtEl>
                                        <p:attrNameLst>
                                          <p:attrName>style.visibility</p:attrName>
                                        </p:attrNameLst>
                                      </p:cBhvr>
                                      <p:to>
                                        <p:strVal val="visible"/>
                                      </p:to>
                                    </p:set>
                                    <p:anim calcmode="lin" valueType="num">
                                      <p:cBhvr additive="base">
                                        <p:cTn id="15" dur="500" fill="hold"/>
                                        <p:tgtEl>
                                          <p:spTgt spid="397328"/>
                                        </p:tgtEl>
                                        <p:attrNameLst>
                                          <p:attrName>ppt_x</p:attrName>
                                        </p:attrNameLst>
                                      </p:cBhvr>
                                      <p:tavLst>
                                        <p:tav tm="0">
                                          <p:val>
                                            <p:strVal val="0-#ppt_w/2"/>
                                          </p:val>
                                        </p:tav>
                                        <p:tav tm="100000">
                                          <p:val>
                                            <p:strVal val="#ppt_x"/>
                                          </p:val>
                                        </p:tav>
                                      </p:tavLst>
                                    </p:anim>
                                    <p:anim calcmode="lin" valueType="num">
                                      <p:cBhvr additive="base">
                                        <p:cTn id="16" dur="500" fill="hold"/>
                                        <p:tgtEl>
                                          <p:spTgt spid="397328"/>
                                        </p:tgtEl>
                                        <p:attrNameLst>
                                          <p:attrName>ppt_y</p:attrName>
                                        </p:attrNameLst>
                                      </p:cBhvr>
                                      <p:tavLst>
                                        <p:tav tm="0">
                                          <p:val>
                                            <p:strVal val="1+#ppt_h/2"/>
                                          </p:val>
                                        </p:tav>
                                        <p:tav tm="100000">
                                          <p:val>
                                            <p:strVal val="#ppt_y"/>
                                          </p:val>
                                        </p:tav>
                                      </p:tavLst>
                                    </p:anim>
                                  </p:childTnLst>
                                </p:cTn>
                              </p:par>
                              <p:par>
                                <p:cTn id="17" presetID="2" presetClass="entr" presetSubtype="6" fill="hold" nodeType="withEffect">
                                  <p:stCondLst>
                                    <p:cond delay="0"/>
                                  </p:stCondLst>
                                  <p:childTnLst>
                                    <p:set>
                                      <p:cBhvr>
                                        <p:cTn id="18" dur="1" fill="hold">
                                          <p:stCondLst>
                                            <p:cond delay="0"/>
                                          </p:stCondLst>
                                        </p:cTn>
                                        <p:tgtEl>
                                          <p:spTgt spid="397329"/>
                                        </p:tgtEl>
                                        <p:attrNameLst>
                                          <p:attrName>style.visibility</p:attrName>
                                        </p:attrNameLst>
                                      </p:cBhvr>
                                      <p:to>
                                        <p:strVal val="visible"/>
                                      </p:to>
                                    </p:set>
                                    <p:anim calcmode="lin" valueType="num">
                                      <p:cBhvr additive="base">
                                        <p:cTn id="19" dur="500" fill="hold"/>
                                        <p:tgtEl>
                                          <p:spTgt spid="397329"/>
                                        </p:tgtEl>
                                        <p:attrNameLst>
                                          <p:attrName>ppt_x</p:attrName>
                                        </p:attrNameLst>
                                      </p:cBhvr>
                                      <p:tavLst>
                                        <p:tav tm="0">
                                          <p:val>
                                            <p:strVal val="1+#ppt_w/2"/>
                                          </p:val>
                                        </p:tav>
                                        <p:tav tm="100000">
                                          <p:val>
                                            <p:strVal val="#ppt_x"/>
                                          </p:val>
                                        </p:tav>
                                      </p:tavLst>
                                    </p:anim>
                                    <p:anim calcmode="lin" valueType="num">
                                      <p:cBhvr additive="base">
                                        <p:cTn id="20" dur="500" fill="hold"/>
                                        <p:tgtEl>
                                          <p:spTgt spid="39732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blinds(horizontal)">
                                      <p:cBhvr>
                                        <p:cTn id="25" dur="500"/>
                                        <p:tgtEl>
                                          <p:spTgt spid="18"/>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blinds(horizontal)">
                                      <p:cBhvr>
                                        <p:cTn id="30" dur="500"/>
                                        <p:tgtEl>
                                          <p:spTgt spid="19"/>
                                        </p:tgtEl>
                                      </p:cBhvr>
                                    </p:animEffect>
                                  </p:childTnLst>
                                </p:cTn>
                              </p:par>
                            </p:childTnLst>
                          </p:cTn>
                        </p:par>
                      </p:childTnLst>
                    </p:cTn>
                  </p:par>
                  <p:par>
                    <p:cTn id="31" fill="hold">
                      <p:stCondLst>
                        <p:cond delay="indefinite"/>
                      </p:stCondLst>
                      <p:childTnLst>
                        <p:par>
                          <p:cTn id="32" fill="hold">
                            <p:stCondLst>
                              <p:cond delay="0"/>
                            </p:stCondLst>
                            <p:childTnLst>
                              <p:par>
                                <p:cTn id="33" presetID="27" presetClass="entr" presetSubtype="0" fill="hold" grpId="0" nodeType="clickEffect">
                                  <p:stCondLst>
                                    <p:cond delay="0"/>
                                  </p:stCondLst>
                                  <p:iterate type="lt">
                                    <p:tmPct val="50000"/>
                                  </p:iterate>
                                  <p:childTnLst>
                                    <p:set>
                                      <p:cBhvr>
                                        <p:cTn id="34" dur="1" fill="hold">
                                          <p:stCondLst>
                                            <p:cond delay="0"/>
                                          </p:stCondLst>
                                        </p:cTn>
                                        <p:tgtEl>
                                          <p:spTgt spid="20"/>
                                        </p:tgtEl>
                                        <p:attrNameLst>
                                          <p:attrName>style.visibility</p:attrName>
                                        </p:attrNameLst>
                                      </p:cBhvr>
                                      <p:to>
                                        <p:strVal val="visible"/>
                                      </p:to>
                                    </p:set>
                                    <p:anim calcmode="discrete" valueType="clr">
                                      <p:cBhvr override="childStyle">
                                        <p:cTn id="35" dur="80"/>
                                        <p:tgtEl>
                                          <p:spTgt spid="20"/>
                                        </p:tgtEl>
                                        <p:attrNameLst>
                                          <p:attrName>style.color</p:attrName>
                                        </p:attrNameLst>
                                      </p:cBhvr>
                                      <p:tavLst>
                                        <p:tav tm="0">
                                          <p:val>
                                            <p:clrVal>
                                              <a:schemeClr val="accent2"/>
                                            </p:clrVal>
                                          </p:val>
                                        </p:tav>
                                        <p:tav tm="50000">
                                          <p:val>
                                            <p:clrVal>
                                              <a:schemeClr val="hlink"/>
                                            </p:clrVal>
                                          </p:val>
                                        </p:tav>
                                      </p:tavLst>
                                    </p:anim>
                                    <p:anim calcmode="discrete" valueType="clr">
                                      <p:cBhvr>
                                        <p:cTn id="36" dur="80"/>
                                        <p:tgtEl>
                                          <p:spTgt spid="20"/>
                                        </p:tgtEl>
                                        <p:attrNameLst>
                                          <p:attrName>fillcolor</p:attrName>
                                        </p:attrNameLst>
                                      </p:cBhvr>
                                      <p:tavLst>
                                        <p:tav tm="0">
                                          <p:val>
                                            <p:clrVal>
                                              <a:schemeClr val="accent2"/>
                                            </p:clrVal>
                                          </p:val>
                                        </p:tav>
                                        <p:tav tm="50000">
                                          <p:val>
                                            <p:clrVal>
                                              <a:schemeClr val="hlink"/>
                                            </p:clrVal>
                                          </p:val>
                                        </p:tav>
                                      </p:tavLst>
                                    </p:anim>
                                    <p:set>
                                      <p:cBhvr>
                                        <p:cTn id="37" dur="80"/>
                                        <p:tgtEl>
                                          <p:spTgt spid="20"/>
                                        </p:tgtEl>
                                        <p:attrNameLst>
                                          <p:attrName>fill.type</p:attrName>
                                        </p:attrNameLst>
                                      </p:cBhvr>
                                      <p:to>
                                        <p:strVal val="solid"/>
                                      </p:to>
                                    </p:se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blinds(horizontal)">
                                      <p:cBhvr>
                                        <p:cTn id="4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80930" name="Text Box 2"/>
          <p:cNvSpPr txBox="1">
            <a:spLocks noChangeArrowheads="1"/>
          </p:cNvSpPr>
          <p:nvPr/>
        </p:nvSpPr>
        <p:spPr bwMode="auto">
          <a:xfrm>
            <a:off x="431013" y="549275"/>
            <a:ext cx="2442406" cy="528638"/>
          </a:xfrm>
          <a:prstGeom prst="rect">
            <a:avLst/>
          </a:prstGeom>
          <a:noFill/>
          <a:ln w="9525">
            <a:solidFill>
              <a:srgbClr val="FFFF00"/>
            </a:solidFill>
            <a:miter lim="800000"/>
            <a:headEnd/>
            <a:tailEnd/>
          </a:ln>
          <a:effectLst/>
        </p:spPr>
        <p:txBody>
          <a:bodyPr>
            <a:spAutoFit/>
          </a:bodyPr>
          <a:lstStyle/>
          <a:p>
            <a:pPr>
              <a:spcBef>
                <a:spcPct val="50000"/>
              </a:spcBef>
            </a:pPr>
            <a:r>
              <a:rPr lang="zh-CN" altLang="en-US" sz="2800" b="1" dirty="0">
                <a:latin typeface="Verdana" pitchFamily="34" charset="0"/>
                <a:ea typeface="宋体" pitchFamily="2" charset="-122"/>
              </a:rPr>
              <a:t>三洲要冲</a:t>
            </a:r>
          </a:p>
        </p:txBody>
      </p:sp>
      <p:sp>
        <p:nvSpPr>
          <p:cNvPr id="380931" name="Line 3"/>
          <p:cNvSpPr>
            <a:spLocks noChangeShapeType="1"/>
          </p:cNvSpPr>
          <p:nvPr/>
        </p:nvSpPr>
        <p:spPr bwMode="auto">
          <a:xfrm flipV="1">
            <a:off x="3209356" y="1773238"/>
            <a:ext cx="766949" cy="214312"/>
          </a:xfrm>
          <a:prstGeom prst="line">
            <a:avLst/>
          </a:prstGeom>
          <a:noFill/>
          <a:ln w="57150">
            <a:solidFill>
              <a:schemeClr val="tx1"/>
            </a:solidFill>
            <a:round/>
            <a:headEnd/>
            <a:tailEnd type="triangle" w="med" len="med"/>
          </a:ln>
          <a:effectLst/>
        </p:spPr>
        <p:txBody>
          <a:bodyPr/>
          <a:lstStyle/>
          <a:p>
            <a:endParaRPr lang="zh-CN" altLang="en-US"/>
          </a:p>
        </p:txBody>
      </p:sp>
      <p:sp>
        <p:nvSpPr>
          <p:cNvPr id="380932" name="Text Box 4"/>
          <p:cNvSpPr txBox="1">
            <a:spLocks noChangeArrowheads="1"/>
          </p:cNvSpPr>
          <p:nvPr/>
        </p:nvSpPr>
        <p:spPr bwMode="auto">
          <a:xfrm>
            <a:off x="4263648" y="2205039"/>
            <a:ext cx="4601696" cy="528637"/>
          </a:xfrm>
          <a:prstGeom prst="rect">
            <a:avLst/>
          </a:prstGeom>
          <a:noFill/>
          <a:ln w="9525">
            <a:solidFill>
              <a:srgbClr val="FFFF00"/>
            </a:solidFill>
            <a:miter lim="800000"/>
            <a:headEnd/>
            <a:tailEnd/>
          </a:ln>
          <a:effectLst/>
        </p:spPr>
        <p:txBody>
          <a:bodyPr>
            <a:spAutoFit/>
          </a:bodyPr>
          <a:lstStyle/>
          <a:p>
            <a:pPr>
              <a:spcBef>
                <a:spcPct val="50000"/>
              </a:spcBef>
            </a:pPr>
            <a:r>
              <a:rPr lang="zh-CN" altLang="en-US" sz="2800" b="1" dirty="0">
                <a:solidFill>
                  <a:srgbClr val="FF0000"/>
                </a:solidFill>
                <a:latin typeface="Verdana" pitchFamily="34" charset="0"/>
                <a:ea typeface="宋体" pitchFamily="2" charset="-122"/>
              </a:rPr>
              <a:t>农耕经济不发达</a:t>
            </a:r>
          </a:p>
        </p:txBody>
      </p:sp>
      <p:sp>
        <p:nvSpPr>
          <p:cNvPr id="380933" name="Line 5"/>
          <p:cNvSpPr>
            <a:spLocks noChangeShapeType="1"/>
          </p:cNvSpPr>
          <p:nvPr/>
        </p:nvSpPr>
        <p:spPr bwMode="auto">
          <a:xfrm>
            <a:off x="3019204" y="3789363"/>
            <a:ext cx="961327" cy="0"/>
          </a:xfrm>
          <a:prstGeom prst="line">
            <a:avLst/>
          </a:prstGeom>
          <a:noFill/>
          <a:ln w="57150">
            <a:solidFill>
              <a:schemeClr val="tx1"/>
            </a:solidFill>
            <a:round/>
            <a:headEnd/>
            <a:tailEnd type="triangle" w="med" len="med"/>
          </a:ln>
          <a:effectLst/>
        </p:spPr>
        <p:txBody>
          <a:bodyPr/>
          <a:lstStyle/>
          <a:p>
            <a:endParaRPr lang="zh-CN" altLang="en-US"/>
          </a:p>
        </p:txBody>
      </p:sp>
      <p:sp>
        <p:nvSpPr>
          <p:cNvPr id="380934" name="Text Box 6"/>
          <p:cNvSpPr txBox="1">
            <a:spLocks noChangeArrowheads="1"/>
          </p:cNvSpPr>
          <p:nvPr/>
        </p:nvSpPr>
        <p:spPr bwMode="auto">
          <a:xfrm>
            <a:off x="333824" y="3141664"/>
            <a:ext cx="2442406" cy="955675"/>
          </a:xfrm>
          <a:prstGeom prst="rect">
            <a:avLst/>
          </a:prstGeom>
          <a:noFill/>
          <a:ln w="9525">
            <a:solidFill>
              <a:srgbClr val="FFFF00"/>
            </a:solidFill>
            <a:miter lim="800000"/>
            <a:headEnd/>
            <a:tailEnd/>
          </a:ln>
          <a:effectLst/>
        </p:spPr>
        <p:txBody>
          <a:bodyPr>
            <a:spAutoFit/>
          </a:bodyPr>
          <a:lstStyle/>
          <a:p>
            <a:pPr>
              <a:spcBef>
                <a:spcPct val="50000"/>
              </a:spcBef>
            </a:pPr>
            <a:r>
              <a:rPr lang="zh-CN" altLang="en-US" sz="2800" b="1" dirty="0">
                <a:latin typeface="Verdana" pitchFamily="34" charset="0"/>
                <a:ea typeface="宋体" pitchFamily="2" charset="-122"/>
              </a:rPr>
              <a:t>海岸曲折港湾众多</a:t>
            </a:r>
          </a:p>
        </p:txBody>
      </p:sp>
      <p:sp>
        <p:nvSpPr>
          <p:cNvPr id="380935" name="Line 7"/>
          <p:cNvSpPr>
            <a:spLocks noChangeShapeType="1"/>
          </p:cNvSpPr>
          <p:nvPr/>
        </p:nvSpPr>
        <p:spPr bwMode="auto">
          <a:xfrm>
            <a:off x="8863231" y="3644900"/>
            <a:ext cx="1115563" cy="0"/>
          </a:xfrm>
          <a:prstGeom prst="line">
            <a:avLst/>
          </a:prstGeom>
          <a:noFill/>
          <a:ln w="57150">
            <a:solidFill>
              <a:schemeClr val="tx1"/>
            </a:solidFill>
            <a:round/>
            <a:headEnd/>
            <a:tailEnd type="triangle" w="med" len="med"/>
          </a:ln>
          <a:effectLst/>
        </p:spPr>
        <p:txBody>
          <a:bodyPr/>
          <a:lstStyle/>
          <a:p>
            <a:endParaRPr lang="zh-CN" altLang="en-US"/>
          </a:p>
        </p:txBody>
      </p:sp>
      <p:sp>
        <p:nvSpPr>
          <p:cNvPr id="380936" name="Text Box 8"/>
          <p:cNvSpPr txBox="1">
            <a:spLocks noChangeArrowheads="1"/>
          </p:cNvSpPr>
          <p:nvPr/>
        </p:nvSpPr>
        <p:spPr bwMode="auto">
          <a:xfrm>
            <a:off x="4168572" y="3284539"/>
            <a:ext cx="4633388" cy="955675"/>
          </a:xfrm>
          <a:prstGeom prst="rect">
            <a:avLst/>
          </a:prstGeom>
          <a:noFill/>
          <a:ln w="9525">
            <a:solidFill>
              <a:srgbClr val="FFFF00"/>
            </a:solidFill>
            <a:miter lim="800000"/>
            <a:headEnd/>
            <a:tailEnd/>
          </a:ln>
          <a:effectLst/>
        </p:spPr>
        <p:txBody>
          <a:bodyPr>
            <a:spAutoFit/>
          </a:bodyPr>
          <a:lstStyle/>
          <a:p>
            <a:pPr>
              <a:spcBef>
                <a:spcPct val="50000"/>
              </a:spcBef>
            </a:pPr>
            <a:r>
              <a:rPr lang="zh-CN" altLang="en-US" sz="2800" b="1" dirty="0">
                <a:solidFill>
                  <a:srgbClr val="FF0000"/>
                </a:solidFill>
                <a:latin typeface="宋体" pitchFamily="2" charset="-122"/>
                <a:ea typeface="宋体" pitchFamily="2" charset="-122"/>
              </a:rPr>
              <a:t>从事</a:t>
            </a:r>
            <a:r>
              <a:rPr lang="zh-CN" altLang="en-US" sz="2800" b="1" dirty="0">
                <a:solidFill>
                  <a:srgbClr val="FF0000"/>
                </a:solidFill>
                <a:latin typeface="Verdana" pitchFamily="34" charset="0"/>
                <a:ea typeface="宋体" pitchFamily="2" charset="-122"/>
              </a:rPr>
              <a:t>海外贸易、海外殖民活动</a:t>
            </a:r>
          </a:p>
        </p:txBody>
      </p:sp>
      <p:sp>
        <p:nvSpPr>
          <p:cNvPr id="380937" name="Text Box 9"/>
          <p:cNvSpPr txBox="1">
            <a:spLocks noChangeArrowheads="1"/>
          </p:cNvSpPr>
          <p:nvPr/>
        </p:nvSpPr>
        <p:spPr bwMode="auto">
          <a:xfrm>
            <a:off x="10204864" y="981076"/>
            <a:ext cx="1341634" cy="2677656"/>
          </a:xfrm>
          <a:prstGeom prst="rect">
            <a:avLst/>
          </a:prstGeom>
          <a:noFill/>
          <a:ln w="9525">
            <a:solidFill>
              <a:srgbClr val="FFFF00"/>
            </a:solidFill>
            <a:miter lim="800000"/>
            <a:headEnd/>
            <a:tailEnd/>
          </a:ln>
          <a:effectLst/>
        </p:spPr>
        <p:txBody>
          <a:bodyPr>
            <a:spAutoFit/>
          </a:bodyPr>
          <a:lstStyle/>
          <a:p>
            <a:pPr>
              <a:spcBef>
                <a:spcPct val="50000"/>
              </a:spcBef>
            </a:pPr>
            <a:r>
              <a:rPr lang="zh-CN" altLang="en-US" sz="2800" b="1" dirty="0">
                <a:latin typeface="Verdana" pitchFamily="34" charset="0"/>
                <a:ea typeface="宋体" pitchFamily="2" charset="-122"/>
              </a:rPr>
              <a:t>宽松自由的社会环境、    平等互利的思想观念</a:t>
            </a:r>
          </a:p>
        </p:txBody>
      </p:sp>
      <p:sp>
        <p:nvSpPr>
          <p:cNvPr id="380938" name="Line 10"/>
          <p:cNvSpPr>
            <a:spLocks noChangeShapeType="1"/>
          </p:cNvSpPr>
          <p:nvPr/>
        </p:nvSpPr>
        <p:spPr bwMode="auto">
          <a:xfrm>
            <a:off x="5892623" y="2781300"/>
            <a:ext cx="0" cy="431800"/>
          </a:xfrm>
          <a:prstGeom prst="line">
            <a:avLst/>
          </a:prstGeom>
          <a:noFill/>
          <a:ln w="57150">
            <a:solidFill>
              <a:srgbClr val="FFFF00"/>
            </a:solidFill>
            <a:round/>
            <a:headEnd/>
            <a:tailEnd type="triangle" w="med" len="med"/>
          </a:ln>
          <a:effectLst/>
        </p:spPr>
        <p:txBody>
          <a:bodyPr/>
          <a:lstStyle/>
          <a:p>
            <a:endParaRPr lang="zh-CN" altLang="en-US"/>
          </a:p>
        </p:txBody>
      </p:sp>
      <p:sp>
        <p:nvSpPr>
          <p:cNvPr id="380939" name="Text Box 11"/>
          <p:cNvSpPr txBox="1">
            <a:spLocks noChangeArrowheads="1"/>
          </p:cNvSpPr>
          <p:nvPr/>
        </p:nvSpPr>
        <p:spPr bwMode="auto">
          <a:xfrm>
            <a:off x="2729748" y="3284538"/>
            <a:ext cx="1521222" cy="457200"/>
          </a:xfrm>
          <a:prstGeom prst="rect">
            <a:avLst/>
          </a:prstGeom>
          <a:noFill/>
          <a:ln w="9525">
            <a:noFill/>
            <a:miter lim="800000"/>
            <a:headEnd/>
            <a:tailEnd/>
          </a:ln>
          <a:effectLst/>
        </p:spPr>
        <p:txBody>
          <a:bodyPr>
            <a:spAutoFit/>
          </a:bodyPr>
          <a:lstStyle/>
          <a:p>
            <a:pPr>
              <a:spcBef>
                <a:spcPct val="50000"/>
              </a:spcBef>
            </a:pPr>
            <a:r>
              <a:rPr lang="zh-CN" altLang="en-US" sz="2400" b="1" dirty="0">
                <a:solidFill>
                  <a:srgbClr val="FF0000"/>
                </a:solidFill>
                <a:latin typeface="Verdana" pitchFamily="34" charset="0"/>
                <a:ea typeface="宋体" pitchFamily="2" charset="-122"/>
              </a:rPr>
              <a:t>有利于</a:t>
            </a:r>
          </a:p>
        </p:txBody>
      </p:sp>
      <p:sp>
        <p:nvSpPr>
          <p:cNvPr id="380940" name="Text Box 12"/>
          <p:cNvSpPr txBox="1">
            <a:spLocks noChangeArrowheads="1"/>
          </p:cNvSpPr>
          <p:nvPr/>
        </p:nvSpPr>
        <p:spPr bwMode="auto">
          <a:xfrm>
            <a:off x="431013" y="4508501"/>
            <a:ext cx="2442406" cy="954107"/>
          </a:xfrm>
          <a:prstGeom prst="rect">
            <a:avLst/>
          </a:prstGeom>
          <a:noFill/>
          <a:ln w="9525">
            <a:solidFill>
              <a:srgbClr val="FFFF00"/>
            </a:solidFill>
            <a:miter lim="800000"/>
            <a:headEnd/>
            <a:tailEnd/>
          </a:ln>
          <a:effectLst/>
        </p:spPr>
        <p:txBody>
          <a:bodyPr>
            <a:spAutoFit/>
          </a:bodyPr>
          <a:lstStyle/>
          <a:p>
            <a:pPr>
              <a:spcBef>
                <a:spcPct val="50000"/>
              </a:spcBef>
            </a:pPr>
            <a:r>
              <a:rPr lang="zh-CN" altLang="en-US" sz="2800" b="1" dirty="0">
                <a:latin typeface="Verdana" pitchFamily="34" charset="0"/>
                <a:ea typeface="宋体" pitchFamily="2" charset="-122"/>
              </a:rPr>
              <a:t>冬季多雨夏季干热</a:t>
            </a:r>
            <a:r>
              <a:rPr lang="zh-CN" altLang="en-US" sz="2000" b="1" dirty="0">
                <a:latin typeface="Verdana" pitchFamily="34" charset="0"/>
                <a:ea typeface="宋体" pitchFamily="2" charset="-122"/>
              </a:rPr>
              <a:t>地中海式气候</a:t>
            </a:r>
          </a:p>
        </p:txBody>
      </p:sp>
      <p:sp>
        <p:nvSpPr>
          <p:cNvPr id="380941" name="Text Box 13"/>
          <p:cNvSpPr txBox="1">
            <a:spLocks noChangeArrowheads="1"/>
          </p:cNvSpPr>
          <p:nvPr/>
        </p:nvSpPr>
        <p:spPr bwMode="auto">
          <a:xfrm>
            <a:off x="4168571" y="4941889"/>
            <a:ext cx="4696772" cy="528637"/>
          </a:xfrm>
          <a:prstGeom prst="rect">
            <a:avLst/>
          </a:prstGeom>
          <a:noFill/>
          <a:ln w="9525">
            <a:solidFill>
              <a:srgbClr val="FFFF00"/>
            </a:solidFill>
            <a:miter lim="800000"/>
            <a:headEnd/>
            <a:tailEnd/>
          </a:ln>
          <a:effectLst/>
        </p:spPr>
        <p:txBody>
          <a:bodyPr>
            <a:spAutoFit/>
          </a:bodyPr>
          <a:lstStyle/>
          <a:p>
            <a:pPr>
              <a:spcBef>
                <a:spcPct val="50000"/>
              </a:spcBef>
            </a:pPr>
            <a:r>
              <a:rPr lang="zh-CN" altLang="en-US" sz="2800" b="1" dirty="0">
                <a:latin typeface="Verdana" pitchFamily="34" charset="0"/>
                <a:ea typeface="宋体" pitchFamily="2" charset="-122"/>
              </a:rPr>
              <a:t>盛产葡萄酒、橄榄油</a:t>
            </a:r>
          </a:p>
        </p:txBody>
      </p:sp>
      <p:sp>
        <p:nvSpPr>
          <p:cNvPr id="380942" name="Line 14"/>
          <p:cNvSpPr>
            <a:spLocks noChangeShapeType="1"/>
          </p:cNvSpPr>
          <p:nvPr/>
        </p:nvSpPr>
        <p:spPr bwMode="auto">
          <a:xfrm>
            <a:off x="2922015" y="5229225"/>
            <a:ext cx="940199" cy="0"/>
          </a:xfrm>
          <a:prstGeom prst="line">
            <a:avLst/>
          </a:prstGeom>
          <a:noFill/>
          <a:ln w="57150">
            <a:solidFill>
              <a:schemeClr val="tx1"/>
            </a:solidFill>
            <a:round/>
            <a:headEnd/>
            <a:tailEnd type="triangle" w="med" len="med"/>
          </a:ln>
          <a:effectLst/>
        </p:spPr>
        <p:txBody>
          <a:bodyPr/>
          <a:lstStyle/>
          <a:p>
            <a:endParaRPr lang="zh-CN" altLang="en-US"/>
          </a:p>
        </p:txBody>
      </p:sp>
      <p:sp>
        <p:nvSpPr>
          <p:cNvPr id="380943" name="Line 15"/>
          <p:cNvSpPr>
            <a:spLocks noChangeShapeType="1"/>
          </p:cNvSpPr>
          <p:nvPr/>
        </p:nvSpPr>
        <p:spPr bwMode="auto">
          <a:xfrm flipV="1">
            <a:off x="5989812" y="4292601"/>
            <a:ext cx="0" cy="574675"/>
          </a:xfrm>
          <a:prstGeom prst="line">
            <a:avLst/>
          </a:prstGeom>
          <a:noFill/>
          <a:ln w="57150">
            <a:solidFill>
              <a:srgbClr val="002060"/>
            </a:solidFill>
            <a:round/>
            <a:headEnd/>
            <a:tailEnd type="triangle" w="med" len="med"/>
          </a:ln>
          <a:effectLst/>
        </p:spPr>
        <p:txBody>
          <a:bodyPr/>
          <a:lstStyle/>
          <a:p>
            <a:endParaRPr lang="zh-CN" altLang="en-US"/>
          </a:p>
        </p:txBody>
      </p:sp>
      <p:sp useBgFill="1">
        <p:nvSpPr>
          <p:cNvPr id="380944" name="Text Box 16"/>
          <p:cNvSpPr txBox="1">
            <a:spLocks noChangeArrowheads="1"/>
          </p:cNvSpPr>
          <p:nvPr/>
        </p:nvSpPr>
        <p:spPr bwMode="auto">
          <a:xfrm>
            <a:off x="612279" y="6086475"/>
            <a:ext cx="12169775" cy="771525"/>
          </a:xfrm>
          <a:prstGeom prst="rect">
            <a:avLst/>
          </a:prstGeom>
          <a:ln w="9525">
            <a:solidFill>
              <a:srgbClr val="FFFF00"/>
            </a:solidFill>
            <a:miter lim="800000"/>
            <a:headEnd/>
            <a:tailEnd/>
          </a:ln>
          <a:effectLst/>
        </p:spPr>
        <p:txBody>
          <a:bodyPr>
            <a:spAutoFit/>
          </a:bodyPr>
          <a:lstStyle/>
          <a:p>
            <a:r>
              <a:rPr kumimoji="1" lang="zh-CN" altLang="en-US" sz="2800" b="1" dirty="0">
                <a:latin typeface="黑体" pitchFamily="49" charset="-122"/>
                <a:ea typeface="黑体" pitchFamily="49" charset="-122"/>
              </a:rPr>
              <a:t>希腊的地理环境为民主政治形成提供</a:t>
            </a:r>
            <a:r>
              <a:rPr kumimoji="1" lang="zh-CN" altLang="en-US" sz="4400" b="1" dirty="0">
                <a:solidFill>
                  <a:srgbClr val="FF0000"/>
                </a:solidFill>
                <a:latin typeface="黑体" pitchFamily="49" charset="-122"/>
                <a:ea typeface="黑体" pitchFamily="49" charset="-122"/>
              </a:rPr>
              <a:t>自然条件</a:t>
            </a:r>
          </a:p>
        </p:txBody>
      </p:sp>
      <p:sp>
        <p:nvSpPr>
          <p:cNvPr id="380945" name="Text Box 17"/>
          <p:cNvSpPr txBox="1">
            <a:spLocks noChangeArrowheads="1"/>
          </p:cNvSpPr>
          <p:nvPr/>
        </p:nvSpPr>
        <p:spPr bwMode="auto">
          <a:xfrm>
            <a:off x="333824" y="1844675"/>
            <a:ext cx="2442406" cy="528638"/>
          </a:xfrm>
          <a:prstGeom prst="rect">
            <a:avLst/>
          </a:prstGeom>
          <a:noFill/>
          <a:ln w="9525">
            <a:solidFill>
              <a:srgbClr val="FFFF00"/>
            </a:solidFill>
            <a:miter lim="800000"/>
            <a:headEnd/>
            <a:tailEnd/>
          </a:ln>
          <a:effectLst/>
        </p:spPr>
        <p:txBody>
          <a:bodyPr>
            <a:spAutoFit/>
          </a:bodyPr>
          <a:lstStyle/>
          <a:p>
            <a:pPr>
              <a:spcBef>
                <a:spcPct val="50000"/>
              </a:spcBef>
            </a:pPr>
            <a:r>
              <a:rPr lang="zh-CN" altLang="en-US" sz="2800" b="1" dirty="0">
                <a:latin typeface="Verdana" pitchFamily="34" charset="0"/>
                <a:ea typeface="宋体" pitchFamily="2" charset="-122"/>
              </a:rPr>
              <a:t>山岭沟壑</a:t>
            </a:r>
          </a:p>
        </p:txBody>
      </p:sp>
      <p:sp>
        <p:nvSpPr>
          <p:cNvPr id="380946" name="Text Box 18"/>
          <p:cNvSpPr txBox="1">
            <a:spLocks noChangeArrowheads="1"/>
          </p:cNvSpPr>
          <p:nvPr/>
        </p:nvSpPr>
        <p:spPr bwMode="auto">
          <a:xfrm>
            <a:off x="4263648" y="549275"/>
            <a:ext cx="4601696" cy="528638"/>
          </a:xfrm>
          <a:prstGeom prst="rect">
            <a:avLst/>
          </a:prstGeom>
          <a:noFill/>
          <a:ln w="9525">
            <a:solidFill>
              <a:srgbClr val="FFFF00"/>
            </a:solidFill>
            <a:miter lim="800000"/>
            <a:headEnd/>
            <a:tailEnd/>
          </a:ln>
          <a:effectLst/>
        </p:spPr>
        <p:txBody>
          <a:bodyPr>
            <a:spAutoFit/>
          </a:bodyPr>
          <a:lstStyle/>
          <a:p>
            <a:pPr>
              <a:spcBef>
                <a:spcPct val="50000"/>
              </a:spcBef>
            </a:pPr>
            <a:r>
              <a:rPr lang="zh-CN" altLang="en-US" sz="2800" b="1" dirty="0">
                <a:solidFill>
                  <a:srgbClr val="FF0000"/>
                </a:solidFill>
                <a:latin typeface="Verdana" pitchFamily="34" charset="0"/>
                <a:ea typeface="宋体" pitchFamily="2" charset="-122"/>
              </a:rPr>
              <a:t>便于吸收亚非文明</a:t>
            </a:r>
          </a:p>
        </p:txBody>
      </p:sp>
      <p:sp>
        <p:nvSpPr>
          <p:cNvPr id="380947" name="Text Box 19"/>
          <p:cNvSpPr txBox="1">
            <a:spLocks noChangeArrowheads="1"/>
          </p:cNvSpPr>
          <p:nvPr/>
        </p:nvSpPr>
        <p:spPr bwMode="auto">
          <a:xfrm>
            <a:off x="4263648" y="1412875"/>
            <a:ext cx="4601696" cy="528638"/>
          </a:xfrm>
          <a:prstGeom prst="rect">
            <a:avLst/>
          </a:prstGeom>
          <a:noFill/>
          <a:ln w="9525">
            <a:solidFill>
              <a:srgbClr val="FFFF00"/>
            </a:solidFill>
            <a:miter lim="800000"/>
            <a:headEnd/>
            <a:tailEnd/>
          </a:ln>
          <a:effectLst/>
        </p:spPr>
        <p:txBody>
          <a:bodyPr>
            <a:spAutoFit/>
          </a:bodyPr>
          <a:lstStyle/>
          <a:p>
            <a:pPr>
              <a:spcBef>
                <a:spcPct val="50000"/>
              </a:spcBef>
            </a:pPr>
            <a:r>
              <a:rPr lang="zh-CN" altLang="en-US" sz="2800" b="1" dirty="0">
                <a:solidFill>
                  <a:srgbClr val="FF0000"/>
                </a:solidFill>
                <a:latin typeface="Verdana" pitchFamily="34" charset="0"/>
                <a:ea typeface="宋体" pitchFamily="2" charset="-122"/>
              </a:rPr>
              <a:t>形成小国寡民的城邦</a:t>
            </a:r>
          </a:p>
        </p:txBody>
      </p:sp>
      <p:sp>
        <p:nvSpPr>
          <p:cNvPr id="380948" name="Line 20"/>
          <p:cNvSpPr>
            <a:spLocks noChangeShapeType="1"/>
          </p:cNvSpPr>
          <p:nvPr/>
        </p:nvSpPr>
        <p:spPr bwMode="auto">
          <a:xfrm>
            <a:off x="3114280" y="765175"/>
            <a:ext cx="859914" cy="0"/>
          </a:xfrm>
          <a:prstGeom prst="line">
            <a:avLst/>
          </a:prstGeom>
          <a:noFill/>
          <a:ln w="57150">
            <a:solidFill>
              <a:schemeClr val="tx1"/>
            </a:solidFill>
            <a:round/>
            <a:headEnd/>
            <a:tailEnd type="triangle" w="med" len="med"/>
          </a:ln>
          <a:effectLst/>
        </p:spPr>
        <p:txBody>
          <a:bodyPr/>
          <a:lstStyle/>
          <a:p>
            <a:endParaRPr lang="zh-CN" altLang="en-US"/>
          </a:p>
        </p:txBody>
      </p:sp>
      <p:sp>
        <p:nvSpPr>
          <p:cNvPr id="380949" name="Line 21"/>
          <p:cNvSpPr>
            <a:spLocks noChangeShapeType="1"/>
          </p:cNvSpPr>
          <p:nvPr/>
        </p:nvSpPr>
        <p:spPr bwMode="auto">
          <a:xfrm>
            <a:off x="3209357" y="2133600"/>
            <a:ext cx="764837" cy="215900"/>
          </a:xfrm>
          <a:prstGeom prst="line">
            <a:avLst/>
          </a:prstGeom>
          <a:noFill/>
          <a:ln w="57150">
            <a:solidFill>
              <a:schemeClr val="tx1"/>
            </a:solidFill>
            <a:round/>
            <a:headEnd/>
            <a:tailEnd type="triangle" w="med" len="med"/>
          </a:ln>
          <a:effectLst/>
        </p:spPr>
        <p:txBody>
          <a:bodyPr/>
          <a:lstStyle/>
          <a:p>
            <a:endParaRPr lang="zh-CN" altLang="en-US"/>
          </a:p>
        </p:txBody>
      </p:sp>
      <p:sp>
        <p:nvSpPr>
          <p:cNvPr id="380950" name="Text Box 22"/>
          <p:cNvSpPr txBox="1">
            <a:spLocks noChangeArrowheads="1"/>
          </p:cNvSpPr>
          <p:nvPr/>
        </p:nvSpPr>
        <p:spPr bwMode="auto">
          <a:xfrm>
            <a:off x="9317484" y="5067300"/>
            <a:ext cx="184731" cy="652486"/>
          </a:xfrm>
          <a:prstGeom prst="rect">
            <a:avLst/>
          </a:prstGeom>
          <a:noFill/>
          <a:ln w="9525" algn="ctr">
            <a:noFill/>
            <a:miter lim="800000"/>
            <a:headEnd/>
            <a:tailEnd/>
          </a:ln>
          <a:effectLst/>
        </p:spPr>
        <p:txBody>
          <a:bodyPr wrap="none">
            <a:spAutoFit/>
          </a:bodyPr>
          <a:lstStyle/>
          <a:p>
            <a:pPr marL="342900" indent="-342900">
              <a:lnSpc>
                <a:spcPct val="130000"/>
              </a:lnSpc>
              <a:spcBef>
                <a:spcPct val="20000"/>
              </a:spcBef>
            </a:pPr>
            <a:endParaRPr lang="zh-CN" altLang="zh-CN" sz="2800" b="1">
              <a:ea typeface="宋体" pitchFamily="2" charset="-122"/>
            </a:endParaRPr>
          </a:p>
        </p:txBody>
      </p:sp>
      <p:sp>
        <p:nvSpPr>
          <p:cNvPr id="380951" name="Text Box 23"/>
          <p:cNvSpPr txBox="1">
            <a:spLocks noChangeArrowheads="1"/>
          </p:cNvSpPr>
          <p:nvPr/>
        </p:nvSpPr>
        <p:spPr bwMode="auto">
          <a:xfrm>
            <a:off x="6084888" y="4292600"/>
            <a:ext cx="1821241" cy="527709"/>
          </a:xfrm>
          <a:prstGeom prst="rect">
            <a:avLst/>
          </a:prstGeom>
          <a:noFill/>
          <a:ln w="9525" algn="ctr">
            <a:noFill/>
            <a:miter lim="800000"/>
            <a:headEnd/>
            <a:tailEnd/>
          </a:ln>
          <a:effectLst/>
        </p:spPr>
        <p:txBody>
          <a:bodyPr>
            <a:spAutoFit/>
          </a:bodyPr>
          <a:lstStyle/>
          <a:p>
            <a:pPr marL="342900" indent="-342900">
              <a:lnSpc>
                <a:spcPct val="130000"/>
              </a:lnSpc>
              <a:spcBef>
                <a:spcPct val="20000"/>
              </a:spcBef>
            </a:pPr>
            <a:r>
              <a:rPr lang="zh-CN" altLang="en-US" sz="2400" b="1" dirty="0">
                <a:solidFill>
                  <a:schemeClr val="tx2"/>
                </a:solidFill>
                <a:ea typeface="宋体" pitchFamily="2" charset="-122"/>
              </a:rPr>
              <a:t>有利于</a:t>
            </a:r>
          </a:p>
        </p:txBody>
      </p:sp>
      <p:sp>
        <p:nvSpPr>
          <p:cNvPr id="380952" name="Text Box 24"/>
          <p:cNvSpPr txBox="1">
            <a:spLocks noChangeArrowheads="1"/>
          </p:cNvSpPr>
          <p:nvPr/>
        </p:nvSpPr>
        <p:spPr bwMode="auto">
          <a:xfrm>
            <a:off x="6179964" y="2636839"/>
            <a:ext cx="1341633" cy="527709"/>
          </a:xfrm>
          <a:prstGeom prst="rect">
            <a:avLst/>
          </a:prstGeom>
          <a:noFill/>
          <a:ln w="9525" algn="ctr">
            <a:noFill/>
            <a:miter lim="800000"/>
            <a:headEnd/>
            <a:tailEnd/>
          </a:ln>
          <a:effectLst/>
        </p:spPr>
        <p:txBody>
          <a:bodyPr>
            <a:spAutoFit/>
          </a:bodyPr>
          <a:lstStyle/>
          <a:p>
            <a:pPr marL="342900" indent="-342900">
              <a:lnSpc>
                <a:spcPct val="130000"/>
              </a:lnSpc>
              <a:spcBef>
                <a:spcPct val="20000"/>
              </a:spcBef>
            </a:pPr>
            <a:r>
              <a:rPr lang="zh-CN" altLang="en-US" sz="2400" b="1" dirty="0">
                <a:ea typeface="宋体" pitchFamily="2" charset="-122"/>
              </a:rPr>
              <a:t>迫使</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380945"/>
                                        </p:tgtEl>
                                        <p:attrNameLst>
                                          <p:attrName>style.visibility</p:attrName>
                                        </p:attrNameLst>
                                      </p:cBhvr>
                                      <p:to>
                                        <p:strVal val="visible"/>
                                      </p:to>
                                    </p:set>
                                    <p:anim calcmode="lin" valueType="num">
                                      <p:cBhvr>
                                        <p:cTn id="7" dur="1000" fill="hold"/>
                                        <p:tgtEl>
                                          <p:spTgt spid="380945"/>
                                        </p:tgtEl>
                                        <p:attrNameLst>
                                          <p:attrName>ppt_w</p:attrName>
                                        </p:attrNameLst>
                                      </p:cBhvr>
                                      <p:tavLst>
                                        <p:tav tm="0">
                                          <p:val>
                                            <p:strVal val="#ppt_w*0.70"/>
                                          </p:val>
                                        </p:tav>
                                        <p:tav tm="100000">
                                          <p:val>
                                            <p:strVal val="#ppt_w"/>
                                          </p:val>
                                        </p:tav>
                                      </p:tavLst>
                                    </p:anim>
                                    <p:anim calcmode="lin" valueType="num">
                                      <p:cBhvr>
                                        <p:cTn id="8" dur="1000" fill="hold"/>
                                        <p:tgtEl>
                                          <p:spTgt spid="380945"/>
                                        </p:tgtEl>
                                        <p:attrNameLst>
                                          <p:attrName>ppt_h</p:attrName>
                                        </p:attrNameLst>
                                      </p:cBhvr>
                                      <p:tavLst>
                                        <p:tav tm="0">
                                          <p:val>
                                            <p:strVal val="#ppt_h"/>
                                          </p:val>
                                        </p:tav>
                                        <p:tav tm="100000">
                                          <p:val>
                                            <p:strVal val="#ppt_h"/>
                                          </p:val>
                                        </p:tav>
                                      </p:tavLst>
                                    </p:anim>
                                    <p:animEffect transition="in" filter="fade">
                                      <p:cBhvr>
                                        <p:cTn id="9" dur="1000"/>
                                        <p:tgtEl>
                                          <p:spTgt spid="380945"/>
                                        </p:tgtEl>
                                      </p:cBhvr>
                                    </p:animEffect>
                                  </p:childTnLst>
                                </p:cTn>
                              </p:par>
                            </p:childTnLst>
                          </p:cTn>
                        </p:par>
                        <p:par>
                          <p:cTn id="10" fill="hold">
                            <p:stCondLst>
                              <p:cond delay="1000"/>
                            </p:stCondLst>
                            <p:childTnLst>
                              <p:par>
                                <p:cTn id="11" presetID="55" presetClass="entr" presetSubtype="0" fill="hold" grpId="0" nodeType="afterEffect">
                                  <p:stCondLst>
                                    <p:cond delay="0"/>
                                  </p:stCondLst>
                                  <p:childTnLst>
                                    <p:set>
                                      <p:cBhvr>
                                        <p:cTn id="12" dur="1" fill="hold">
                                          <p:stCondLst>
                                            <p:cond delay="0"/>
                                          </p:stCondLst>
                                        </p:cTn>
                                        <p:tgtEl>
                                          <p:spTgt spid="380934"/>
                                        </p:tgtEl>
                                        <p:attrNameLst>
                                          <p:attrName>style.visibility</p:attrName>
                                        </p:attrNameLst>
                                      </p:cBhvr>
                                      <p:to>
                                        <p:strVal val="visible"/>
                                      </p:to>
                                    </p:set>
                                    <p:anim calcmode="lin" valueType="num">
                                      <p:cBhvr>
                                        <p:cTn id="13" dur="1000" fill="hold"/>
                                        <p:tgtEl>
                                          <p:spTgt spid="380934"/>
                                        </p:tgtEl>
                                        <p:attrNameLst>
                                          <p:attrName>ppt_w</p:attrName>
                                        </p:attrNameLst>
                                      </p:cBhvr>
                                      <p:tavLst>
                                        <p:tav tm="0">
                                          <p:val>
                                            <p:strVal val="#ppt_w*0.70"/>
                                          </p:val>
                                        </p:tav>
                                        <p:tav tm="100000">
                                          <p:val>
                                            <p:strVal val="#ppt_w"/>
                                          </p:val>
                                        </p:tav>
                                      </p:tavLst>
                                    </p:anim>
                                    <p:anim calcmode="lin" valueType="num">
                                      <p:cBhvr>
                                        <p:cTn id="14" dur="1000" fill="hold"/>
                                        <p:tgtEl>
                                          <p:spTgt spid="380934"/>
                                        </p:tgtEl>
                                        <p:attrNameLst>
                                          <p:attrName>ppt_h</p:attrName>
                                        </p:attrNameLst>
                                      </p:cBhvr>
                                      <p:tavLst>
                                        <p:tav tm="0">
                                          <p:val>
                                            <p:strVal val="#ppt_h"/>
                                          </p:val>
                                        </p:tav>
                                        <p:tav tm="100000">
                                          <p:val>
                                            <p:strVal val="#ppt_h"/>
                                          </p:val>
                                        </p:tav>
                                      </p:tavLst>
                                    </p:anim>
                                    <p:animEffect transition="in" filter="fade">
                                      <p:cBhvr>
                                        <p:cTn id="15" dur="1000"/>
                                        <p:tgtEl>
                                          <p:spTgt spid="380934"/>
                                        </p:tgtEl>
                                      </p:cBhvr>
                                    </p:animEffect>
                                  </p:childTnLst>
                                </p:cTn>
                              </p:par>
                            </p:childTnLst>
                          </p:cTn>
                        </p:par>
                        <p:par>
                          <p:cTn id="16" fill="hold">
                            <p:stCondLst>
                              <p:cond delay="2000"/>
                            </p:stCondLst>
                            <p:childTnLst>
                              <p:par>
                                <p:cTn id="17" presetID="55" presetClass="entr" presetSubtype="0" fill="hold" grpId="0" nodeType="afterEffect">
                                  <p:stCondLst>
                                    <p:cond delay="0"/>
                                  </p:stCondLst>
                                  <p:childTnLst>
                                    <p:set>
                                      <p:cBhvr>
                                        <p:cTn id="18" dur="1" fill="hold">
                                          <p:stCondLst>
                                            <p:cond delay="0"/>
                                          </p:stCondLst>
                                        </p:cTn>
                                        <p:tgtEl>
                                          <p:spTgt spid="380940"/>
                                        </p:tgtEl>
                                        <p:attrNameLst>
                                          <p:attrName>style.visibility</p:attrName>
                                        </p:attrNameLst>
                                      </p:cBhvr>
                                      <p:to>
                                        <p:strVal val="visible"/>
                                      </p:to>
                                    </p:set>
                                    <p:anim calcmode="lin" valueType="num">
                                      <p:cBhvr>
                                        <p:cTn id="19" dur="1000" fill="hold"/>
                                        <p:tgtEl>
                                          <p:spTgt spid="380940"/>
                                        </p:tgtEl>
                                        <p:attrNameLst>
                                          <p:attrName>ppt_w</p:attrName>
                                        </p:attrNameLst>
                                      </p:cBhvr>
                                      <p:tavLst>
                                        <p:tav tm="0">
                                          <p:val>
                                            <p:strVal val="#ppt_w*0.70"/>
                                          </p:val>
                                        </p:tav>
                                        <p:tav tm="100000">
                                          <p:val>
                                            <p:strVal val="#ppt_w"/>
                                          </p:val>
                                        </p:tav>
                                      </p:tavLst>
                                    </p:anim>
                                    <p:anim calcmode="lin" valueType="num">
                                      <p:cBhvr>
                                        <p:cTn id="20" dur="1000" fill="hold"/>
                                        <p:tgtEl>
                                          <p:spTgt spid="380940"/>
                                        </p:tgtEl>
                                        <p:attrNameLst>
                                          <p:attrName>ppt_h</p:attrName>
                                        </p:attrNameLst>
                                      </p:cBhvr>
                                      <p:tavLst>
                                        <p:tav tm="0">
                                          <p:val>
                                            <p:strVal val="#ppt_h"/>
                                          </p:val>
                                        </p:tav>
                                        <p:tav tm="100000">
                                          <p:val>
                                            <p:strVal val="#ppt_h"/>
                                          </p:val>
                                        </p:tav>
                                      </p:tavLst>
                                    </p:anim>
                                    <p:animEffect transition="in" filter="fade">
                                      <p:cBhvr>
                                        <p:cTn id="21" dur="1000"/>
                                        <p:tgtEl>
                                          <p:spTgt spid="380940"/>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380948"/>
                                        </p:tgtEl>
                                        <p:attrNameLst>
                                          <p:attrName>style.visibility</p:attrName>
                                        </p:attrNameLst>
                                      </p:cBhvr>
                                      <p:to>
                                        <p:strVal val="visible"/>
                                      </p:to>
                                    </p:set>
                                  </p:childTnLst>
                                </p:cTn>
                              </p:par>
                            </p:childTnLst>
                          </p:cTn>
                        </p:par>
                        <p:par>
                          <p:cTn id="26" fill="hold">
                            <p:stCondLst>
                              <p:cond delay="0"/>
                            </p:stCondLst>
                            <p:childTnLst>
                              <p:par>
                                <p:cTn id="27" presetID="55" presetClass="entr" presetSubtype="0" fill="hold" grpId="0" nodeType="afterEffect">
                                  <p:stCondLst>
                                    <p:cond delay="0"/>
                                  </p:stCondLst>
                                  <p:childTnLst>
                                    <p:set>
                                      <p:cBhvr>
                                        <p:cTn id="28" dur="1" fill="hold">
                                          <p:stCondLst>
                                            <p:cond delay="0"/>
                                          </p:stCondLst>
                                        </p:cTn>
                                        <p:tgtEl>
                                          <p:spTgt spid="380946"/>
                                        </p:tgtEl>
                                        <p:attrNameLst>
                                          <p:attrName>style.visibility</p:attrName>
                                        </p:attrNameLst>
                                      </p:cBhvr>
                                      <p:to>
                                        <p:strVal val="visible"/>
                                      </p:to>
                                    </p:set>
                                    <p:anim calcmode="lin" valueType="num">
                                      <p:cBhvr>
                                        <p:cTn id="29" dur="1000" fill="hold"/>
                                        <p:tgtEl>
                                          <p:spTgt spid="380946"/>
                                        </p:tgtEl>
                                        <p:attrNameLst>
                                          <p:attrName>ppt_w</p:attrName>
                                        </p:attrNameLst>
                                      </p:cBhvr>
                                      <p:tavLst>
                                        <p:tav tm="0">
                                          <p:val>
                                            <p:strVal val="#ppt_w*0.70"/>
                                          </p:val>
                                        </p:tav>
                                        <p:tav tm="100000">
                                          <p:val>
                                            <p:strVal val="#ppt_w"/>
                                          </p:val>
                                        </p:tav>
                                      </p:tavLst>
                                    </p:anim>
                                    <p:anim calcmode="lin" valueType="num">
                                      <p:cBhvr>
                                        <p:cTn id="30" dur="1000" fill="hold"/>
                                        <p:tgtEl>
                                          <p:spTgt spid="380946"/>
                                        </p:tgtEl>
                                        <p:attrNameLst>
                                          <p:attrName>ppt_h</p:attrName>
                                        </p:attrNameLst>
                                      </p:cBhvr>
                                      <p:tavLst>
                                        <p:tav tm="0">
                                          <p:val>
                                            <p:strVal val="#ppt_h"/>
                                          </p:val>
                                        </p:tav>
                                        <p:tav tm="100000">
                                          <p:val>
                                            <p:strVal val="#ppt_h"/>
                                          </p:val>
                                        </p:tav>
                                      </p:tavLst>
                                    </p:anim>
                                    <p:animEffect transition="in" filter="fade">
                                      <p:cBhvr>
                                        <p:cTn id="31" dur="1000"/>
                                        <p:tgtEl>
                                          <p:spTgt spid="380946"/>
                                        </p:tgtEl>
                                      </p:cBhvr>
                                    </p:animEffec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380931"/>
                                        </p:tgtEl>
                                        <p:attrNameLst>
                                          <p:attrName>style.visibility</p:attrName>
                                        </p:attrNameLst>
                                      </p:cBhvr>
                                      <p:to>
                                        <p:strVal val="visible"/>
                                      </p:to>
                                    </p:set>
                                  </p:childTnLst>
                                </p:cTn>
                              </p:par>
                            </p:childTnLst>
                          </p:cTn>
                        </p:par>
                        <p:par>
                          <p:cTn id="36" fill="hold">
                            <p:stCondLst>
                              <p:cond delay="0"/>
                            </p:stCondLst>
                            <p:childTnLst>
                              <p:par>
                                <p:cTn id="37" presetID="55" presetClass="entr" presetSubtype="0" fill="hold" grpId="0" nodeType="afterEffect">
                                  <p:stCondLst>
                                    <p:cond delay="0"/>
                                  </p:stCondLst>
                                  <p:childTnLst>
                                    <p:set>
                                      <p:cBhvr>
                                        <p:cTn id="38" dur="1" fill="hold">
                                          <p:stCondLst>
                                            <p:cond delay="0"/>
                                          </p:stCondLst>
                                        </p:cTn>
                                        <p:tgtEl>
                                          <p:spTgt spid="380947"/>
                                        </p:tgtEl>
                                        <p:attrNameLst>
                                          <p:attrName>style.visibility</p:attrName>
                                        </p:attrNameLst>
                                      </p:cBhvr>
                                      <p:to>
                                        <p:strVal val="visible"/>
                                      </p:to>
                                    </p:set>
                                    <p:anim calcmode="lin" valueType="num">
                                      <p:cBhvr>
                                        <p:cTn id="39" dur="1000" fill="hold"/>
                                        <p:tgtEl>
                                          <p:spTgt spid="380947"/>
                                        </p:tgtEl>
                                        <p:attrNameLst>
                                          <p:attrName>ppt_w</p:attrName>
                                        </p:attrNameLst>
                                      </p:cBhvr>
                                      <p:tavLst>
                                        <p:tav tm="0">
                                          <p:val>
                                            <p:strVal val="#ppt_w*0.70"/>
                                          </p:val>
                                        </p:tav>
                                        <p:tav tm="100000">
                                          <p:val>
                                            <p:strVal val="#ppt_w"/>
                                          </p:val>
                                        </p:tav>
                                      </p:tavLst>
                                    </p:anim>
                                    <p:anim calcmode="lin" valueType="num">
                                      <p:cBhvr>
                                        <p:cTn id="40" dur="1000" fill="hold"/>
                                        <p:tgtEl>
                                          <p:spTgt spid="380947"/>
                                        </p:tgtEl>
                                        <p:attrNameLst>
                                          <p:attrName>ppt_h</p:attrName>
                                        </p:attrNameLst>
                                      </p:cBhvr>
                                      <p:tavLst>
                                        <p:tav tm="0">
                                          <p:val>
                                            <p:strVal val="#ppt_h"/>
                                          </p:val>
                                        </p:tav>
                                        <p:tav tm="100000">
                                          <p:val>
                                            <p:strVal val="#ppt_h"/>
                                          </p:val>
                                        </p:tav>
                                      </p:tavLst>
                                    </p:anim>
                                    <p:animEffect transition="in" filter="fade">
                                      <p:cBhvr>
                                        <p:cTn id="41" dur="1000"/>
                                        <p:tgtEl>
                                          <p:spTgt spid="380947"/>
                                        </p:tgtEl>
                                      </p:cBhvr>
                                    </p:animEffect>
                                  </p:childTnLst>
                                </p:cTn>
                              </p:par>
                            </p:childTnLst>
                          </p:cTn>
                        </p:par>
                        <p:par>
                          <p:cTn id="42" fill="hold">
                            <p:stCondLst>
                              <p:cond delay="1000"/>
                            </p:stCondLst>
                            <p:childTnLst>
                              <p:par>
                                <p:cTn id="43" presetID="1" presetClass="entr" presetSubtype="0" fill="hold" grpId="0" nodeType="afterEffect">
                                  <p:stCondLst>
                                    <p:cond delay="0"/>
                                  </p:stCondLst>
                                  <p:childTnLst>
                                    <p:set>
                                      <p:cBhvr>
                                        <p:cTn id="44" dur="1" fill="hold">
                                          <p:stCondLst>
                                            <p:cond delay="0"/>
                                          </p:stCondLst>
                                        </p:cTn>
                                        <p:tgtEl>
                                          <p:spTgt spid="380949"/>
                                        </p:tgtEl>
                                        <p:attrNameLst>
                                          <p:attrName>style.visibility</p:attrName>
                                        </p:attrNameLst>
                                      </p:cBhvr>
                                      <p:to>
                                        <p:strVal val="visible"/>
                                      </p:to>
                                    </p:set>
                                  </p:childTnLst>
                                </p:cTn>
                              </p:par>
                            </p:childTnLst>
                          </p:cTn>
                        </p:par>
                        <p:par>
                          <p:cTn id="45" fill="hold">
                            <p:stCondLst>
                              <p:cond delay="1000"/>
                            </p:stCondLst>
                            <p:childTnLst>
                              <p:par>
                                <p:cTn id="46" presetID="55" presetClass="entr" presetSubtype="0" fill="hold" grpId="0" nodeType="afterEffect">
                                  <p:stCondLst>
                                    <p:cond delay="0"/>
                                  </p:stCondLst>
                                  <p:childTnLst>
                                    <p:set>
                                      <p:cBhvr>
                                        <p:cTn id="47" dur="1" fill="hold">
                                          <p:stCondLst>
                                            <p:cond delay="0"/>
                                          </p:stCondLst>
                                        </p:cTn>
                                        <p:tgtEl>
                                          <p:spTgt spid="380932"/>
                                        </p:tgtEl>
                                        <p:attrNameLst>
                                          <p:attrName>style.visibility</p:attrName>
                                        </p:attrNameLst>
                                      </p:cBhvr>
                                      <p:to>
                                        <p:strVal val="visible"/>
                                      </p:to>
                                    </p:set>
                                    <p:anim calcmode="lin" valueType="num">
                                      <p:cBhvr>
                                        <p:cTn id="48" dur="1000" fill="hold"/>
                                        <p:tgtEl>
                                          <p:spTgt spid="380932"/>
                                        </p:tgtEl>
                                        <p:attrNameLst>
                                          <p:attrName>ppt_w</p:attrName>
                                        </p:attrNameLst>
                                      </p:cBhvr>
                                      <p:tavLst>
                                        <p:tav tm="0">
                                          <p:val>
                                            <p:strVal val="#ppt_w*0.70"/>
                                          </p:val>
                                        </p:tav>
                                        <p:tav tm="100000">
                                          <p:val>
                                            <p:strVal val="#ppt_w"/>
                                          </p:val>
                                        </p:tav>
                                      </p:tavLst>
                                    </p:anim>
                                    <p:anim calcmode="lin" valueType="num">
                                      <p:cBhvr>
                                        <p:cTn id="49" dur="1000" fill="hold"/>
                                        <p:tgtEl>
                                          <p:spTgt spid="380932"/>
                                        </p:tgtEl>
                                        <p:attrNameLst>
                                          <p:attrName>ppt_h</p:attrName>
                                        </p:attrNameLst>
                                      </p:cBhvr>
                                      <p:tavLst>
                                        <p:tav tm="0">
                                          <p:val>
                                            <p:strVal val="#ppt_h"/>
                                          </p:val>
                                        </p:tav>
                                        <p:tav tm="100000">
                                          <p:val>
                                            <p:strVal val="#ppt_h"/>
                                          </p:val>
                                        </p:tav>
                                      </p:tavLst>
                                    </p:anim>
                                    <p:animEffect transition="in" filter="fade">
                                      <p:cBhvr>
                                        <p:cTn id="50" dur="1000"/>
                                        <p:tgtEl>
                                          <p:spTgt spid="380932"/>
                                        </p:tgtEl>
                                      </p:cBhvr>
                                    </p:animEffect>
                                  </p:childTnLst>
                                </p:cTn>
                              </p:par>
                            </p:childTnLst>
                          </p:cTn>
                        </p:par>
                      </p:childTnLst>
                    </p:cTn>
                  </p:par>
                  <p:par>
                    <p:cTn id="51" fill="hold">
                      <p:stCondLst>
                        <p:cond delay="indefinite"/>
                      </p:stCondLst>
                      <p:childTnLst>
                        <p:par>
                          <p:cTn id="52" fill="hold">
                            <p:stCondLst>
                              <p:cond delay="0"/>
                            </p:stCondLst>
                            <p:childTnLst>
                              <p:par>
                                <p:cTn id="53" presetID="55" presetClass="entr" presetSubtype="0" fill="hold" grpId="0" nodeType="clickEffect">
                                  <p:stCondLst>
                                    <p:cond delay="0"/>
                                  </p:stCondLst>
                                  <p:childTnLst>
                                    <p:set>
                                      <p:cBhvr>
                                        <p:cTn id="54" dur="1" fill="hold">
                                          <p:stCondLst>
                                            <p:cond delay="0"/>
                                          </p:stCondLst>
                                        </p:cTn>
                                        <p:tgtEl>
                                          <p:spTgt spid="380938"/>
                                        </p:tgtEl>
                                        <p:attrNameLst>
                                          <p:attrName>style.visibility</p:attrName>
                                        </p:attrNameLst>
                                      </p:cBhvr>
                                      <p:to>
                                        <p:strVal val="visible"/>
                                      </p:to>
                                    </p:set>
                                    <p:anim calcmode="lin" valueType="num">
                                      <p:cBhvr>
                                        <p:cTn id="55" dur="1000" fill="hold"/>
                                        <p:tgtEl>
                                          <p:spTgt spid="380938"/>
                                        </p:tgtEl>
                                        <p:attrNameLst>
                                          <p:attrName>ppt_w</p:attrName>
                                        </p:attrNameLst>
                                      </p:cBhvr>
                                      <p:tavLst>
                                        <p:tav tm="0">
                                          <p:val>
                                            <p:strVal val="#ppt_w*0.70"/>
                                          </p:val>
                                        </p:tav>
                                        <p:tav tm="100000">
                                          <p:val>
                                            <p:strVal val="#ppt_w"/>
                                          </p:val>
                                        </p:tav>
                                      </p:tavLst>
                                    </p:anim>
                                    <p:anim calcmode="lin" valueType="num">
                                      <p:cBhvr>
                                        <p:cTn id="56" dur="1000" fill="hold"/>
                                        <p:tgtEl>
                                          <p:spTgt spid="380938"/>
                                        </p:tgtEl>
                                        <p:attrNameLst>
                                          <p:attrName>ppt_h</p:attrName>
                                        </p:attrNameLst>
                                      </p:cBhvr>
                                      <p:tavLst>
                                        <p:tav tm="0">
                                          <p:val>
                                            <p:strVal val="#ppt_h"/>
                                          </p:val>
                                        </p:tav>
                                        <p:tav tm="100000">
                                          <p:val>
                                            <p:strVal val="#ppt_h"/>
                                          </p:val>
                                        </p:tav>
                                      </p:tavLst>
                                    </p:anim>
                                    <p:animEffect transition="in" filter="fade">
                                      <p:cBhvr>
                                        <p:cTn id="57" dur="1000"/>
                                        <p:tgtEl>
                                          <p:spTgt spid="380938"/>
                                        </p:tgtEl>
                                      </p:cBhvr>
                                    </p:animEffect>
                                  </p:childTnLst>
                                </p:cTn>
                              </p:par>
                            </p:childTnLst>
                          </p:cTn>
                        </p:par>
                        <p:par>
                          <p:cTn id="58" fill="hold">
                            <p:stCondLst>
                              <p:cond delay="1000"/>
                            </p:stCondLst>
                            <p:childTnLst>
                              <p:par>
                                <p:cTn id="59" presetID="3" presetClass="entr" presetSubtype="10" fill="hold" nodeType="afterEffect">
                                  <p:stCondLst>
                                    <p:cond delay="0"/>
                                  </p:stCondLst>
                                  <p:childTnLst>
                                    <p:set>
                                      <p:cBhvr>
                                        <p:cTn id="60" dur="1" fill="hold">
                                          <p:stCondLst>
                                            <p:cond delay="0"/>
                                          </p:stCondLst>
                                        </p:cTn>
                                        <p:tgtEl>
                                          <p:spTgt spid="380952">
                                            <p:txEl>
                                              <p:pRg st="0" end="0"/>
                                            </p:txEl>
                                          </p:spTgt>
                                        </p:tgtEl>
                                        <p:attrNameLst>
                                          <p:attrName>style.visibility</p:attrName>
                                        </p:attrNameLst>
                                      </p:cBhvr>
                                      <p:to>
                                        <p:strVal val="visible"/>
                                      </p:to>
                                    </p:set>
                                    <p:animEffect transition="in" filter="blinds(horizontal)">
                                      <p:cBhvr>
                                        <p:cTn id="61" dur="500"/>
                                        <p:tgtEl>
                                          <p:spTgt spid="380952">
                                            <p:txEl>
                                              <p:pRg st="0" end="0"/>
                                            </p:txEl>
                                          </p:spTgt>
                                        </p:tgtEl>
                                      </p:cBhvr>
                                    </p:animEffect>
                                  </p:childTnLst>
                                </p:cTn>
                              </p:par>
                            </p:childTnLst>
                          </p:cTn>
                        </p:par>
                      </p:childTnLst>
                    </p:cTn>
                  </p:par>
                  <p:par>
                    <p:cTn id="62" fill="hold">
                      <p:stCondLst>
                        <p:cond delay="indefinite"/>
                      </p:stCondLst>
                      <p:childTnLst>
                        <p:par>
                          <p:cTn id="63" fill="hold">
                            <p:stCondLst>
                              <p:cond delay="0"/>
                            </p:stCondLst>
                            <p:childTnLst>
                              <p:par>
                                <p:cTn id="64" presetID="55" presetClass="entr" presetSubtype="0" fill="hold" grpId="0" nodeType="clickEffect">
                                  <p:stCondLst>
                                    <p:cond delay="0"/>
                                  </p:stCondLst>
                                  <p:childTnLst>
                                    <p:set>
                                      <p:cBhvr>
                                        <p:cTn id="65" dur="1" fill="hold">
                                          <p:stCondLst>
                                            <p:cond delay="0"/>
                                          </p:stCondLst>
                                        </p:cTn>
                                        <p:tgtEl>
                                          <p:spTgt spid="380936"/>
                                        </p:tgtEl>
                                        <p:attrNameLst>
                                          <p:attrName>style.visibility</p:attrName>
                                        </p:attrNameLst>
                                      </p:cBhvr>
                                      <p:to>
                                        <p:strVal val="visible"/>
                                      </p:to>
                                    </p:set>
                                    <p:anim calcmode="lin" valueType="num">
                                      <p:cBhvr>
                                        <p:cTn id="66" dur="1000" fill="hold"/>
                                        <p:tgtEl>
                                          <p:spTgt spid="380936"/>
                                        </p:tgtEl>
                                        <p:attrNameLst>
                                          <p:attrName>ppt_w</p:attrName>
                                        </p:attrNameLst>
                                      </p:cBhvr>
                                      <p:tavLst>
                                        <p:tav tm="0">
                                          <p:val>
                                            <p:strVal val="#ppt_w*0.70"/>
                                          </p:val>
                                        </p:tav>
                                        <p:tav tm="100000">
                                          <p:val>
                                            <p:strVal val="#ppt_w"/>
                                          </p:val>
                                        </p:tav>
                                      </p:tavLst>
                                    </p:anim>
                                    <p:anim calcmode="lin" valueType="num">
                                      <p:cBhvr>
                                        <p:cTn id="67" dur="1000" fill="hold"/>
                                        <p:tgtEl>
                                          <p:spTgt spid="380936"/>
                                        </p:tgtEl>
                                        <p:attrNameLst>
                                          <p:attrName>ppt_h</p:attrName>
                                        </p:attrNameLst>
                                      </p:cBhvr>
                                      <p:tavLst>
                                        <p:tav tm="0">
                                          <p:val>
                                            <p:strVal val="#ppt_h"/>
                                          </p:val>
                                        </p:tav>
                                        <p:tav tm="100000">
                                          <p:val>
                                            <p:strVal val="#ppt_h"/>
                                          </p:val>
                                        </p:tav>
                                      </p:tavLst>
                                    </p:anim>
                                    <p:animEffect transition="in" filter="fade">
                                      <p:cBhvr>
                                        <p:cTn id="68" dur="1000"/>
                                        <p:tgtEl>
                                          <p:spTgt spid="380936"/>
                                        </p:tgtEl>
                                      </p:cBhvr>
                                    </p:animEffect>
                                  </p:childTnLst>
                                </p:cTn>
                              </p:par>
                            </p:childTnLst>
                          </p:cTn>
                        </p:par>
                        <p:par>
                          <p:cTn id="69" fill="hold">
                            <p:stCondLst>
                              <p:cond delay="1000"/>
                            </p:stCondLst>
                            <p:childTnLst>
                              <p:par>
                                <p:cTn id="70" presetID="55" presetClass="entr" presetSubtype="0" fill="hold" grpId="0" nodeType="afterEffect">
                                  <p:stCondLst>
                                    <p:cond delay="0"/>
                                  </p:stCondLst>
                                  <p:childTnLst>
                                    <p:set>
                                      <p:cBhvr>
                                        <p:cTn id="71" dur="1" fill="hold">
                                          <p:stCondLst>
                                            <p:cond delay="0"/>
                                          </p:stCondLst>
                                        </p:cTn>
                                        <p:tgtEl>
                                          <p:spTgt spid="380933"/>
                                        </p:tgtEl>
                                        <p:attrNameLst>
                                          <p:attrName>style.visibility</p:attrName>
                                        </p:attrNameLst>
                                      </p:cBhvr>
                                      <p:to>
                                        <p:strVal val="visible"/>
                                      </p:to>
                                    </p:set>
                                    <p:anim calcmode="lin" valueType="num">
                                      <p:cBhvr>
                                        <p:cTn id="72" dur="1000" fill="hold"/>
                                        <p:tgtEl>
                                          <p:spTgt spid="380933"/>
                                        </p:tgtEl>
                                        <p:attrNameLst>
                                          <p:attrName>ppt_w</p:attrName>
                                        </p:attrNameLst>
                                      </p:cBhvr>
                                      <p:tavLst>
                                        <p:tav tm="0">
                                          <p:val>
                                            <p:strVal val="#ppt_w*0.70"/>
                                          </p:val>
                                        </p:tav>
                                        <p:tav tm="100000">
                                          <p:val>
                                            <p:strVal val="#ppt_w"/>
                                          </p:val>
                                        </p:tav>
                                      </p:tavLst>
                                    </p:anim>
                                    <p:anim calcmode="lin" valueType="num">
                                      <p:cBhvr>
                                        <p:cTn id="73" dur="1000" fill="hold"/>
                                        <p:tgtEl>
                                          <p:spTgt spid="380933"/>
                                        </p:tgtEl>
                                        <p:attrNameLst>
                                          <p:attrName>ppt_h</p:attrName>
                                        </p:attrNameLst>
                                      </p:cBhvr>
                                      <p:tavLst>
                                        <p:tav tm="0">
                                          <p:val>
                                            <p:strVal val="#ppt_h"/>
                                          </p:val>
                                        </p:tav>
                                        <p:tav tm="100000">
                                          <p:val>
                                            <p:strVal val="#ppt_h"/>
                                          </p:val>
                                        </p:tav>
                                      </p:tavLst>
                                    </p:anim>
                                    <p:animEffect transition="in" filter="fade">
                                      <p:cBhvr>
                                        <p:cTn id="74" dur="1000"/>
                                        <p:tgtEl>
                                          <p:spTgt spid="380933"/>
                                        </p:tgtEl>
                                      </p:cBhvr>
                                    </p:animEffect>
                                  </p:childTnLst>
                                </p:cTn>
                              </p:par>
                            </p:childTnLst>
                          </p:cTn>
                        </p:par>
                        <p:par>
                          <p:cTn id="75" fill="hold">
                            <p:stCondLst>
                              <p:cond delay="2000"/>
                            </p:stCondLst>
                            <p:childTnLst>
                              <p:par>
                                <p:cTn id="76" presetID="1" presetClass="entr" presetSubtype="0" fill="hold" grpId="0" nodeType="afterEffect">
                                  <p:stCondLst>
                                    <p:cond delay="0"/>
                                  </p:stCondLst>
                                  <p:childTnLst>
                                    <p:set>
                                      <p:cBhvr>
                                        <p:cTn id="77" dur="1" fill="hold">
                                          <p:stCondLst>
                                            <p:cond delay="0"/>
                                          </p:stCondLst>
                                        </p:cTn>
                                        <p:tgtEl>
                                          <p:spTgt spid="380939"/>
                                        </p:tgtEl>
                                        <p:attrNameLst>
                                          <p:attrName>style.visibility</p:attrName>
                                        </p:attrNameLst>
                                      </p:cBhvr>
                                      <p:to>
                                        <p:strVal val="visible"/>
                                      </p:to>
                                    </p:set>
                                  </p:childTnLst>
                                </p:cTn>
                              </p:par>
                            </p:childTnLst>
                          </p:cTn>
                        </p:par>
                      </p:childTnLst>
                    </p:cTn>
                  </p:par>
                  <p:par>
                    <p:cTn id="78" fill="hold">
                      <p:stCondLst>
                        <p:cond delay="indefinite"/>
                      </p:stCondLst>
                      <p:childTnLst>
                        <p:par>
                          <p:cTn id="79" fill="hold">
                            <p:stCondLst>
                              <p:cond delay="0"/>
                            </p:stCondLst>
                            <p:childTnLst>
                              <p:par>
                                <p:cTn id="80" presetID="55" presetClass="entr" presetSubtype="0" fill="hold" grpId="0" nodeType="clickEffect">
                                  <p:stCondLst>
                                    <p:cond delay="0"/>
                                  </p:stCondLst>
                                  <p:childTnLst>
                                    <p:set>
                                      <p:cBhvr>
                                        <p:cTn id="81" dur="1" fill="hold">
                                          <p:stCondLst>
                                            <p:cond delay="0"/>
                                          </p:stCondLst>
                                        </p:cTn>
                                        <p:tgtEl>
                                          <p:spTgt spid="380942"/>
                                        </p:tgtEl>
                                        <p:attrNameLst>
                                          <p:attrName>style.visibility</p:attrName>
                                        </p:attrNameLst>
                                      </p:cBhvr>
                                      <p:to>
                                        <p:strVal val="visible"/>
                                      </p:to>
                                    </p:set>
                                    <p:anim calcmode="lin" valueType="num">
                                      <p:cBhvr>
                                        <p:cTn id="82" dur="1000" fill="hold"/>
                                        <p:tgtEl>
                                          <p:spTgt spid="380942"/>
                                        </p:tgtEl>
                                        <p:attrNameLst>
                                          <p:attrName>ppt_w</p:attrName>
                                        </p:attrNameLst>
                                      </p:cBhvr>
                                      <p:tavLst>
                                        <p:tav tm="0">
                                          <p:val>
                                            <p:strVal val="#ppt_w*0.70"/>
                                          </p:val>
                                        </p:tav>
                                        <p:tav tm="100000">
                                          <p:val>
                                            <p:strVal val="#ppt_w"/>
                                          </p:val>
                                        </p:tav>
                                      </p:tavLst>
                                    </p:anim>
                                    <p:anim calcmode="lin" valueType="num">
                                      <p:cBhvr>
                                        <p:cTn id="83" dur="1000" fill="hold"/>
                                        <p:tgtEl>
                                          <p:spTgt spid="380942"/>
                                        </p:tgtEl>
                                        <p:attrNameLst>
                                          <p:attrName>ppt_h</p:attrName>
                                        </p:attrNameLst>
                                      </p:cBhvr>
                                      <p:tavLst>
                                        <p:tav tm="0">
                                          <p:val>
                                            <p:strVal val="#ppt_h"/>
                                          </p:val>
                                        </p:tav>
                                        <p:tav tm="100000">
                                          <p:val>
                                            <p:strVal val="#ppt_h"/>
                                          </p:val>
                                        </p:tav>
                                      </p:tavLst>
                                    </p:anim>
                                    <p:animEffect transition="in" filter="fade">
                                      <p:cBhvr>
                                        <p:cTn id="84" dur="1000"/>
                                        <p:tgtEl>
                                          <p:spTgt spid="380942"/>
                                        </p:tgtEl>
                                      </p:cBhvr>
                                    </p:animEffect>
                                  </p:childTnLst>
                                </p:cTn>
                              </p:par>
                            </p:childTnLst>
                          </p:cTn>
                        </p:par>
                        <p:par>
                          <p:cTn id="85" fill="hold">
                            <p:stCondLst>
                              <p:cond delay="1000"/>
                            </p:stCondLst>
                            <p:childTnLst>
                              <p:par>
                                <p:cTn id="86" presetID="55" presetClass="entr" presetSubtype="0" fill="hold" grpId="0" nodeType="afterEffect">
                                  <p:stCondLst>
                                    <p:cond delay="0"/>
                                  </p:stCondLst>
                                  <p:childTnLst>
                                    <p:set>
                                      <p:cBhvr>
                                        <p:cTn id="87" dur="1" fill="hold">
                                          <p:stCondLst>
                                            <p:cond delay="0"/>
                                          </p:stCondLst>
                                        </p:cTn>
                                        <p:tgtEl>
                                          <p:spTgt spid="380941"/>
                                        </p:tgtEl>
                                        <p:attrNameLst>
                                          <p:attrName>style.visibility</p:attrName>
                                        </p:attrNameLst>
                                      </p:cBhvr>
                                      <p:to>
                                        <p:strVal val="visible"/>
                                      </p:to>
                                    </p:set>
                                    <p:anim calcmode="lin" valueType="num">
                                      <p:cBhvr>
                                        <p:cTn id="88" dur="1000" fill="hold"/>
                                        <p:tgtEl>
                                          <p:spTgt spid="380941"/>
                                        </p:tgtEl>
                                        <p:attrNameLst>
                                          <p:attrName>ppt_w</p:attrName>
                                        </p:attrNameLst>
                                      </p:cBhvr>
                                      <p:tavLst>
                                        <p:tav tm="0">
                                          <p:val>
                                            <p:strVal val="#ppt_w*0.70"/>
                                          </p:val>
                                        </p:tav>
                                        <p:tav tm="100000">
                                          <p:val>
                                            <p:strVal val="#ppt_w"/>
                                          </p:val>
                                        </p:tav>
                                      </p:tavLst>
                                    </p:anim>
                                    <p:anim calcmode="lin" valueType="num">
                                      <p:cBhvr>
                                        <p:cTn id="89" dur="1000" fill="hold"/>
                                        <p:tgtEl>
                                          <p:spTgt spid="380941"/>
                                        </p:tgtEl>
                                        <p:attrNameLst>
                                          <p:attrName>ppt_h</p:attrName>
                                        </p:attrNameLst>
                                      </p:cBhvr>
                                      <p:tavLst>
                                        <p:tav tm="0">
                                          <p:val>
                                            <p:strVal val="#ppt_h"/>
                                          </p:val>
                                        </p:tav>
                                        <p:tav tm="100000">
                                          <p:val>
                                            <p:strVal val="#ppt_h"/>
                                          </p:val>
                                        </p:tav>
                                      </p:tavLst>
                                    </p:anim>
                                    <p:animEffect transition="in" filter="fade">
                                      <p:cBhvr>
                                        <p:cTn id="90" dur="1000"/>
                                        <p:tgtEl>
                                          <p:spTgt spid="380941"/>
                                        </p:tgtEl>
                                      </p:cBhvr>
                                    </p:animEffect>
                                  </p:childTnLst>
                                </p:cTn>
                              </p:par>
                            </p:childTnLst>
                          </p:cTn>
                        </p:par>
                      </p:childTnLst>
                    </p:cTn>
                  </p:par>
                  <p:par>
                    <p:cTn id="91" fill="hold">
                      <p:stCondLst>
                        <p:cond delay="indefinite"/>
                      </p:stCondLst>
                      <p:childTnLst>
                        <p:par>
                          <p:cTn id="92" fill="hold">
                            <p:stCondLst>
                              <p:cond delay="0"/>
                            </p:stCondLst>
                            <p:childTnLst>
                              <p:par>
                                <p:cTn id="93" presetID="55" presetClass="entr" presetSubtype="0" fill="hold" grpId="0" nodeType="clickEffect">
                                  <p:stCondLst>
                                    <p:cond delay="0"/>
                                  </p:stCondLst>
                                  <p:childTnLst>
                                    <p:set>
                                      <p:cBhvr>
                                        <p:cTn id="94" dur="1" fill="hold">
                                          <p:stCondLst>
                                            <p:cond delay="0"/>
                                          </p:stCondLst>
                                        </p:cTn>
                                        <p:tgtEl>
                                          <p:spTgt spid="380943"/>
                                        </p:tgtEl>
                                        <p:attrNameLst>
                                          <p:attrName>style.visibility</p:attrName>
                                        </p:attrNameLst>
                                      </p:cBhvr>
                                      <p:to>
                                        <p:strVal val="visible"/>
                                      </p:to>
                                    </p:set>
                                    <p:anim calcmode="lin" valueType="num">
                                      <p:cBhvr>
                                        <p:cTn id="95" dur="1000" fill="hold"/>
                                        <p:tgtEl>
                                          <p:spTgt spid="380943"/>
                                        </p:tgtEl>
                                        <p:attrNameLst>
                                          <p:attrName>ppt_w</p:attrName>
                                        </p:attrNameLst>
                                      </p:cBhvr>
                                      <p:tavLst>
                                        <p:tav tm="0">
                                          <p:val>
                                            <p:strVal val="#ppt_w*0.70"/>
                                          </p:val>
                                        </p:tav>
                                        <p:tav tm="100000">
                                          <p:val>
                                            <p:strVal val="#ppt_w"/>
                                          </p:val>
                                        </p:tav>
                                      </p:tavLst>
                                    </p:anim>
                                    <p:anim calcmode="lin" valueType="num">
                                      <p:cBhvr>
                                        <p:cTn id="96" dur="1000" fill="hold"/>
                                        <p:tgtEl>
                                          <p:spTgt spid="380943"/>
                                        </p:tgtEl>
                                        <p:attrNameLst>
                                          <p:attrName>ppt_h</p:attrName>
                                        </p:attrNameLst>
                                      </p:cBhvr>
                                      <p:tavLst>
                                        <p:tav tm="0">
                                          <p:val>
                                            <p:strVal val="#ppt_h"/>
                                          </p:val>
                                        </p:tav>
                                        <p:tav tm="100000">
                                          <p:val>
                                            <p:strVal val="#ppt_h"/>
                                          </p:val>
                                        </p:tav>
                                      </p:tavLst>
                                    </p:anim>
                                    <p:animEffect transition="in" filter="fade">
                                      <p:cBhvr>
                                        <p:cTn id="97" dur="1000"/>
                                        <p:tgtEl>
                                          <p:spTgt spid="380943"/>
                                        </p:tgtEl>
                                      </p:cBhvr>
                                    </p:animEffect>
                                  </p:childTnLst>
                                </p:cTn>
                              </p:par>
                            </p:childTnLst>
                          </p:cTn>
                        </p:par>
                        <p:par>
                          <p:cTn id="98" fill="hold">
                            <p:stCondLst>
                              <p:cond delay="1000"/>
                            </p:stCondLst>
                            <p:childTnLst>
                              <p:par>
                                <p:cTn id="99" presetID="4" presetClass="entr" presetSubtype="16" fill="hold" nodeType="afterEffect">
                                  <p:stCondLst>
                                    <p:cond delay="0"/>
                                  </p:stCondLst>
                                  <p:childTnLst>
                                    <p:set>
                                      <p:cBhvr>
                                        <p:cTn id="100" dur="1" fill="hold">
                                          <p:stCondLst>
                                            <p:cond delay="0"/>
                                          </p:stCondLst>
                                        </p:cTn>
                                        <p:tgtEl>
                                          <p:spTgt spid="380951">
                                            <p:txEl>
                                              <p:pRg st="0" end="0"/>
                                            </p:txEl>
                                          </p:spTgt>
                                        </p:tgtEl>
                                        <p:attrNameLst>
                                          <p:attrName>style.visibility</p:attrName>
                                        </p:attrNameLst>
                                      </p:cBhvr>
                                      <p:to>
                                        <p:strVal val="visible"/>
                                      </p:to>
                                    </p:set>
                                    <p:animEffect transition="in" filter="box(in)">
                                      <p:cBhvr>
                                        <p:cTn id="101" dur="500"/>
                                        <p:tgtEl>
                                          <p:spTgt spid="380951">
                                            <p:txEl>
                                              <p:pRg st="0" end="0"/>
                                            </p:txEl>
                                          </p:spTgt>
                                        </p:tgtEl>
                                      </p:cBhvr>
                                    </p:animEffect>
                                  </p:childTnLst>
                                </p:cTn>
                              </p:par>
                            </p:childTnLst>
                          </p:cTn>
                        </p:par>
                      </p:childTnLst>
                    </p:cTn>
                  </p:par>
                  <p:par>
                    <p:cTn id="102" fill="hold">
                      <p:stCondLst>
                        <p:cond delay="indefinite"/>
                      </p:stCondLst>
                      <p:childTnLst>
                        <p:par>
                          <p:cTn id="103" fill="hold">
                            <p:stCondLst>
                              <p:cond delay="0"/>
                            </p:stCondLst>
                            <p:childTnLst>
                              <p:par>
                                <p:cTn id="104" presetID="55" presetClass="entr" presetSubtype="0" fill="hold" grpId="0" nodeType="clickEffect">
                                  <p:stCondLst>
                                    <p:cond delay="0"/>
                                  </p:stCondLst>
                                  <p:childTnLst>
                                    <p:set>
                                      <p:cBhvr>
                                        <p:cTn id="105" dur="1" fill="hold">
                                          <p:stCondLst>
                                            <p:cond delay="0"/>
                                          </p:stCondLst>
                                        </p:cTn>
                                        <p:tgtEl>
                                          <p:spTgt spid="380935"/>
                                        </p:tgtEl>
                                        <p:attrNameLst>
                                          <p:attrName>style.visibility</p:attrName>
                                        </p:attrNameLst>
                                      </p:cBhvr>
                                      <p:to>
                                        <p:strVal val="visible"/>
                                      </p:to>
                                    </p:set>
                                    <p:anim calcmode="lin" valueType="num">
                                      <p:cBhvr>
                                        <p:cTn id="106" dur="1000" fill="hold"/>
                                        <p:tgtEl>
                                          <p:spTgt spid="380935"/>
                                        </p:tgtEl>
                                        <p:attrNameLst>
                                          <p:attrName>ppt_w</p:attrName>
                                        </p:attrNameLst>
                                      </p:cBhvr>
                                      <p:tavLst>
                                        <p:tav tm="0">
                                          <p:val>
                                            <p:strVal val="#ppt_w*0.70"/>
                                          </p:val>
                                        </p:tav>
                                        <p:tav tm="100000">
                                          <p:val>
                                            <p:strVal val="#ppt_w"/>
                                          </p:val>
                                        </p:tav>
                                      </p:tavLst>
                                    </p:anim>
                                    <p:anim calcmode="lin" valueType="num">
                                      <p:cBhvr>
                                        <p:cTn id="107" dur="1000" fill="hold"/>
                                        <p:tgtEl>
                                          <p:spTgt spid="380935"/>
                                        </p:tgtEl>
                                        <p:attrNameLst>
                                          <p:attrName>ppt_h</p:attrName>
                                        </p:attrNameLst>
                                      </p:cBhvr>
                                      <p:tavLst>
                                        <p:tav tm="0">
                                          <p:val>
                                            <p:strVal val="#ppt_h"/>
                                          </p:val>
                                        </p:tav>
                                        <p:tav tm="100000">
                                          <p:val>
                                            <p:strVal val="#ppt_h"/>
                                          </p:val>
                                        </p:tav>
                                      </p:tavLst>
                                    </p:anim>
                                    <p:animEffect transition="in" filter="fade">
                                      <p:cBhvr>
                                        <p:cTn id="108" dur="1000"/>
                                        <p:tgtEl>
                                          <p:spTgt spid="380935"/>
                                        </p:tgtEl>
                                      </p:cBhvr>
                                    </p:animEffect>
                                  </p:childTnLst>
                                </p:cTn>
                              </p:par>
                            </p:childTnLst>
                          </p:cTn>
                        </p:par>
                        <p:par>
                          <p:cTn id="109" fill="hold">
                            <p:stCondLst>
                              <p:cond delay="1000"/>
                            </p:stCondLst>
                            <p:childTnLst>
                              <p:par>
                                <p:cTn id="110" presetID="55" presetClass="entr" presetSubtype="0" fill="hold" grpId="0" nodeType="afterEffect">
                                  <p:stCondLst>
                                    <p:cond delay="0"/>
                                  </p:stCondLst>
                                  <p:childTnLst>
                                    <p:set>
                                      <p:cBhvr>
                                        <p:cTn id="111" dur="1" fill="hold">
                                          <p:stCondLst>
                                            <p:cond delay="0"/>
                                          </p:stCondLst>
                                        </p:cTn>
                                        <p:tgtEl>
                                          <p:spTgt spid="380937"/>
                                        </p:tgtEl>
                                        <p:attrNameLst>
                                          <p:attrName>style.visibility</p:attrName>
                                        </p:attrNameLst>
                                      </p:cBhvr>
                                      <p:to>
                                        <p:strVal val="visible"/>
                                      </p:to>
                                    </p:set>
                                    <p:anim calcmode="lin" valueType="num">
                                      <p:cBhvr>
                                        <p:cTn id="112" dur="1000" fill="hold"/>
                                        <p:tgtEl>
                                          <p:spTgt spid="380937"/>
                                        </p:tgtEl>
                                        <p:attrNameLst>
                                          <p:attrName>ppt_w</p:attrName>
                                        </p:attrNameLst>
                                      </p:cBhvr>
                                      <p:tavLst>
                                        <p:tav tm="0">
                                          <p:val>
                                            <p:strVal val="#ppt_w*0.70"/>
                                          </p:val>
                                        </p:tav>
                                        <p:tav tm="100000">
                                          <p:val>
                                            <p:strVal val="#ppt_w"/>
                                          </p:val>
                                        </p:tav>
                                      </p:tavLst>
                                    </p:anim>
                                    <p:anim calcmode="lin" valueType="num">
                                      <p:cBhvr>
                                        <p:cTn id="113" dur="1000" fill="hold"/>
                                        <p:tgtEl>
                                          <p:spTgt spid="380937"/>
                                        </p:tgtEl>
                                        <p:attrNameLst>
                                          <p:attrName>ppt_h</p:attrName>
                                        </p:attrNameLst>
                                      </p:cBhvr>
                                      <p:tavLst>
                                        <p:tav tm="0">
                                          <p:val>
                                            <p:strVal val="#ppt_h"/>
                                          </p:val>
                                        </p:tav>
                                        <p:tav tm="100000">
                                          <p:val>
                                            <p:strVal val="#ppt_h"/>
                                          </p:val>
                                        </p:tav>
                                      </p:tavLst>
                                    </p:anim>
                                    <p:animEffect transition="in" filter="fade">
                                      <p:cBhvr>
                                        <p:cTn id="114" dur="1000"/>
                                        <p:tgtEl>
                                          <p:spTgt spid="380937"/>
                                        </p:tgtEl>
                                      </p:cBhvr>
                                    </p:animEffect>
                                  </p:childTnLst>
                                </p:cTn>
                              </p:par>
                            </p:childTnLst>
                          </p:cTn>
                        </p:par>
                      </p:childTnLst>
                    </p:cTn>
                  </p:par>
                  <p:par>
                    <p:cTn id="115" fill="hold">
                      <p:stCondLst>
                        <p:cond delay="indefinite"/>
                      </p:stCondLst>
                      <p:childTnLst>
                        <p:par>
                          <p:cTn id="116" fill="hold">
                            <p:stCondLst>
                              <p:cond delay="0"/>
                            </p:stCondLst>
                            <p:childTnLst>
                              <p:par>
                                <p:cTn id="117" presetID="2" presetClass="entr" presetSubtype="8" fill="hold" grpId="0" nodeType="clickEffect">
                                  <p:stCondLst>
                                    <p:cond delay="0"/>
                                  </p:stCondLst>
                                  <p:childTnLst>
                                    <p:set>
                                      <p:cBhvr>
                                        <p:cTn id="118" dur="1" fill="hold">
                                          <p:stCondLst>
                                            <p:cond delay="0"/>
                                          </p:stCondLst>
                                        </p:cTn>
                                        <p:tgtEl>
                                          <p:spTgt spid="380944"/>
                                        </p:tgtEl>
                                        <p:attrNameLst>
                                          <p:attrName>style.visibility</p:attrName>
                                        </p:attrNameLst>
                                      </p:cBhvr>
                                      <p:to>
                                        <p:strVal val="visible"/>
                                      </p:to>
                                    </p:set>
                                    <p:anim calcmode="lin" valueType="num">
                                      <p:cBhvr additive="base">
                                        <p:cTn id="119" dur="500" fill="hold"/>
                                        <p:tgtEl>
                                          <p:spTgt spid="380944"/>
                                        </p:tgtEl>
                                        <p:attrNameLst>
                                          <p:attrName>ppt_x</p:attrName>
                                        </p:attrNameLst>
                                      </p:cBhvr>
                                      <p:tavLst>
                                        <p:tav tm="0">
                                          <p:val>
                                            <p:strVal val="0-#ppt_w/2"/>
                                          </p:val>
                                        </p:tav>
                                        <p:tav tm="100000">
                                          <p:val>
                                            <p:strVal val="#ppt_x"/>
                                          </p:val>
                                        </p:tav>
                                      </p:tavLst>
                                    </p:anim>
                                    <p:anim calcmode="lin" valueType="num">
                                      <p:cBhvr additive="base">
                                        <p:cTn id="120" dur="500" fill="hold"/>
                                        <p:tgtEl>
                                          <p:spTgt spid="3809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0931" grpId="0" animBg="1"/>
      <p:bldP spid="380932" grpId="0" animBg="1"/>
      <p:bldP spid="380933" grpId="0" animBg="1"/>
      <p:bldP spid="380934" grpId="0" animBg="1"/>
      <p:bldP spid="380935" grpId="0" animBg="1"/>
      <p:bldP spid="380936" grpId="0" animBg="1"/>
      <p:bldP spid="380937" grpId="0" animBg="1"/>
      <p:bldP spid="380938" grpId="0" animBg="1"/>
      <p:bldP spid="380939" grpId="0"/>
      <p:bldP spid="380940" grpId="0" animBg="1"/>
      <p:bldP spid="380941" grpId="0" animBg="1"/>
      <p:bldP spid="380942" grpId="0" animBg="1"/>
      <p:bldP spid="380943" grpId="0" animBg="1"/>
      <p:bldP spid="380944" grpId="0" animBg="1" autoUpdateAnimBg="0"/>
      <p:bldP spid="380945" grpId="0" animBg="1"/>
      <p:bldP spid="380946" grpId="0" animBg="1"/>
      <p:bldP spid="380947" grpId="0" animBg="1"/>
      <p:bldP spid="380948" grpId="0" animBg="1"/>
      <p:bldP spid="38094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extBox 1"/>
          <p:cNvSpPr txBox="1">
            <a:spLocks noChangeArrowheads="1"/>
          </p:cNvSpPr>
          <p:nvPr/>
        </p:nvSpPr>
        <p:spPr bwMode="auto">
          <a:xfrm>
            <a:off x="526090" y="476251"/>
            <a:ext cx="10350647" cy="1323975"/>
          </a:xfrm>
          <a:prstGeom prst="rect">
            <a:avLst/>
          </a:prstGeom>
          <a:noFill/>
          <a:ln w="9525">
            <a:noFill/>
            <a:miter lim="800000"/>
            <a:headEnd/>
            <a:tailEnd/>
          </a:ln>
        </p:spPr>
        <p:txBody>
          <a:bodyPr>
            <a:spAutoFit/>
          </a:bodyPr>
          <a:lstStyle/>
          <a:p>
            <a:r>
              <a:rPr lang="zh-CN" altLang="en-US" sz="4000" b="1" dirty="0" smtClean="0">
                <a:latin typeface="楷体" pitchFamily="49" charset="-122"/>
                <a:ea typeface="楷体" pitchFamily="49" charset="-122"/>
              </a:rPr>
              <a:t>公</a:t>
            </a:r>
            <a:r>
              <a:rPr lang="zh-CN" altLang="en-US" sz="4000" b="1" dirty="0">
                <a:latin typeface="楷体" pitchFamily="49" charset="-122"/>
                <a:ea typeface="楷体" pitchFamily="49" charset="-122"/>
              </a:rPr>
              <a:t>元前</a:t>
            </a:r>
            <a:r>
              <a:rPr lang="en-US" altLang="zh-CN" sz="4000" b="1" dirty="0">
                <a:latin typeface="楷体" pitchFamily="49" charset="-122"/>
                <a:ea typeface="楷体" pitchFamily="49" charset="-122"/>
              </a:rPr>
              <a:t>8</a:t>
            </a:r>
            <a:r>
              <a:rPr lang="zh-CN" altLang="en-US" sz="4000" b="1" dirty="0">
                <a:latin typeface="楷体" pitchFamily="49" charset="-122"/>
                <a:ea typeface="楷体" pitchFamily="49" charset="-122"/>
              </a:rPr>
              <a:t>世纪，希腊出现奴隶制城邦，最著名的是</a:t>
            </a:r>
            <a:r>
              <a:rPr lang="en-US" altLang="zh-CN" sz="4000" b="1" dirty="0">
                <a:latin typeface="楷体" pitchFamily="49" charset="-122"/>
                <a:ea typeface="楷体" pitchFamily="49" charset="-122"/>
              </a:rPr>
              <a:t>: </a:t>
            </a:r>
            <a:endParaRPr lang="zh-CN" altLang="en-US" sz="4000" b="1" dirty="0">
              <a:latin typeface="楷体" pitchFamily="49" charset="-122"/>
              <a:ea typeface="楷体" pitchFamily="49" charset="-122"/>
            </a:endParaRPr>
          </a:p>
        </p:txBody>
      </p:sp>
      <p:sp>
        <p:nvSpPr>
          <p:cNvPr id="2" name="矩形 1"/>
          <p:cNvSpPr>
            <a:spLocks noChangeArrowheads="1"/>
          </p:cNvSpPr>
          <p:nvPr/>
        </p:nvSpPr>
        <p:spPr bwMode="auto">
          <a:xfrm>
            <a:off x="2826937" y="2205039"/>
            <a:ext cx="4827767" cy="708025"/>
          </a:xfrm>
          <a:prstGeom prst="rect">
            <a:avLst/>
          </a:prstGeom>
          <a:noFill/>
          <a:ln w="9525">
            <a:noFill/>
            <a:miter lim="800000"/>
            <a:headEnd/>
            <a:tailEnd/>
          </a:ln>
        </p:spPr>
        <p:txBody>
          <a:bodyPr>
            <a:spAutoFit/>
          </a:bodyPr>
          <a:lstStyle/>
          <a:p>
            <a:r>
              <a:rPr lang="zh-CN" altLang="en-US" sz="4000" b="1" dirty="0">
                <a:latin typeface="楷体" pitchFamily="49" charset="-122"/>
                <a:ea typeface="楷体" pitchFamily="49" charset="-122"/>
              </a:rPr>
              <a:t>雅典、斯巴达</a:t>
            </a:r>
            <a:endParaRPr lang="zh-CN" altLang="en-US" dirty="0"/>
          </a:p>
        </p:txBody>
      </p:sp>
      <p:sp>
        <p:nvSpPr>
          <p:cNvPr id="5" name="矩形 4"/>
          <p:cNvSpPr>
            <a:spLocks noChangeArrowheads="1"/>
          </p:cNvSpPr>
          <p:nvPr/>
        </p:nvSpPr>
        <p:spPr bwMode="auto">
          <a:xfrm>
            <a:off x="4263647" y="4581526"/>
            <a:ext cx="2242922" cy="707886"/>
          </a:xfrm>
          <a:prstGeom prst="rect">
            <a:avLst/>
          </a:prstGeom>
          <a:noFill/>
          <a:ln w="9525">
            <a:noFill/>
            <a:miter lim="800000"/>
            <a:headEnd/>
            <a:tailEnd/>
          </a:ln>
        </p:spPr>
        <p:txBody>
          <a:bodyPr wrap="none">
            <a:spAutoFit/>
          </a:bodyPr>
          <a:lstStyle/>
          <a:p>
            <a:pPr>
              <a:spcBef>
                <a:spcPct val="50000"/>
              </a:spcBef>
            </a:pPr>
            <a:r>
              <a:rPr kumimoji="0" lang="zh-CN" altLang="en-US" sz="4000" b="1">
                <a:solidFill>
                  <a:srgbClr val="FFFF00"/>
                </a:solidFill>
                <a:latin typeface="楷体" pitchFamily="49" charset="-122"/>
                <a:ea typeface="楷体" pitchFamily="49" charset="-122"/>
              </a:rPr>
              <a:t>小国寡民</a:t>
            </a:r>
          </a:p>
        </p:txBody>
      </p:sp>
      <p:pic>
        <p:nvPicPr>
          <p:cNvPr id="7" name="图片 9226" descr="910107"/>
          <p:cNvPicPr>
            <a:picLocks noChangeAspect="1" noChangeArrowheads="1"/>
          </p:cNvPicPr>
          <p:nvPr/>
        </p:nvPicPr>
        <p:blipFill>
          <a:blip r:embed="rId2" cstate="print"/>
          <a:srcRect/>
          <a:stretch>
            <a:fillRect/>
          </a:stretch>
        </p:blipFill>
        <p:spPr bwMode="auto">
          <a:xfrm>
            <a:off x="3137521" y="692150"/>
            <a:ext cx="7595545" cy="5113338"/>
          </a:xfrm>
          <a:prstGeom prst="rect">
            <a:avLst/>
          </a:prstGeom>
          <a:noFill/>
          <a:ln w="9525">
            <a:noFill/>
            <a:miter lim="800000"/>
            <a:headEnd/>
            <a:tailEnd/>
          </a:ln>
        </p:spPr>
      </p:pic>
      <p:sp>
        <p:nvSpPr>
          <p:cNvPr id="8" name="文本框 9227"/>
          <p:cNvSpPr txBox="1">
            <a:spLocks noChangeArrowheads="1"/>
          </p:cNvSpPr>
          <p:nvPr/>
        </p:nvSpPr>
        <p:spPr bwMode="auto">
          <a:xfrm>
            <a:off x="3898132" y="3627438"/>
            <a:ext cx="2013506" cy="584200"/>
          </a:xfrm>
          <a:prstGeom prst="rect">
            <a:avLst/>
          </a:prstGeom>
          <a:solidFill>
            <a:schemeClr val="tx1"/>
          </a:solidFill>
          <a:ln w="9525">
            <a:solidFill>
              <a:srgbClr val="FF3300"/>
            </a:solidFill>
            <a:miter lim="800000"/>
            <a:headEnd/>
            <a:tailEnd/>
          </a:ln>
        </p:spPr>
        <p:txBody>
          <a:bodyPr>
            <a:spAutoFit/>
          </a:bodyPr>
          <a:lstStyle/>
          <a:p>
            <a:pPr>
              <a:spcBef>
                <a:spcPct val="50000"/>
              </a:spcBef>
              <a:buFont typeface="Arial" pitchFamily="34" charset="0"/>
              <a:buNone/>
            </a:pPr>
            <a:r>
              <a:rPr kumimoji="0" lang="zh-CN" altLang="en-US" sz="3200" b="1">
                <a:solidFill>
                  <a:srgbClr val="0000FF"/>
                </a:solidFill>
                <a:latin typeface="Arial" pitchFamily="34" charset="0"/>
                <a:ea typeface="黑体" pitchFamily="49" charset="-122"/>
              </a:rPr>
              <a:t>斯巴达</a:t>
            </a:r>
          </a:p>
        </p:txBody>
      </p:sp>
      <p:sp>
        <p:nvSpPr>
          <p:cNvPr id="9" name="文本框 9228"/>
          <p:cNvSpPr txBox="1">
            <a:spLocks noChangeArrowheads="1"/>
          </p:cNvSpPr>
          <p:nvPr/>
        </p:nvSpPr>
        <p:spPr bwMode="auto">
          <a:xfrm>
            <a:off x="6934236" y="3038475"/>
            <a:ext cx="1438823" cy="585788"/>
          </a:xfrm>
          <a:prstGeom prst="rect">
            <a:avLst/>
          </a:prstGeom>
          <a:solidFill>
            <a:schemeClr val="tx1"/>
          </a:solidFill>
          <a:ln w="9525">
            <a:solidFill>
              <a:srgbClr val="FF3300"/>
            </a:solidFill>
            <a:miter lim="800000"/>
            <a:headEnd/>
            <a:tailEnd/>
          </a:ln>
        </p:spPr>
        <p:txBody>
          <a:bodyPr>
            <a:spAutoFit/>
          </a:bodyPr>
          <a:lstStyle/>
          <a:p>
            <a:pPr>
              <a:spcBef>
                <a:spcPct val="50000"/>
              </a:spcBef>
              <a:buFont typeface="Arial" pitchFamily="34" charset="0"/>
              <a:buNone/>
            </a:pPr>
            <a:r>
              <a:rPr kumimoji="0" lang="zh-CN" altLang="en-US" sz="3200" b="1">
                <a:solidFill>
                  <a:srgbClr val="0000FF"/>
                </a:solidFill>
                <a:latin typeface="Arial" pitchFamily="34" charset="0"/>
                <a:ea typeface="黑体" pitchFamily="49" charset="-122"/>
              </a:rPr>
              <a:t>雅典</a:t>
            </a:r>
          </a:p>
        </p:txBody>
      </p:sp>
      <p:sp>
        <p:nvSpPr>
          <p:cNvPr id="6" name="矩形 5"/>
          <p:cNvSpPr/>
          <p:nvPr/>
        </p:nvSpPr>
        <p:spPr>
          <a:xfrm>
            <a:off x="7115938" y="3644900"/>
            <a:ext cx="2656496" cy="584775"/>
          </a:xfrm>
          <a:prstGeom prst="rect">
            <a:avLst/>
          </a:prstGeom>
          <a:solidFill>
            <a:schemeClr val="tx1"/>
          </a:solidFill>
        </p:spPr>
        <p:txBody>
          <a:bodyPr wrap="none">
            <a:spAutoFit/>
          </a:bodyPr>
          <a:lstStyle/>
          <a:p>
            <a:pPr>
              <a:buFont typeface="Arial" pitchFamily="34" charset="0"/>
              <a:buNone/>
              <a:defRPr/>
            </a:pPr>
            <a:r>
              <a:rPr lang="zh-CN" altLang="zh-CN" sz="3200" b="1" dirty="0">
                <a:solidFill>
                  <a:srgbClr val="000000"/>
                </a:solidFill>
                <a:effectLst>
                  <a:outerShdw blurRad="38100" dist="38100" dir="2700000" algn="tl">
                    <a:srgbClr val="FFFFFF"/>
                  </a:outerShdw>
                </a:effectLst>
                <a:latin typeface="楷体" pitchFamily="49" charset="-122"/>
                <a:ea typeface="楷体" pitchFamily="49" charset="-122"/>
              </a:rPr>
              <a:t>奴隶制共和国</a:t>
            </a:r>
          </a:p>
        </p:txBody>
      </p:sp>
      <p:sp>
        <p:nvSpPr>
          <p:cNvPr id="10" name="矩形 9"/>
          <p:cNvSpPr/>
          <p:nvPr/>
        </p:nvSpPr>
        <p:spPr>
          <a:xfrm>
            <a:off x="3401621" y="4292600"/>
            <a:ext cx="3068469" cy="584775"/>
          </a:xfrm>
          <a:prstGeom prst="rect">
            <a:avLst/>
          </a:prstGeom>
          <a:solidFill>
            <a:schemeClr val="tx1"/>
          </a:solidFill>
        </p:spPr>
        <p:txBody>
          <a:bodyPr wrap="none">
            <a:spAutoFit/>
          </a:bodyPr>
          <a:lstStyle/>
          <a:p>
            <a:pPr>
              <a:buFont typeface="Arial" pitchFamily="34" charset="0"/>
              <a:buNone/>
              <a:defRPr/>
            </a:pPr>
            <a:r>
              <a:rPr lang="zh-CN" altLang="zh-CN" sz="3200" b="1" dirty="0">
                <a:solidFill>
                  <a:srgbClr val="000000"/>
                </a:solidFill>
                <a:effectLst>
                  <a:outerShdw blurRad="38100" dist="38100" dir="2700000" algn="tl">
                    <a:srgbClr val="FFFFFF"/>
                  </a:outerShdw>
                </a:effectLst>
                <a:latin typeface="楷体" pitchFamily="49" charset="-122"/>
                <a:ea typeface="楷体" pitchFamily="49" charset="-122"/>
              </a:rPr>
              <a:t>奴隶制贵族专政</a:t>
            </a:r>
            <a:endParaRPr lang="zh-CN" altLang="zh-CN" sz="3200" b="1" dirty="0">
              <a:solidFill>
                <a:srgbClr val="000000"/>
              </a:solidFill>
              <a:latin typeface="楷体" pitchFamily="49" charset="-122"/>
              <a:ea typeface="楷体"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0962"/>
                                        </p:tgtEl>
                                        <p:attrNameLst>
                                          <p:attrName>style.visibility</p:attrName>
                                        </p:attrNameLst>
                                      </p:cBhvr>
                                      <p:to>
                                        <p:strVal val="visible"/>
                                      </p:to>
                                    </p:set>
                                    <p:animEffect transition="in" filter="fade">
                                      <p:cBhvr>
                                        <p:cTn id="7" dur="2000"/>
                                        <p:tgtEl>
                                          <p:spTgt spid="4096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2000"/>
                                        <p:tgtEl>
                                          <p:spTgt spid="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fill="hold"/>
                                        <p:tgtEl>
                                          <p:spTgt spid="9"/>
                                        </p:tgtEl>
                                        <p:attrNameLst>
                                          <p:attrName>ppt_x</p:attrName>
                                        </p:attrNameLst>
                                      </p:cBhvr>
                                      <p:tavLst>
                                        <p:tav tm="0">
                                          <p:val>
                                            <p:strVal val="#ppt_x"/>
                                          </p:val>
                                        </p:tav>
                                        <p:tav tm="100000">
                                          <p:val>
                                            <p:strVal val="#ppt_x"/>
                                          </p:val>
                                        </p:tav>
                                      </p:tavLst>
                                    </p:anim>
                                    <p:anim calcmode="lin" valueType="num">
                                      <p:cBhvr additive="base">
                                        <p:cTn id="2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fill="hold"/>
                                        <p:tgtEl>
                                          <p:spTgt spid="8"/>
                                        </p:tgtEl>
                                        <p:attrNameLst>
                                          <p:attrName>ppt_x</p:attrName>
                                        </p:attrNameLst>
                                      </p:cBhvr>
                                      <p:tavLst>
                                        <p:tav tm="0">
                                          <p:val>
                                            <p:strVal val="#ppt_x"/>
                                          </p:val>
                                        </p:tav>
                                        <p:tav tm="100000">
                                          <p:val>
                                            <p:strVal val="#ppt_x"/>
                                          </p:val>
                                        </p:tav>
                                      </p:tavLst>
                                    </p:anim>
                                    <p:anim calcmode="lin" valueType="num">
                                      <p:cBhvr additive="base">
                                        <p:cTn id="3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5" fill="hold" nodeType="clickPar">
                      <p:stCondLst>
                        <p:cond delay="indefinite"/>
                      </p:stCondLst>
                      <p:childTnLst>
                        <p:par>
                          <p:cTn id="36" fill="hold" nodeType="withGroup">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500"/>
                                        <p:tgtEl>
                                          <p:spTgt spid="10"/>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6" presetClass="exit" presetSubtype="32" fill="hold" nodeType="clickEffect">
                                  <p:stCondLst>
                                    <p:cond delay="0"/>
                                  </p:stCondLst>
                                  <p:childTnLst>
                                    <p:animEffect transition="out" filter="circle(out)">
                                      <p:cBhvr>
                                        <p:cTn id="43" dur="2000"/>
                                        <p:tgtEl>
                                          <p:spTgt spid="7"/>
                                        </p:tgtEl>
                                      </p:cBhvr>
                                    </p:animEffect>
                                    <p:set>
                                      <p:cBhvr>
                                        <p:cTn id="44" dur="1" fill="hold">
                                          <p:stCondLst>
                                            <p:cond delay="1999"/>
                                          </p:stCondLst>
                                        </p:cTn>
                                        <p:tgtEl>
                                          <p:spTgt spid="7"/>
                                        </p:tgtEl>
                                        <p:attrNameLst>
                                          <p:attrName>style.visibility</p:attrName>
                                        </p:attrNameLst>
                                      </p:cBhvr>
                                      <p:to>
                                        <p:strVal val="hidden"/>
                                      </p:to>
                                    </p:set>
                                  </p:childTnLst>
                                </p:cTn>
                              </p:par>
                              <p:par>
                                <p:cTn id="45" presetID="6" presetClass="exit" presetSubtype="32" fill="hold" grpId="1" nodeType="withEffect">
                                  <p:stCondLst>
                                    <p:cond delay="0"/>
                                  </p:stCondLst>
                                  <p:childTnLst>
                                    <p:animEffect transition="out" filter="circle(out)">
                                      <p:cBhvr>
                                        <p:cTn id="46" dur="2000"/>
                                        <p:tgtEl>
                                          <p:spTgt spid="9"/>
                                        </p:tgtEl>
                                      </p:cBhvr>
                                    </p:animEffect>
                                    <p:set>
                                      <p:cBhvr>
                                        <p:cTn id="47" dur="1" fill="hold">
                                          <p:stCondLst>
                                            <p:cond delay="1999"/>
                                          </p:stCondLst>
                                        </p:cTn>
                                        <p:tgtEl>
                                          <p:spTgt spid="9"/>
                                        </p:tgtEl>
                                        <p:attrNameLst>
                                          <p:attrName>style.visibility</p:attrName>
                                        </p:attrNameLst>
                                      </p:cBhvr>
                                      <p:to>
                                        <p:strVal val="hidden"/>
                                      </p:to>
                                    </p:set>
                                  </p:childTnLst>
                                </p:cTn>
                              </p:par>
                              <p:par>
                                <p:cTn id="48" presetID="6" presetClass="exit" presetSubtype="32" fill="hold" grpId="1" nodeType="withEffect">
                                  <p:stCondLst>
                                    <p:cond delay="0"/>
                                  </p:stCondLst>
                                  <p:childTnLst>
                                    <p:animEffect transition="out" filter="circle(out)">
                                      <p:cBhvr>
                                        <p:cTn id="49" dur="2000"/>
                                        <p:tgtEl>
                                          <p:spTgt spid="6"/>
                                        </p:tgtEl>
                                      </p:cBhvr>
                                    </p:animEffect>
                                    <p:set>
                                      <p:cBhvr>
                                        <p:cTn id="50" dur="1" fill="hold">
                                          <p:stCondLst>
                                            <p:cond delay="1999"/>
                                          </p:stCondLst>
                                        </p:cTn>
                                        <p:tgtEl>
                                          <p:spTgt spid="6"/>
                                        </p:tgtEl>
                                        <p:attrNameLst>
                                          <p:attrName>style.visibility</p:attrName>
                                        </p:attrNameLst>
                                      </p:cBhvr>
                                      <p:to>
                                        <p:strVal val="hidden"/>
                                      </p:to>
                                    </p:set>
                                  </p:childTnLst>
                                </p:cTn>
                              </p:par>
                              <p:par>
                                <p:cTn id="51" presetID="6" presetClass="exit" presetSubtype="32" fill="hold" grpId="1" nodeType="withEffect">
                                  <p:stCondLst>
                                    <p:cond delay="0"/>
                                  </p:stCondLst>
                                  <p:childTnLst>
                                    <p:animEffect transition="out" filter="circle(out)">
                                      <p:cBhvr>
                                        <p:cTn id="52" dur="2000"/>
                                        <p:tgtEl>
                                          <p:spTgt spid="8"/>
                                        </p:tgtEl>
                                      </p:cBhvr>
                                    </p:animEffect>
                                    <p:set>
                                      <p:cBhvr>
                                        <p:cTn id="53" dur="1" fill="hold">
                                          <p:stCondLst>
                                            <p:cond delay="1999"/>
                                          </p:stCondLst>
                                        </p:cTn>
                                        <p:tgtEl>
                                          <p:spTgt spid="8"/>
                                        </p:tgtEl>
                                        <p:attrNameLst>
                                          <p:attrName>style.visibility</p:attrName>
                                        </p:attrNameLst>
                                      </p:cBhvr>
                                      <p:to>
                                        <p:strVal val="hidden"/>
                                      </p:to>
                                    </p:set>
                                  </p:childTnLst>
                                </p:cTn>
                              </p:par>
                              <p:par>
                                <p:cTn id="54" presetID="6" presetClass="exit" presetSubtype="32" fill="hold" grpId="1" nodeType="withEffect">
                                  <p:stCondLst>
                                    <p:cond delay="0"/>
                                  </p:stCondLst>
                                  <p:childTnLst>
                                    <p:animEffect transition="out" filter="circle(out)">
                                      <p:cBhvr>
                                        <p:cTn id="55" dur="2000"/>
                                        <p:tgtEl>
                                          <p:spTgt spid="10"/>
                                        </p:tgtEl>
                                      </p:cBhvr>
                                    </p:animEffect>
                                    <p:set>
                                      <p:cBhvr>
                                        <p:cTn id="56" dur="1" fill="hold">
                                          <p:stCondLst>
                                            <p:cond delay="1999"/>
                                          </p:stCondLst>
                                        </p:cTn>
                                        <p:tgtEl>
                                          <p:spTgt spid="10"/>
                                        </p:tgtEl>
                                        <p:attrNameLst>
                                          <p:attrName>style.visibility</p:attrName>
                                        </p:attrNameLst>
                                      </p:cBhvr>
                                      <p:to>
                                        <p:strVal val="hidden"/>
                                      </p:to>
                                    </p:set>
                                  </p:childTnLst>
                                </p:cTn>
                              </p:par>
                            </p:childTnLst>
                          </p:cTn>
                        </p:par>
                      </p:childTnLst>
                    </p:cTn>
                  </p:par>
                  <p:par>
                    <p:cTn id="57" fill="hold" nodeType="clickPar">
                      <p:stCondLst>
                        <p:cond delay="indefinite"/>
                      </p:stCondLst>
                      <p:childTnLst>
                        <p:par>
                          <p:cTn id="58" fill="hold" nodeType="withGroup">
                            <p:stCondLst>
                              <p:cond delay="0"/>
                            </p:stCondLst>
                            <p:childTnLst>
                              <p:par>
                                <p:cTn id="59" presetID="10" presetClass="entr" presetSubtype="0" fill="hold" grpId="0" nodeType="clickEffect">
                                  <p:stCondLst>
                                    <p:cond delay="0"/>
                                  </p:stCondLst>
                                  <p:childTnLst>
                                    <p:set>
                                      <p:cBhvr>
                                        <p:cTn id="60" dur="1" fill="hold">
                                          <p:stCondLst>
                                            <p:cond delay="0"/>
                                          </p:stCondLst>
                                        </p:cTn>
                                        <p:tgtEl>
                                          <p:spTgt spid="5"/>
                                        </p:tgtEl>
                                        <p:attrNameLst>
                                          <p:attrName>style.visibility</p:attrName>
                                        </p:attrNameLst>
                                      </p:cBhvr>
                                      <p:to>
                                        <p:strVal val="visible"/>
                                      </p:to>
                                    </p:set>
                                    <p:animEffect transition="in" filter="fade">
                                      <p:cBhvr>
                                        <p:cTn id="6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2" grpId="0"/>
      <p:bldP spid="2" grpId="0"/>
      <p:bldP spid="5" grpId="0"/>
      <p:bldP spid="8" grpId="0" animBg="1"/>
      <p:bldP spid="8" grpId="1" animBg="1"/>
      <p:bldP spid="9" grpId="0" animBg="1"/>
      <p:bldP spid="9" grpId="1" animBg="1"/>
      <p:bldP spid="6" grpId="0" animBg="1"/>
      <p:bldP spid="6" grpId="1" animBg="1"/>
      <p:bldP spid="10" grpId="0" animBg="1"/>
      <p:bldP spid="10"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814310" y="274955"/>
            <a:ext cx="3747135" cy="1143000"/>
          </a:xfrm>
        </p:spPr>
        <p:txBody>
          <a:bodyPr/>
          <a:lstStyle/>
          <a:p>
            <a:r>
              <a:rPr lang="zh-CN" altLang="en-US"/>
              <a:t>自主学习：</a:t>
            </a:r>
          </a:p>
        </p:txBody>
      </p:sp>
      <p:pic>
        <p:nvPicPr>
          <p:cNvPr id="4" name="内容占位符 3"/>
          <p:cNvPicPr>
            <a:picLocks noGrp="1" noChangeAspect="1"/>
          </p:cNvPicPr>
          <p:nvPr>
            <p:ph idx="1"/>
          </p:nvPr>
        </p:nvPicPr>
        <p:blipFill>
          <a:blip r:embed="rId2" cstate="print"/>
          <a:srcRect r="-1481" b="30421"/>
          <a:stretch>
            <a:fillRect/>
          </a:stretch>
        </p:blipFill>
        <p:spPr>
          <a:xfrm>
            <a:off x="1257300" y="274955"/>
            <a:ext cx="6092825" cy="5347335"/>
          </a:xfrm>
          <a:prstGeom prst="rect">
            <a:avLst/>
          </a:prstGeom>
        </p:spPr>
      </p:pic>
      <p:sp>
        <p:nvSpPr>
          <p:cNvPr id="8" name="矩形 7"/>
          <p:cNvSpPr/>
          <p:nvPr/>
        </p:nvSpPr>
        <p:spPr>
          <a:xfrm>
            <a:off x="190500" y="247650"/>
            <a:ext cx="890270" cy="3415030"/>
          </a:xfrm>
          <a:prstGeom prst="rect">
            <a:avLst/>
          </a:prstGeom>
          <a:noFill/>
          <a:ln>
            <a:noFill/>
          </a:ln>
        </p:spPr>
        <p:txBody>
          <a:bodyPr wrap="square" rtlCol="0" anchor="t">
            <a:spAutoFit/>
          </a:bodyPr>
          <a:lstStyle/>
          <a:p>
            <a:pPr algn="ctr"/>
            <a:r>
              <a:rPr lang="zh-CN" altLang="en-US" sz="7200" b="1">
                <a:solidFill>
                  <a:srgbClr val="FF0000"/>
                </a:solidFill>
                <a:effectLst>
                  <a:outerShdw blurRad="38100" dist="19050" dir="2700000" algn="tl" rotWithShape="0">
                    <a:schemeClr val="dk1">
                      <a:alpha val="40000"/>
                    </a:schemeClr>
                  </a:outerShdw>
                </a:effectLst>
              </a:rPr>
              <a:t>小城邦</a:t>
            </a:r>
          </a:p>
        </p:txBody>
      </p:sp>
      <p:sp>
        <p:nvSpPr>
          <p:cNvPr id="5" name="矩形 4"/>
          <p:cNvSpPr/>
          <p:nvPr/>
        </p:nvSpPr>
        <p:spPr>
          <a:xfrm>
            <a:off x="8536305" y="1299845"/>
            <a:ext cx="2303780" cy="93599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a:solidFill>
                  <a:schemeClr val="tx1"/>
                </a:solidFill>
              </a:rPr>
              <a:t>含义</a:t>
            </a:r>
          </a:p>
        </p:txBody>
      </p:sp>
      <p:sp>
        <p:nvSpPr>
          <p:cNvPr id="6" name="矩形 5"/>
          <p:cNvSpPr/>
          <p:nvPr/>
        </p:nvSpPr>
        <p:spPr>
          <a:xfrm>
            <a:off x="8536305" y="2580640"/>
            <a:ext cx="2303780" cy="93599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a:solidFill>
                  <a:schemeClr val="tx1"/>
                </a:solidFill>
              </a:rPr>
              <a:t>特点</a:t>
            </a:r>
          </a:p>
        </p:txBody>
      </p:sp>
      <p:sp>
        <p:nvSpPr>
          <p:cNvPr id="9" name="矩形 8"/>
          <p:cNvSpPr/>
          <p:nvPr/>
        </p:nvSpPr>
        <p:spPr>
          <a:xfrm>
            <a:off x="8535670" y="3932555"/>
            <a:ext cx="2303780" cy="93599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a:solidFill>
                  <a:schemeClr val="tx1"/>
                </a:solidFill>
              </a:rPr>
              <a:t>居民</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1+#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1+#ppt_w/2"/>
                                          </p:val>
                                        </p:tav>
                                        <p:tav tm="100000">
                                          <p:val>
                                            <p:strVal val="#ppt_x"/>
                                          </p:val>
                                        </p:tav>
                                      </p:tavLst>
                                    </p:anim>
                                    <p:anim calcmode="lin" valueType="num">
                                      <p:cBhvr additive="base">
                                        <p:cTn id="26"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5" grpId="0" animBg="1"/>
      <p:bldP spid="6" grpId="0" animBg="1"/>
      <p:bldP spid="9" grpId="0" bldLvl="0" animBg="1"/>
    </p:bldLst>
  </p:timing>
</p:sld>
</file>

<file path=ppt/tags/tag1.xml><?xml version="1.0" encoding="utf-8"?>
<p:tagLst xmlns:a="http://schemas.openxmlformats.org/drawingml/2006/main" xmlns:r="http://schemas.openxmlformats.org/officeDocument/2006/relationships" xmlns:p="http://schemas.openxmlformats.org/presentationml/2006/main">
  <p:tag name="TIMING" val="|0.6|0.7"/>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solidFill>
          <a:srgbClr val="00B050"/>
        </a:solidFill>
      </a:spPr>
      <a:bodyPr wrap="square" rtlCol="0">
        <a:spAutoFit/>
      </a:bodyPr>
      <a:lstStyle>
        <a:defPPr>
          <a:defRPr lang="zh-CN" altLang="en-US"/>
        </a:defPPr>
      </a:lstStyle>
    </a:tx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TotalTime>
  <Words>3049</Words>
  <Paragraphs>265</Paragraphs>
  <Slides>41</Slides>
  <Notes>2</Notes>
  <HiddenSlides>0</HiddenSlides>
  <MMClips>1</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41</vt:i4>
      </vt:variant>
    </vt:vector>
  </HeadingPairs>
  <TitlesOfParts>
    <vt:vector size="43" baseType="lpstr">
      <vt:lpstr>Office 主题</vt:lpstr>
      <vt:lpstr>图表</vt:lpstr>
      <vt:lpstr>幻灯片 1</vt:lpstr>
      <vt:lpstr>第4课古代希腊</vt:lpstr>
      <vt:lpstr>幻灯片 3</vt:lpstr>
      <vt:lpstr>幻灯片 4</vt:lpstr>
      <vt:lpstr>1.依据图片及所学知识说说希腊的地理环境有何特点？</vt:lpstr>
      <vt:lpstr>幻灯片 6</vt:lpstr>
      <vt:lpstr>幻灯片 7</vt:lpstr>
      <vt:lpstr>幻灯片 8</vt:lpstr>
      <vt:lpstr>自主学习：</vt:lpstr>
      <vt:lpstr>幻灯片 10</vt:lpstr>
      <vt:lpstr>幻灯片 11</vt:lpstr>
      <vt:lpstr>希腊城邦居民构成：</vt:lpstr>
      <vt:lpstr>幻灯片 13</vt:lpstr>
      <vt:lpstr>幻灯片 14</vt:lpstr>
      <vt:lpstr>幻灯片 15</vt:lpstr>
      <vt:lpstr>幻灯片 16</vt:lpstr>
      <vt:lpstr>幻灯片 17</vt:lpstr>
      <vt:lpstr>幻灯片 18</vt:lpstr>
      <vt:lpstr>幻灯片 19</vt:lpstr>
      <vt:lpstr>幻灯片 20</vt:lpstr>
      <vt:lpstr>阅读材料评价雅典的民主政治制度。</vt:lpstr>
      <vt:lpstr>它既是伟大文明的催化剂，又是社会不公的暴力机器</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dcterms:created xsi:type="dcterms:W3CDTF">2018-08-31T10:42:00Z</dcterms:created>
  <dcterms:modified xsi:type="dcterms:W3CDTF">2018-10-18T23:56:51Z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2052-10.1.0.7469</vt:lpwstr>
  </property>
</Properties>
</file>