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sldIdLst>
    <p:sldId id="257" r:id="rId2"/>
    <p:sldId id="276" r:id="rId3"/>
    <p:sldId id="277" r:id="rId4"/>
    <p:sldId id="280" r:id="rId5"/>
    <p:sldId id="288" r:id="rId6"/>
    <p:sldId id="278" r:id="rId7"/>
    <p:sldId id="279" r:id="rId8"/>
    <p:sldId id="300" r:id="rId9"/>
    <p:sldId id="281" r:id="rId10"/>
    <p:sldId id="301" r:id="rId11"/>
    <p:sldId id="282" r:id="rId12"/>
    <p:sldId id="283" r:id="rId13"/>
    <p:sldId id="284" r:id="rId14"/>
    <p:sldId id="285" r:id="rId15"/>
    <p:sldId id="286" r:id="rId16"/>
    <p:sldId id="287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-66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B337354-6F22-457B-A981-0C6482A2C71E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9433DCE-A2F5-4F4A-B9B3-F771753384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8250A-41D0-4A20-AD08-03683FDECC70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7D2F2-3E9E-43AA-A201-F410F0B8CA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99FB1-9EAA-4BB9-9046-3761DC5060FA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24061-7878-4612-9705-F9F59D6C93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8AC07-0B90-47FC-8692-E814B2C882AB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40282-D1A1-4A76-9288-4A75BC0471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2D51B-6CBD-40BE-AF62-4723E96CECA9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4779A-E973-4871-B257-6B7AB22FA0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CAD83-EA51-4D49-AA1D-3E0876368A3F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134CE-628E-467D-BCA1-41DF619F6E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B9FC0-D6AC-4601-840E-C21E031E4204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A396E-4064-4519-B640-09D814C853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765CB-25F7-4932-AEB3-33F93ADC8B7A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ED65A-C5E4-4475-A2A1-B676185DB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8F356-2B16-4938-A35E-207CBD65EF65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BC7C-2D6B-41FC-BEAF-4533C54F94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13673"/>
            <a:ext cx="4681654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4EBA9-AC27-438E-94ED-521EDC1BF2E8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F7D5A-D8BF-4018-92D1-8985070850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F542-4C2E-4746-A3FA-649D3F2A05A7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3AA2D-85EE-42AA-AD0E-246EDC8776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48E498D4-21D5-4CE6-98A7-96E7CD706548}" type="datetimeFigureOut">
              <a:rPr lang="zh-CN" altLang="en-US"/>
              <a:pPr>
                <a:defRPr/>
              </a:pPr>
              <a:t>2018/9/24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3EBD180B-3F70-48DC-A113-71637A0F4F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"/>
          <p:cNvSpPr>
            <a:spLocks noGrp="1"/>
          </p:cNvSpPr>
          <p:nvPr>
            <p:ph type="ctrTitle"/>
          </p:nvPr>
        </p:nvSpPr>
        <p:spPr>
          <a:xfrm>
            <a:off x="771011" y="-309282"/>
            <a:ext cx="10130025" cy="1655762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  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中世纪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西欧社会</a:t>
            </a:r>
            <a:endParaRPr lang="zh-CN" altLang="en-US" sz="6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p2.so.qhimgs1.com/bdr/_240_/t015d3ab610cb733ca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19519"/>
            <a:ext cx="6172200" cy="533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2.so.qhimgs1.com/bdr/_240_/t01786187dea2fdff2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519519"/>
            <a:ext cx="5916706" cy="533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/>
          <p:nvPr/>
        </p:nvSpPr>
        <p:spPr>
          <a:xfrm>
            <a:off x="3065463" y="6405563"/>
            <a:ext cx="2286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西欧城市的重新兴起</a:t>
            </a:r>
          </a:p>
        </p:txBody>
      </p:sp>
      <p:sp>
        <p:nvSpPr>
          <p:cNvPr id="32771" name="Rectangle 3"/>
          <p:cNvSpPr/>
          <p:nvPr/>
        </p:nvSpPr>
        <p:spPr>
          <a:xfrm>
            <a:off x="5265738" y="2155825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马赛</a:t>
            </a:r>
          </a:p>
        </p:txBody>
      </p:sp>
      <p:pic>
        <p:nvPicPr>
          <p:cNvPr id="32772" name="Picture 4" descr="c"/>
          <p:cNvPicPr>
            <a:picLocks noChangeAspect="1"/>
          </p:cNvPicPr>
          <p:nvPr/>
        </p:nvPicPr>
        <p:blipFill>
          <a:blip r:embed="rId3" cstate="print">
            <a:lum contrast="12000"/>
          </a:blip>
          <a:stretch>
            <a:fillRect/>
          </a:stretch>
        </p:blipFill>
        <p:spPr>
          <a:xfrm>
            <a:off x="1700213" y="1236663"/>
            <a:ext cx="5013325" cy="486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6899275" y="1087438"/>
            <a:ext cx="3568700" cy="2806700"/>
            <a:chOff x="3386" y="685"/>
            <a:chExt cx="2248" cy="1768"/>
          </a:xfrm>
        </p:grpSpPr>
        <p:sp>
          <p:nvSpPr>
            <p:cNvPr id="32794" name="Rectangle 6"/>
            <p:cNvSpPr/>
            <p:nvPr/>
          </p:nvSpPr>
          <p:spPr>
            <a:xfrm>
              <a:off x="3611" y="1948"/>
              <a:ext cx="1792" cy="4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威尼斯</a:t>
              </a:r>
            </a:p>
            <a:p>
              <a:pPr algn="ctr">
                <a:lnSpc>
                  <a:spcPct val="90000"/>
                </a:lnSpc>
              </a:pPr>
              <a:r>
                <a:rPr lang="zh-CN" altLang="en-US" sz="16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原属东罗马帝国</a:t>
              </a:r>
            </a:p>
            <a:p>
              <a:pPr algn="ctr">
                <a:lnSpc>
                  <a:spcPct val="90000"/>
                </a:lnSpc>
              </a:pPr>
              <a:r>
                <a:rPr lang="en-US" altLang="zh-CN" sz="16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16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世纪末建为独立的城市共和国</a:t>
              </a:r>
            </a:p>
          </p:txBody>
        </p:sp>
        <p:pic>
          <p:nvPicPr>
            <p:cNvPr id="32795" name="Picture 7" descr="w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07" y="707"/>
              <a:ext cx="2200" cy="12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6" name="AutoShape 8"/>
            <p:cNvSpPr/>
            <p:nvPr/>
          </p:nvSpPr>
          <p:spPr>
            <a:xfrm>
              <a:off x="3386" y="685"/>
              <a:ext cx="2248" cy="1768"/>
            </a:xfrm>
            <a:prstGeom prst="wedgeRectCallout">
              <a:avLst>
                <a:gd name="adj1" fmla="val -78824"/>
                <a:gd name="adj2" fmla="val 56167"/>
              </a:avLst>
            </a:prstGeom>
            <a:noFill/>
            <a:ln w="254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6899275" y="3984625"/>
            <a:ext cx="3568700" cy="2806700"/>
            <a:chOff x="3386" y="2510"/>
            <a:chExt cx="2248" cy="1768"/>
          </a:xfrm>
        </p:grpSpPr>
        <p:sp>
          <p:nvSpPr>
            <p:cNvPr id="32791" name="Rectangle 10"/>
            <p:cNvSpPr/>
            <p:nvPr/>
          </p:nvSpPr>
          <p:spPr>
            <a:xfrm>
              <a:off x="3933" y="3780"/>
              <a:ext cx="1152" cy="4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66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热那亚</a:t>
              </a:r>
            </a:p>
            <a:p>
              <a:pPr algn="ctr">
                <a:lnSpc>
                  <a:spcPct val="90000"/>
                </a:lnSpc>
              </a:pPr>
              <a:r>
                <a:rPr lang="zh-CN" altLang="en-US" sz="16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始建于罗马帝国时期</a:t>
              </a:r>
            </a:p>
            <a:p>
              <a:pPr algn="ctr">
                <a:lnSpc>
                  <a:spcPct val="90000"/>
                </a:lnSpc>
              </a:pPr>
              <a:r>
                <a:rPr lang="en-US" altLang="zh-CN" sz="16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1528</a:t>
              </a:r>
              <a:r>
                <a:rPr lang="zh-CN" altLang="en-US" sz="16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年重新获得独立</a:t>
              </a:r>
            </a:p>
          </p:txBody>
        </p:sp>
        <p:pic>
          <p:nvPicPr>
            <p:cNvPr id="32792" name="Picture 11" descr="r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13" y="2530"/>
              <a:ext cx="2190" cy="12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3" name="AutoShape 12"/>
            <p:cNvSpPr/>
            <p:nvPr/>
          </p:nvSpPr>
          <p:spPr>
            <a:xfrm>
              <a:off x="3386" y="2510"/>
              <a:ext cx="2248" cy="1768"/>
            </a:xfrm>
            <a:prstGeom prst="wedgeRectCallout">
              <a:avLst>
                <a:gd name="adj1" fmla="val -94931"/>
                <a:gd name="adj2" fmla="val -36653"/>
              </a:avLst>
            </a:prstGeom>
            <a:noFill/>
            <a:ln w="254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6904038" y="1092200"/>
            <a:ext cx="3568700" cy="2806700"/>
            <a:chOff x="3386" y="685"/>
            <a:chExt cx="2248" cy="1768"/>
          </a:xfrm>
        </p:grpSpPr>
        <p:sp>
          <p:nvSpPr>
            <p:cNvPr id="32788" name="AutoShape 14"/>
            <p:cNvSpPr/>
            <p:nvPr/>
          </p:nvSpPr>
          <p:spPr>
            <a:xfrm>
              <a:off x="3386" y="685"/>
              <a:ext cx="2248" cy="1768"/>
            </a:xfrm>
            <a:prstGeom prst="wedgeRectCallout">
              <a:avLst>
                <a:gd name="adj1" fmla="val -85056"/>
                <a:gd name="adj2" fmla="val 68324"/>
              </a:avLst>
            </a:prstGeom>
            <a:noFill/>
            <a:ln w="254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32789" name="Rectangle 15"/>
            <p:cNvSpPr/>
            <p:nvPr/>
          </p:nvSpPr>
          <p:spPr>
            <a:xfrm>
              <a:off x="4202" y="2244"/>
              <a:ext cx="64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66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佛罗伦萨</a:t>
              </a:r>
            </a:p>
          </p:txBody>
        </p:sp>
        <p:pic>
          <p:nvPicPr>
            <p:cNvPr id="32790" name="Picture 16" descr="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08" y="711"/>
              <a:ext cx="2200" cy="153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17"/>
          <p:cNvGrpSpPr/>
          <p:nvPr/>
        </p:nvGrpSpPr>
        <p:grpSpPr>
          <a:xfrm>
            <a:off x="6904038" y="3989388"/>
            <a:ext cx="3568700" cy="2806700"/>
            <a:chOff x="3386" y="2510"/>
            <a:chExt cx="2248" cy="1768"/>
          </a:xfrm>
        </p:grpSpPr>
        <p:sp>
          <p:nvSpPr>
            <p:cNvPr id="32785" name="AutoShape 18"/>
            <p:cNvSpPr/>
            <p:nvPr/>
          </p:nvSpPr>
          <p:spPr>
            <a:xfrm>
              <a:off x="3386" y="2510"/>
              <a:ext cx="2248" cy="1768"/>
            </a:xfrm>
            <a:prstGeom prst="wedgeRectCallout">
              <a:avLst>
                <a:gd name="adj1" fmla="val -124375"/>
                <a:gd name="adj2" fmla="val -71889"/>
              </a:avLst>
            </a:prstGeom>
            <a:noFill/>
            <a:ln w="254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32786" name="Rectangle 19"/>
            <p:cNvSpPr/>
            <p:nvPr/>
          </p:nvSpPr>
          <p:spPr>
            <a:xfrm>
              <a:off x="4348" y="4080"/>
              <a:ext cx="32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66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巴黎</a:t>
              </a:r>
            </a:p>
          </p:txBody>
        </p:sp>
        <p:pic>
          <p:nvPicPr>
            <p:cNvPr id="32787" name="Picture 20" descr="b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12" y="2528"/>
              <a:ext cx="2192" cy="15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Group 21"/>
          <p:cNvGrpSpPr/>
          <p:nvPr/>
        </p:nvGrpSpPr>
        <p:grpSpPr>
          <a:xfrm>
            <a:off x="6892925" y="1092200"/>
            <a:ext cx="3568700" cy="2806700"/>
            <a:chOff x="3386" y="685"/>
            <a:chExt cx="2248" cy="1768"/>
          </a:xfrm>
        </p:grpSpPr>
        <p:sp>
          <p:nvSpPr>
            <p:cNvPr id="32782" name="AutoShape 22"/>
            <p:cNvSpPr/>
            <p:nvPr/>
          </p:nvSpPr>
          <p:spPr>
            <a:xfrm>
              <a:off x="3386" y="685"/>
              <a:ext cx="2248" cy="1768"/>
            </a:xfrm>
            <a:prstGeom prst="wedgeRectCallout">
              <a:avLst>
                <a:gd name="adj1" fmla="val -112190"/>
                <a:gd name="adj2" fmla="val 72509"/>
              </a:avLst>
            </a:prstGeom>
            <a:noFill/>
            <a:ln w="254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32783" name="Rectangle 23"/>
            <p:cNvSpPr/>
            <p:nvPr/>
          </p:nvSpPr>
          <p:spPr>
            <a:xfrm>
              <a:off x="4349" y="2244"/>
              <a:ext cx="32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66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马赛</a:t>
              </a:r>
            </a:p>
          </p:txBody>
        </p:sp>
        <p:pic>
          <p:nvPicPr>
            <p:cNvPr id="32784" name="Picture 24" descr="m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10" y="711"/>
              <a:ext cx="2197" cy="15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Group 25"/>
          <p:cNvGrpSpPr/>
          <p:nvPr/>
        </p:nvGrpSpPr>
        <p:grpSpPr>
          <a:xfrm>
            <a:off x="6892925" y="3989388"/>
            <a:ext cx="3568700" cy="2806700"/>
            <a:chOff x="3386" y="2510"/>
            <a:chExt cx="2248" cy="1768"/>
          </a:xfrm>
        </p:grpSpPr>
        <p:sp>
          <p:nvSpPr>
            <p:cNvPr id="32779" name="AutoShape 26"/>
            <p:cNvSpPr/>
            <p:nvPr/>
          </p:nvSpPr>
          <p:spPr>
            <a:xfrm>
              <a:off x="3386" y="2510"/>
              <a:ext cx="2248" cy="1768"/>
            </a:xfrm>
            <a:prstGeom prst="wedgeRectCallout">
              <a:avLst>
                <a:gd name="adj1" fmla="val -132384"/>
                <a:gd name="adj2" fmla="val -95417"/>
              </a:avLst>
            </a:prstGeom>
            <a:noFill/>
            <a:ln w="254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32780" name="Rectangle 27"/>
            <p:cNvSpPr/>
            <p:nvPr/>
          </p:nvSpPr>
          <p:spPr>
            <a:xfrm>
              <a:off x="4355" y="4080"/>
              <a:ext cx="32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66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伦敦</a:t>
              </a:r>
            </a:p>
          </p:txBody>
        </p:sp>
        <p:pic>
          <p:nvPicPr>
            <p:cNvPr id="32781" name="Picture 28" descr="l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16" y="2532"/>
              <a:ext cx="2197" cy="153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365" y="834444"/>
            <a:ext cx="94820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城市的发展：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）行会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      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）争取自治权（赎买或武装斗争）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3542" y="1949094"/>
            <a:ext cx="10835434" cy="4745323"/>
            <a:chOff x="639669" y="1911662"/>
            <a:chExt cx="7966449" cy="3949767"/>
          </a:xfrm>
        </p:grpSpPr>
        <p:pic>
          <p:nvPicPr>
            <p:cNvPr id="4098" name="Picture 2" descr="http://p2.so.qhimgs1.com/bdr/_240_/t01927c51b56781494e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69" y="1911662"/>
              <a:ext cx="7966449" cy="3580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226171" y="5492097"/>
              <a:ext cx="70168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/>
                <a:t>17</a:t>
              </a:r>
              <a:r>
                <a:rPr lang="zh-CN" altLang="en-US" b="1" dirty="0"/>
                <a:t>世纪荷兰阿姆斯特丹你的布商行会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二、西欧中世纪城市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5.so.qhimgs1.com/bdr/_240_/t01edaa9ca62806aad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77840"/>
            <a:ext cx="6373906" cy="611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2.so.qhimgs1.com/bdr/_240_/t0142ed810b72c7ed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3907" y="457200"/>
            <a:ext cx="5661211" cy="515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17818" y="5786161"/>
            <a:ext cx="769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城市是西欧的工商业中心。市民阶层不断壮大，成为近代资产阶级的前身。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二、西欧中世纪城市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>
                <a:solidFill>
                  <a:schemeClr val="accent2">
                    <a:lumMod val="50000"/>
                  </a:schemeClr>
                </a:solidFill>
              </a:rPr>
              <a:t>三</a:t>
            </a: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、西欧中世纪大学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 descr="http://p0.so.qhimgs1.com/bdr/_240_/t0149d1f9798e3a270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443" y="2151529"/>
            <a:ext cx="5185616" cy="431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0.so.qhimgs1.com/bdr/_240_/t01ac610650a4e89ec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0234" y="2151530"/>
            <a:ext cx="6164542" cy="431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99355" y="224565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巴黎大学</a:t>
            </a:r>
          </a:p>
        </p:txBody>
      </p:sp>
      <p:sp>
        <p:nvSpPr>
          <p:cNvPr id="4" name="矩形 3"/>
          <p:cNvSpPr/>
          <p:nvPr/>
        </p:nvSpPr>
        <p:spPr>
          <a:xfrm>
            <a:off x="6281591" y="224565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牛津大学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2443" y="1018328"/>
            <a:ext cx="7449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巴黎大学和牛津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大学，大约创立于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世纪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903" y="100731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时间：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3980" y="1734671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“大学”，本意指一个联合体。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96787" y="2794755"/>
            <a:ext cx="2969083" cy="46166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教师或学生的联合体</a:t>
            </a:r>
            <a:endParaRPr lang="zh-CN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472953" y="2794754"/>
            <a:ext cx="3278462" cy="46166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进行教育和研究的机构</a:t>
            </a:r>
            <a:endParaRPr lang="zh-CN" altLang="en-US" sz="2400" b="1" dirty="0"/>
          </a:p>
        </p:txBody>
      </p:sp>
      <p:sp>
        <p:nvSpPr>
          <p:cNvPr id="7" name="右箭头 6"/>
          <p:cNvSpPr/>
          <p:nvPr/>
        </p:nvSpPr>
        <p:spPr>
          <a:xfrm>
            <a:off x="4625787" y="2891115"/>
            <a:ext cx="618565" cy="230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579" y="3859306"/>
            <a:ext cx="3570208" cy="461665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文化教育掌握在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教会</a:t>
            </a:r>
            <a:r>
              <a:rPr lang="zh-CN" altLang="en-US" sz="2400" b="1" dirty="0" smtClean="0"/>
              <a:t>手里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56179" y="3859305"/>
            <a:ext cx="2659702" cy="461665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教会和大学</a:t>
            </a:r>
            <a:r>
              <a:rPr lang="zh-CN" altLang="en-US" sz="2400" b="1" dirty="0" smtClean="0"/>
              <a:t>都享有</a:t>
            </a:r>
            <a:endParaRPr lang="zh-CN" altLang="en-US" sz="2400" b="1" dirty="0"/>
          </a:p>
        </p:txBody>
      </p:sp>
      <p:sp>
        <p:nvSpPr>
          <p:cNvPr id="10" name="右箭头 9"/>
          <p:cNvSpPr/>
          <p:nvPr/>
        </p:nvSpPr>
        <p:spPr>
          <a:xfrm>
            <a:off x="4935069" y="3974722"/>
            <a:ext cx="618565" cy="230832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>
                <a:solidFill>
                  <a:schemeClr val="accent2">
                    <a:lumMod val="50000"/>
                  </a:schemeClr>
                </a:solidFill>
              </a:rPr>
              <a:t>三</a:t>
            </a: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、西欧中世纪大学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4493" y="1065911"/>
            <a:ext cx="7596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西欧中世纪大学是现代大学的雏形。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4.so.qhmsg.com/bdr/_240_/t0149b00e6b3bf6e0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646" y="597365"/>
            <a:ext cx="5599766" cy="527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p1.so.qhimgs1.com/bdr/_240_/t01784ee60f408c187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2164" y="597364"/>
            <a:ext cx="5298141" cy="527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44" t="26274" r="4726" b="23922"/>
          <a:stretch>
            <a:fillRect/>
          </a:stretch>
        </p:blipFill>
        <p:spPr>
          <a:xfrm>
            <a:off x="188259" y="134472"/>
            <a:ext cx="11842378" cy="6723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封建庄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 rot="5400000">
            <a:off x="-69850" y="679450"/>
            <a:ext cx="1866900" cy="1117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800" b="1" kern="10">
                <a:ln w="9525">
                  <a:solidFill>
                    <a:srgbClr val="FF6600"/>
                  </a:solidFill>
                  <a:round/>
                </a:ln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</a:rPr>
              <a:t>看一看</a:t>
            </a:r>
          </a:p>
        </p:txBody>
      </p:sp>
      <p:sp>
        <p:nvSpPr>
          <p:cNvPr id="32773" name="Rectang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97559" y="1007416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林</a:t>
            </a:r>
            <a:r>
              <a:rPr lang="zh-CN" altLang="en-US" sz="2400" b="1" dirty="0" smtClean="0"/>
              <a:t>地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39597" y="1503818"/>
            <a:ext cx="111280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放牧</a:t>
            </a:r>
            <a:r>
              <a:rPr lang="zh-CN" altLang="en-US" sz="2400" b="1" dirty="0" smtClean="0"/>
              <a:t>地</a:t>
            </a:r>
            <a:endParaRPr lang="zh-CN" alt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45241" y="2850034"/>
            <a:ext cx="142218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领主城堡</a:t>
            </a:r>
            <a:endParaRPr lang="zh-CN" alt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653287" y="3427885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耕地</a:t>
            </a:r>
            <a:endParaRPr lang="zh-CN" alt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34149" y="2850035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教堂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90517" y="4870095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磨坊</a:t>
            </a:r>
            <a:endParaRPr lang="zh-CN" alt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152908" y="4843944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作坊</a:t>
            </a:r>
          </a:p>
        </p:txBody>
      </p:sp>
      <p:sp>
        <p:nvSpPr>
          <p:cNvPr id="3" name="矩形 2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accent4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996576" y="3922713"/>
            <a:ext cx="1132998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</a:rPr>
              <a:t>欧洲中世纪的乡村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，依附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于庄园主的是什么人？他们的关系如何？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481" y="5099837"/>
            <a:ext cx="1219200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农奴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对土地只有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使用权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，而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所有权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属于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领主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。为取得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份地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的使用权，他们必须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承担劳役，缴纳捐税，领主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侵吞了他们绝大部分劳动产品。根据法律，农奴的人身属于主人，并且世代相传，处于依附领主的地位。</a:t>
            </a:r>
          </a:p>
        </p:txBody>
      </p:sp>
      <p:pic>
        <p:nvPicPr>
          <p:cNvPr id="33796" name="Picture 4" descr="封建庄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3860800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2" name="矩形标注 1"/>
          <p:cNvSpPr/>
          <p:nvPr/>
        </p:nvSpPr>
        <p:spPr>
          <a:xfrm>
            <a:off x="6400799" y="4445933"/>
            <a:ext cx="891988" cy="606145"/>
          </a:xfrm>
          <a:prstGeom prst="wedgeRectCallout">
            <a:avLst>
              <a:gd name="adj1" fmla="val 59812"/>
              <a:gd name="adj2" fmla="val -972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农奴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accent4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2.so.qhimgs1.com/bdr/_240_/t0172e08c0bae8df40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3" y="121022"/>
            <a:ext cx="11888509" cy="648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26740" y="389582"/>
            <a:ext cx="4354077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en-US" altLang="zh-CN" sz="3600" b="1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实行二圃制或三圃制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zh-CN" altLang="en-US" sz="3600" b="1" dirty="0"/>
          </a:p>
        </p:txBody>
      </p:sp>
      <p:sp>
        <p:nvSpPr>
          <p:cNvPr id="4" name="矩形 3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accent4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 t="13423"/>
          <a:stretch>
            <a:fillRect/>
          </a:stretch>
        </p:blipFill>
        <p:spPr>
          <a:xfrm>
            <a:off x="363070" y="670226"/>
            <a:ext cx="11389190" cy="4748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英格兰科茨活尔兹地方的庄园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03913" y="0"/>
            <a:ext cx="6242050" cy="5300663"/>
          </a:xfrm>
        </p:spPr>
      </p:pic>
      <p:pic>
        <p:nvPicPr>
          <p:cNvPr id="34819" name="Picture 3" descr="pic_570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8" y="23813"/>
            <a:ext cx="5770562" cy="5276850"/>
          </a:xfrm>
          <a:prstGeom prst="rect">
            <a:avLst/>
          </a:prstGeom>
          <a:noFill/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25972" y="5616109"/>
            <a:ext cx="11760200" cy="8925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600" b="1" dirty="0" smtClean="0">
                <a:latin typeface="Times New Roman" panose="02020603050405020304" pitchFamily="18" charset="0"/>
              </a:rPr>
              <a:t>农奴终年辛劳，仍</a:t>
            </a:r>
            <a:r>
              <a:rPr kumimoji="1" lang="zh-CN" altLang="en-US" sz="2600" b="1" dirty="0">
                <a:latin typeface="Times New Roman" panose="02020603050405020304" pitchFamily="18" charset="0"/>
              </a:rPr>
              <a:t>得不到温饱，低矮的茅舍内潮湿拥挤，许多人因饥饿和营养不良过早死去。农奴是社会的主要生产者，但他们地位最低，受压迫最重。</a:t>
            </a:r>
          </a:p>
        </p:txBody>
      </p:sp>
      <p:sp>
        <p:nvSpPr>
          <p:cNvPr id="5" name="矩形 4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gif0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200" y="381000"/>
            <a:ext cx="487363" cy="365125"/>
          </a:xfrm>
          <a:prstGeom prst="rect">
            <a:avLst/>
          </a:prstGeom>
          <a:noFill/>
        </p:spPr>
      </p:pic>
      <p:pic>
        <p:nvPicPr>
          <p:cNvPr id="35843" name="Picture 3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5200" y="6400800"/>
            <a:ext cx="533400" cy="411163"/>
          </a:xfrm>
          <a:prstGeom prst="rect">
            <a:avLst/>
          </a:prstGeom>
          <a:noFill/>
        </p:spPr>
      </p:pic>
      <p:pic>
        <p:nvPicPr>
          <p:cNvPr id="35844" name="Picture 4" descr="sx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10200"/>
            <a:ext cx="3916363" cy="685800"/>
          </a:xfrm>
          <a:prstGeom prst="rect">
            <a:avLst/>
          </a:prstGeom>
          <a:noFill/>
        </p:spPr>
      </p:pic>
      <p:pic>
        <p:nvPicPr>
          <p:cNvPr id="35845" name="Picture 5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79200" y="5334000"/>
            <a:ext cx="533400" cy="411163"/>
          </a:xfrm>
          <a:prstGeom prst="rect">
            <a:avLst/>
          </a:prstGeom>
          <a:noFill/>
        </p:spPr>
      </p:pic>
      <p:pic>
        <p:nvPicPr>
          <p:cNvPr id="35846" name="Picture 6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8800" y="6248400"/>
            <a:ext cx="533400" cy="411163"/>
          </a:xfrm>
          <a:prstGeom prst="rect">
            <a:avLst/>
          </a:prstGeom>
          <a:noFill/>
        </p:spPr>
      </p:pic>
      <p:pic>
        <p:nvPicPr>
          <p:cNvPr id="35847" name="Picture 7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0" y="6096000"/>
            <a:ext cx="533400" cy="411163"/>
          </a:xfrm>
          <a:prstGeom prst="rect">
            <a:avLst/>
          </a:prstGeom>
          <a:noFill/>
        </p:spPr>
      </p:pic>
      <p:pic>
        <p:nvPicPr>
          <p:cNvPr id="35848" name="Picture 8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" y="5410200"/>
            <a:ext cx="533400" cy="411163"/>
          </a:xfrm>
          <a:prstGeom prst="rect">
            <a:avLst/>
          </a:prstGeom>
          <a:noFill/>
        </p:spPr>
      </p:pic>
      <p:pic>
        <p:nvPicPr>
          <p:cNvPr id="35849" name="Picture 9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00" y="6172200"/>
            <a:ext cx="533400" cy="411163"/>
          </a:xfrm>
          <a:prstGeom prst="rect">
            <a:avLst/>
          </a:prstGeom>
          <a:noFill/>
        </p:spPr>
      </p:pic>
      <p:pic>
        <p:nvPicPr>
          <p:cNvPr id="35850" name="Picture 10" descr="sx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638" y="5334000"/>
            <a:ext cx="3916362" cy="685800"/>
          </a:xfrm>
          <a:prstGeom prst="rect">
            <a:avLst/>
          </a:prstGeom>
          <a:noFill/>
        </p:spPr>
      </p:pic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912813" y="1296988"/>
            <a:ext cx="104648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庄园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是伴随欧洲封建制和农奴制的建立而逐渐形成的。</a:t>
            </a:r>
            <a:r>
              <a:rPr kumimoji="1" lang="zh-CN" altLang="en-US" sz="4000" b="1" dirty="0" smtClean="0">
                <a:latin typeface="楷体_GB2312" pitchFamily="49" charset="-122"/>
                <a:ea typeface="楷体_GB2312" pitchFamily="49" charset="-122"/>
              </a:rPr>
              <a:t>它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是最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基本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的经济社会组织形式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gif0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200" y="381000"/>
            <a:ext cx="487363" cy="365125"/>
          </a:xfrm>
          <a:prstGeom prst="rect">
            <a:avLst/>
          </a:prstGeom>
          <a:noFill/>
        </p:spPr>
      </p:pic>
      <p:pic>
        <p:nvPicPr>
          <p:cNvPr id="35843" name="Picture 3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5200" y="6400800"/>
            <a:ext cx="533400" cy="411163"/>
          </a:xfrm>
          <a:prstGeom prst="rect">
            <a:avLst/>
          </a:prstGeom>
          <a:noFill/>
        </p:spPr>
      </p:pic>
      <p:pic>
        <p:nvPicPr>
          <p:cNvPr id="35844" name="Picture 4" descr="sx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10200"/>
            <a:ext cx="3916363" cy="685800"/>
          </a:xfrm>
          <a:prstGeom prst="rect">
            <a:avLst/>
          </a:prstGeom>
          <a:noFill/>
        </p:spPr>
      </p:pic>
      <p:pic>
        <p:nvPicPr>
          <p:cNvPr id="35845" name="Picture 5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79200" y="5334000"/>
            <a:ext cx="533400" cy="411163"/>
          </a:xfrm>
          <a:prstGeom prst="rect">
            <a:avLst/>
          </a:prstGeom>
          <a:noFill/>
        </p:spPr>
      </p:pic>
      <p:pic>
        <p:nvPicPr>
          <p:cNvPr id="35846" name="Picture 6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8800" y="6248400"/>
            <a:ext cx="533400" cy="411163"/>
          </a:xfrm>
          <a:prstGeom prst="rect">
            <a:avLst/>
          </a:prstGeom>
          <a:noFill/>
        </p:spPr>
      </p:pic>
      <p:pic>
        <p:nvPicPr>
          <p:cNvPr id="35847" name="Picture 7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0" y="6096000"/>
            <a:ext cx="533400" cy="411163"/>
          </a:xfrm>
          <a:prstGeom prst="rect">
            <a:avLst/>
          </a:prstGeom>
          <a:noFill/>
        </p:spPr>
      </p:pic>
      <p:pic>
        <p:nvPicPr>
          <p:cNvPr id="35848" name="Picture 8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" y="5410200"/>
            <a:ext cx="533400" cy="411163"/>
          </a:xfrm>
          <a:prstGeom prst="rect">
            <a:avLst/>
          </a:prstGeom>
          <a:noFill/>
        </p:spPr>
      </p:pic>
      <p:pic>
        <p:nvPicPr>
          <p:cNvPr id="35849" name="Picture 9" descr="gif0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00" y="6172200"/>
            <a:ext cx="533400" cy="411163"/>
          </a:xfrm>
          <a:prstGeom prst="rect">
            <a:avLst/>
          </a:prstGeom>
          <a:noFill/>
        </p:spPr>
      </p:pic>
      <p:pic>
        <p:nvPicPr>
          <p:cNvPr id="35850" name="Picture 10" descr="sx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638" y="5334000"/>
            <a:ext cx="3916362" cy="685800"/>
          </a:xfrm>
          <a:prstGeom prst="rect">
            <a:avLst/>
          </a:prstGeom>
          <a:noFill/>
        </p:spPr>
      </p:pic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912813" y="1296988"/>
            <a:ext cx="104648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庄园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是伴随欧洲封建制和农奴制的建立而逐渐形成的。</a:t>
            </a:r>
            <a:r>
              <a:rPr kumimoji="1" lang="zh-CN" altLang="en-US" sz="4000" b="1" dirty="0" smtClean="0">
                <a:latin typeface="楷体_GB2312" pitchFamily="49" charset="-122"/>
                <a:ea typeface="楷体_GB2312" pitchFamily="49" charset="-122"/>
              </a:rPr>
              <a:t>它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是最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基本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的经济社会组织形式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203200" y="2936845"/>
            <a:ext cx="11696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/>
              <a:t>      庄园出现于</a:t>
            </a:r>
            <a:r>
              <a:rPr lang="en-US" altLang="zh-CN" sz="2800" b="1" dirty="0" smtClean="0"/>
              <a:t>9</a:t>
            </a:r>
            <a:r>
              <a:rPr lang="zh-CN" altLang="en-US" sz="2800" b="1" dirty="0" smtClean="0"/>
              <a:t>世纪，</a:t>
            </a:r>
            <a:r>
              <a:rPr lang="en-US" altLang="zh-CN" sz="2800" b="1" dirty="0" smtClean="0"/>
              <a:t>12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13</a:t>
            </a:r>
            <a:r>
              <a:rPr lang="zh-CN" altLang="en-US" sz="2800" b="1" dirty="0" smtClean="0"/>
              <a:t>世纪达到鼎盛，</a:t>
            </a:r>
            <a:r>
              <a:rPr lang="en-US" altLang="zh-CN" sz="2800" b="1" dirty="0" smtClean="0"/>
              <a:t>14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15</a:t>
            </a:r>
            <a:r>
              <a:rPr lang="zh-CN" altLang="en-US" sz="2800" b="1" dirty="0" smtClean="0"/>
              <a:t>世纪趋于衰落、逐渐解体。</a:t>
            </a:r>
            <a:endParaRPr lang="zh-CN" altLang="en-US" sz="2800" b="1" dirty="0"/>
          </a:p>
        </p:txBody>
      </p:sp>
      <p:sp>
        <p:nvSpPr>
          <p:cNvPr id="13" name="矩形 12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schemeClr val="tx1"/>
                </a:solidFill>
              </a:rPr>
              <a:t>二、西欧中世纪城市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7665" y="678102"/>
            <a:ext cx="9024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</a:rPr>
              <a:t>11—12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世纪，新城市开始在西欧建立起来。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7730" y="1922780"/>
            <a:ext cx="63912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兴起的原因：生产力的发展                                                                                        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著名城市：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Paragraphs>60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第7课  中世纪西欧社会</vt:lpstr>
      <vt:lpstr>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dcterms:created xsi:type="dcterms:W3CDTF">2018-09-12T05:33:01Z</dcterms:created>
  <dcterms:modified xsi:type="dcterms:W3CDTF">2018-10-18T23:56:51Z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2052-11.1.0.7811</vt:lpwstr>
  </property>
</Properties>
</file>