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4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406D7-7A8A-4244-BE3F-F9FCF75D0285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E0067-4ABD-417F-9A24-DC43494B009F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836656-2067-49FC-9C30-4240001DF388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BF665-342E-4161-9CF0-76354C4D90D4}" type="slidenum">
              <a:rPr lang="en-US" altLang="zh-CN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596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DFDC53-2752-474A-A967-43A03543AD0B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63B18C-ABB8-403F-AA14-BE3152E9B950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22E1D-0200-4889-B037-045AA517A917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0C7851-72B4-46F5-86A1-10DD5B4FAB7A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11F43B-CF0B-4BD3-83BB-3970A60E0E48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899C4-8326-404C-800D-8177FEA31174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585D8E-A6D4-4D47-B783-73F678711D46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17E9A-C1CE-4C65-BBA4-7D9393F58ABB}" type="slidenum">
              <a:rPr lang="en-US" altLang="zh-CN" smtClean="0">
                <a:solidFill>
                  <a:srgbClr val="0033C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9BFC7F-4D06-4F98-BC10-299FC8039594}" type="slidenum">
              <a:rPr lang="en-US" altLang="zh-CN" smtClean="0">
                <a:solidFill>
                  <a:srgbClr val="00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762000" y="3429000"/>
            <a:ext cx="883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800" b="1"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1207" name="Picture 7" descr="阿拉伯帝国的扩张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6818313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8" descr="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905000"/>
            <a:ext cx="16097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52400" y="381000"/>
            <a:ext cx="838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宋体" pitchFamily="2" charset="-122"/>
              </a:rPr>
              <a:t>第</a:t>
            </a:r>
            <a:r>
              <a:rPr lang="en-US" altLang="zh-CN" sz="4000" b="1">
                <a:solidFill>
                  <a:srgbClr val="000000"/>
                </a:solidFill>
                <a:latin typeface="宋体" pitchFamily="2" charset="-122"/>
              </a:rPr>
              <a:t>10</a:t>
            </a:r>
            <a:r>
              <a:rPr lang="zh-CN" altLang="en-US" sz="4000" b="1">
                <a:solidFill>
                  <a:srgbClr val="000000"/>
                </a:solidFill>
                <a:latin typeface="宋体" pitchFamily="2" charset="-122"/>
              </a:rPr>
              <a:t>课 阿拉伯帝国</a:t>
            </a:r>
          </a:p>
        </p:txBody>
      </p:sp>
    </p:spTree>
    <p:extLst>
      <p:ext uri="{BB962C8B-B14F-4D97-AF65-F5344CB8AC3E}">
        <p14:creationId xmlns:p14="http://schemas.microsoft.com/office/powerpoint/2010/main" xmlns="" val="2711752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e'erboshenmiaochaoshengqingj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82550"/>
            <a:ext cx="8305800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8458200" y="76200"/>
            <a:ext cx="73342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朝觐克尔白神庙的情景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4800600"/>
            <a:ext cx="914400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据记载，克尔白早先是古阿拉伯多神教献祭的古殿，殿内树有各种神的偶像，穆罕默德在公元</a:t>
            </a:r>
            <a:r>
              <a:rPr kumimoji="1" lang="en-US" altLang="zh-CN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630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年攻占麦加，保存了克尔白神庙，清除殿内外几百尊偶像，改为伊斯兰教朝拜的中心。每年伊斯兰教历</a:t>
            </a:r>
            <a:r>
              <a:rPr kumimoji="1" lang="en-US" altLang="zh-CN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12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月，来自世界各地的虔诚的穆斯林到麦加朝觐时，都要围着天房游转。</a:t>
            </a:r>
            <a:endParaRPr kumimoji="1" lang="zh-CN" altLang="en-US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666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2"/>
          <p:cNvSpPr txBox="1">
            <a:spLocks noChangeArrowheads="1"/>
          </p:cNvSpPr>
          <p:nvPr/>
        </p:nvSpPr>
        <p:spPr bwMode="auto">
          <a:xfrm>
            <a:off x="609600" y="1600200"/>
            <a:ext cx="8210550" cy="3970338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①7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世纪，初创立伊斯兰教</a:t>
            </a:r>
            <a:r>
              <a:rPr lang="zh-CN" altLang="en-US" sz="2800" b="1" dirty="0" smtClean="0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②最初在麦加城传教失败；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622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年，率部分信徒逃出麦加，在麦地那建立政教合一的政权； </a:t>
            </a:r>
            <a:r>
              <a:rPr lang="zh-CN" altLang="en-US" sz="2800" b="1" dirty="0" smtClean="0">
                <a:solidFill>
                  <a:srgbClr val="002AAE">
                    <a:lumMod val="75000"/>
                  </a:srgbClr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2AAE">
                    <a:lumMod val="75000"/>
                  </a:srgbClr>
                </a:solidFill>
                <a:latin typeface="楷体_GB2312" pitchFamily="49" charset="-122"/>
                <a:ea typeface="楷体_GB2312" pitchFamily="49" charset="-122"/>
              </a:rPr>
              <a:t>622</a:t>
            </a:r>
            <a:r>
              <a:rPr lang="zh-CN" altLang="en-US" sz="2800" b="1" dirty="0" smtClean="0">
                <a:solidFill>
                  <a:srgbClr val="002AAE">
                    <a:lumMod val="75000"/>
                  </a:srgbClr>
                </a:solidFill>
                <a:latin typeface="楷体_GB2312" pitchFamily="49" charset="-122"/>
                <a:ea typeface="楷体_GB2312" pitchFamily="49" charset="-122"/>
              </a:rPr>
              <a:t>年成为伊斯兰教元年）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年，攻占麦加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，最终与麦加贵族达成协议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2AAE">
                    <a:lumMod val="75000"/>
                  </a:srgbClr>
                </a:solidFill>
                <a:latin typeface="楷体_GB2312" pitchFamily="49" charset="-122"/>
                <a:ea typeface="楷体_GB2312" pitchFamily="49" charset="-122"/>
              </a:rPr>
              <a:t>（麦加成为伊斯兰教的圣地）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⑤</a:t>
            </a:r>
            <a:r>
              <a:rPr lang="en-US" altLang="zh-CN" sz="2800" b="1" dirty="0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632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年病逝，阿拉伯半岛基本统一</a:t>
            </a: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-73025" y="566738"/>
            <a:ext cx="9575800" cy="798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3300"/>
                </a:solidFill>
                <a:ea typeface="华文新魏" pitchFamily="2" charset="-122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ea typeface="华文新魏" pitchFamily="2" charset="-122"/>
              </a:rPr>
              <a:t>建立：（伊斯兰教创立过程、阿拉伯统  一过程）</a:t>
            </a:r>
          </a:p>
        </p:txBody>
      </p:sp>
    </p:spTree>
    <p:extLst>
      <p:ext uri="{BB962C8B-B14F-4D97-AF65-F5344CB8AC3E}">
        <p14:creationId xmlns:p14="http://schemas.microsoft.com/office/powerpoint/2010/main" xmlns="" val="1363309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 animBg="1"/>
      <p:bldP spid="1505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1042988" y="3716338"/>
            <a:ext cx="7010400" cy="1825625"/>
          </a:xfrm>
          <a:prstGeom prst="rect">
            <a:avLst/>
          </a:prstGeom>
          <a:noFill/>
          <a:ln w="254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启示：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逆境也可成材。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  在逆境中不要气馁，应该勇于克服困难，勇往直前。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  </a:t>
            </a:r>
          </a:p>
        </p:txBody>
      </p:sp>
      <p:pic>
        <p:nvPicPr>
          <p:cNvPr id="30723" name="Picture 3" descr="1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0" name="AutoShape 4"/>
          <p:cNvSpPr>
            <a:spLocks noChangeArrowheads="1"/>
          </p:cNvSpPr>
          <p:nvPr/>
        </p:nvSpPr>
        <p:spPr bwMode="auto">
          <a:xfrm>
            <a:off x="2268538" y="404813"/>
            <a:ext cx="5938837" cy="3384550"/>
          </a:xfrm>
          <a:prstGeom prst="cloudCallout">
            <a:avLst>
              <a:gd name="adj1" fmla="val -56417"/>
              <a:gd name="adj2" fmla="val 2913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/>
            </a:pPr>
            <a:endParaRPr lang="zh-CN" altLang="zh-CN" sz="2600" b="1">
              <a:solidFill>
                <a:srgbClr val="339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3203575" y="981075"/>
            <a:ext cx="4392613" cy="13731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3300"/>
                </a:solidFill>
              </a:rPr>
              <a:t>从穆罕默德创立伊斯兰教的过程，</a:t>
            </a:r>
            <a:r>
              <a:rPr kumimoji="1" lang="zh-CN" altLang="en-US" sz="2800" b="1">
                <a:solidFill>
                  <a:srgbClr val="FF3300"/>
                </a:solidFill>
                <a:latin typeface="宋体" pitchFamily="2" charset="-122"/>
              </a:rPr>
              <a:t>你认为穆罕默德的什么精神值得你学习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xmlns="" val="29583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95400" y="533400"/>
            <a:ext cx="7086600" cy="12065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000000"/>
                </a:solidFill>
                <a:latin typeface="Verdana" pitchFamily="34" charset="0"/>
                <a:ea typeface="黑体" pitchFamily="2" charset="-122"/>
              </a:rPr>
              <a:t>一手拿古兰经，一手执剑。</a:t>
            </a:r>
            <a:br>
              <a:rPr lang="zh-CN" altLang="en-US" sz="3600" b="1" smtClean="0">
                <a:solidFill>
                  <a:srgbClr val="000000"/>
                </a:solidFill>
                <a:latin typeface="Verdana" pitchFamily="34" charset="0"/>
                <a:ea typeface="黑体" pitchFamily="2" charset="-122"/>
              </a:rPr>
            </a:br>
            <a:r>
              <a:rPr lang="en-US" altLang="zh-CN" sz="3600" b="1" smtClean="0">
                <a:solidFill>
                  <a:srgbClr val="000000"/>
                </a:solidFill>
                <a:latin typeface="Verdana" pitchFamily="34" charset="0"/>
                <a:ea typeface="黑体" pitchFamily="2" charset="-122"/>
              </a:rPr>
              <a:t>——</a:t>
            </a:r>
            <a:r>
              <a:rPr lang="zh-CN" altLang="en-US" sz="3600" b="1" smtClean="0">
                <a:solidFill>
                  <a:srgbClr val="000000"/>
                </a:solidFill>
                <a:latin typeface="Verdana" pitchFamily="34" charset="0"/>
                <a:ea typeface="黑体" pitchFamily="2" charset="-122"/>
              </a:rPr>
              <a:t>阿拉伯，中世纪的强者！</a:t>
            </a:r>
            <a:endParaRPr lang="zh-CN" altLang="en-US" sz="3600" b="1" smtClean="0">
              <a:solidFill>
                <a:srgbClr val="000000"/>
              </a:solidFill>
              <a:ea typeface="黑体" pitchFamily="2" charset="-122"/>
            </a:endParaRPr>
          </a:p>
        </p:txBody>
      </p:sp>
      <p:pic>
        <p:nvPicPr>
          <p:cNvPr id="31747" name="Picture 3" descr="阿拉伯帝国的骑兵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925" y="2876550"/>
            <a:ext cx="1685925" cy="2095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8" name="Picture 4" descr="可兰经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1752600"/>
            <a:ext cx="5791200" cy="33686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042053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阿拉伯帝国的扩张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8229600" cy="62626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71" name="Freeform 3"/>
          <p:cNvSpPr>
            <a:spLocks/>
          </p:cNvSpPr>
          <p:nvPr/>
        </p:nvSpPr>
        <p:spPr bwMode="auto">
          <a:xfrm>
            <a:off x="5013325" y="3716338"/>
            <a:ext cx="2438400" cy="2055812"/>
          </a:xfrm>
          <a:custGeom>
            <a:avLst/>
            <a:gdLst>
              <a:gd name="T0" fmla="*/ 2147483647 w 1536"/>
              <a:gd name="T1" fmla="*/ 2147483647 h 1295"/>
              <a:gd name="T2" fmla="*/ 2147483647 w 1536"/>
              <a:gd name="T3" fmla="*/ 2147483647 h 1295"/>
              <a:gd name="T4" fmla="*/ 2147483647 w 1536"/>
              <a:gd name="T5" fmla="*/ 2147483647 h 1295"/>
              <a:gd name="T6" fmla="*/ 2147483647 w 1536"/>
              <a:gd name="T7" fmla="*/ 2147483647 h 1295"/>
              <a:gd name="T8" fmla="*/ 2147483647 w 1536"/>
              <a:gd name="T9" fmla="*/ 2147483647 h 1295"/>
              <a:gd name="T10" fmla="*/ 2147483647 w 1536"/>
              <a:gd name="T11" fmla="*/ 2147483647 h 1295"/>
              <a:gd name="T12" fmla="*/ 2147483647 w 1536"/>
              <a:gd name="T13" fmla="*/ 2147483647 h 1295"/>
              <a:gd name="T14" fmla="*/ 2147483647 w 1536"/>
              <a:gd name="T15" fmla="*/ 2147483647 h 1295"/>
              <a:gd name="T16" fmla="*/ 2147483647 w 1536"/>
              <a:gd name="T17" fmla="*/ 2147483647 h 1295"/>
              <a:gd name="T18" fmla="*/ 2147483647 w 1536"/>
              <a:gd name="T19" fmla="*/ 2147483647 h 1295"/>
              <a:gd name="T20" fmla="*/ 2147483647 w 1536"/>
              <a:gd name="T21" fmla="*/ 2147483647 h 1295"/>
              <a:gd name="T22" fmla="*/ 2147483647 w 1536"/>
              <a:gd name="T23" fmla="*/ 2147483647 h 1295"/>
              <a:gd name="T24" fmla="*/ 2147483647 w 1536"/>
              <a:gd name="T25" fmla="*/ 2147483647 h 1295"/>
              <a:gd name="T26" fmla="*/ 2147483647 w 1536"/>
              <a:gd name="T27" fmla="*/ 2147483647 h 1295"/>
              <a:gd name="T28" fmla="*/ 2147483647 w 1536"/>
              <a:gd name="T29" fmla="*/ 2147483647 h 1295"/>
              <a:gd name="T30" fmla="*/ 2147483647 w 1536"/>
              <a:gd name="T31" fmla="*/ 2147483647 h 1295"/>
              <a:gd name="T32" fmla="*/ 2147483647 w 1536"/>
              <a:gd name="T33" fmla="*/ 2147483647 h 1295"/>
              <a:gd name="T34" fmla="*/ 2147483647 w 1536"/>
              <a:gd name="T35" fmla="*/ 2147483647 h 1295"/>
              <a:gd name="T36" fmla="*/ 2147483647 w 1536"/>
              <a:gd name="T37" fmla="*/ 2147483647 h 1295"/>
              <a:gd name="T38" fmla="*/ 2147483647 w 1536"/>
              <a:gd name="T39" fmla="*/ 2147483647 h 1295"/>
              <a:gd name="T40" fmla="*/ 2147483647 w 1536"/>
              <a:gd name="T41" fmla="*/ 2147483647 h 1295"/>
              <a:gd name="T42" fmla="*/ 2147483647 w 1536"/>
              <a:gd name="T43" fmla="*/ 2147483647 h 1295"/>
              <a:gd name="T44" fmla="*/ 2147483647 w 1536"/>
              <a:gd name="T45" fmla="*/ 2147483647 h 1295"/>
              <a:gd name="T46" fmla="*/ 2147483647 w 1536"/>
              <a:gd name="T47" fmla="*/ 2147483647 h 1295"/>
              <a:gd name="T48" fmla="*/ 2147483647 w 1536"/>
              <a:gd name="T49" fmla="*/ 2147483647 h 1295"/>
              <a:gd name="T50" fmla="*/ 2147483647 w 1536"/>
              <a:gd name="T51" fmla="*/ 2147483647 h 1295"/>
              <a:gd name="T52" fmla="*/ 2147483647 w 1536"/>
              <a:gd name="T53" fmla="*/ 2147483647 h 1295"/>
              <a:gd name="T54" fmla="*/ 2147483647 w 1536"/>
              <a:gd name="T55" fmla="*/ 2147483647 h 1295"/>
              <a:gd name="T56" fmla="*/ 2147483647 w 1536"/>
              <a:gd name="T57" fmla="*/ 2147483647 h 1295"/>
              <a:gd name="T58" fmla="*/ 2147483647 w 1536"/>
              <a:gd name="T59" fmla="*/ 2147483647 h 1295"/>
              <a:gd name="T60" fmla="*/ 2147483647 w 1536"/>
              <a:gd name="T61" fmla="*/ 2147483647 h 1295"/>
              <a:gd name="T62" fmla="*/ 2147483647 w 1536"/>
              <a:gd name="T63" fmla="*/ 2147483647 h 1295"/>
              <a:gd name="T64" fmla="*/ 2147483647 w 1536"/>
              <a:gd name="T65" fmla="*/ 2147483647 h 1295"/>
              <a:gd name="T66" fmla="*/ 2147483647 w 1536"/>
              <a:gd name="T67" fmla="*/ 2147483647 h 1295"/>
              <a:gd name="T68" fmla="*/ 2147483647 w 1536"/>
              <a:gd name="T69" fmla="*/ 2147483647 h 1295"/>
              <a:gd name="T70" fmla="*/ 0 w 1536"/>
              <a:gd name="T71" fmla="*/ 2147483647 h 1295"/>
              <a:gd name="T72" fmla="*/ 2147483647 w 1536"/>
              <a:gd name="T73" fmla="*/ 2147483647 h 1295"/>
              <a:gd name="T74" fmla="*/ 2147483647 w 1536"/>
              <a:gd name="T75" fmla="*/ 2147483647 h 1295"/>
              <a:gd name="T76" fmla="*/ 2147483647 w 1536"/>
              <a:gd name="T77" fmla="*/ 2147483647 h 1295"/>
              <a:gd name="T78" fmla="*/ 2147483647 w 1536"/>
              <a:gd name="T79" fmla="*/ 2147483647 h 1295"/>
              <a:gd name="T80" fmla="*/ 2147483647 w 1536"/>
              <a:gd name="T81" fmla="*/ 2147483647 h 1295"/>
              <a:gd name="T82" fmla="*/ 2147483647 w 1536"/>
              <a:gd name="T83" fmla="*/ 2147483647 h 1295"/>
              <a:gd name="T84" fmla="*/ 2147483647 w 1536"/>
              <a:gd name="T85" fmla="*/ 2147483647 h 1295"/>
              <a:gd name="T86" fmla="*/ 2147483647 w 1536"/>
              <a:gd name="T87" fmla="*/ 2147483647 h 1295"/>
              <a:gd name="T88" fmla="*/ 2147483647 w 1536"/>
              <a:gd name="T89" fmla="*/ 2147483647 h 1295"/>
              <a:gd name="T90" fmla="*/ 2147483647 w 1536"/>
              <a:gd name="T91" fmla="*/ 2147483647 h 1295"/>
              <a:gd name="T92" fmla="*/ 2147483647 w 1536"/>
              <a:gd name="T93" fmla="*/ 2147483647 h 1295"/>
              <a:gd name="T94" fmla="*/ 2147483647 w 1536"/>
              <a:gd name="T95" fmla="*/ 2147483647 h 1295"/>
              <a:gd name="T96" fmla="*/ 2147483647 w 1536"/>
              <a:gd name="T97" fmla="*/ 2147483647 h 1295"/>
              <a:gd name="T98" fmla="*/ 2147483647 w 1536"/>
              <a:gd name="T99" fmla="*/ 2147483647 h 1295"/>
              <a:gd name="T100" fmla="*/ 2147483647 w 1536"/>
              <a:gd name="T101" fmla="*/ 2147483647 h 1295"/>
              <a:gd name="T102" fmla="*/ 2147483647 w 1536"/>
              <a:gd name="T103" fmla="*/ 2147483647 h 1295"/>
              <a:gd name="T104" fmla="*/ 2147483647 w 1536"/>
              <a:gd name="T105" fmla="*/ 2147483647 h 1295"/>
              <a:gd name="T106" fmla="*/ 2147483647 w 1536"/>
              <a:gd name="T107" fmla="*/ 2147483647 h 1295"/>
              <a:gd name="T108" fmla="*/ 2147483647 w 1536"/>
              <a:gd name="T109" fmla="*/ 2147483647 h 1295"/>
              <a:gd name="T110" fmla="*/ 2147483647 w 1536"/>
              <a:gd name="T111" fmla="*/ 2147483647 h 1295"/>
              <a:gd name="T112" fmla="*/ 2147483647 w 1536"/>
              <a:gd name="T113" fmla="*/ 2147483647 h 1295"/>
              <a:gd name="T114" fmla="*/ 2147483647 w 1536"/>
              <a:gd name="T115" fmla="*/ 2147483647 h 1295"/>
              <a:gd name="T116" fmla="*/ 2147483647 w 1536"/>
              <a:gd name="T117" fmla="*/ 2147483647 h 1295"/>
              <a:gd name="T118" fmla="*/ 2147483647 w 1536"/>
              <a:gd name="T119" fmla="*/ 2147483647 h 1295"/>
              <a:gd name="T120" fmla="*/ 2147483647 w 1536"/>
              <a:gd name="T121" fmla="*/ 2147483647 h 1295"/>
              <a:gd name="T122" fmla="*/ 2147483647 w 1536"/>
              <a:gd name="T123" fmla="*/ 2147483647 h 129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36" h="1295">
                <a:moveTo>
                  <a:pt x="1529" y="764"/>
                </a:moveTo>
                <a:cubicBezTo>
                  <a:pt x="1515" y="812"/>
                  <a:pt x="1536" y="757"/>
                  <a:pt x="1503" y="797"/>
                </a:cubicBezTo>
                <a:cubicBezTo>
                  <a:pt x="1483" y="822"/>
                  <a:pt x="1505" y="827"/>
                  <a:pt x="1470" y="850"/>
                </a:cubicBezTo>
                <a:cubicBezTo>
                  <a:pt x="1439" y="897"/>
                  <a:pt x="1416" y="891"/>
                  <a:pt x="1357" y="897"/>
                </a:cubicBezTo>
                <a:cubicBezTo>
                  <a:pt x="1328" y="939"/>
                  <a:pt x="1302" y="987"/>
                  <a:pt x="1251" y="1002"/>
                </a:cubicBezTo>
                <a:cubicBezTo>
                  <a:pt x="1234" y="1020"/>
                  <a:pt x="1226" y="1035"/>
                  <a:pt x="1205" y="1049"/>
                </a:cubicBezTo>
                <a:cubicBezTo>
                  <a:pt x="1194" y="1082"/>
                  <a:pt x="1182" y="1071"/>
                  <a:pt x="1152" y="1082"/>
                </a:cubicBezTo>
                <a:cubicBezTo>
                  <a:pt x="1128" y="1106"/>
                  <a:pt x="1086" y="1131"/>
                  <a:pt x="1053" y="1141"/>
                </a:cubicBezTo>
                <a:cubicBezTo>
                  <a:pt x="1003" y="1195"/>
                  <a:pt x="944" y="1209"/>
                  <a:pt x="874" y="1221"/>
                </a:cubicBezTo>
                <a:cubicBezTo>
                  <a:pt x="852" y="1243"/>
                  <a:pt x="837" y="1244"/>
                  <a:pt x="808" y="1254"/>
                </a:cubicBezTo>
                <a:cubicBezTo>
                  <a:pt x="787" y="1275"/>
                  <a:pt x="776" y="1279"/>
                  <a:pt x="748" y="1287"/>
                </a:cubicBezTo>
                <a:cubicBezTo>
                  <a:pt x="633" y="1278"/>
                  <a:pt x="693" y="1295"/>
                  <a:pt x="649" y="1247"/>
                </a:cubicBezTo>
                <a:cubicBezTo>
                  <a:pt x="637" y="1213"/>
                  <a:pt x="614" y="1192"/>
                  <a:pt x="603" y="1155"/>
                </a:cubicBezTo>
                <a:cubicBezTo>
                  <a:pt x="598" y="1109"/>
                  <a:pt x="602" y="1061"/>
                  <a:pt x="589" y="1016"/>
                </a:cubicBezTo>
                <a:cubicBezTo>
                  <a:pt x="588" y="1013"/>
                  <a:pt x="578" y="979"/>
                  <a:pt x="576" y="976"/>
                </a:cubicBezTo>
                <a:cubicBezTo>
                  <a:pt x="571" y="970"/>
                  <a:pt x="562" y="968"/>
                  <a:pt x="556" y="963"/>
                </a:cubicBezTo>
                <a:cubicBezTo>
                  <a:pt x="551" y="959"/>
                  <a:pt x="547" y="954"/>
                  <a:pt x="543" y="949"/>
                </a:cubicBezTo>
                <a:cubicBezTo>
                  <a:pt x="538" y="943"/>
                  <a:pt x="536" y="934"/>
                  <a:pt x="530" y="930"/>
                </a:cubicBezTo>
                <a:cubicBezTo>
                  <a:pt x="526" y="927"/>
                  <a:pt x="471" y="916"/>
                  <a:pt x="470" y="916"/>
                </a:cubicBezTo>
                <a:cubicBezTo>
                  <a:pt x="462" y="904"/>
                  <a:pt x="451" y="895"/>
                  <a:pt x="444" y="883"/>
                </a:cubicBezTo>
                <a:cubicBezTo>
                  <a:pt x="433" y="864"/>
                  <a:pt x="431" y="838"/>
                  <a:pt x="424" y="817"/>
                </a:cubicBezTo>
                <a:cubicBezTo>
                  <a:pt x="413" y="784"/>
                  <a:pt x="395" y="750"/>
                  <a:pt x="371" y="724"/>
                </a:cubicBezTo>
                <a:cubicBezTo>
                  <a:pt x="352" y="672"/>
                  <a:pt x="353" y="753"/>
                  <a:pt x="358" y="764"/>
                </a:cubicBezTo>
                <a:cubicBezTo>
                  <a:pt x="363" y="775"/>
                  <a:pt x="411" y="800"/>
                  <a:pt x="411" y="804"/>
                </a:cubicBezTo>
                <a:cubicBezTo>
                  <a:pt x="411" y="811"/>
                  <a:pt x="397" y="800"/>
                  <a:pt x="391" y="797"/>
                </a:cubicBezTo>
                <a:cubicBezTo>
                  <a:pt x="377" y="789"/>
                  <a:pt x="351" y="771"/>
                  <a:pt x="351" y="771"/>
                </a:cubicBezTo>
                <a:cubicBezTo>
                  <a:pt x="341" y="743"/>
                  <a:pt x="327" y="715"/>
                  <a:pt x="311" y="691"/>
                </a:cubicBezTo>
                <a:cubicBezTo>
                  <a:pt x="301" y="658"/>
                  <a:pt x="289" y="625"/>
                  <a:pt x="278" y="592"/>
                </a:cubicBezTo>
                <a:cubicBezTo>
                  <a:pt x="272" y="545"/>
                  <a:pt x="272" y="518"/>
                  <a:pt x="238" y="486"/>
                </a:cubicBezTo>
                <a:cubicBezTo>
                  <a:pt x="224" y="438"/>
                  <a:pt x="245" y="493"/>
                  <a:pt x="212" y="453"/>
                </a:cubicBezTo>
                <a:cubicBezTo>
                  <a:pt x="175" y="408"/>
                  <a:pt x="242" y="457"/>
                  <a:pt x="185" y="420"/>
                </a:cubicBezTo>
                <a:cubicBezTo>
                  <a:pt x="176" y="407"/>
                  <a:pt x="168" y="393"/>
                  <a:pt x="159" y="380"/>
                </a:cubicBezTo>
                <a:cubicBezTo>
                  <a:pt x="148" y="363"/>
                  <a:pt x="149" y="333"/>
                  <a:pt x="139" y="314"/>
                </a:cubicBezTo>
                <a:cubicBezTo>
                  <a:pt x="117" y="269"/>
                  <a:pt x="67" y="238"/>
                  <a:pt x="33" y="201"/>
                </a:cubicBezTo>
                <a:cubicBezTo>
                  <a:pt x="16" y="145"/>
                  <a:pt x="40" y="213"/>
                  <a:pt x="13" y="168"/>
                </a:cubicBezTo>
                <a:cubicBezTo>
                  <a:pt x="6" y="156"/>
                  <a:pt x="5" y="142"/>
                  <a:pt x="0" y="129"/>
                </a:cubicBezTo>
                <a:cubicBezTo>
                  <a:pt x="9" y="103"/>
                  <a:pt x="14" y="97"/>
                  <a:pt x="40" y="89"/>
                </a:cubicBezTo>
                <a:cubicBezTo>
                  <a:pt x="53" y="69"/>
                  <a:pt x="60" y="49"/>
                  <a:pt x="73" y="29"/>
                </a:cubicBezTo>
                <a:cubicBezTo>
                  <a:pt x="75" y="20"/>
                  <a:pt x="72" y="8"/>
                  <a:pt x="80" y="3"/>
                </a:cubicBezTo>
                <a:cubicBezTo>
                  <a:pt x="86" y="0"/>
                  <a:pt x="119" y="15"/>
                  <a:pt x="126" y="16"/>
                </a:cubicBezTo>
                <a:cubicBezTo>
                  <a:pt x="146" y="19"/>
                  <a:pt x="165" y="21"/>
                  <a:pt x="185" y="23"/>
                </a:cubicBezTo>
                <a:cubicBezTo>
                  <a:pt x="197" y="34"/>
                  <a:pt x="223" y="52"/>
                  <a:pt x="238" y="56"/>
                </a:cubicBezTo>
                <a:cubicBezTo>
                  <a:pt x="262" y="63"/>
                  <a:pt x="311" y="69"/>
                  <a:pt x="311" y="69"/>
                </a:cubicBezTo>
                <a:cubicBezTo>
                  <a:pt x="375" y="168"/>
                  <a:pt x="256" y="107"/>
                  <a:pt x="550" y="115"/>
                </a:cubicBezTo>
                <a:cubicBezTo>
                  <a:pt x="561" y="152"/>
                  <a:pt x="564" y="181"/>
                  <a:pt x="603" y="195"/>
                </a:cubicBezTo>
                <a:cubicBezTo>
                  <a:pt x="638" y="248"/>
                  <a:pt x="592" y="184"/>
                  <a:pt x="636" y="228"/>
                </a:cubicBezTo>
                <a:cubicBezTo>
                  <a:pt x="666" y="258"/>
                  <a:pt x="654" y="258"/>
                  <a:pt x="702" y="268"/>
                </a:cubicBezTo>
                <a:cubicBezTo>
                  <a:pt x="769" y="332"/>
                  <a:pt x="659" y="234"/>
                  <a:pt x="761" y="294"/>
                </a:cubicBezTo>
                <a:cubicBezTo>
                  <a:pt x="767" y="298"/>
                  <a:pt x="763" y="309"/>
                  <a:pt x="768" y="314"/>
                </a:cubicBezTo>
                <a:cubicBezTo>
                  <a:pt x="790" y="335"/>
                  <a:pt x="804" y="338"/>
                  <a:pt x="828" y="347"/>
                </a:cubicBezTo>
                <a:cubicBezTo>
                  <a:pt x="867" y="406"/>
                  <a:pt x="949" y="416"/>
                  <a:pt x="1013" y="426"/>
                </a:cubicBezTo>
                <a:cubicBezTo>
                  <a:pt x="1029" y="471"/>
                  <a:pt x="1069" y="472"/>
                  <a:pt x="1112" y="479"/>
                </a:cubicBezTo>
                <a:cubicBezTo>
                  <a:pt x="1150" y="534"/>
                  <a:pt x="1187" y="522"/>
                  <a:pt x="1251" y="532"/>
                </a:cubicBezTo>
                <a:cubicBezTo>
                  <a:pt x="1292" y="573"/>
                  <a:pt x="1227" y="502"/>
                  <a:pt x="1271" y="592"/>
                </a:cubicBezTo>
                <a:cubicBezTo>
                  <a:pt x="1274" y="598"/>
                  <a:pt x="1284" y="598"/>
                  <a:pt x="1291" y="599"/>
                </a:cubicBezTo>
                <a:cubicBezTo>
                  <a:pt x="1322" y="603"/>
                  <a:pt x="1353" y="603"/>
                  <a:pt x="1384" y="605"/>
                </a:cubicBezTo>
                <a:cubicBezTo>
                  <a:pt x="1395" y="641"/>
                  <a:pt x="1414" y="652"/>
                  <a:pt x="1450" y="658"/>
                </a:cubicBezTo>
                <a:cubicBezTo>
                  <a:pt x="1452" y="665"/>
                  <a:pt x="1452" y="673"/>
                  <a:pt x="1457" y="678"/>
                </a:cubicBezTo>
                <a:cubicBezTo>
                  <a:pt x="1462" y="683"/>
                  <a:pt x="1472" y="680"/>
                  <a:pt x="1476" y="685"/>
                </a:cubicBezTo>
                <a:cubicBezTo>
                  <a:pt x="1484" y="696"/>
                  <a:pt x="1481" y="714"/>
                  <a:pt x="1490" y="724"/>
                </a:cubicBezTo>
                <a:cubicBezTo>
                  <a:pt x="1494" y="729"/>
                  <a:pt x="1499" y="733"/>
                  <a:pt x="1503" y="738"/>
                </a:cubicBezTo>
                <a:cubicBezTo>
                  <a:pt x="1493" y="765"/>
                  <a:pt x="1496" y="750"/>
                  <a:pt x="1496" y="7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2597150" y="260350"/>
            <a:ext cx="6524625" cy="1323975"/>
          </a:xfrm>
          <a:prstGeom prst="rect">
            <a:avLst/>
          </a:prstGeom>
          <a:solidFill>
            <a:schemeClr val="bg1"/>
          </a:solidFill>
          <a:ln w="41275">
            <a:solidFill>
              <a:srgbClr val="FF99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穆罕默德的继承者们经过一系列征服和扩张，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到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世纪中期，已形成一个地跨欧、亚、非三洲的阿拉伯帝国。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06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609600" y="381000"/>
            <a:ext cx="137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202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想一想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7924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>
                <a:solidFill>
                  <a:srgbClr val="0033CC"/>
                </a:solidFill>
                <a:latin typeface="Times New Roman" pitchFamily="18" charset="0"/>
                <a:ea typeface="方正姚体" pitchFamily="2" charset="-122"/>
              </a:rPr>
              <a:t>        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方正姚体" pitchFamily="2" charset="-122"/>
              </a:rPr>
              <a:t>除了创立伊斯兰教，穆罕默德在历史上还有什么贡献吗？</a:t>
            </a:r>
          </a:p>
        </p:txBody>
      </p:sp>
      <p:pic>
        <p:nvPicPr>
          <p:cNvPr id="33796" name="Picture 4" descr="0_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068513"/>
            <a:ext cx="4543425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征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68513"/>
            <a:ext cx="3522663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4694" name="Group 6"/>
          <p:cNvGrpSpPr>
            <a:grpSpLocks/>
          </p:cNvGrpSpPr>
          <p:nvPr/>
        </p:nvGrpSpPr>
        <p:grpSpPr bwMode="auto">
          <a:xfrm>
            <a:off x="0" y="4941888"/>
            <a:ext cx="5307013" cy="1449387"/>
            <a:chOff x="240" y="2983"/>
            <a:chExt cx="2784" cy="913"/>
          </a:xfrm>
        </p:grpSpPr>
        <p:sp>
          <p:nvSpPr>
            <p:cNvPr id="33800" name="Text Box 7"/>
            <p:cNvSpPr txBox="1">
              <a:spLocks noChangeArrowheads="1"/>
            </p:cNvSpPr>
            <p:nvPr/>
          </p:nvSpPr>
          <p:spPr bwMode="auto">
            <a:xfrm>
              <a:off x="240" y="2983"/>
              <a:ext cx="278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800" b="1">
                  <a:solidFill>
                    <a:srgbClr val="0000CC"/>
                  </a:solidFill>
                  <a:latin typeface="宋体" pitchFamily="2" charset="-122"/>
                  <a:ea typeface="方正姚体" pitchFamily="2" charset="-122"/>
                </a:rPr>
                <a:t>穆罕默德完成了双重历史使命：</a:t>
              </a:r>
              <a:endParaRPr kumimoji="1" lang="zh-CN" altLang="en-US" sz="2800" b="1">
                <a:solidFill>
                  <a:srgbClr val="0000CC"/>
                </a:solidFill>
                <a:latin typeface="Times New Roman" pitchFamily="18" charset="0"/>
                <a:ea typeface="方正姚体" pitchFamily="2" charset="-122"/>
              </a:endParaRPr>
            </a:p>
          </p:txBody>
        </p:sp>
        <p:sp>
          <p:nvSpPr>
            <p:cNvPr id="33801" name="Text Box 8"/>
            <p:cNvSpPr txBox="1">
              <a:spLocks noChangeArrowheads="1"/>
            </p:cNvSpPr>
            <p:nvPr/>
          </p:nvSpPr>
          <p:spPr bwMode="auto">
            <a:xfrm>
              <a:off x="424" y="3300"/>
              <a:ext cx="1466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800" b="1">
                  <a:solidFill>
                    <a:srgbClr val="0000CC"/>
                  </a:solidFill>
                  <a:latin typeface="方正姚体" pitchFamily="2" charset="-122"/>
                  <a:ea typeface="方正姚体" pitchFamily="2" charset="-122"/>
                </a:rPr>
                <a:t>创立宗教</a:t>
              </a:r>
            </a:p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800" b="1">
                  <a:solidFill>
                    <a:srgbClr val="0000CC"/>
                  </a:solidFill>
                  <a:latin typeface="方正姚体" pitchFamily="2" charset="-122"/>
                  <a:ea typeface="方正姚体" pitchFamily="2" charset="-122"/>
                </a:rPr>
                <a:t>建立统一国家</a:t>
              </a:r>
            </a:p>
          </p:txBody>
        </p:sp>
      </p:grpSp>
      <p:sp>
        <p:nvSpPr>
          <p:cNvPr id="33799" name="AutoShape 9"/>
          <p:cNvSpPr>
            <a:spLocks/>
          </p:cNvSpPr>
          <p:nvPr/>
        </p:nvSpPr>
        <p:spPr bwMode="auto">
          <a:xfrm>
            <a:off x="250825" y="5589588"/>
            <a:ext cx="109538" cy="652462"/>
          </a:xfrm>
          <a:prstGeom prst="leftBrace">
            <a:avLst>
              <a:gd name="adj1" fmla="val 49637"/>
              <a:gd name="adj2" fmla="val 50000"/>
            </a:avLst>
          </a:prstGeom>
          <a:noFill/>
          <a:ln w="2540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228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107950" y="250825"/>
            <a:ext cx="685323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6600"/>
                </a:solidFill>
              </a:rPr>
              <a:t>三、阿拉伯帝国对文化的贡献</a:t>
            </a:r>
          </a:p>
        </p:txBody>
      </p:sp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395288" y="1401763"/>
            <a:ext cx="8064500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阿拉伯人是东西方文化的沟通者，他们改进</a:t>
            </a:r>
            <a:r>
              <a:rPr lang="zh-CN" altLang="en-US" sz="3200" b="1">
                <a:solidFill>
                  <a:srgbClr val="FF0000"/>
                </a:solidFill>
              </a:rPr>
              <a:t>印度人</a:t>
            </a:r>
            <a:r>
              <a:rPr lang="zh-CN" altLang="en-US" sz="3200" b="1">
                <a:solidFill>
                  <a:srgbClr val="000000"/>
                </a:solidFill>
              </a:rPr>
              <a:t>从“</a:t>
            </a:r>
            <a:r>
              <a:rPr lang="en-US" altLang="zh-CN" sz="3200" b="1">
                <a:solidFill>
                  <a:srgbClr val="000000"/>
                </a:solidFill>
              </a:rPr>
              <a:t>0</a:t>
            </a:r>
            <a:r>
              <a:rPr lang="zh-CN" altLang="en-US" sz="3200" b="1">
                <a:solidFill>
                  <a:srgbClr val="000000"/>
                </a:solidFill>
              </a:rPr>
              <a:t>”到“</a:t>
            </a:r>
            <a:r>
              <a:rPr lang="en-US" altLang="zh-CN" sz="3200" b="1">
                <a:solidFill>
                  <a:srgbClr val="000000"/>
                </a:solidFill>
              </a:rPr>
              <a:t>9</a:t>
            </a:r>
            <a:r>
              <a:rPr lang="zh-CN" altLang="en-US" sz="3200" b="1">
                <a:solidFill>
                  <a:srgbClr val="000000"/>
                </a:solidFill>
              </a:rPr>
              <a:t>”十个数字的计数法，并把它传到欧洲，被人们成为</a:t>
            </a:r>
            <a:r>
              <a:rPr lang="zh-CN" altLang="en-US" sz="3200" b="1">
                <a:solidFill>
                  <a:srgbClr val="FF0000"/>
                </a:solidFill>
              </a:rPr>
              <a:t>阿拉伯数字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40039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52550" y="746600"/>
            <a:ext cx="2362200" cy="762000"/>
          </a:xfrm>
          <a:ln>
            <a:solidFill>
              <a:srgbClr val="001414"/>
            </a:solidFill>
          </a:ln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rgbClr val="001414"/>
                </a:solidFill>
              </a:rPr>
              <a:t>阿拉伯国家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395073" y="3402698"/>
            <a:ext cx="2759529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001414"/>
                </a:solidFill>
                <a:latin typeface="Times New Roman" pitchFamily="18" charset="0"/>
              </a:rPr>
              <a:t>伊斯兰教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449842" y="1701432"/>
            <a:ext cx="61118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扩张旗号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105944" y="1631933"/>
            <a:ext cx="611188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有利传播</a:t>
            </a: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2061029" y="1524000"/>
            <a:ext cx="266700" cy="1828800"/>
          </a:xfrm>
          <a:prstGeom prst="upArrow">
            <a:avLst>
              <a:gd name="adj1" fmla="val 50000"/>
              <a:gd name="adj2" fmla="val 85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2839244" y="1615480"/>
            <a:ext cx="266700" cy="1737320"/>
          </a:xfrm>
          <a:prstGeom prst="down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218214" y="548680"/>
            <a:ext cx="53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分裂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065044" y="682030"/>
            <a:ext cx="53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统一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7890329" y="548680"/>
            <a:ext cx="457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扩张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4218214" y="2929169"/>
            <a:ext cx="6858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多神教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168900" y="2175319"/>
            <a:ext cx="189071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（创立伊斯兰教）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一神教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8118929" y="1916521"/>
            <a:ext cx="5334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伊斯兰教的传播</a:t>
            </a:r>
          </a:p>
        </p:txBody>
      </p:sp>
      <p:sp>
        <p:nvSpPr>
          <p:cNvPr id="34830" name="AutoShape 14"/>
          <p:cNvSpPr>
            <a:spLocks noChangeArrowheads="1"/>
          </p:cNvSpPr>
          <p:nvPr/>
        </p:nvSpPr>
        <p:spPr bwMode="auto">
          <a:xfrm>
            <a:off x="4946351" y="948730"/>
            <a:ext cx="895694" cy="266700"/>
          </a:xfrm>
          <a:prstGeom prst="rightArrow">
            <a:avLst>
              <a:gd name="adj1" fmla="val 50000"/>
              <a:gd name="adj2" fmla="val 32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6913917" y="872778"/>
            <a:ext cx="762000" cy="342652"/>
          </a:xfrm>
          <a:prstGeom prst="rightArrow">
            <a:avLst>
              <a:gd name="adj1" fmla="val 50000"/>
              <a:gd name="adj2" fmla="val 35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4842655" y="3533642"/>
            <a:ext cx="838200" cy="345216"/>
          </a:xfrm>
          <a:prstGeom prst="rightArrow">
            <a:avLst>
              <a:gd name="adj1" fmla="val 50000"/>
              <a:gd name="adj2" fmla="val 343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7059612" y="3610372"/>
            <a:ext cx="990600" cy="304800"/>
          </a:xfrm>
          <a:prstGeom prst="rightArrow">
            <a:avLst>
              <a:gd name="adj1" fmla="val 50000"/>
              <a:gd name="adj2" fmla="val 40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79512" y="2002982"/>
            <a:ext cx="553998" cy="279943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阿拉伯帝国</a:t>
            </a:r>
            <a:endParaRPr kumimoji="1"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9" name="AutoShape 6"/>
          <p:cNvSpPr>
            <a:spLocks/>
          </p:cNvSpPr>
          <p:nvPr/>
        </p:nvSpPr>
        <p:spPr bwMode="auto">
          <a:xfrm>
            <a:off x="1107849" y="1315368"/>
            <a:ext cx="287224" cy="4705920"/>
          </a:xfrm>
          <a:prstGeom prst="leftBrace">
            <a:avLst>
              <a:gd name="adj1" fmla="val 97222"/>
              <a:gd name="adj2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395073" y="5451919"/>
            <a:ext cx="2759529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 smtClean="0">
                <a:solidFill>
                  <a:srgbClr val="001414"/>
                </a:solidFill>
                <a:latin typeface="Times New Roman" pitchFamily="18" charset="0"/>
              </a:rPr>
              <a:t>阿拉伯数字</a:t>
            </a:r>
            <a:endParaRPr kumimoji="1" lang="zh-CN" altLang="en-US" sz="4000" b="1" dirty="0">
              <a:solidFill>
                <a:srgbClr val="001414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5451919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1414"/>
                </a:solidFill>
              </a:rPr>
              <a:t>印度人发明，阿拉伯人改进并传播</a:t>
            </a:r>
            <a:endParaRPr lang="zh-CN" altLang="en-US" sz="3200" b="1" dirty="0">
              <a:solidFill>
                <a:srgbClr val="0014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22512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896" y="188640"/>
            <a:ext cx="8640960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1414"/>
                </a:solidFill>
              </a:rPr>
              <a:t>1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</a:t>
            </a:r>
            <a:r>
              <a:rPr lang="zh-CN" altLang="en-US" sz="3200" b="1" dirty="0" smtClean="0">
                <a:solidFill>
                  <a:srgbClr val="001414"/>
                </a:solidFill>
              </a:rPr>
              <a:t>下列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事件按先后顺序排列正确的是（     ）</a:t>
            </a:r>
          </a:p>
          <a:p>
            <a:r>
              <a:rPr lang="zh-CN" altLang="en-US" sz="2800" b="1" dirty="0" smtClean="0">
                <a:solidFill>
                  <a:srgbClr val="001414"/>
                </a:solidFill>
              </a:rPr>
              <a:t>①穆罕默德兵临麦加城下   </a:t>
            </a:r>
            <a:r>
              <a:rPr lang="en-US" altLang="zh-CN" sz="2800" b="1" dirty="0">
                <a:solidFill>
                  <a:srgbClr val="001414"/>
                </a:solidFill>
              </a:rPr>
              <a:t>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         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②穆罕默德病逝   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zh-CN" altLang="en-US" sz="2800" b="1" dirty="0" smtClean="0">
                <a:solidFill>
                  <a:srgbClr val="001414"/>
                </a:solidFill>
              </a:rPr>
              <a:t>③穆罕默德带信徒出走麦地那      ④穆罕默德出家隐修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①②③④  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B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③①④②    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④③②①  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D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④③①②</a:t>
            </a:r>
            <a:endParaRPr lang="zh-CN" altLang="en-US" sz="2800" b="1" dirty="0">
              <a:solidFill>
                <a:srgbClr val="001414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28154" y="814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/>
              <a:t>D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5896" y="2708920"/>
            <a:ext cx="8820472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1414"/>
                </a:solidFill>
              </a:rPr>
              <a:t>9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．下列三幅图片所代表的宗教分别是</a:t>
            </a:r>
          </a:p>
          <a:p>
            <a:r>
              <a:rPr lang="zh-CN" altLang="en-US" sz="2800" b="1" dirty="0" smtClean="0">
                <a:solidFill>
                  <a:srgbClr val="001414"/>
                </a:solidFill>
              </a:rPr>
              <a:t> </a:t>
            </a:r>
          </a:p>
          <a:p>
            <a:endParaRPr lang="en-US" altLang="zh-CN" sz="2800" b="1" dirty="0" smtClean="0">
              <a:solidFill>
                <a:srgbClr val="001414"/>
              </a:solidFill>
            </a:endParaRPr>
          </a:p>
          <a:p>
            <a:endParaRPr lang="en-US" altLang="zh-CN" sz="2800" b="1" dirty="0">
              <a:solidFill>
                <a:srgbClr val="001414"/>
              </a:solidFill>
            </a:endParaRPr>
          </a:p>
          <a:p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基督教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佛教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B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道教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基督教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伊斯兰教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基督教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道教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D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 佛教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基督教</a:t>
            </a:r>
            <a:r>
              <a:rPr lang="zh-CN" altLang="en-US" sz="2800" b="1" dirty="0">
                <a:solidFill>
                  <a:srgbClr val="001414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</a:t>
            </a:r>
            <a:endParaRPr lang="zh-CN" altLang="en-US" sz="2800" b="1" dirty="0">
              <a:solidFill>
                <a:srgbClr val="001414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3212976"/>
            <a:ext cx="7776864" cy="16561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51085" y="26123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/>
              <a:t>D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1537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070" y="1988840"/>
            <a:ext cx="8964488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1414"/>
                </a:solidFill>
              </a:rPr>
              <a:t>4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、世界三大宗教先后形成的顺序是（     ）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．佛教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基督教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         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B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．基督教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佛教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．基督教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伊斯兰教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佛教         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D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．伊斯兰教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基督教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佛教</a:t>
            </a:r>
            <a:endParaRPr lang="zh-CN" altLang="en-US" sz="2800" b="1" dirty="0">
              <a:solidFill>
                <a:srgbClr val="001414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37112"/>
            <a:ext cx="8580355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1414"/>
                </a:solidFill>
              </a:rPr>
              <a:t>5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、尽管世界各国的文字多么不同，但人们都能认得阿拉伯数字。阿拉伯数字首创者是古代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．埃及人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B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．苏美尔人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．印度人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D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．阿拉伯人</a:t>
            </a:r>
            <a:endParaRPr lang="zh-CN" altLang="en-US" sz="2800" b="1" dirty="0">
              <a:solidFill>
                <a:srgbClr val="001414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02" y="380037"/>
            <a:ext cx="9014094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1414"/>
                </a:solidFill>
              </a:rPr>
              <a:t>3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8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世纪中期，成为地跨欧，亚，非三洲的大帝国的是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、阿拉伯帝国       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B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、奥斯曼土耳其帝国</a:t>
            </a: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、罗马帝国         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D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、亚历山大帝国</a:t>
            </a:r>
            <a:endParaRPr lang="zh-CN" altLang="en-US" sz="2800" b="1" dirty="0">
              <a:solidFill>
                <a:srgbClr val="001414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19802" y="10725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A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228184" y="19888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A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6808746" y="50218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/>
              <a:t>C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01264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6"/>
          <p:cNvSpPr txBox="1">
            <a:spLocks noChangeArrowheads="1"/>
          </p:cNvSpPr>
          <p:nvPr/>
        </p:nvSpPr>
        <p:spPr bwMode="auto">
          <a:xfrm>
            <a:off x="533400" y="838200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阿拉伯半岛统一前的状况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62000" y="1905000"/>
            <a:ext cx="77041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外部：自然条件恶劣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②内部：部落冲突不断，内部矛盾丛生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833438" y="3716338"/>
            <a:ext cx="76327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③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信仰：</a:t>
            </a:r>
            <a:r>
              <a:rPr lang="zh-CN" altLang="en-US" sz="32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多神教和偶像崇拜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成为民族统一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和社会发展的严重障碍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908175" y="5445125"/>
            <a:ext cx="5895975" cy="579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</a:rPr>
              <a:t>阿拉伯人民渴望建立统一的国家</a:t>
            </a:r>
          </a:p>
        </p:txBody>
      </p:sp>
    </p:spTree>
    <p:extLst>
      <p:ext uri="{BB962C8B-B14F-4D97-AF65-F5344CB8AC3E}">
        <p14:creationId xmlns:p14="http://schemas.microsoft.com/office/powerpoint/2010/main" xmlns="" val="1801180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52232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310" y="404664"/>
            <a:ext cx="8580355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1414"/>
                </a:solidFill>
              </a:rPr>
              <a:t>6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、伊斯兰教的经典是（      ）</a:t>
            </a:r>
            <a:endParaRPr lang="en-US" altLang="zh-CN" sz="2800" b="1" dirty="0" smtClean="0">
              <a:solidFill>
                <a:srgbClr val="001414"/>
              </a:solidFill>
            </a:endParaRPr>
          </a:p>
          <a:p>
            <a:endParaRPr lang="en-US" altLang="zh-CN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A</a:t>
            </a:r>
            <a:r>
              <a:rPr lang="en-US" altLang="zh-CN" sz="2800" b="1" dirty="0">
                <a:solidFill>
                  <a:srgbClr val="001414"/>
                </a:solidFill>
              </a:rPr>
              <a:t>.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圣经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   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B.《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古兰经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》</a:t>
            </a:r>
            <a:endParaRPr lang="zh-CN" altLang="en-US" sz="2800" b="1" dirty="0" smtClean="0">
              <a:solidFill>
                <a:srgbClr val="001414"/>
              </a:solidFill>
            </a:endParaRPr>
          </a:p>
          <a:p>
            <a:r>
              <a:rPr lang="en-US" altLang="zh-CN" sz="2800" b="1" dirty="0" smtClean="0">
                <a:solidFill>
                  <a:srgbClr val="001414"/>
                </a:solidFill>
              </a:rPr>
              <a:t>C.《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金刚经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           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D.《</a:t>
            </a:r>
            <a:r>
              <a:rPr lang="zh-CN" altLang="en-US" sz="2800" b="1" dirty="0" smtClean="0">
                <a:solidFill>
                  <a:srgbClr val="001414"/>
                </a:solidFill>
              </a:rPr>
              <a:t>一千零一夜</a:t>
            </a:r>
            <a:r>
              <a:rPr lang="en-US" altLang="zh-CN" sz="2800" b="1" dirty="0" smtClean="0">
                <a:solidFill>
                  <a:srgbClr val="001414"/>
                </a:solidFill>
              </a:rPr>
              <a:t>》</a:t>
            </a:r>
          </a:p>
        </p:txBody>
      </p:sp>
      <p:sp>
        <p:nvSpPr>
          <p:cNvPr id="7" name="矩形 6"/>
          <p:cNvSpPr/>
          <p:nvPr/>
        </p:nvSpPr>
        <p:spPr>
          <a:xfrm>
            <a:off x="4245441" y="40466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B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17226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Mohammed as a child (in blue) at a marketplace in Mec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37433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Mohammed in a cave seeing an apparition of the Angel Gabriel"/>
          <p:cNvPicPr>
            <a:picLocks noChangeAspect="1" noChangeArrowheads="1"/>
          </p:cNvPicPr>
          <p:nvPr/>
        </p:nvPicPr>
        <p:blipFill>
          <a:blip r:embed="rId3" cstate="print">
            <a:lum bright="-18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4824413" cy="2924175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31825" y="2947988"/>
            <a:ext cx="23510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方正姚体" pitchFamily="2" charset="-122"/>
              </a:rPr>
              <a:t>幼时随伯父经商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140200" y="2959100"/>
            <a:ext cx="48244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方正姚体" pitchFamily="2" charset="-122"/>
              </a:rPr>
              <a:t>在希拉山洞修行，得到安拉的感召</a:t>
            </a:r>
          </a:p>
        </p:txBody>
      </p:sp>
      <p:pic>
        <p:nvPicPr>
          <p:cNvPr id="21510" name="Picture 6" descr="pic_571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3419475"/>
            <a:ext cx="43815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843213" y="6278563"/>
            <a:ext cx="3448050" cy="579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伊斯兰教信徒传教</a:t>
            </a:r>
          </a:p>
        </p:txBody>
      </p:sp>
      <p:pic>
        <p:nvPicPr>
          <p:cNvPr id="21512" name="Picture 8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4" t="39371" r="1807" b="10271"/>
          <a:stretch>
            <a:fillRect/>
          </a:stretch>
        </p:blipFill>
        <p:spPr bwMode="auto">
          <a:xfrm>
            <a:off x="4716463" y="3419475"/>
            <a:ext cx="4248150" cy="28590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794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421313" y="2025650"/>
            <a:ext cx="2808287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itchFamily="2" charset="2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7</a:t>
            </a:r>
            <a:r>
              <a:rPr lang="zh-CN" altLang="en-US" sz="3600" b="1">
                <a:solidFill>
                  <a:srgbClr val="FF0000"/>
                </a:solidFill>
              </a:rPr>
              <a:t>世纪</a:t>
            </a:r>
          </a:p>
        </p:txBody>
      </p:sp>
      <p:sp>
        <p:nvSpPr>
          <p:cNvPr id="92163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0200" y="4495800"/>
            <a:ext cx="274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itchFamily="2" charset="2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</a:t>
            </a:r>
            <a:r>
              <a:rPr lang="zh-CN" altLang="en-US" sz="3600" b="1">
                <a:solidFill>
                  <a:srgbClr val="FF0000"/>
                </a:solidFill>
              </a:rPr>
              <a:t>麦加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5638800" y="3581400"/>
            <a:ext cx="274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阿拉伯半岛</a:t>
            </a: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5791200" y="2743200"/>
            <a:ext cx="274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穆罕默德</a:t>
            </a:r>
          </a:p>
        </p:txBody>
      </p:sp>
      <p:sp>
        <p:nvSpPr>
          <p:cNvPr id="9216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10200" y="5334000"/>
            <a:ext cx="2743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itchFamily="2" charset="2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古兰经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</a:p>
        </p:txBody>
      </p:sp>
      <p:grpSp>
        <p:nvGrpSpPr>
          <p:cNvPr id="92167" name="Group 7"/>
          <p:cNvGrpSpPr>
            <a:grpSpLocks/>
          </p:cNvGrpSpPr>
          <p:nvPr/>
        </p:nvGrpSpPr>
        <p:grpSpPr bwMode="auto">
          <a:xfrm>
            <a:off x="468313" y="1027113"/>
            <a:ext cx="8458200" cy="5181600"/>
            <a:chOff x="0" y="624"/>
            <a:chExt cx="5328" cy="3264"/>
          </a:xfrm>
        </p:grpSpPr>
        <p:pic>
          <p:nvPicPr>
            <p:cNvPr id="22536" name="Picture 8" descr="gulanjing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00"/>
              <a:ext cx="1974" cy="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7" name="Rectangle 10"/>
            <p:cNvSpPr>
              <a:spLocks noChangeArrowheads="1"/>
            </p:cNvSpPr>
            <p:nvPr/>
          </p:nvSpPr>
          <p:spPr bwMode="auto">
            <a:xfrm>
              <a:off x="1451" y="624"/>
              <a:ext cx="3877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b="1">
                  <a:solidFill>
                    <a:srgbClr val="FF3300"/>
                  </a:solidFill>
                </a:rPr>
                <a:t>2</a:t>
              </a:r>
              <a:r>
                <a:rPr lang="zh-CN" altLang="en-US" sz="4000" b="1">
                  <a:solidFill>
                    <a:srgbClr val="FF3300"/>
                  </a:solidFill>
                </a:rPr>
                <a:t>、伊斯兰教创立与传播</a:t>
              </a:r>
            </a:p>
          </p:txBody>
        </p:sp>
        <p:sp>
          <p:nvSpPr>
            <p:cNvPr id="22538" name="Rectangle 11"/>
            <p:cNvSpPr>
              <a:spLocks noChangeArrowheads="1"/>
            </p:cNvSpPr>
            <p:nvPr/>
          </p:nvSpPr>
          <p:spPr bwMode="auto">
            <a:xfrm>
              <a:off x="2112" y="2304"/>
              <a:ext cx="1200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fontAlgn="base">
                <a:spcBef>
                  <a:spcPct val="20000"/>
                </a:spcBef>
                <a:spcAft>
                  <a:spcPct val="0"/>
                </a:spcAft>
                <a:buClr>
                  <a:srgbClr val="CC0066"/>
                </a:buClr>
                <a:buSzPct val="70000"/>
                <a:buFont typeface="Wingdings" pitchFamily="2" charset="2"/>
                <a:buNone/>
              </a:pPr>
              <a:r>
                <a:rPr lang="zh-CN" altLang="en-US" sz="3600" b="1">
                  <a:solidFill>
                    <a:srgbClr val="000000"/>
                  </a:solidFill>
                </a:rPr>
                <a:t>发源地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22539" name="Rectangle 12"/>
            <p:cNvSpPr>
              <a:spLocks noChangeArrowheads="1"/>
            </p:cNvSpPr>
            <p:nvPr/>
          </p:nvSpPr>
          <p:spPr bwMode="auto">
            <a:xfrm>
              <a:off x="2112" y="1200"/>
              <a:ext cx="1488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fontAlgn="base">
                <a:spcBef>
                  <a:spcPct val="20000"/>
                </a:spcBef>
                <a:spcAft>
                  <a:spcPct val="0"/>
                </a:spcAft>
                <a:buClr>
                  <a:srgbClr val="CC0066"/>
                </a:buClr>
                <a:buSzPct val="70000"/>
                <a:buFont typeface="Wingdings" pitchFamily="2" charset="2"/>
                <a:buNone/>
              </a:pPr>
              <a:r>
                <a:rPr lang="zh-CN" altLang="en-US" sz="3600" b="1">
                  <a:solidFill>
                    <a:srgbClr val="000000"/>
                  </a:solidFill>
                </a:rPr>
                <a:t>时间：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22540" name="Rectangle 13"/>
            <p:cNvSpPr>
              <a:spLocks noChangeArrowheads="1"/>
            </p:cNvSpPr>
            <p:nvPr/>
          </p:nvSpPr>
          <p:spPr bwMode="auto">
            <a:xfrm>
              <a:off x="2112" y="1728"/>
              <a:ext cx="1344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ts val="3600"/>
                <a:buFont typeface="Arial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</a:rPr>
                <a:t>创立者：</a:t>
              </a:r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22541" name="Rectangle 14"/>
            <p:cNvSpPr>
              <a:spLocks noChangeArrowheads="1"/>
            </p:cNvSpPr>
            <p:nvPr/>
          </p:nvSpPr>
          <p:spPr bwMode="auto">
            <a:xfrm>
              <a:off x="2112" y="3408"/>
              <a:ext cx="1008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ts val="3600"/>
                <a:buFont typeface="Arial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</a:rPr>
                <a:t>经典：</a:t>
              </a:r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22542" name="Rectangle 15"/>
            <p:cNvSpPr>
              <a:spLocks noChangeArrowheads="1"/>
            </p:cNvSpPr>
            <p:nvPr/>
          </p:nvSpPr>
          <p:spPr bwMode="auto">
            <a:xfrm>
              <a:off x="2112" y="2832"/>
              <a:ext cx="1200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ts val="3600"/>
                <a:buFont typeface="Arial" charset="0"/>
                <a:buNone/>
              </a:pPr>
              <a:r>
                <a:rPr lang="zh-CN" altLang="en-US" sz="3600" b="1">
                  <a:solidFill>
                    <a:srgbClr val="0033CC"/>
                  </a:solidFill>
                </a:rPr>
                <a:t>圣地：</a:t>
              </a:r>
              <a:r>
                <a:rPr lang="zh-CN" altLang="en-US" sz="3600" b="1">
                  <a:solidFill>
                    <a:srgbClr val="FF0000"/>
                  </a:solidFill>
                </a:rPr>
                <a:t>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ts val="3600"/>
                <a:buFont typeface="Arial" charset="0"/>
                <a:buNone/>
              </a:pPr>
              <a:endParaRPr lang="en-US" altLang="zh-CN">
                <a:solidFill>
                  <a:srgbClr val="0033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5211365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uild="p"/>
      <p:bldP spid="92163" grpId="0" build="p"/>
      <p:bldP spid="92164" grpId="0" build="p"/>
      <p:bldP spid="92165" grpId="0" build="p"/>
      <p:bldP spid="9216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1628775"/>
            <a:ext cx="8526463" cy="3540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	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伊斯兰（</a:t>
            </a:r>
            <a:r>
              <a:rPr kumimoji="1" lang="en-US" altLang="zh-CN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Islan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），原指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顺从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和平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，指顺从和信仰宇宙间独一无二的最高主宰安拉及其意志。以求得两世的和平与安宁。</a:t>
            </a:r>
            <a:r>
              <a:rPr kumimoji="1" lang="zh-CN" altLang="en-US" sz="3200" b="1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信仰伊斯兰教的人称为</a:t>
            </a:r>
            <a:r>
              <a:rPr kumimoji="1" lang="zh-CN" altLang="en-US" sz="3200" b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穆斯林</a:t>
            </a:r>
            <a:r>
              <a:rPr kumimoji="1" lang="zh-CN" altLang="en-US" sz="3200" b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en-US" altLang="zh-CN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Muslim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，意为信仰安拉，服从先知的人。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穆罕默德传教的目的在于通过一神信仰，把阿拉伯各个部落纷繁不一的多神信仰统一起来。</a:t>
            </a:r>
          </a:p>
        </p:txBody>
      </p:sp>
    </p:spTree>
    <p:extLst>
      <p:ext uri="{BB962C8B-B14F-4D97-AF65-F5344CB8AC3E}">
        <p14:creationId xmlns:p14="http://schemas.microsoft.com/office/powerpoint/2010/main" xmlns="" val="416615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611188" y="333375"/>
            <a:ext cx="7848600" cy="4176713"/>
          </a:xfrm>
          <a:noFill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600" b="1" smtClean="0">
                <a:latin typeface="宋体" pitchFamily="2" charset="-122"/>
              </a:rPr>
              <a:t>为什么伊斯兰教在阿拉伯统一国家的形成中起到如此重要的作用？</a:t>
            </a: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endParaRPr lang="zh-CN" altLang="en-US" sz="3600" b="1" smtClean="0">
              <a:latin typeface="宋体" pitchFamily="2" charset="-122"/>
            </a:endParaRP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一神教的信仰，是统一国家的政治基础。（除安拉外，别无神灵。穆罕默德是安拉的使者。）</a:t>
            </a: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伊斯兰教＝宗教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+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行政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+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军事，是统一国家的组织形式。</a:t>
            </a:r>
          </a:p>
        </p:txBody>
      </p:sp>
      <p:pic>
        <p:nvPicPr>
          <p:cNvPr id="24579" name="Picture 3" descr="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240213"/>
            <a:ext cx="457835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5684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9102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/>
          <p:cNvSpPr>
            <a:spLocks noRot="1" noChangeArrowheads="1"/>
          </p:cNvSpPr>
          <p:nvPr/>
        </p:nvSpPr>
        <p:spPr bwMode="auto">
          <a:xfrm>
            <a:off x="603250" y="260350"/>
            <a:ext cx="8540750" cy="1143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3300"/>
                </a:solidFill>
              </a:rPr>
              <a:t>麦加</a:t>
            </a:r>
            <a:r>
              <a:rPr lang="en-US" altLang="zh-CN" sz="4400">
                <a:solidFill>
                  <a:srgbClr val="FF3300"/>
                </a:solidFill>
              </a:rPr>
              <a:t>——</a:t>
            </a:r>
            <a:r>
              <a:rPr lang="zh-CN" altLang="en-US" sz="4400">
                <a:solidFill>
                  <a:srgbClr val="FF3300"/>
                </a:solidFill>
              </a:rPr>
              <a:t>伊斯兰教的发源地</a:t>
            </a:r>
            <a:r>
              <a:rPr lang="zh-CN" altLang="en-US" sz="4400">
                <a:solidFill>
                  <a:srgbClr val="0000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0865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maijiake'erboshenmia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xuanshi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94125"/>
            <a:ext cx="45720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460" name="AutoShape 4"/>
          <p:cNvSpPr>
            <a:spLocks noChangeArrowheads="1"/>
          </p:cNvSpPr>
          <p:nvPr/>
        </p:nvSpPr>
        <p:spPr bwMode="auto">
          <a:xfrm>
            <a:off x="4953000" y="990600"/>
            <a:ext cx="533400" cy="228600"/>
          </a:xfrm>
          <a:prstGeom prst="leftArrow">
            <a:avLst>
              <a:gd name="adj1" fmla="val 50000"/>
              <a:gd name="adj2" fmla="val 58333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5715000" y="533400"/>
            <a:ext cx="2438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0033CC"/>
                </a:solidFill>
                <a:latin typeface="Tahoma" pitchFamily="34" charset="0"/>
                <a:ea typeface="黑体" pitchFamily="2" charset="-122"/>
              </a:rPr>
              <a:t>麦加城内的克尔白神庙</a:t>
            </a:r>
          </a:p>
        </p:txBody>
      </p:sp>
      <p:sp>
        <p:nvSpPr>
          <p:cNvPr id="147462" name="AutoShape 6"/>
          <p:cNvSpPr>
            <a:spLocks noChangeArrowheads="1"/>
          </p:cNvSpPr>
          <p:nvPr/>
        </p:nvSpPr>
        <p:spPr bwMode="auto">
          <a:xfrm>
            <a:off x="6705600" y="3200400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5867400" y="2514600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0033CC"/>
                </a:solidFill>
                <a:latin typeface="Tahoma" pitchFamily="34" charset="0"/>
                <a:ea typeface="黑体" pitchFamily="2" charset="-122"/>
              </a:rPr>
              <a:t>黑色陨石</a:t>
            </a:r>
          </a:p>
        </p:txBody>
      </p:sp>
    </p:spTree>
    <p:extLst>
      <p:ext uri="{BB962C8B-B14F-4D97-AF65-F5344CB8AC3E}">
        <p14:creationId xmlns:p14="http://schemas.microsoft.com/office/powerpoint/2010/main" xmlns="" val="4011711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animBg="1"/>
      <p:bldP spid="147461" grpId="0" autoUpdateAnimBg="0"/>
      <p:bldP spid="147462" grpId="0" animBg="1"/>
      <p:bldP spid="14746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麦加清真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76200" y="4876800"/>
            <a:ext cx="9067800" cy="1938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0033CC"/>
                </a:solidFill>
                <a:latin typeface="Tahoma" pitchFamily="34" charset="0"/>
              </a:rPr>
              <a:t>       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每年在伊斯兰教历的第</a:t>
            </a:r>
            <a:r>
              <a:rPr kumimoji="1" lang="en-US" altLang="zh-CN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12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个月，数以百万计的穆斯林都会聚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集在沙特的麦加，参加一年一度的朝觐。这些各种肤色、各个年龄段的穆斯林来自世界的各个地方。朝圣期间，他们聚集在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圣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城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麦加周围，一起祈祷，一起吃饭，一同学习。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麦加朝圣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是每年伊斯兰教最盛大的宗教活动。</a:t>
            </a:r>
            <a:endParaRPr kumimoji="1" lang="zh-CN" altLang="en-US" sz="240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8229600" y="869950"/>
            <a:ext cx="854075" cy="339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400" b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隶书" pitchFamily="49" charset="-122"/>
              </a:rPr>
              <a:t>麦加大清真寺</a:t>
            </a:r>
          </a:p>
        </p:txBody>
      </p:sp>
    </p:spTree>
    <p:extLst>
      <p:ext uri="{BB962C8B-B14F-4D97-AF65-F5344CB8AC3E}">
        <p14:creationId xmlns:p14="http://schemas.microsoft.com/office/powerpoint/2010/main" xmlns="" val="3701228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837</Words>
  <Paragraphs>103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一手拿古兰经，一手执剑。 ——阿拉伯，中世纪的强者！</vt:lpstr>
      <vt:lpstr>幻灯片 14</vt:lpstr>
      <vt:lpstr>幻灯片 15</vt:lpstr>
      <vt:lpstr>幻灯片 16</vt:lpstr>
      <vt:lpstr>阿拉伯国家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2018-08-29T02:10:07Z</dcterms:created>
  <dcterms:modified xsi:type="dcterms:W3CDTF">2018-10-18T23:56:51Z</dcterms:modified>
  <cp:category/>
</cp:coreProperties>
</file>