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53"/>
  </p:notesMasterIdLst>
  <p:sldIdLst>
    <p:sldId id="258" r:id="rId2"/>
    <p:sldId id="257" r:id="rId3"/>
    <p:sldId id="259" r:id="rId4"/>
    <p:sldId id="260" r:id="rId5"/>
    <p:sldId id="261" r:id="rId6"/>
    <p:sldId id="262" r:id="rId7"/>
    <p:sldId id="263" r:id="rId8"/>
    <p:sldId id="264" r:id="rId9"/>
    <p:sldId id="265" r:id="rId10"/>
    <p:sldId id="297" r:id="rId11"/>
    <p:sldId id="266" r:id="rId12"/>
    <p:sldId id="267" r:id="rId13"/>
    <p:sldId id="268" r:id="rId14"/>
    <p:sldId id="269" r:id="rId15"/>
    <p:sldId id="271" r:id="rId16"/>
    <p:sldId id="270" r:id="rId17"/>
    <p:sldId id="273" r:id="rId18"/>
    <p:sldId id="298" r:id="rId19"/>
    <p:sldId id="272" r:id="rId20"/>
    <p:sldId id="274" r:id="rId21"/>
    <p:sldId id="277" r:id="rId22"/>
    <p:sldId id="275" r:id="rId23"/>
    <p:sldId id="276" r:id="rId24"/>
    <p:sldId id="278" r:id="rId25"/>
    <p:sldId id="279" r:id="rId26"/>
    <p:sldId id="280" r:id="rId27"/>
    <p:sldId id="281" r:id="rId28"/>
    <p:sldId id="282" r:id="rId29"/>
    <p:sldId id="283" r:id="rId30"/>
    <p:sldId id="284" r:id="rId31"/>
    <p:sldId id="285" r:id="rId32"/>
    <p:sldId id="295" r:id="rId33"/>
    <p:sldId id="286" r:id="rId34"/>
    <p:sldId id="287" r:id="rId35"/>
    <p:sldId id="288" r:id="rId36"/>
    <p:sldId id="289" r:id="rId37"/>
    <p:sldId id="299" r:id="rId38"/>
    <p:sldId id="300" r:id="rId39"/>
    <p:sldId id="301" r:id="rId40"/>
    <p:sldId id="302" r:id="rId41"/>
    <p:sldId id="303" r:id="rId42"/>
    <p:sldId id="304" r:id="rId43"/>
    <p:sldId id="305" r:id="rId44"/>
    <p:sldId id="306" r:id="rId45"/>
    <p:sldId id="307" r:id="rId46"/>
    <p:sldId id="308" r:id="rId47"/>
    <p:sldId id="290" r:id="rId48"/>
    <p:sldId id="291" r:id="rId49"/>
    <p:sldId id="292" r:id="rId50"/>
    <p:sldId id="293" r:id="rId51"/>
    <p:sldId id="296"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92" d="100"/>
          <a:sy n="92" d="100"/>
        </p:scale>
        <p:origin x="-228"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activeX/activeX1.xml><?xml version="1.0" encoding="utf-8"?>
<ax:ocx xmlns:ax="http://schemas.microsoft.com/office/2006/activeX" xmlns:r="http://schemas.openxmlformats.org/officeDocument/2006/relationships" ax:classid="{6BF52A52-394A-11D3-B153-00C04F79FAA6}" ax:persistence="persistPropertyBag">
  <ax:ocxPr ax:name="URL" ax:value="法国国歌《马赛曲》.mp3"/>
  <ax:ocxPr ax:name="rate" ax:value="1"/>
  <ax:ocxPr ax:name="balance" ax:value="0"/>
  <ax:ocxPr ax:name="currentPosition" ax:value="0"/>
  <ax:ocxPr ax:name="defaultFrame" ax:value=""/>
  <ax:ocxPr ax:name="playCount" ax:value="1"/>
  <ax:ocxPr ax:name="autoStart" ax:value="0"/>
  <ax:ocxPr ax:name="currentMarker" ax:value="0"/>
  <ax:ocxPr ax:name="invokeURLs" ax:value="-1"/>
  <ax:ocxPr ax:name="baseURL" ax:value=""/>
  <ax:ocxPr ax:name="volume" ax:value="91"/>
  <ax:ocxPr ax:name="mute" ax:value="0"/>
  <ax:ocxPr ax:name="uiMode" ax:value="full"/>
  <ax:ocxPr ax:name="stretchToFit" ax:value="0"/>
  <ax:ocxPr ax:name="windowlessVideo" ax:value="0"/>
  <ax:ocxPr ax:name="enabled" ax:value="-1"/>
  <ax:ocxPr ax:name="enableContextMenu" ax:value="-1"/>
  <ax:ocxPr ax:name="fullScreen" ax:value="0"/>
  <ax:ocxPr ax:name="SAMIStyle" ax:value=""/>
  <ax:ocxPr ax:name="SAMILang" ax:value=""/>
  <ax:ocxPr ax:name="SAMIFilename" ax:value=""/>
  <ax:ocxPr ax:name="captioningID" ax:value=""/>
  <ax:ocxPr ax:name="enableErrorDialogs" ax:value="0"/>
  <ax:ocxPr ax:name="_cx" ax:value="12409"/>
  <ax:ocxPr ax:name="_cy" ax:value="953"/>
</ax:ocx>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pPr/>
              <a:t>2018-10-23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4578" name="幻灯片图像占位符 24577"/>
          <p:cNvSpPr>
            <a:spLocks noGrp="1" noRot="1" noChangeAspect="1" noTextEdit="1"/>
          </p:cNvSpPr>
          <p:nvPr>
            <p:ph type="sldImg"/>
          </p:nvPr>
        </p:nvSpPr>
        <p:spPr/>
      </p:sp>
      <p:sp>
        <p:nvSpPr>
          <p:cNvPr id="24579" name="文本占位符 24578"/>
          <p:cNvSpPr>
            <a:spLocks noGrp="1" noRot="1"/>
          </p:cNvSpPr>
          <p:nvPr>
            <p:ph type="body" idx="1"/>
          </p:nvPr>
        </p:nvSpPr>
        <p:spPr/>
        <p:txBody>
          <a:bodyPr anchor="ctr"/>
          <a:lstStyle/>
          <a:p>
            <a:pPr lvl="0"/>
            <a:r>
              <a:rPr lang="zh-CN" altLang="en-US" dirty="0"/>
              <a:t>雅各宾上台后，采取了一系列挽救危机的果断措施，把法国大革命推向高潮。但是，恐怖政策过了头，伤及无辜，从而失去了民众的支持，被推翻也是必然的。</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698" name="幻灯片图像占位符 29697"/>
          <p:cNvSpPr>
            <a:spLocks noGrp="1" noRot="1" noChangeAspect="1" noTextEdit="1"/>
          </p:cNvSpPr>
          <p:nvPr>
            <p:ph type="sldImg"/>
          </p:nvPr>
        </p:nvSpPr>
        <p:spPr/>
      </p:sp>
      <p:sp>
        <p:nvSpPr>
          <p:cNvPr id="29699" name="文本占位符 29698"/>
          <p:cNvSpPr>
            <a:spLocks noGrp="1" noRot="1"/>
          </p:cNvSpPr>
          <p:nvPr>
            <p:ph type="body" idx="1"/>
          </p:nvPr>
        </p:nvSpPr>
        <p:spPr/>
        <p:txBody>
          <a:bodyPr anchor="ctr"/>
          <a:lstStyle/>
          <a:p>
            <a:pPr lvl="0"/>
            <a:r>
              <a:rPr lang="zh-CN" altLang="en-US" dirty="0"/>
              <a:t>　　</a:t>
            </a:r>
            <a:r>
              <a:rPr lang="en-US" altLang="zh-CN" dirty="0"/>
              <a:t>1804</a:t>
            </a:r>
            <a:r>
              <a:rPr lang="zh-CN" altLang="en-US" dirty="0"/>
              <a:t>年</a:t>
            </a:r>
            <a:r>
              <a:rPr lang="en-US" altLang="zh-CN" dirty="0"/>
              <a:t>12</a:t>
            </a:r>
            <a:r>
              <a:rPr lang="zh-CN" altLang="en-US" dirty="0"/>
              <a:t>月</a:t>
            </a:r>
            <a:r>
              <a:rPr lang="en-US" altLang="zh-CN" dirty="0"/>
              <a:t>2</a:t>
            </a:r>
            <a:r>
              <a:rPr lang="zh-CN" altLang="en-US" dirty="0"/>
              <a:t>日，拿破仑自己拿起皇冠戴到头上，然后再为跪在地上的约瑟芬加冕为皇后。</a:t>
            </a:r>
          </a:p>
          <a:p>
            <a:pPr lvl="0"/>
            <a:r>
              <a:rPr lang="zh-CN" altLang="en-US" dirty="0"/>
              <a:t>　　法国大革命是</a:t>
            </a:r>
            <a:r>
              <a:rPr lang="en-US" altLang="zh-CN" dirty="0"/>
              <a:t>1789</a:t>
            </a:r>
            <a:r>
              <a:rPr lang="zh-CN" altLang="en-US" dirty="0"/>
              <a:t>年在法国爆发的一场革命，法国的君主专制政体被推翻。大革命的结束时间有多种说法，其中一种观点认为</a:t>
            </a:r>
            <a:r>
              <a:rPr lang="en-US" altLang="zh-CN" dirty="0"/>
              <a:t>1794</a:t>
            </a:r>
            <a:r>
              <a:rPr lang="zh-CN" altLang="en-US" dirty="0"/>
              <a:t>年</a:t>
            </a:r>
            <a:r>
              <a:rPr lang="en-US" altLang="zh-CN" dirty="0"/>
              <a:t>7</a:t>
            </a:r>
            <a:r>
              <a:rPr lang="zh-CN" altLang="en-US" dirty="0"/>
              <a:t>月雅各宾派统治的结束为革命的终结。另有观点认为</a:t>
            </a:r>
            <a:r>
              <a:rPr lang="en-US" altLang="zh-CN" dirty="0"/>
              <a:t>1799</a:t>
            </a:r>
            <a:r>
              <a:rPr lang="zh-CN" altLang="en-US" dirty="0"/>
              <a:t>年的“雾月政变”为革命终结的标志。</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2018-10-23</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2018-10-23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2018-10-23</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pPr/>
              <a:t>2018-10-23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pPr/>
              <a:t>2018-10-23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2018-10-23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pPr/>
              <a:t>2018-10-23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pPr/>
              <a:t>2018-10-23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2018-10-23</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2018-10-23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fld id="{D997B5FA-0921-464F-AAE1-844C04324D75}" type="datetimeFigureOut">
              <a:rPr lang="zh-CN" altLang="en-US" smtClean="0"/>
              <a:pPr/>
              <a:t>2018-10-23</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image" Target="../media/image12.gif"/><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hyperlink" Target="&#20154;&#26435;&#23459;&#35328;&#33410;&#36873;.pps" TargetMode="External"/><Relationship Id="rId5" Type="http://schemas.openxmlformats.org/officeDocument/2006/relationships/image" Target="../media/image11.jpeg"/><Relationship Id="rId4" Type="http://schemas.openxmlformats.org/officeDocument/2006/relationships/audio" Target="../media/audio2.wav"/></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3.wav"/><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image" Target="../media/image19.jpe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hyperlink" Target="http://www.etbar.com/sl/tuku2006/yishuxiangguan/2006-4-6-zimuyushuzi/images18673.asp" TargetMode="External"/><Relationship Id="rId3" Type="http://schemas.openxmlformats.org/officeDocument/2006/relationships/audio" Target="../media/audio1.wav"/><Relationship Id="rId7" Type="http://schemas.openxmlformats.org/officeDocument/2006/relationships/image" Target="../media/image27.jpeg"/><Relationship Id="rId12" Type="http://schemas.openxmlformats.org/officeDocument/2006/relationships/image" Target="../media/image29.jpeg"/><Relationship Id="rId2" Type="http://schemas.openxmlformats.org/officeDocument/2006/relationships/audio" Target="../media/audio3.wav"/><Relationship Id="rId1" Type="http://schemas.openxmlformats.org/officeDocument/2006/relationships/slideLayout" Target="../slideLayouts/slideLayout7.xml"/><Relationship Id="rId6" Type="http://schemas.openxmlformats.org/officeDocument/2006/relationships/hyperlink" Target="http://www.etbar.com/sl/tuku2006/yishuxiangguan/2006-4-6-zimuyushuzi/images18674.asp" TargetMode="External"/><Relationship Id="rId11" Type="http://schemas.openxmlformats.org/officeDocument/2006/relationships/hyperlink" Target="http://www.etbar.com/sl/tuku2006/yishuxiangguan/2006-4-6-zimuyushuzi/images18675.asp" TargetMode="External"/><Relationship Id="rId5" Type="http://schemas.openxmlformats.org/officeDocument/2006/relationships/image" Target="../media/image26.jpeg"/><Relationship Id="rId10" Type="http://schemas.openxmlformats.org/officeDocument/2006/relationships/image" Target="../media/image12.gif"/><Relationship Id="rId4" Type="http://schemas.openxmlformats.org/officeDocument/2006/relationships/image" Target="../media/image25.gif"/><Relationship Id="rId9"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gif"/></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35.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gif"/></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audio" Target="../media/audio3.wav"/><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jpeg"/></Relationships>
</file>

<file path=ppt/slides/_rels/slide3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25.gi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4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p:cNvPicPr>
          <p:nvPr/>
        </p:nvPicPr>
        <p:blipFill>
          <a:blip r:embed="rId2" cstate="print"/>
          <a:stretch>
            <a:fillRect/>
          </a:stretch>
        </p:blipFill>
        <p:spPr>
          <a:xfrm>
            <a:off x="1524000" y="2862263"/>
            <a:ext cx="9144000" cy="113347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4970" y="405765"/>
            <a:ext cx="11414125" cy="5077460"/>
          </a:xfrm>
          <a:prstGeom prst="rect">
            <a:avLst/>
          </a:prstGeom>
          <a:noFill/>
          <a:ln w="9525">
            <a:noFill/>
          </a:ln>
        </p:spPr>
        <p:txBody>
          <a:bodyPr wrap="square">
            <a:spAutoFit/>
          </a:bodyPr>
          <a:lstStyle/>
          <a:p>
            <a:pPr indent="0"/>
            <a:r>
              <a:rPr lang="en-US" sz="3600" b="1">
                <a:solidFill>
                  <a:srgbClr val="000000"/>
                </a:solidFill>
                <a:latin typeface="黑体" panose="02010600030101010101" pitchFamily="49" charset="-122"/>
                <a:ea typeface="宋体" panose="02010600030101010101" pitchFamily="2" charset="-122"/>
              </a:rPr>
              <a:t>1.</a:t>
            </a:r>
            <a:r>
              <a:rPr lang="zh-CN" sz="3600" b="1">
                <a:solidFill>
                  <a:srgbClr val="000000"/>
                </a:solidFill>
                <a:ea typeface="宋体" panose="02010600030101010101" pitchFamily="2" charset="-122"/>
              </a:rPr>
              <a:t>根本原因：法国腐朽的封建专制制度严重阻碍了资本主义的发展。</a:t>
            </a:r>
          </a:p>
          <a:p>
            <a:r>
              <a:rPr lang="zh-CN" sz="3600" b="1">
                <a:solidFill>
                  <a:srgbClr val="000000"/>
                </a:solidFill>
                <a:ea typeface="宋体" panose="02010600030101010101" pitchFamily="2" charset="-122"/>
              </a:rPr>
              <a:t>（背景；</a:t>
            </a:r>
            <a:r>
              <a:rPr lang="en-US" sz="3600" b="1">
                <a:solidFill>
                  <a:srgbClr val="000000"/>
                </a:solidFill>
                <a:latin typeface="黑体" panose="02010600030101010101" pitchFamily="49" charset="-122"/>
                <a:ea typeface="宋体" panose="02010600030101010101" pitchFamily="2" charset="-122"/>
                <a:cs typeface="宋体" panose="02010600030101010101" pitchFamily="2" charset="-122"/>
              </a:rPr>
              <a:t> </a:t>
            </a:r>
            <a:r>
              <a:rPr lang="zh-CN" sz="3600" b="1">
                <a:solidFill>
                  <a:srgbClr val="000000"/>
                </a:solidFill>
                <a:ea typeface="宋体" panose="02010600030101010101" pitchFamily="2" charset="-122"/>
              </a:rPr>
              <a:t>法国资本主义经济发展资产阶级力量强大，和掀起启蒙运动为革命做了思想动员）</a:t>
            </a:r>
            <a:endParaRPr lang="en-US" sz="3600" b="1">
              <a:solidFill>
                <a:srgbClr val="000000"/>
              </a:solidFill>
              <a:latin typeface="黑体" panose="02010600030101010101" pitchFamily="49" charset="-122"/>
              <a:ea typeface="宋体" panose="02010600030101010101" pitchFamily="2" charset="-122"/>
            </a:endParaRPr>
          </a:p>
          <a:p>
            <a:r>
              <a:rPr lang="en-US" sz="3600" b="1">
                <a:solidFill>
                  <a:srgbClr val="000000"/>
                </a:solidFill>
                <a:latin typeface="黑体" panose="02010600030101010101" pitchFamily="49" charset="-122"/>
                <a:ea typeface="宋体" panose="02010600030101010101" pitchFamily="2" charset="-122"/>
              </a:rPr>
              <a:t>2.</a:t>
            </a:r>
            <a:r>
              <a:rPr lang="zh-CN" sz="3600" b="1">
                <a:solidFill>
                  <a:srgbClr val="000000"/>
                </a:solidFill>
                <a:ea typeface="宋体" panose="02010600030101010101" pitchFamily="2" charset="-122"/>
              </a:rPr>
              <a:t>导火线；召开三级会议。目的摆脱财政危机，中心议题是讨论征税问题，发展第三等级成立国民议会后改称制宪会议，酝酿制定宪法改革国家财政体制。</a:t>
            </a:r>
            <a:endParaRPr lang="zh-CN" sz="3600" b="1">
              <a:solidFill>
                <a:srgbClr val="000000"/>
              </a:solidFill>
              <a:ea typeface="宋体" panose="02010600030101010101" pitchFamily="2" charset="-122"/>
              <a:cs typeface="宋体" panose="02010600030101010101" pitchFamily="2" charset="-122"/>
            </a:endParaRPr>
          </a:p>
          <a:p>
            <a:r>
              <a:rPr lang="zh-CN" sz="3600" b="1">
                <a:solidFill>
                  <a:srgbClr val="000000"/>
                </a:solidFill>
                <a:ea typeface="宋体" panose="02010600030101010101" pitchFamily="2" charset="-122"/>
                <a:cs typeface="宋体" panose="02010600030101010101" pitchFamily="2" charset="-122"/>
              </a:rPr>
              <a:t>3.爆发标志：1789年7月14日巴黎人民起义攻占巴士底狱，法国资产阶级革命开始。</a:t>
            </a:r>
            <a:endParaRPr lang="zh-CN" altLang="en-US" sz="36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3313"/>
          <p:cNvSpPr>
            <a:spLocks noGrp="1"/>
          </p:cNvSpPr>
          <p:nvPr>
            <p:ph type="title"/>
          </p:nvPr>
        </p:nvSpPr>
        <p:spPr>
          <a:xfrm>
            <a:off x="2133600" y="3279299"/>
            <a:ext cx="7924800" cy="720090"/>
          </a:xfrm>
          <a:prstGeom prst="rect">
            <a:avLst/>
          </a:prstGeom>
          <a:noFill/>
          <a:ln w="9525">
            <a:noFill/>
          </a:ln>
        </p:spPr>
        <p:txBody>
          <a:bodyPr wrap="none" lIns="0" tIns="0" rIns="0" bIns="0" anchor="ctr" anchorCtr="1">
            <a:spAutoFit/>
          </a:bodyPr>
          <a:lstStyle/>
          <a:p>
            <a:r>
              <a:rPr lang="en-US" altLang="zh-CN" sz="5200" dirty="0">
                <a:solidFill>
                  <a:srgbClr val="996633"/>
                </a:solidFill>
                <a:ea typeface="华文行楷" panose="02010800040101010101" pitchFamily="2" charset="-122"/>
              </a:rPr>
              <a:t>《</a:t>
            </a:r>
            <a:r>
              <a:rPr lang="zh-CN" altLang="en-US" sz="5200" dirty="0">
                <a:solidFill>
                  <a:srgbClr val="996633"/>
                </a:solidFill>
                <a:ea typeface="华文行楷" panose="02010800040101010101" pitchFamily="2" charset="-122"/>
              </a:rPr>
              <a:t>人权宣言</a:t>
            </a:r>
            <a:r>
              <a:rPr lang="en-US" altLang="zh-CN" sz="5200" dirty="0">
                <a:solidFill>
                  <a:srgbClr val="996633"/>
                </a:solidFill>
                <a:ea typeface="华文行楷" panose="02010800040101010101" pitchFamily="2" charset="-122"/>
              </a:rPr>
              <a:t>》</a:t>
            </a:r>
            <a:r>
              <a:rPr lang="zh-CN" altLang="en-US" sz="5200" dirty="0">
                <a:solidFill>
                  <a:srgbClr val="996633"/>
                </a:solidFill>
                <a:ea typeface="华文行楷" panose="02010800040101010101" pitchFamily="2" charset="-122"/>
              </a:rPr>
              <a:t>和共和国诞生</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4337"/>
          <p:cNvSpPr/>
          <p:nvPr/>
        </p:nvSpPr>
        <p:spPr>
          <a:xfrm>
            <a:off x="6254750" y="4462463"/>
            <a:ext cx="4224338" cy="235394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人权宣言</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是法国大革命中的重要文献，共</a:t>
            </a:r>
            <a:r>
              <a:rPr lang="en-US" altLang="zh-CN" sz="1700" dirty="0">
                <a:solidFill>
                  <a:srgbClr val="333333"/>
                </a:solidFill>
                <a:latin typeface="华文楷体" pitchFamily="2" charset="-122"/>
                <a:ea typeface="华文楷体" pitchFamily="2" charset="-122"/>
              </a:rPr>
              <a:t>17</a:t>
            </a:r>
            <a:r>
              <a:rPr lang="zh-CN" altLang="en-US" sz="1700" dirty="0">
                <a:solidFill>
                  <a:srgbClr val="333333"/>
                </a:solidFill>
                <a:latin typeface="华文楷体" pitchFamily="2" charset="-122"/>
                <a:ea typeface="华文楷体" pitchFamily="2" charset="-122"/>
              </a:rPr>
              <a:t>条。它宣布自由、平等、安全、财产是“天赋人权”，私有财产神圣不可侵犯；要求用资产阶级法治对抗封建专制，提出法律面前人人平等；提倡“三权分立”和“主权在民”等资产阶级民主的基本原则，第一次把启蒙思想家的理论和科学说付诸于法律形式，促进了法国和欧洲人民反封建斗争。</a:t>
            </a:r>
            <a:r>
              <a:rPr lang="zh-CN" altLang="en-US" sz="1700" dirty="0">
                <a:solidFill>
                  <a:srgbClr val="0000FF"/>
                </a:solidFill>
                <a:latin typeface="华文楷体" pitchFamily="2" charset="-122"/>
                <a:ea typeface="华文楷体" pitchFamily="2" charset="-122"/>
              </a:rPr>
              <a:t>反封建的资产阶级性质的革命纲领</a:t>
            </a:r>
            <a:r>
              <a:rPr lang="zh-CN" altLang="en-US" sz="1700" dirty="0">
                <a:solidFill>
                  <a:srgbClr val="333333"/>
                </a:solidFill>
                <a:latin typeface="华文楷体" pitchFamily="2" charset="-122"/>
                <a:ea typeface="华文楷体" pitchFamily="2" charset="-122"/>
              </a:rPr>
              <a:t>。</a:t>
            </a:r>
          </a:p>
        </p:txBody>
      </p:sp>
      <p:sp>
        <p:nvSpPr>
          <p:cNvPr id="14339" name="文本框 14338"/>
          <p:cNvSpPr txBox="1"/>
          <p:nvPr/>
        </p:nvSpPr>
        <p:spPr>
          <a:xfrm>
            <a:off x="6129338" y="1798638"/>
            <a:ext cx="4318000" cy="768985"/>
          </a:xfrm>
          <a:prstGeom prst="rect">
            <a:avLst/>
          </a:prstGeom>
          <a:noFill/>
          <a:ln w="9525">
            <a:noFill/>
          </a:ln>
        </p:spPr>
        <p:txBody>
          <a:bodyPr wrap="none" lIns="0" tIns="0" rIns="0" bIns="0" anchor="t">
            <a:spAutoFit/>
          </a:bodyPr>
          <a:lstStyle/>
          <a:p>
            <a:r>
              <a:rPr lang="zh-CN" altLang="en-US" sz="2000" dirty="0">
                <a:solidFill>
                  <a:srgbClr val="FF0000"/>
                </a:solidFill>
                <a:latin typeface="华文琥珀" pitchFamily="2" charset="-122"/>
                <a:ea typeface="华文琥珀" pitchFamily="2" charset="-122"/>
              </a:rPr>
              <a:t>核心思想：</a:t>
            </a:r>
          </a:p>
          <a:p>
            <a:pPr>
              <a:lnSpc>
                <a:spcPct val="150000"/>
              </a:lnSpc>
            </a:pPr>
            <a:r>
              <a:rPr lang="zh-CN" altLang="en-US" sz="2000" dirty="0">
                <a:solidFill>
                  <a:srgbClr val="0000FF"/>
                </a:solidFill>
                <a:latin typeface="华文彩云" pitchFamily="2" charset="-122"/>
                <a:ea typeface="华文彩云" pitchFamily="2" charset="-122"/>
              </a:rPr>
              <a:t>平等、自由、主权在民和保护私有财产</a:t>
            </a:r>
          </a:p>
        </p:txBody>
      </p:sp>
      <p:sp>
        <p:nvSpPr>
          <p:cNvPr id="14340" name="文本框 14339"/>
          <p:cNvSpPr txBox="1"/>
          <p:nvPr/>
        </p:nvSpPr>
        <p:spPr>
          <a:xfrm>
            <a:off x="6129338" y="2878138"/>
            <a:ext cx="4064000" cy="768985"/>
          </a:xfrm>
          <a:prstGeom prst="rect">
            <a:avLst/>
          </a:prstGeom>
          <a:noFill/>
          <a:ln w="9525">
            <a:noFill/>
          </a:ln>
        </p:spPr>
        <p:txBody>
          <a:bodyPr wrap="none" lIns="0" tIns="0" rIns="0" bIns="0" anchor="t">
            <a:spAutoFit/>
          </a:bodyPr>
          <a:lstStyle/>
          <a:p>
            <a:r>
              <a:rPr lang="zh-CN" altLang="en-US" sz="2000" dirty="0">
                <a:solidFill>
                  <a:srgbClr val="FF0000"/>
                </a:solidFill>
                <a:latin typeface="华文琥珀" pitchFamily="2" charset="-122"/>
                <a:ea typeface="华文琥珀" pitchFamily="2" charset="-122"/>
              </a:rPr>
              <a:t>实质：</a:t>
            </a:r>
          </a:p>
          <a:p>
            <a:pPr>
              <a:lnSpc>
                <a:spcPct val="150000"/>
              </a:lnSpc>
            </a:pPr>
            <a:r>
              <a:rPr lang="zh-CN" altLang="en-US" sz="2000" dirty="0">
                <a:solidFill>
                  <a:srgbClr val="0000FF"/>
                </a:solidFill>
                <a:latin typeface="华文彩云" pitchFamily="2" charset="-122"/>
                <a:ea typeface="华文彩云" pitchFamily="2" charset="-122"/>
              </a:rPr>
              <a:t>维护资产阶级利益，有一定的局限性</a:t>
            </a:r>
          </a:p>
        </p:txBody>
      </p:sp>
      <p:sp>
        <p:nvSpPr>
          <p:cNvPr id="14341" name="矩形 14340"/>
          <p:cNvSpPr/>
          <p:nvPr/>
        </p:nvSpPr>
        <p:spPr>
          <a:xfrm>
            <a:off x="1716088" y="6189663"/>
            <a:ext cx="4572000" cy="615315"/>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1789</a:t>
            </a:r>
            <a:r>
              <a:rPr lang="zh-CN" altLang="en-US" sz="2000" dirty="0">
                <a:solidFill>
                  <a:srgbClr val="663300"/>
                </a:solidFill>
                <a:latin typeface="Times New Roman" panose="02020603050405020304" pitchFamily="2" charset="0"/>
                <a:ea typeface="黑体" panose="02010600030101010101" pitchFamily="49" charset="-122"/>
              </a:rPr>
              <a:t>年</a:t>
            </a:r>
            <a:r>
              <a:rPr lang="en-US" altLang="zh-CN" sz="2000" dirty="0">
                <a:solidFill>
                  <a:srgbClr val="663300"/>
                </a:solidFill>
                <a:latin typeface="Times New Roman" panose="02020603050405020304" pitchFamily="2" charset="0"/>
                <a:ea typeface="黑体" panose="02010600030101010101" pitchFamily="49" charset="-122"/>
              </a:rPr>
              <a:t>8</a:t>
            </a:r>
            <a:r>
              <a:rPr lang="zh-CN" altLang="en-US" sz="2000" dirty="0">
                <a:solidFill>
                  <a:srgbClr val="663300"/>
                </a:solidFill>
                <a:latin typeface="Times New Roman" panose="02020603050405020304" pitchFamily="2" charset="0"/>
                <a:ea typeface="黑体" panose="02010600030101010101" pitchFamily="49" charset="-122"/>
              </a:rPr>
              <a:t>月</a:t>
            </a:r>
            <a:r>
              <a:rPr lang="en-US" altLang="zh-CN" sz="2000" dirty="0">
                <a:solidFill>
                  <a:srgbClr val="663300"/>
                </a:solidFill>
                <a:latin typeface="Times New Roman" panose="02020603050405020304" pitchFamily="2" charset="0"/>
                <a:ea typeface="黑体" panose="02010600030101010101" pitchFamily="49" charset="-122"/>
              </a:rPr>
              <a:t>26</a:t>
            </a:r>
            <a:r>
              <a:rPr lang="zh-CN" altLang="en-US" sz="2000" dirty="0">
                <a:solidFill>
                  <a:srgbClr val="663300"/>
                </a:solidFill>
                <a:latin typeface="Times New Roman" panose="02020603050405020304" pitchFamily="2" charset="0"/>
                <a:ea typeface="黑体" panose="02010600030101010101" pitchFamily="49" charset="-122"/>
              </a:rPr>
              <a:t>日制宪会议通过</a:t>
            </a:r>
          </a:p>
          <a:p>
            <a:pPr algn="ct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人权和公民权宣言</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人权宣言</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a:t>
            </a:r>
          </a:p>
        </p:txBody>
      </p:sp>
      <p:pic>
        <p:nvPicPr>
          <p:cNvPr id="14342" name="图片 14341" descr="r"/>
          <p:cNvPicPr>
            <a:picLocks noChangeAspect="1"/>
          </p:cNvPicPr>
          <p:nvPr/>
        </p:nvPicPr>
        <p:blipFill>
          <a:blip r:embed="rId5" cstate="print"/>
          <a:stretch>
            <a:fillRect/>
          </a:stretch>
        </p:blipFill>
        <p:spPr>
          <a:xfrm>
            <a:off x="2238375" y="1528763"/>
            <a:ext cx="3527425" cy="4589462"/>
          </a:xfrm>
          <a:prstGeom prst="rect">
            <a:avLst/>
          </a:prstGeom>
          <a:noFill/>
          <a:ln w="9525">
            <a:noFill/>
          </a:ln>
        </p:spPr>
      </p:pic>
      <p:pic>
        <p:nvPicPr>
          <p:cNvPr id="14343" name="图片 14342" descr="详细">
            <a:hlinkClick r:id="rId6" action="ppaction://hlinkpres?slideindex=1&amp;slidetitle=" tooltip="详细内容"/>
          </p:cNvPr>
          <p:cNvPicPr>
            <a:picLocks noChangeAspect="1"/>
          </p:cNvPicPr>
          <p:nvPr/>
        </p:nvPicPr>
        <p:blipFill>
          <a:blip r:embed="rId7" cstate="print"/>
          <a:stretch>
            <a:fillRect/>
          </a:stretch>
        </p:blipFill>
        <p:spPr>
          <a:xfrm>
            <a:off x="5624513" y="6178550"/>
            <a:ext cx="384175" cy="311150"/>
          </a:xfrm>
          <a:prstGeom prst="rect">
            <a:avLst/>
          </a:prstGeom>
          <a:noFill/>
          <a:ln w="9525">
            <a:noFill/>
          </a:ln>
        </p:spPr>
      </p:pic>
      <p:sp>
        <p:nvSpPr>
          <p:cNvPr id="14344" name="矩形标注 14343"/>
          <p:cNvSpPr/>
          <p:nvPr/>
        </p:nvSpPr>
        <p:spPr>
          <a:xfrm>
            <a:off x="6223000" y="3927475"/>
            <a:ext cx="4314825" cy="2551113"/>
          </a:xfrm>
          <a:prstGeom prst="wedgeRectCallout">
            <a:avLst>
              <a:gd name="adj1" fmla="val -64718"/>
              <a:gd name="adj2" fmla="val -17579"/>
            </a:avLst>
          </a:prstGeom>
          <a:solidFill>
            <a:schemeClr val="bg1"/>
          </a:solidFill>
          <a:ln w="25400" cap="flat" cmpd="sng">
            <a:solidFill>
              <a:srgbClr val="008000"/>
            </a:solidFill>
            <a:prstDash val="solid"/>
            <a:miter/>
            <a:headEnd type="none" w="med" len="med"/>
            <a:tailEnd type="none" w="med" len="med"/>
          </a:ln>
        </p:spPr>
        <p:txBody>
          <a:bodyPr lIns="36000" tIns="36000" rIns="36000" bIns="36000" anchor="ctr"/>
          <a:lstStyle/>
          <a:p>
            <a:pPr>
              <a:buClrTx/>
            </a:pPr>
            <a:r>
              <a:rPr lang="zh-CN" altLang="en-US" sz="2200" dirty="0">
                <a:solidFill>
                  <a:srgbClr val="0000FF"/>
                </a:solidFill>
                <a:latin typeface="华文琥珀" pitchFamily="2" charset="-122"/>
                <a:ea typeface="华文琥珀" pitchFamily="2" charset="-122"/>
              </a:rPr>
              <a:t>历史意义：</a:t>
            </a:r>
          </a:p>
          <a:p>
            <a:pPr>
              <a:lnSpc>
                <a:spcPct val="120000"/>
              </a:lnSpc>
              <a:buClrTx/>
            </a:pPr>
            <a:r>
              <a:rPr lang="zh-CN" altLang="en-US" sz="2200" dirty="0">
                <a:solidFill>
                  <a:srgbClr val="0000FF"/>
                </a:solidFill>
                <a:latin typeface="华文琥珀" pitchFamily="2" charset="-122"/>
                <a:ea typeface="华文琥珀" pitchFamily="2" charset="-122"/>
              </a:rPr>
              <a:t>①是法国资产阶级革命的纲领性文件；</a:t>
            </a:r>
          </a:p>
          <a:p>
            <a:pPr>
              <a:lnSpc>
                <a:spcPct val="120000"/>
              </a:lnSpc>
              <a:buClrTx/>
            </a:pPr>
            <a:r>
              <a:rPr lang="zh-CN" altLang="en-US" sz="2200" dirty="0">
                <a:solidFill>
                  <a:srgbClr val="0000FF"/>
                </a:solidFill>
                <a:latin typeface="华文琥珀" pitchFamily="2" charset="-122"/>
                <a:ea typeface="华文琥珀" pitchFamily="2" charset="-122"/>
              </a:rPr>
              <a:t>②是反封建专制的旗帜；</a:t>
            </a:r>
          </a:p>
          <a:p>
            <a:pPr>
              <a:lnSpc>
                <a:spcPct val="120000"/>
              </a:lnSpc>
              <a:buClrTx/>
            </a:pPr>
            <a:r>
              <a:rPr lang="zh-CN" altLang="en-US" sz="2200" dirty="0">
                <a:solidFill>
                  <a:srgbClr val="0000FF"/>
                </a:solidFill>
                <a:latin typeface="华文琥珀" pitchFamily="2" charset="-122"/>
                <a:ea typeface="华文琥珀" pitchFamily="2" charset="-122"/>
              </a:rPr>
              <a:t>③是引导法国走向近代资本主义社会的指针。</a:t>
            </a:r>
          </a:p>
        </p:txBody>
      </p:sp>
      <p:sp>
        <p:nvSpPr>
          <p:cNvPr id="14345" name="直接连接符 14344"/>
          <p:cNvSpPr/>
          <p:nvPr/>
        </p:nvSpPr>
        <p:spPr>
          <a:xfrm>
            <a:off x="6921500" y="6008688"/>
            <a:ext cx="3494088" cy="0"/>
          </a:xfrm>
          <a:prstGeom prst="line">
            <a:avLst/>
          </a:prstGeom>
          <a:ln w="50800" cap="rnd" cmpd="sng">
            <a:solidFill>
              <a:srgbClr val="FF0000"/>
            </a:solidFill>
            <a:prstDash val="sysDot"/>
            <a:headEnd type="none" w="med" len="med"/>
            <a:tailEnd type="none" w="med" len="med"/>
          </a:ln>
        </p:spPr>
      </p:sp>
      <p:sp>
        <p:nvSpPr>
          <p:cNvPr id="14346" name="直接连接符 14345"/>
          <p:cNvSpPr/>
          <p:nvPr/>
        </p:nvSpPr>
        <p:spPr>
          <a:xfrm>
            <a:off x="6310313" y="6402388"/>
            <a:ext cx="1071562" cy="0"/>
          </a:xfrm>
          <a:prstGeom prst="line">
            <a:avLst/>
          </a:prstGeom>
          <a:ln w="50800" cap="rnd" cmpd="sng">
            <a:solidFill>
              <a:srgbClr val="FF0000"/>
            </a:solidFill>
            <a:prstDash val="sysDot"/>
            <a:headEnd type="none" w="med" len="med"/>
            <a:tailEnd type="none" w="med" len="med"/>
          </a:ln>
        </p:spPr>
      </p:sp>
      <p:sp>
        <p:nvSpPr>
          <p:cNvPr id="14347" name="文本框 14346"/>
          <p:cNvSpPr txBox="1"/>
          <p:nvPr/>
        </p:nvSpPr>
        <p:spPr>
          <a:xfrm>
            <a:off x="1752600" y="1004253"/>
            <a:ext cx="8686800" cy="553720"/>
          </a:xfrm>
          <a:prstGeom prst="rect">
            <a:avLst/>
          </a:prstGeom>
          <a:noFill/>
          <a:ln w="9525">
            <a:noFill/>
          </a:ln>
        </p:spPr>
        <p:txBody>
          <a:bodyPr wrap="none" lIns="0" tIns="0" rIns="0" bIns="0" anchor="ctr" anchorCtr="1">
            <a:spAutoFit/>
          </a:bodyPr>
          <a:lstStyle/>
          <a:p>
            <a:pPr algn="ctr">
              <a:buClrTx/>
            </a:pPr>
            <a:r>
              <a:rPr lang="en-US" altLang="zh-CN" sz="3600" dirty="0">
                <a:solidFill>
                  <a:srgbClr val="FF0000"/>
                </a:solidFill>
                <a:latin typeface="Arial" panose="020B0604020202020204" pitchFamily="34" charset="0"/>
                <a:ea typeface="华文隶书" panose="02010800040101010101" pitchFamily="2" charset="-122"/>
              </a:rPr>
              <a:t>《</a:t>
            </a:r>
            <a:r>
              <a:rPr lang="zh-CN" altLang="en-US" sz="3600" dirty="0">
                <a:solidFill>
                  <a:srgbClr val="FF0000"/>
                </a:solidFill>
                <a:latin typeface="Arial" panose="020B0604020202020204" pitchFamily="34" charset="0"/>
                <a:ea typeface="华文隶书" panose="02010800040101010101" pitchFamily="2" charset="-122"/>
              </a:rPr>
              <a:t>人权宣言</a:t>
            </a:r>
            <a:r>
              <a:rPr lang="en-US" altLang="zh-CN" sz="3600" dirty="0">
                <a:solidFill>
                  <a:srgbClr val="FF0000"/>
                </a:solidFill>
                <a:latin typeface="Arial" panose="020B0604020202020204" pitchFamily="34" charset="0"/>
                <a:ea typeface="华文隶书" panose="02010800040101010101" pitchFamily="2" charset="-122"/>
              </a:rPr>
              <a:t>》</a:t>
            </a:r>
            <a:r>
              <a:rPr lang="zh-CN" altLang="en-US" sz="3600" dirty="0">
                <a:solidFill>
                  <a:srgbClr val="FF0000"/>
                </a:solidFill>
                <a:latin typeface="Arial" panose="020B0604020202020204" pitchFamily="34" charset="0"/>
                <a:ea typeface="华文隶书" panose="02010800040101010101" pitchFamily="2" charset="-122"/>
              </a:rPr>
              <a:t>宣告法国资本主义制度的诞生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500" fill="hold"/>
                                        <p:tgtEl>
                                          <p:spTgt spid="14339"/>
                                        </p:tgtEl>
                                        <p:attrNameLst>
                                          <p:attrName>ppt_w</p:attrName>
                                        </p:attrNameLst>
                                      </p:cBhvr>
                                      <p:tavLst>
                                        <p:tav tm="0">
                                          <p:val>
                                            <p:fltVal val="0"/>
                                          </p:val>
                                        </p:tav>
                                        <p:tav tm="100000">
                                          <p:val>
                                            <p:strVal val="#ppt_w"/>
                                          </p:val>
                                        </p:tav>
                                      </p:tavLst>
                                    </p:anim>
                                    <p:anim calcmode="lin" valueType="num">
                                      <p:cBhvr>
                                        <p:cTn id="8" dur="500" fill="hold"/>
                                        <p:tgtEl>
                                          <p:spTgt spid="14339"/>
                                        </p:tgtEl>
                                        <p:attrNameLst>
                                          <p:attrName>ppt_h</p:attrName>
                                        </p:attrNameLst>
                                      </p:cBhvr>
                                      <p:tavLst>
                                        <p:tav tm="0">
                                          <p:val>
                                            <p:fltVal val="0"/>
                                          </p:val>
                                        </p:tav>
                                        <p:tav tm="100000">
                                          <p:val>
                                            <p:strVal val="#ppt_h"/>
                                          </p:val>
                                        </p:tav>
                                      </p:tavLst>
                                    </p:anim>
                                    <p:anim calcmode="lin" valueType="num">
                                      <p:cBhvr>
                                        <p:cTn id="9" dur="500" fill="hold"/>
                                        <p:tgtEl>
                                          <p:spTgt spid="14339"/>
                                        </p:tgtEl>
                                        <p:attrNameLst>
                                          <p:attrName>ppt_x</p:attrName>
                                        </p:attrNameLst>
                                      </p:cBhvr>
                                      <p:tavLst>
                                        <p:tav tm="0">
                                          <p:val>
                                            <p:fltVal val="0.5"/>
                                          </p:val>
                                        </p:tav>
                                        <p:tav tm="100000">
                                          <p:val>
                                            <p:strVal val="#ppt_x"/>
                                          </p:val>
                                        </p:tav>
                                      </p:tavLst>
                                    </p:anim>
                                    <p:anim calcmode="lin" valueType="num">
                                      <p:cBhvr>
                                        <p:cTn id="10" dur="500" fill="hold"/>
                                        <p:tgtEl>
                                          <p:spTgt spid="14339"/>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11" fill="hold">
                      <p:stCondLst>
                        <p:cond delay="indefinite"/>
                      </p:stCondLst>
                      <p:childTnLst>
                        <p:par>
                          <p:cTn id="12" fill="hold">
                            <p:stCondLst>
                              <p:cond delay="0"/>
                            </p:stCondLst>
                            <p:childTnLst>
                              <p:par>
                                <p:cTn id="13" presetID="23" presetClass="entr" presetSubtype="528" fill="hold" grpId="0" nodeType="clickEffect">
                                  <p:stCondLst>
                                    <p:cond delay="0"/>
                                  </p:stCondLst>
                                  <p:childTnLst>
                                    <p:set>
                                      <p:cBhvr>
                                        <p:cTn id="14" dur="1" fill="hold">
                                          <p:stCondLst>
                                            <p:cond delay="0"/>
                                          </p:stCondLst>
                                        </p:cTn>
                                        <p:tgtEl>
                                          <p:spTgt spid="14340"/>
                                        </p:tgtEl>
                                        <p:attrNameLst>
                                          <p:attrName>style.visibility</p:attrName>
                                        </p:attrNameLst>
                                      </p:cBhvr>
                                      <p:to>
                                        <p:strVal val="visible"/>
                                      </p:to>
                                    </p:set>
                                    <p:anim calcmode="lin" valueType="num">
                                      <p:cBhvr>
                                        <p:cTn id="15" dur="500" fill="hold"/>
                                        <p:tgtEl>
                                          <p:spTgt spid="14340"/>
                                        </p:tgtEl>
                                        <p:attrNameLst>
                                          <p:attrName>ppt_w</p:attrName>
                                        </p:attrNameLst>
                                      </p:cBhvr>
                                      <p:tavLst>
                                        <p:tav tm="0">
                                          <p:val>
                                            <p:fltVal val="0"/>
                                          </p:val>
                                        </p:tav>
                                        <p:tav tm="100000">
                                          <p:val>
                                            <p:strVal val="#ppt_w"/>
                                          </p:val>
                                        </p:tav>
                                      </p:tavLst>
                                    </p:anim>
                                    <p:anim calcmode="lin" valueType="num">
                                      <p:cBhvr>
                                        <p:cTn id="16" dur="500" fill="hold"/>
                                        <p:tgtEl>
                                          <p:spTgt spid="14340"/>
                                        </p:tgtEl>
                                        <p:attrNameLst>
                                          <p:attrName>ppt_h</p:attrName>
                                        </p:attrNameLst>
                                      </p:cBhvr>
                                      <p:tavLst>
                                        <p:tav tm="0">
                                          <p:val>
                                            <p:fltVal val="0"/>
                                          </p:val>
                                        </p:tav>
                                        <p:tav tm="100000">
                                          <p:val>
                                            <p:strVal val="#ppt_h"/>
                                          </p:val>
                                        </p:tav>
                                      </p:tavLst>
                                    </p:anim>
                                    <p:anim calcmode="lin" valueType="num">
                                      <p:cBhvr>
                                        <p:cTn id="17" dur="500" fill="hold"/>
                                        <p:tgtEl>
                                          <p:spTgt spid="14340"/>
                                        </p:tgtEl>
                                        <p:attrNameLst>
                                          <p:attrName>ppt_x</p:attrName>
                                        </p:attrNameLst>
                                      </p:cBhvr>
                                      <p:tavLst>
                                        <p:tav tm="0">
                                          <p:val>
                                            <p:fltVal val="0.5"/>
                                          </p:val>
                                        </p:tav>
                                        <p:tav tm="100000">
                                          <p:val>
                                            <p:strVal val="#ppt_x"/>
                                          </p:val>
                                        </p:tav>
                                      </p:tavLst>
                                    </p:anim>
                                    <p:anim calcmode="lin" valueType="num">
                                      <p:cBhvr>
                                        <p:cTn id="18" dur="500" fill="hold"/>
                                        <p:tgtEl>
                                          <p:spTgt spid="14340"/>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type.wav"/>
                                        </p:tgtEl>
                                      </p:cMediaNode>
                                    </p:audio>
                                  </p:sub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4344"/>
                                        </p:tgtEl>
                                        <p:attrNameLst>
                                          <p:attrName>style.visibility</p:attrName>
                                        </p:attrNameLst>
                                      </p:cBhvr>
                                      <p:to>
                                        <p:strVal val="visible"/>
                                      </p:to>
                                    </p:set>
                                    <p:animEffect transition="in" filter="wipe(left)">
                                      <p:cBhvr>
                                        <p:cTn id="23" dur="500"/>
                                        <p:tgtEl>
                                          <p:spTgt spid="14344"/>
                                        </p:tgtEl>
                                      </p:cBhvr>
                                    </p:animEffect>
                                  </p:childTnLst>
                                  <p:subTnLst>
                                    <p:audio>
                                      <p:cMediaNode>
                                        <p:cTn display="0" masterRel="sameClick">
                                          <p:stCondLst>
                                            <p:cond evt="begin" delay="0">
                                              <p:tn val="21"/>
                                            </p:cond>
                                          </p:stCondLst>
                                          <p:endCondLst>
                                            <p:cond evt="onStopAudio" delay="0">
                                              <p:tgtEl>
                                                <p:sldTgt/>
                                              </p:tgtEl>
                                            </p:cond>
                                          </p:endCondLst>
                                        </p:cTn>
                                        <p:tgtEl>
                                          <p:sndTgt r:embed="rId3" name="chimes.wav"/>
                                        </p:tgtEl>
                                      </p:cMediaNode>
                                    </p:audio>
                                  </p:sub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4345"/>
                                        </p:tgtEl>
                                        <p:attrNameLst>
                                          <p:attrName>style.visibility</p:attrName>
                                        </p:attrNameLst>
                                      </p:cBhvr>
                                      <p:to>
                                        <p:strVal val="visible"/>
                                      </p:to>
                                    </p:set>
                                    <p:animEffect transition="in" filter="wipe(left)">
                                      <p:cBhvr>
                                        <p:cTn id="28" dur="500"/>
                                        <p:tgtEl>
                                          <p:spTgt spid="14345"/>
                                        </p:tgtEl>
                                      </p:cBhvr>
                                    </p:animEffect>
                                  </p:childTnLst>
                                  <p:subTnLst>
                                    <p:audio>
                                      <p:cMediaNode>
                                        <p:cTn display="0" masterRel="sameClick">
                                          <p:stCondLst>
                                            <p:cond evt="begin" delay="0">
                                              <p:tn val="26"/>
                                            </p:cond>
                                          </p:stCondLst>
                                          <p:endCondLst>
                                            <p:cond evt="onStopAudio" delay="0">
                                              <p:tgtEl>
                                                <p:sldTgt/>
                                              </p:tgtEl>
                                            </p:cond>
                                          </p:endCondLst>
                                        </p:cTn>
                                        <p:tgtEl>
                                          <p:sndTgt r:embed="rId3" name="chimes.wav"/>
                                        </p:tgtEl>
                                      </p:cMediaNode>
                                    </p:audio>
                                  </p:sub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14346"/>
                                        </p:tgtEl>
                                        <p:attrNameLst>
                                          <p:attrName>style.visibility</p:attrName>
                                        </p:attrNameLst>
                                      </p:cBhvr>
                                      <p:to>
                                        <p:strVal val="visible"/>
                                      </p:to>
                                    </p:set>
                                    <p:animEffect transition="in" filter="wipe(left)">
                                      <p:cBhvr>
                                        <p:cTn id="32" dur="500"/>
                                        <p:tgtEl>
                                          <p:spTgt spid="14346"/>
                                        </p:tgtEl>
                                      </p:cBhvr>
                                    </p:animEffect>
                                  </p:childTnLst>
                                </p:cTn>
                              </p:par>
                              <p:par>
                                <p:cTn id="33" presetID="23" presetClass="entr" presetSubtype="16" fill="hold" nodeType="withEffect">
                                  <p:stCondLst>
                                    <p:cond delay="0"/>
                                  </p:stCondLst>
                                  <p:childTnLst>
                                    <p:set>
                                      <p:cBhvr>
                                        <p:cTn id="34" dur="1" fill="hold">
                                          <p:stCondLst>
                                            <p:cond delay="0"/>
                                          </p:stCondLst>
                                        </p:cTn>
                                        <p:tgtEl>
                                          <p:spTgt spid="14347"/>
                                        </p:tgtEl>
                                        <p:attrNameLst>
                                          <p:attrName>style.visibility</p:attrName>
                                        </p:attrNameLst>
                                      </p:cBhvr>
                                      <p:to>
                                        <p:strVal val="visible"/>
                                      </p:to>
                                    </p:set>
                                    <p:anim calcmode="lin" valueType="num">
                                      <p:cBhvr>
                                        <p:cTn id="35" dur="500" fill="hold"/>
                                        <p:tgtEl>
                                          <p:spTgt spid="14347"/>
                                        </p:tgtEl>
                                        <p:attrNameLst>
                                          <p:attrName>ppt_w</p:attrName>
                                        </p:attrNameLst>
                                      </p:cBhvr>
                                      <p:tavLst>
                                        <p:tav tm="0">
                                          <p:val>
                                            <p:fltVal val="0"/>
                                          </p:val>
                                        </p:tav>
                                        <p:tav tm="100000">
                                          <p:val>
                                            <p:strVal val="#ppt_w"/>
                                          </p:val>
                                        </p:tav>
                                      </p:tavLst>
                                    </p:anim>
                                    <p:anim calcmode="lin" valueType="num">
                                      <p:cBhvr>
                                        <p:cTn id="36" dur="500" fill="hold"/>
                                        <p:tgtEl>
                                          <p:spTgt spid="1434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3"/>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p:bldP spid="1434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5361"/>
          <p:cNvSpPr txBox="1"/>
          <p:nvPr/>
        </p:nvSpPr>
        <p:spPr>
          <a:xfrm>
            <a:off x="3492500" y="6477000"/>
            <a:ext cx="5207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1792</a:t>
            </a:r>
            <a:r>
              <a:rPr lang="zh-CN" altLang="en-US" sz="2000" dirty="0">
                <a:solidFill>
                  <a:srgbClr val="663300"/>
                </a:solidFill>
                <a:latin typeface="Times New Roman" panose="02020603050405020304" pitchFamily="2" charset="0"/>
                <a:ea typeface="黑体" panose="02010600030101010101" pitchFamily="49" charset="-122"/>
              </a:rPr>
              <a:t>年</a:t>
            </a:r>
            <a:r>
              <a:rPr lang="en-US" altLang="zh-CN" sz="2000" dirty="0">
                <a:solidFill>
                  <a:srgbClr val="663300"/>
                </a:solidFill>
                <a:latin typeface="Times New Roman" panose="02020603050405020304" pitchFamily="2" charset="0"/>
                <a:ea typeface="黑体" panose="02010600030101010101" pitchFamily="49" charset="-122"/>
              </a:rPr>
              <a:t>8</a:t>
            </a:r>
            <a:r>
              <a:rPr lang="zh-CN" altLang="en-US" sz="2000" dirty="0">
                <a:solidFill>
                  <a:srgbClr val="663300"/>
                </a:solidFill>
                <a:latin typeface="Times New Roman" panose="02020603050405020304" pitchFamily="2" charset="0"/>
                <a:ea typeface="黑体" panose="02010600030101010101" pitchFamily="49" charset="-122"/>
              </a:rPr>
              <a:t>月</a:t>
            </a:r>
            <a:r>
              <a:rPr lang="en-US" altLang="zh-CN" sz="2000" dirty="0">
                <a:solidFill>
                  <a:srgbClr val="663300"/>
                </a:solidFill>
                <a:latin typeface="Times New Roman" panose="02020603050405020304" pitchFamily="2" charset="0"/>
                <a:ea typeface="黑体" panose="02010600030101010101" pitchFamily="49" charset="-122"/>
              </a:rPr>
              <a:t>10</a:t>
            </a:r>
            <a:r>
              <a:rPr lang="zh-CN" altLang="en-US" sz="2000" dirty="0">
                <a:solidFill>
                  <a:srgbClr val="663300"/>
                </a:solidFill>
                <a:latin typeface="Times New Roman" panose="02020603050405020304" pitchFamily="2" charset="0"/>
                <a:ea typeface="黑体" panose="02010600030101010101" pitchFamily="49" charset="-122"/>
              </a:rPr>
              <a:t>日巴黎人民起义攻占王宫废除王权</a:t>
            </a:r>
          </a:p>
        </p:txBody>
      </p:sp>
      <p:sp>
        <p:nvSpPr>
          <p:cNvPr id="15363" name="文本框 15362"/>
          <p:cNvSpPr txBox="1"/>
          <p:nvPr/>
        </p:nvSpPr>
        <p:spPr>
          <a:xfrm>
            <a:off x="2600960" y="968693"/>
            <a:ext cx="6990080" cy="615315"/>
          </a:xfrm>
          <a:prstGeom prst="rect">
            <a:avLst/>
          </a:prstGeom>
          <a:noFill/>
          <a:ln w="9525">
            <a:noFill/>
          </a:ln>
        </p:spPr>
        <p:txBody>
          <a:bodyPr wrap="none" lIns="0" tIns="0" rIns="0" bIns="0" anchor="ctr" anchorCtr="1">
            <a:spAutoFit/>
          </a:bodyPr>
          <a:lstStyle/>
          <a:p>
            <a:pPr algn="ctr">
              <a:buClrTx/>
            </a:pPr>
            <a:r>
              <a:rPr lang="en-US" altLang="zh-CN" sz="4000" dirty="0">
                <a:solidFill>
                  <a:srgbClr val="FF0000"/>
                </a:solidFill>
                <a:latin typeface="华文隶书" panose="02010800040101010101" pitchFamily="2" charset="-122"/>
                <a:ea typeface="华文隶书" panose="02010800040101010101" pitchFamily="2" charset="-122"/>
              </a:rPr>
              <a:t>1792</a:t>
            </a:r>
            <a:r>
              <a:rPr lang="zh-CN" altLang="en-US" sz="4000" dirty="0">
                <a:solidFill>
                  <a:srgbClr val="FF0000"/>
                </a:solidFill>
                <a:latin typeface="华文隶书" panose="02010800040101010101" pitchFamily="2" charset="-122"/>
                <a:ea typeface="华文隶书" panose="02010800040101010101" pitchFamily="2" charset="-122"/>
              </a:rPr>
              <a:t>年巴黎人民第二次武装起义</a:t>
            </a:r>
          </a:p>
        </p:txBody>
      </p:sp>
      <p:pic>
        <p:nvPicPr>
          <p:cNvPr id="15364" name="图片 15363" descr="w"/>
          <p:cNvPicPr>
            <a:picLocks noChangeAspect="1"/>
          </p:cNvPicPr>
          <p:nvPr/>
        </p:nvPicPr>
        <p:blipFill>
          <a:blip r:embed="rId4" cstate="print"/>
          <a:stretch>
            <a:fillRect/>
          </a:stretch>
        </p:blipFill>
        <p:spPr>
          <a:xfrm>
            <a:off x="1789113" y="1574800"/>
            <a:ext cx="8613775" cy="4826000"/>
          </a:xfrm>
          <a:prstGeom prst="rect">
            <a:avLst/>
          </a:prstGeom>
          <a:noFill/>
          <a:ln w="9525">
            <a:noFill/>
          </a:ln>
        </p:spPr>
      </p:pic>
      <p:sp>
        <p:nvSpPr>
          <p:cNvPr id="15365" name="横卷形 15364"/>
          <p:cNvSpPr/>
          <p:nvPr/>
        </p:nvSpPr>
        <p:spPr>
          <a:xfrm>
            <a:off x="2076450" y="2830513"/>
            <a:ext cx="8039100" cy="2190750"/>
          </a:xfrm>
          <a:prstGeom prst="horizontalScroll">
            <a:avLst>
              <a:gd name="adj" fmla="val 12500"/>
            </a:avLst>
          </a:prstGeom>
          <a:solidFill>
            <a:srgbClr val="FFFFFF"/>
          </a:solidFill>
          <a:ln w="31750" cap="flat" cmpd="sng">
            <a:solidFill>
              <a:srgbClr val="008000"/>
            </a:solidFill>
            <a:prstDash val="solid"/>
            <a:headEnd type="none" w="med" len="med"/>
            <a:tailEnd type="none" w="med" len="med"/>
          </a:ln>
        </p:spPr>
        <p:txBody>
          <a:bodyPr wrap="none" lIns="36000" tIns="36000" rIns="36000" bIns="36000" anchor="ctr" anchorCtr="1"/>
          <a:lstStyle/>
          <a:p>
            <a:pPr algn="ctr"/>
            <a:r>
              <a:rPr lang="en-US" altLang="zh-CN" sz="3600" dirty="0">
                <a:solidFill>
                  <a:srgbClr val="663300"/>
                </a:solidFill>
                <a:latin typeface="华文琥珀" pitchFamily="2" charset="-122"/>
                <a:ea typeface="华文琥珀" pitchFamily="2" charset="-122"/>
              </a:rPr>
              <a:t>1792</a:t>
            </a:r>
            <a:r>
              <a:rPr lang="zh-CN" altLang="en-US" sz="3600" dirty="0">
                <a:solidFill>
                  <a:srgbClr val="663300"/>
                </a:solidFill>
                <a:latin typeface="华文琥珀" pitchFamily="2" charset="-122"/>
                <a:ea typeface="华文琥珀" pitchFamily="2" charset="-122"/>
              </a:rPr>
              <a:t>年</a:t>
            </a:r>
            <a:r>
              <a:rPr lang="en-US" altLang="zh-CN" sz="3600" dirty="0">
                <a:solidFill>
                  <a:srgbClr val="663300"/>
                </a:solidFill>
                <a:latin typeface="华文琥珀" pitchFamily="2" charset="-122"/>
                <a:ea typeface="华文琥珀" pitchFamily="2" charset="-122"/>
              </a:rPr>
              <a:t>9</a:t>
            </a:r>
            <a:r>
              <a:rPr lang="zh-CN" altLang="en-US" sz="3600" dirty="0">
                <a:solidFill>
                  <a:srgbClr val="663300"/>
                </a:solidFill>
                <a:latin typeface="华文琥珀" pitchFamily="2" charset="-122"/>
                <a:ea typeface="华文琥珀" pitchFamily="2" charset="-122"/>
              </a:rPr>
              <a:t>月</a:t>
            </a:r>
            <a:r>
              <a:rPr lang="en-US" altLang="zh-CN" sz="3600" dirty="0">
                <a:solidFill>
                  <a:srgbClr val="663300"/>
                </a:solidFill>
                <a:latin typeface="华文琥珀" pitchFamily="2" charset="-122"/>
                <a:ea typeface="华文琥珀" pitchFamily="2" charset="-122"/>
              </a:rPr>
              <a:t>22</a:t>
            </a:r>
            <a:r>
              <a:rPr lang="zh-CN" altLang="en-US" sz="3600" dirty="0">
                <a:solidFill>
                  <a:srgbClr val="663300"/>
                </a:solidFill>
                <a:latin typeface="华文琥珀" pitchFamily="2" charset="-122"/>
                <a:ea typeface="华文琥珀" pitchFamily="2" charset="-122"/>
              </a:rPr>
              <a:t>日法兰西第一共和国成立</a:t>
            </a:r>
          </a:p>
          <a:p>
            <a:pPr algn="ctr">
              <a:lnSpc>
                <a:spcPct val="150000"/>
              </a:lnSpc>
            </a:pPr>
            <a:r>
              <a:rPr lang="zh-CN" altLang="en-US" sz="3600" dirty="0">
                <a:solidFill>
                  <a:srgbClr val="663300"/>
                </a:solidFill>
                <a:latin typeface="华文琥珀" pitchFamily="2" charset="-122"/>
                <a:ea typeface="华文琥珀" pitchFamily="2" charset="-122"/>
              </a:rPr>
              <a:t>政治口号：“</a:t>
            </a:r>
            <a:r>
              <a:rPr lang="zh-CN" altLang="en-US" sz="3600" dirty="0">
                <a:solidFill>
                  <a:srgbClr val="FF0000"/>
                </a:solidFill>
                <a:latin typeface="华文琥珀" pitchFamily="2" charset="-122"/>
                <a:ea typeface="华文琥珀" pitchFamily="2" charset="-122"/>
              </a:rPr>
              <a:t>自由</a:t>
            </a:r>
            <a:r>
              <a:rPr lang="zh-CN" altLang="en-US" sz="3600" dirty="0">
                <a:solidFill>
                  <a:srgbClr val="663300"/>
                </a:solidFill>
                <a:latin typeface="华文琥珀" pitchFamily="2" charset="-122"/>
                <a:ea typeface="华文琥珀" pitchFamily="2" charset="-122"/>
              </a:rPr>
              <a:t>、</a:t>
            </a:r>
            <a:r>
              <a:rPr lang="zh-CN" altLang="en-US" sz="3600" dirty="0">
                <a:solidFill>
                  <a:srgbClr val="FF0000"/>
                </a:solidFill>
                <a:latin typeface="华文琥珀" pitchFamily="2" charset="-122"/>
                <a:ea typeface="华文琥珀" pitchFamily="2" charset="-122"/>
              </a:rPr>
              <a:t>平等</a:t>
            </a:r>
            <a:r>
              <a:rPr lang="zh-CN" altLang="en-US" sz="3600" dirty="0">
                <a:solidFill>
                  <a:srgbClr val="663300"/>
                </a:solidFill>
                <a:latin typeface="华文琥珀" pitchFamily="2" charset="-122"/>
                <a:ea typeface="华文琥珀" pitchFamily="2" charset="-122"/>
              </a:rPr>
              <a:t>、</a:t>
            </a:r>
            <a:r>
              <a:rPr lang="zh-CN" altLang="en-US" sz="3600" dirty="0">
                <a:solidFill>
                  <a:srgbClr val="FF0000"/>
                </a:solidFill>
                <a:latin typeface="华文琥珀" pitchFamily="2" charset="-122"/>
                <a:ea typeface="华文琥珀" pitchFamily="2" charset="-122"/>
              </a:rPr>
              <a:t>博爱</a:t>
            </a:r>
            <a:r>
              <a:rPr lang="zh-CN" altLang="en-US" sz="3600" dirty="0">
                <a:solidFill>
                  <a:srgbClr val="663300"/>
                </a:solidFill>
                <a:latin typeface="华文琥珀" pitchFamily="2" charset="-122"/>
                <a:ea typeface="华文琥珀"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500" fill="hold"/>
                                        <p:tgtEl>
                                          <p:spTgt spid="15363"/>
                                        </p:tgtEl>
                                        <p:attrNameLst>
                                          <p:attrName>ppt_w</p:attrName>
                                        </p:attrNameLst>
                                      </p:cBhvr>
                                      <p:tavLst>
                                        <p:tav tm="0">
                                          <p:val>
                                            <p:fltVal val="0"/>
                                          </p:val>
                                        </p:tav>
                                        <p:tav tm="100000">
                                          <p:val>
                                            <p:strVal val="#ppt_w"/>
                                          </p:val>
                                        </p:tav>
                                      </p:tavLst>
                                    </p:anim>
                                    <p:anim calcmode="lin" valueType="num">
                                      <p:cBhvr>
                                        <p:cTn id="8" dur="500" fill="hold"/>
                                        <p:tgtEl>
                                          <p:spTgt spid="1536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9" fill="hold">
                      <p:stCondLst>
                        <p:cond delay="indefinite"/>
                      </p:stCondLst>
                      <p:childTnLst>
                        <p:par>
                          <p:cTn id="10" fill="hold">
                            <p:stCondLst>
                              <p:cond delay="0"/>
                            </p:stCondLst>
                            <p:childTnLst>
                              <p:par>
                                <p:cTn id="11" presetID="14" presetClass="entr" presetSubtype="5" fill="hold" grpId="0" nodeType="clickEffect">
                                  <p:stCondLst>
                                    <p:cond delay="0"/>
                                  </p:stCondLst>
                                  <p:childTnLst>
                                    <p:set>
                                      <p:cBhvr>
                                        <p:cTn id="12" dur="1" fill="hold">
                                          <p:stCondLst>
                                            <p:cond delay="0"/>
                                          </p:stCondLst>
                                        </p:cTn>
                                        <p:tgtEl>
                                          <p:spTgt spid="15365"/>
                                        </p:tgtEl>
                                        <p:attrNameLst>
                                          <p:attrName>style.visibility</p:attrName>
                                        </p:attrNameLst>
                                      </p:cBhvr>
                                      <p:to>
                                        <p:strVal val="visible"/>
                                      </p:to>
                                    </p:set>
                                    <p:animEffect transition="in" filter="randombar(vertical)">
                                      <p:cBhvr>
                                        <p:cTn id="13" dur="500"/>
                                        <p:tgtEl>
                                          <p:spTgt spid="15365"/>
                                        </p:tgtEl>
                                      </p:cBhvr>
                                    </p:animEffect>
                                  </p:childTnLst>
                                  <p:subTnLst>
                                    <p:audio>
                                      <p:cMediaNode>
                                        <p:cTn display="0" masterRel="sameClick">
                                          <p:stCondLst>
                                            <p:cond evt="begin" delay="0">
                                              <p:tn val="11"/>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6385"/>
          <p:cNvSpPr/>
          <p:nvPr/>
        </p:nvSpPr>
        <p:spPr>
          <a:xfrm>
            <a:off x="4699000" y="6477000"/>
            <a:ext cx="2794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1793</a:t>
            </a:r>
            <a:r>
              <a:rPr lang="zh-CN" altLang="en-US" sz="2000" dirty="0">
                <a:solidFill>
                  <a:srgbClr val="663300"/>
                </a:solidFill>
                <a:latin typeface="Times New Roman" panose="02020603050405020304" pitchFamily="2" charset="0"/>
                <a:ea typeface="黑体" panose="02010600030101010101" pitchFamily="49" charset="-122"/>
              </a:rPr>
              <a:t>年路易十六被处死刑</a:t>
            </a:r>
          </a:p>
        </p:txBody>
      </p:sp>
      <p:grpSp>
        <p:nvGrpSpPr>
          <p:cNvPr id="16387" name="组合 16386"/>
          <p:cNvGrpSpPr>
            <a:grpSpLocks noChangeAspect="1"/>
          </p:cNvGrpSpPr>
          <p:nvPr/>
        </p:nvGrpSpPr>
        <p:grpSpPr>
          <a:xfrm>
            <a:off x="1787525" y="1023938"/>
            <a:ext cx="8620125" cy="5391150"/>
            <a:chOff x="0" y="0"/>
            <a:chExt cx="5430" cy="3396"/>
          </a:xfrm>
        </p:grpSpPr>
        <p:pic>
          <p:nvPicPr>
            <p:cNvPr id="16388" name="图片 16387" descr="l"/>
            <p:cNvPicPr>
              <a:picLocks noChangeAspect="1"/>
            </p:cNvPicPr>
            <p:nvPr/>
          </p:nvPicPr>
          <p:blipFill>
            <a:blip r:embed="rId3" cstate="print">
              <a:lum contrast="24000"/>
            </a:blip>
            <a:stretch>
              <a:fillRect/>
            </a:stretch>
          </p:blipFill>
          <p:spPr>
            <a:xfrm>
              <a:off x="0" y="4"/>
              <a:ext cx="2786" cy="3392"/>
            </a:xfrm>
            <a:prstGeom prst="rect">
              <a:avLst/>
            </a:prstGeom>
            <a:noFill/>
            <a:ln w="9525">
              <a:noFill/>
            </a:ln>
          </p:spPr>
        </p:pic>
        <p:pic>
          <p:nvPicPr>
            <p:cNvPr id="16389" name="图片 16388" descr="l"/>
            <p:cNvPicPr>
              <a:picLocks noChangeAspect="1"/>
            </p:cNvPicPr>
            <p:nvPr/>
          </p:nvPicPr>
          <p:blipFill>
            <a:blip r:embed="rId4" cstate="print"/>
            <a:stretch>
              <a:fillRect/>
            </a:stretch>
          </p:blipFill>
          <p:spPr>
            <a:xfrm>
              <a:off x="2933" y="0"/>
              <a:ext cx="2497" cy="3392"/>
            </a:xfrm>
            <a:prstGeom prst="rect">
              <a:avLst/>
            </a:prstGeom>
            <a:noFill/>
            <a:ln w="9525">
              <a:noFill/>
            </a:ln>
          </p:spPr>
        </p:pic>
      </p:grpSp>
      <p:pic>
        <p:nvPicPr>
          <p:cNvPr id="16390" name="图片 16389" descr="d"/>
          <p:cNvPicPr>
            <a:picLocks noChangeAspect="1"/>
          </p:cNvPicPr>
          <p:nvPr/>
        </p:nvPicPr>
        <p:blipFill>
          <a:blip r:embed="rId5" cstate="print"/>
          <a:stretch>
            <a:fillRect/>
          </a:stretch>
        </p:blipFill>
        <p:spPr>
          <a:xfrm>
            <a:off x="1784350" y="1033463"/>
            <a:ext cx="8621713" cy="54038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5" fill="hold" nodeType="clickEffect">
                                  <p:stCondLst>
                                    <p:cond delay="0"/>
                                  </p:stCondLst>
                                  <p:childTnLst>
                                    <p:animEffect transition="out" filter="randombar(vertical)">
                                      <p:cBhvr>
                                        <p:cTn id="6" dur="500"/>
                                        <p:tgtEl>
                                          <p:spTgt spid="16387"/>
                                        </p:tgtEl>
                                      </p:cBhvr>
                                    </p:animEffect>
                                    <p:set>
                                      <p:cBhvr>
                                        <p:cTn id="7" dur="1" fill="hold">
                                          <p:stCondLst>
                                            <p:cond delay="499"/>
                                          </p:stCondLst>
                                        </p:cTn>
                                        <p:tgtEl>
                                          <p:spTgt spid="16387"/>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16390"/>
                                        </p:tgtEl>
                                        <p:attrNameLst>
                                          <p:attrName>style.visibility</p:attrName>
                                        </p:attrNameLst>
                                      </p:cBhvr>
                                      <p:to>
                                        <p:strVal val="visible"/>
                                      </p:to>
                                    </p:set>
                                    <p:animEffect transition="in" filter="randombar(vertical)">
                                      <p:cBhvr>
                                        <p:cTn id="11"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20481"/>
          <p:cNvSpPr txBox="1"/>
          <p:nvPr/>
        </p:nvSpPr>
        <p:spPr>
          <a:xfrm>
            <a:off x="1943100" y="6189663"/>
            <a:ext cx="3556000" cy="61531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巴黎凯旋门上高浮雕</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马赛曲</a:t>
            </a:r>
            <a:r>
              <a:rPr lang="en-US" altLang="zh-CN" sz="2000" dirty="0">
                <a:solidFill>
                  <a:srgbClr val="663300"/>
                </a:solidFill>
                <a:latin typeface="Times New Roman" panose="02020603050405020304" pitchFamily="2" charset="0"/>
                <a:ea typeface="黑体" panose="02010600030101010101" pitchFamily="49" charset="-122"/>
              </a:rPr>
              <a:t>》</a:t>
            </a:r>
          </a:p>
          <a:p>
            <a:pPr algn="ctr"/>
            <a:r>
              <a:rPr lang="zh-CN" altLang="en-US" sz="2000" dirty="0">
                <a:solidFill>
                  <a:srgbClr val="663300"/>
                </a:solidFill>
                <a:latin typeface="Times New Roman" panose="02020603050405020304" pitchFamily="2" charset="0"/>
                <a:ea typeface="黑体" panose="02010600030101010101" pitchFamily="49" charset="-122"/>
              </a:rPr>
              <a:t>吕德（</a:t>
            </a:r>
            <a:r>
              <a:rPr lang="en-US" altLang="zh-CN" sz="2000" dirty="0">
                <a:solidFill>
                  <a:srgbClr val="663300"/>
                </a:solidFill>
                <a:latin typeface="Times New Roman" panose="02020603050405020304" pitchFamily="2" charset="0"/>
                <a:ea typeface="黑体" panose="02010600030101010101" pitchFamily="49" charset="-122"/>
              </a:rPr>
              <a:t>1784</a:t>
            </a:r>
            <a:r>
              <a:rPr lang="zh-CN" altLang="en-US" sz="2000" dirty="0">
                <a:solidFill>
                  <a:srgbClr val="663300"/>
                </a:solidFill>
                <a:latin typeface="Times New Roman" panose="02020603050405020304" pitchFamily="2" charset="0"/>
                <a:ea typeface="黑体" panose="02010600030101010101" pitchFamily="49" charset="-122"/>
              </a:rPr>
              <a:t>～</a:t>
            </a:r>
            <a:r>
              <a:rPr lang="en-US" altLang="zh-CN" sz="2000" dirty="0">
                <a:solidFill>
                  <a:srgbClr val="663300"/>
                </a:solidFill>
                <a:latin typeface="Times New Roman" panose="02020603050405020304" pitchFamily="2" charset="0"/>
                <a:ea typeface="黑体" panose="02010600030101010101" pitchFamily="49" charset="-122"/>
              </a:rPr>
              <a:t>1855</a:t>
            </a:r>
            <a:r>
              <a:rPr lang="zh-CN" altLang="en-US" sz="2000" dirty="0">
                <a:solidFill>
                  <a:srgbClr val="663300"/>
                </a:solidFill>
                <a:latin typeface="Times New Roman" panose="02020603050405020304" pitchFamily="2" charset="0"/>
                <a:ea typeface="黑体" panose="02010600030101010101" pitchFamily="49" charset="-122"/>
              </a:rPr>
              <a:t>）</a:t>
            </a:r>
          </a:p>
        </p:txBody>
      </p:sp>
      <p:sp>
        <p:nvSpPr>
          <p:cNvPr id="20483" name="文本框 20482"/>
          <p:cNvSpPr txBox="1"/>
          <p:nvPr/>
        </p:nvSpPr>
        <p:spPr>
          <a:xfrm>
            <a:off x="5857875" y="4965700"/>
            <a:ext cx="4554538" cy="183070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1792</a:t>
            </a:r>
            <a:r>
              <a:rPr lang="zh-CN" altLang="en-US" sz="1700" dirty="0">
                <a:solidFill>
                  <a:srgbClr val="333333"/>
                </a:solidFill>
                <a:latin typeface="华文楷体" pitchFamily="2" charset="-122"/>
                <a:ea typeface="华文楷体" pitchFamily="2" charset="-122"/>
              </a:rPr>
              <a:t>年革命开始后，普奥联军宣言为保护法国国王不惜毁灭巴黎，加上国王和王后卖国通敌，前线连连失利。外敌当前，爱国人民热情高涨。</a:t>
            </a:r>
            <a:r>
              <a:rPr lang="en-US" altLang="zh-CN" sz="1700" dirty="0">
                <a:solidFill>
                  <a:srgbClr val="333333"/>
                </a:solidFill>
                <a:latin typeface="华文楷体" pitchFamily="2" charset="-122"/>
                <a:ea typeface="华文楷体" pitchFamily="2" charset="-122"/>
              </a:rPr>
              <a:t>1792</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6</a:t>
            </a:r>
            <a:r>
              <a:rPr lang="zh-CN" altLang="en-US" sz="1700" dirty="0">
                <a:solidFill>
                  <a:srgbClr val="333333"/>
                </a:solidFill>
                <a:latin typeface="华文楷体" pitchFamily="2" charset="-122"/>
                <a:ea typeface="华文楷体" pitchFamily="2" charset="-122"/>
              </a:rPr>
              <a:t>月初，马赛义勇军</a:t>
            </a:r>
            <a:r>
              <a:rPr lang="en-US" altLang="zh-CN" sz="1700" dirty="0">
                <a:solidFill>
                  <a:srgbClr val="333333"/>
                </a:solidFill>
                <a:latin typeface="华文楷体" pitchFamily="2" charset="-122"/>
                <a:ea typeface="华文楷体" pitchFamily="2" charset="-122"/>
              </a:rPr>
              <a:t>500</a:t>
            </a:r>
            <a:r>
              <a:rPr lang="zh-CN" altLang="en-US" sz="1700" dirty="0">
                <a:solidFill>
                  <a:srgbClr val="333333"/>
                </a:solidFill>
                <a:latin typeface="华文楷体" pitchFamily="2" charset="-122"/>
                <a:ea typeface="华文楷体" pitchFamily="2" charset="-122"/>
              </a:rPr>
              <a:t>多人，高唱</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马赛曲</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战歌长驱北上巴黎，开赴前线。</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马赛曲</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很快在全国广泛流传，对法国人民奋起保卫祖国起了巨大的鼓舞作用。</a:t>
            </a:r>
          </a:p>
        </p:txBody>
      </p:sp>
      <p:pic>
        <p:nvPicPr>
          <p:cNvPr id="20485" name="图片 20484" descr="se1b01al"/>
          <p:cNvPicPr>
            <a:picLocks noChangeAspect="1"/>
          </p:cNvPicPr>
          <p:nvPr/>
        </p:nvPicPr>
        <p:blipFill>
          <a:blip r:embed="rId4" cstate="print"/>
          <a:stretch>
            <a:fillRect/>
          </a:stretch>
        </p:blipFill>
        <p:spPr>
          <a:xfrm>
            <a:off x="1792288" y="1038225"/>
            <a:ext cx="3857625" cy="5121275"/>
          </a:xfrm>
          <a:prstGeom prst="rect">
            <a:avLst/>
          </a:prstGeom>
          <a:noFill/>
          <a:ln w="9525">
            <a:noFill/>
          </a:ln>
        </p:spPr>
      </p:pic>
      <p:pic>
        <p:nvPicPr>
          <p:cNvPr id="20486" name="图片 20485" descr="m"/>
          <p:cNvPicPr>
            <a:picLocks noChangeAspect="1"/>
          </p:cNvPicPr>
          <p:nvPr/>
        </p:nvPicPr>
        <p:blipFill>
          <a:blip r:embed="rId5" cstate="print"/>
          <a:stretch>
            <a:fillRect/>
          </a:stretch>
        </p:blipFill>
        <p:spPr>
          <a:xfrm>
            <a:off x="5910263" y="1033463"/>
            <a:ext cx="4451350" cy="3471862"/>
          </a:xfrm>
          <a:prstGeom prst="rect">
            <a:avLst/>
          </a:prstGeom>
          <a:noFill/>
          <a:ln w="9525">
            <a:noFill/>
          </a:ln>
        </p:spPr>
      </p:pic>
      <p:pic>
        <p:nvPicPr>
          <p:cNvPr id="20487" name="图片 20486" descr="home">
            <a:hlinkClick r:id="" action="ppaction://hlinkshowjump?jump=firstslide" tooltip="返回首页"/>
          </p:cNvPr>
          <p:cNvPicPr preferRelativeResize="0"/>
          <p:nvPr/>
        </p:nvPicPr>
        <p:blipFill>
          <a:blip r:embed="rId6" cstate="print"/>
          <a:stretch>
            <a:fillRect/>
          </a:stretch>
        </p:blipFill>
        <p:spPr>
          <a:xfrm>
            <a:off x="10020300" y="6497638"/>
            <a:ext cx="647700" cy="360362"/>
          </a:xfrm>
          <a:prstGeom prst="rect">
            <a:avLst/>
          </a:prstGeom>
          <a:noFill/>
          <a:ln w="9525">
            <a:noFill/>
          </a:ln>
        </p:spPr>
      </p:pic>
    </p:spTree>
    <p:controls>
      <p:control spid="1027" name="WindowsMediaPlayer1" r:id="rId2" imgW="4466667" imgH="343039"/>
    </p:controls>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9457" descr="00-s"/>
          <p:cNvPicPr>
            <a:picLocks noChangeAspect="1"/>
          </p:cNvPicPr>
          <p:nvPr/>
        </p:nvPicPr>
        <p:blipFill>
          <a:blip r:embed="rId4" cstate="print"/>
          <a:stretch>
            <a:fillRect/>
          </a:stretch>
        </p:blipFill>
        <p:spPr>
          <a:xfrm>
            <a:off x="2243138" y="1549400"/>
            <a:ext cx="3171825" cy="4092575"/>
          </a:xfrm>
          <a:prstGeom prst="rect">
            <a:avLst/>
          </a:prstGeom>
          <a:noFill/>
          <a:ln w="9525">
            <a:noFill/>
          </a:ln>
        </p:spPr>
      </p:pic>
      <p:sp>
        <p:nvSpPr>
          <p:cNvPr id="19459" name="矩形 19458"/>
          <p:cNvSpPr/>
          <p:nvPr/>
        </p:nvSpPr>
        <p:spPr>
          <a:xfrm>
            <a:off x="3397250" y="5721350"/>
            <a:ext cx="5397500" cy="497840"/>
          </a:xfrm>
          <a:prstGeom prst="rect">
            <a:avLst/>
          </a:prstGeom>
          <a:noFill/>
          <a:ln w="9525">
            <a:noFill/>
          </a:ln>
        </p:spPr>
        <p:txBody>
          <a:bodyPr wrap="none" lIns="0" tIns="0" rIns="0" bIns="0" anchor="t">
            <a:spAutoFit/>
          </a:bodyPr>
          <a:lstStyle/>
          <a:p>
            <a:pPr algn="ctr">
              <a:lnSpc>
                <a:spcPct val="90000"/>
              </a:lnSpc>
            </a:pPr>
            <a:r>
              <a:rPr lang="zh-CN" altLang="en-US" sz="2000" dirty="0">
                <a:solidFill>
                  <a:srgbClr val="663300"/>
                </a:solidFill>
                <a:latin typeface="Times New Roman" panose="02020603050405020304" pitchFamily="2" charset="0"/>
                <a:ea typeface="黑体" panose="02010600030101010101" pitchFamily="49" charset="-122"/>
              </a:rPr>
              <a:t>马克西米连</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佛朗索瓦</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马里</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伊西多</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德</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罗伯斯比尔</a:t>
            </a:r>
          </a:p>
          <a:p>
            <a:pPr algn="ctr">
              <a:lnSpc>
                <a:spcPct val="90000"/>
              </a:lnSpc>
            </a:pPr>
            <a:r>
              <a:rPr lang="en-US" altLang="zh-CN" sz="1600" dirty="0">
                <a:solidFill>
                  <a:schemeClr val="bg2"/>
                </a:solidFill>
                <a:latin typeface="Times New Roman" panose="02020603050405020304" pitchFamily="2" charset="0"/>
                <a:ea typeface="楷体_GB2312" panose="02010609030101010101" charset="-122"/>
              </a:rPr>
              <a:t>Robespierre</a:t>
            </a:r>
            <a:r>
              <a:rPr lang="zh-CN" altLang="en-US" sz="1600" dirty="0">
                <a:solidFill>
                  <a:schemeClr val="bg2"/>
                </a:solidFill>
                <a:latin typeface="Times New Roman" panose="02020603050405020304" pitchFamily="2" charset="0"/>
                <a:ea typeface="楷体_GB2312" panose="02010609030101010101" charset="-122"/>
              </a:rPr>
              <a:t>　</a:t>
            </a:r>
            <a:r>
              <a:rPr lang="en-US" altLang="zh-CN" sz="1600" dirty="0">
                <a:solidFill>
                  <a:schemeClr val="bg2"/>
                </a:solidFill>
                <a:latin typeface="楷体_GB2312" panose="02010609030101010101" charset="-122"/>
                <a:ea typeface="楷体_GB2312" panose="02010609030101010101" charset="-122"/>
              </a:rPr>
              <a:t>1758.5.6</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1794.7.28</a:t>
            </a:r>
            <a:r>
              <a:rPr lang="zh-CN" altLang="en-US" sz="1600" dirty="0">
                <a:solidFill>
                  <a:schemeClr val="bg2"/>
                </a:solidFill>
                <a:latin typeface="楷体_GB2312" panose="02010609030101010101" charset="-122"/>
                <a:ea typeface="楷体_GB2312" panose="02010609030101010101" charset="-122"/>
              </a:rPr>
              <a:t>　法国加来海峡省阿拉斯</a:t>
            </a:r>
          </a:p>
        </p:txBody>
      </p:sp>
      <p:sp>
        <p:nvSpPr>
          <p:cNvPr id="19460" name="文本框 19459"/>
          <p:cNvSpPr txBox="1"/>
          <p:nvPr/>
        </p:nvSpPr>
        <p:spPr>
          <a:xfrm>
            <a:off x="2600960" y="968693"/>
            <a:ext cx="6990080" cy="615315"/>
          </a:xfrm>
          <a:prstGeom prst="rect">
            <a:avLst/>
          </a:prstGeom>
          <a:noFill/>
          <a:ln w="9525">
            <a:noFill/>
          </a:ln>
        </p:spPr>
        <p:txBody>
          <a:bodyPr wrap="none" lIns="0" tIns="0" rIns="0" bIns="0" anchor="ctr" anchorCtr="1">
            <a:spAutoFit/>
          </a:bodyPr>
          <a:lstStyle/>
          <a:p>
            <a:pPr algn="ctr">
              <a:buClrTx/>
            </a:pPr>
            <a:r>
              <a:rPr lang="en-US" altLang="zh-CN" sz="4000" dirty="0">
                <a:solidFill>
                  <a:srgbClr val="FF0000"/>
                </a:solidFill>
                <a:latin typeface="华文隶书" panose="02010800040101010101" pitchFamily="2" charset="-122"/>
                <a:ea typeface="华文隶书" panose="02010800040101010101" pitchFamily="2" charset="-122"/>
              </a:rPr>
              <a:t>1793</a:t>
            </a:r>
            <a:r>
              <a:rPr lang="zh-CN" altLang="en-US" sz="4000" dirty="0">
                <a:solidFill>
                  <a:srgbClr val="FF0000"/>
                </a:solidFill>
                <a:latin typeface="华文隶书" panose="02010800040101010101" pitchFamily="2" charset="-122"/>
                <a:ea typeface="华文隶书" panose="02010800040101010101" pitchFamily="2" charset="-122"/>
              </a:rPr>
              <a:t>年巴黎人民第三次武装起义</a:t>
            </a:r>
          </a:p>
        </p:txBody>
      </p:sp>
      <p:sp>
        <p:nvSpPr>
          <p:cNvPr id="19461" name="文本框 19460"/>
          <p:cNvSpPr txBox="1"/>
          <p:nvPr/>
        </p:nvSpPr>
        <p:spPr>
          <a:xfrm>
            <a:off x="5903913" y="1778000"/>
            <a:ext cx="384175" cy="3492500"/>
          </a:xfrm>
          <a:prstGeom prst="rect">
            <a:avLst/>
          </a:prstGeom>
          <a:noFill/>
          <a:ln w="9525">
            <a:noFill/>
          </a:ln>
        </p:spPr>
        <p:txBody>
          <a:bodyPr vert="eaVert" wrap="none" lIns="0" tIns="0" rIns="0" bIns="0" anchor="ctr" anchorCtr="1">
            <a:spAutoFit/>
          </a:bodyPr>
          <a:lstStyle/>
          <a:p>
            <a:r>
              <a:rPr lang="zh-CN" altLang="en-US" sz="2500" dirty="0">
                <a:solidFill>
                  <a:schemeClr val="hlink"/>
                </a:solidFill>
                <a:latin typeface="华文琥珀" pitchFamily="2" charset="-122"/>
                <a:ea typeface="华文琥珀" pitchFamily="2" charset="-122"/>
              </a:rPr>
              <a:t>资产阶级民主派雅各宾派</a:t>
            </a:r>
          </a:p>
        </p:txBody>
      </p:sp>
      <p:sp>
        <p:nvSpPr>
          <p:cNvPr id="19462" name="文本框 19461"/>
          <p:cNvSpPr txBox="1"/>
          <p:nvPr/>
        </p:nvSpPr>
        <p:spPr>
          <a:xfrm>
            <a:off x="1771650" y="6261100"/>
            <a:ext cx="8648700" cy="52260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以罗伯斯比尔为首的雅各宾派掌握了国家政权，一度把</a:t>
            </a:r>
            <a:r>
              <a:rPr lang="zh-CN" altLang="en-US" sz="1700" dirty="0">
                <a:solidFill>
                  <a:srgbClr val="FF0000"/>
                </a:solidFill>
                <a:latin typeface="黑体" panose="02010600030101010101" pitchFamily="49" charset="-122"/>
                <a:ea typeface="黑体" panose="02010600030101010101" pitchFamily="49" charset="-122"/>
              </a:rPr>
              <a:t>法国大革命推向高潮</a:t>
            </a:r>
            <a:r>
              <a:rPr lang="zh-CN" altLang="en-US" sz="1700" dirty="0">
                <a:solidFill>
                  <a:srgbClr val="333333"/>
                </a:solidFill>
                <a:latin typeface="华文楷体" pitchFamily="2" charset="-122"/>
                <a:ea typeface="华文楷体" pitchFamily="2" charset="-122"/>
              </a:rPr>
              <a:t>，使法国大革命成为</a:t>
            </a:r>
            <a:r>
              <a:rPr lang="zh-CN" altLang="en-US" sz="1700" dirty="0">
                <a:solidFill>
                  <a:srgbClr val="FF0000"/>
                </a:solidFill>
                <a:latin typeface="黑体" panose="02010600030101010101" pitchFamily="49" charset="-122"/>
                <a:ea typeface="黑体" panose="02010600030101010101" pitchFamily="49" charset="-122"/>
              </a:rPr>
              <a:t>世界历史上一次比较彻底的资产阶级革命</a:t>
            </a:r>
            <a:r>
              <a:rPr lang="zh-CN" altLang="en-US" sz="1700" dirty="0">
                <a:solidFill>
                  <a:srgbClr val="333333"/>
                </a:solidFill>
                <a:latin typeface="华文楷体" pitchFamily="2" charset="-122"/>
                <a:ea typeface="华文楷体" pitchFamily="2" charset="-122"/>
              </a:rPr>
              <a:t>。</a:t>
            </a:r>
          </a:p>
        </p:txBody>
      </p:sp>
      <p:pic>
        <p:nvPicPr>
          <p:cNvPr id="19463" name="图片 19462" descr="r"/>
          <p:cNvPicPr>
            <a:picLocks noChangeAspect="1"/>
          </p:cNvPicPr>
          <p:nvPr/>
        </p:nvPicPr>
        <p:blipFill>
          <a:blip r:embed="rId5" cstate="print"/>
          <a:stretch>
            <a:fillRect/>
          </a:stretch>
        </p:blipFill>
        <p:spPr>
          <a:xfrm>
            <a:off x="6877050" y="1541463"/>
            <a:ext cx="3067050" cy="4105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p:cTn id="7" dur="500" fill="hold"/>
                                        <p:tgtEl>
                                          <p:spTgt spid="19460"/>
                                        </p:tgtEl>
                                        <p:attrNameLst>
                                          <p:attrName>ppt_w</p:attrName>
                                        </p:attrNameLst>
                                      </p:cBhvr>
                                      <p:tavLst>
                                        <p:tav tm="0">
                                          <p:val>
                                            <p:fltVal val="0"/>
                                          </p:val>
                                        </p:tav>
                                        <p:tav tm="100000">
                                          <p:val>
                                            <p:strVal val="#ppt_w"/>
                                          </p:val>
                                        </p:tav>
                                      </p:tavLst>
                                    </p:anim>
                                    <p:anim calcmode="lin" valueType="num">
                                      <p:cBhvr>
                                        <p:cTn id="8" dur="500" fill="hold"/>
                                        <p:tgtEl>
                                          <p:spTgt spid="19460"/>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19461"/>
                                        </p:tgtEl>
                                        <p:attrNameLst>
                                          <p:attrName>style.visibility</p:attrName>
                                        </p:attrNameLst>
                                      </p:cBhvr>
                                      <p:to>
                                        <p:strVal val="visible"/>
                                      </p:to>
                                    </p:set>
                                    <p:anim calcmode="lin" valueType="num">
                                      <p:cBhvr>
                                        <p:cTn id="13" dur="2000" fill="hold"/>
                                        <p:tgtEl>
                                          <p:spTgt spid="19461"/>
                                        </p:tgtEl>
                                        <p:attrNameLst>
                                          <p:attrName>ppt_w</p:attrName>
                                        </p:attrNameLst>
                                      </p:cBhvr>
                                      <p:tavLst>
                                        <p:tav tm="0" fmla="#ppt_w*sin(2.5*pi*$)">
                                          <p:val>
                                            <p:fltVal val="0"/>
                                          </p:val>
                                        </p:tav>
                                        <p:tav tm="100000">
                                          <p:val>
                                            <p:fltVal val="1"/>
                                          </p:val>
                                        </p:tav>
                                      </p:tavLst>
                                    </p:anim>
                                    <p:anim calcmode="lin" valueType="num">
                                      <p:cBhvr>
                                        <p:cTn id="14" dur="2000" fill="hold"/>
                                        <p:tgtEl>
                                          <p:spTgt spid="19461"/>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23553"/>
          <p:cNvSpPr/>
          <p:nvPr/>
        </p:nvSpPr>
        <p:spPr>
          <a:xfrm>
            <a:off x="5459413" y="5253038"/>
            <a:ext cx="5030787" cy="156908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共和国历二年热月九日（</a:t>
            </a:r>
            <a:r>
              <a:rPr lang="en-US" altLang="zh-CN" sz="1700" dirty="0">
                <a:solidFill>
                  <a:srgbClr val="333333"/>
                </a:solidFill>
                <a:latin typeface="华文楷体" pitchFamily="2" charset="-122"/>
                <a:ea typeface="华文楷体" pitchFamily="2" charset="-122"/>
              </a:rPr>
              <a:t>1794.7.27</a:t>
            </a:r>
            <a:r>
              <a:rPr lang="zh-CN" altLang="en-US" sz="1700" dirty="0">
                <a:solidFill>
                  <a:srgbClr val="333333"/>
                </a:solidFill>
                <a:latin typeface="华文楷体" pitchFamily="2" charset="-122"/>
                <a:ea typeface="华文楷体" pitchFamily="2" charset="-122"/>
              </a:rPr>
              <a:t>），</a:t>
            </a:r>
            <a:r>
              <a:rPr lang="zh-CN" altLang="en-US" sz="1700" u="sng" dirty="0">
                <a:solidFill>
                  <a:srgbClr val="333333"/>
                </a:solidFill>
                <a:latin typeface="华文楷体" pitchFamily="2" charset="-122"/>
                <a:ea typeface="华文楷体" pitchFamily="2" charset="-122"/>
              </a:rPr>
              <a:t>罗伯斯比尔</a:t>
            </a:r>
            <a:r>
              <a:rPr lang="zh-CN" altLang="en-US" sz="1700" dirty="0">
                <a:solidFill>
                  <a:srgbClr val="333333"/>
                </a:solidFill>
                <a:latin typeface="华文楷体" pitchFamily="2" charset="-122"/>
                <a:ea typeface="华文楷体" pitchFamily="2" charset="-122"/>
              </a:rPr>
              <a:t>、</a:t>
            </a:r>
            <a:r>
              <a:rPr lang="zh-CN" altLang="en-US" sz="1700" u="sng" dirty="0">
                <a:solidFill>
                  <a:srgbClr val="333333"/>
                </a:solidFill>
                <a:latin typeface="华文楷体" pitchFamily="2" charset="-122"/>
                <a:ea typeface="华文楷体" pitchFamily="2" charset="-122"/>
              </a:rPr>
              <a:t>圣鞠斯特</a:t>
            </a:r>
            <a:r>
              <a:rPr lang="zh-CN" altLang="en-US" sz="1700" dirty="0">
                <a:solidFill>
                  <a:srgbClr val="333333"/>
                </a:solidFill>
                <a:latin typeface="华文楷体" pitchFamily="2" charset="-122"/>
                <a:ea typeface="华文楷体" pitchFamily="2" charset="-122"/>
              </a:rPr>
              <a:t>等人在国民公会会场上被捕。第二天清晨，罗伯斯比尔等人未经审判便被送上了断头台。</a:t>
            </a:r>
          </a:p>
          <a:p>
            <a:r>
              <a:rPr lang="zh-CN" altLang="en-US" sz="1700" dirty="0">
                <a:solidFill>
                  <a:srgbClr val="333333"/>
                </a:solidFill>
                <a:latin typeface="华文楷体" pitchFamily="2" charset="-122"/>
                <a:ea typeface="华文楷体" pitchFamily="2" charset="-122"/>
              </a:rPr>
              <a:t>　　“热月政变”结束了雅各宾派专政，法国大革命高潮随之结束。代表新兴大资产阶级利益的热月党人夺取了政权，建立</a:t>
            </a:r>
            <a:r>
              <a:rPr lang="zh-CN" altLang="en-US" sz="1700" dirty="0">
                <a:solidFill>
                  <a:srgbClr val="FF0000"/>
                </a:solidFill>
                <a:latin typeface="黑体" panose="02010600030101010101" pitchFamily="49" charset="-122"/>
                <a:ea typeface="黑体" panose="02010600030101010101" pitchFamily="49" charset="-122"/>
              </a:rPr>
              <a:t>督政府</a:t>
            </a:r>
            <a:r>
              <a:rPr lang="zh-CN" altLang="en-US" sz="1700" dirty="0">
                <a:solidFill>
                  <a:srgbClr val="333333"/>
                </a:solidFill>
                <a:latin typeface="华文楷体" pitchFamily="2" charset="-122"/>
                <a:ea typeface="华文楷体" pitchFamily="2" charset="-122"/>
              </a:rPr>
              <a:t>。</a:t>
            </a:r>
          </a:p>
        </p:txBody>
      </p:sp>
      <p:sp>
        <p:nvSpPr>
          <p:cNvPr id="23555" name="矩形 23554"/>
          <p:cNvSpPr/>
          <p:nvPr/>
        </p:nvSpPr>
        <p:spPr>
          <a:xfrm>
            <a:off x="9556433" y="1444625"/>
            <a:ext cx="676910" cy="3352800"/>
          </a:xfrm>
          <a:prstGeom prst="rect">
            <a:avLst/>
          </a:prstGeom>
          <a:noFill/>
          <a:ln w="9525">
            <a:noFill/>
          </a:ln>
        </p:spPr>
        <p:txBody>
          <a:bodyPr vert="eaVert" wrap="none" lIns="0" tIns="0" rIns="0" bIns="0" anchor="ctr" anchorCtr="1">
            <a:spAutoFit/>
          </a:bodyPr>
          <a:lstStyle/>
          <a:p>
            <a:pPr algn="ctr">
              <a:buClrTx/>
            </a:pPr>
            <a:r>
              <a:rPr lang="zh-CN" altLang="en-US" sz="4400" dirty="0">
                <a:solidFill>
                  <a:srgbClr val="FF0000"/>
                </a:solidFill>
                <a:latin typeface="Arial" panose="020B0604020202020204" pitchFamily="34" charset="0"/>
                <a:ea typeface="华文隶书" panose="02010800040101010101" pitchFamily="2" charset="-122"/>
              </a:rPr>
              <a:t>“热月政变”</a:t>
            </a:r>
          </a:p>
        </p:txBody>
      </p:sp>
      <p:sp>
        <p:nvSpPr>
          <p:cNvPr id="23556" name="矩形 23555"/>
          <p:cNvSpPr/>
          <p:nvPr/>
        </p:nvSpPr>
        <p:spPr>
          <a:xfrm>
            <a:off x="5750560" y="1724025"/>
            <a:ext cx="307340" cy="2794000"/>
          </a:xfrm>
          <a:prstGeom prst="rect">
            <a:avLst/>
          </a:prstGeom>
          <a:noFill/>
          <a:ln w="9525">
            <a:noFill/>
          </a:ln>
        </p:spPr>
        <p:txBody>
          <a:bodyPr vert="eaVert"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罗伯斯比尔被送上断头台</a:t>
            </a:r>
          </a:p>
        </p:txBody>
      </p:sp>
      <p:pic>
        <p:nvPicPr>
          <p:cNvPr id="23557" name="图片 23556" descr="r"/>
          <p:cNvPicPr>
            <a:picLocks noChangeAspect="1"/>
          </p:cNvPicPr>
          <p:nvPr/>
        </p:nvPicPr>
        <p:blipFill>
          <a:blip r:embed="rId3" cstate="print"/>
          <a:stretch>
            <a:fillRect/>
          </a:stretch>
        </p:blipFill>
        <p:spPr>
          <a:xfrm>
            <a:off x="6472238" y="1039813"/>
            <a:ext cx="2695575" cy="4159250"/>
          </a:xfrm>
          <a:prstGeom prst="rect">
            <a:avLst/>
          </a:prstGeom>
          <a:noFill/>
          <a:ln w="9525">
            <a:noFill/>
          </a:ln>
        </p:spPr>
      </p:pic>
      <p:sp>
        <p:nvSpPr>
          <p:cNvPr id="23558" name="矩形 23557"/>
          <p:cNvSpPr/>
          <p:nvPr/>
        </p:nvSpPr>
        <p:spPr>
          <a:xfrm>
            <a:off x="1771650" y="1123950"/>
            <a:ext cx="3632200" cy="5684520"/>
          </a:xfrm>
          <a:prstGeom prst="rect">
            <a:avLst/>
          </a:prstGeom>
          <a:noFill/>
          <a:ln w="9525">
            <a:noFill/>
          </a:ln>
        </p:spPr>
        <p:txBody>
          <a:bodyPr wrap="none" lIns="0" tIns="0" rIns="0" bIns="0" anchor="t">
            <a:spAutoFit/>
          </a:bodyPr>
          <a:lstStyle/>
          <a:p>
            <a:pPr algn="ctr"/>
            <a:r>
              <a:rPr lang="zh-CN" altLang="en-US" sz="2200" dirty="0">
                <a:solidFill>
                  <a:srgbClr val="0000FF"/>
                </a:solidFill>
                <a:latin typeface="Times New Roman" panose="02020603050405020304" pitchFamily="2" charset="0"/>
                <a:ea typeface="华文琥珀" pitchFamily="2" charset="-122"/>
              </a:rPr>
              <a:t>共和国历（法国大革命历法）</a:t>
            </a:r>
          </a:p>
          <a:p>
            <a:pPr algn="ctr">
              <a:lnSpc>
                <a:spcPct val="150000"/>
              </a:lnSpc>
            </a:pPr>
            <a:r>
              <a:rPr lang="zh-CN" altLang="en-US" sz="2200" dirty="0">
                <a:solidFill>
                  <a:srgbClr val="663300"/>
                </a:solidFill>
                <a:latin typeface="Times New Roman" panose="02020603050405020304" pitchFamily="2" charset="0"/>
                <a:ea typeface="黑体" panose="02010600030101010101" pitchFamily="49" charset="-122"/>
              </a:rPr>
              <a:t>葡月（</a:t>
            </a:r>
            <a:r>
              <a:rPr lang="en-US" altLang="zh-CN" sz="2200" dirty="0">
                <a:solidFill>
                  <a:srgbClr val="663300"/>
                </a:solidFill>
                <a:latin typeface="Times New Roman" panose="02020603050405020304" pitchFamily="2" charset="0"/>
                <a:ea typeface="黑体" panose="02010600030101010101" pitchFamily="49" charset="-122"/>
              </a:rPr>
              <a:t>09</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22</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10</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21</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雾月（</a:t>
            </a:r>
            <a:r>
              <a:rPr lang="en-US" altLang="zh-CN" sz="2200" dirty="0">
                <a:solidFill>
                  <a:srgbClr val="663300"/>
                </a:solidFill>
                <a:latin typeface="Times New Roman" panose="02020603050405020304" pitchFamily="2" charset="0"/>
                <a:ea typeface="黑体" panose="02010600030101010101" pitchFamily="49" charset="-122"/>
              </a:rPr>
              <a:t>10</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22</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11</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20</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霜月（</a:t>
            </a:r>
            <a:r>
              <a:rPr lang="en-US" altLang="zh-CN" sz="2200" dirty="0">
                <a:solidFill>
                  <a:srgbClr val="663300"/>
                </a:solidFill>
                <a:latin typeface="Times New Roman" panose="02020603050405020304" pitchFamily="2" charset="0"/>
                <a:ea typeface="黑体" panose="02010600030101010101" pitchFamily="49" charset="-122"/>
              </a:rPr>
              <a:t>11</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21</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12</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20</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雪月（</a:t>
            </a:r>
            <a:r>
              <a:rPr lang="en-US" altLang="zh-CN" sz="2200" dirty="0">
                <a:solidFill>
                  <a:srgbClr val="663300"/>
                </a:solidFill>
                <a:latin typeface="Times New Roman" panose="02020603050405020304" pitchFamily="2" charset="0"/>
                <a:ea typeface="黑体" panose="02010600030101010101" pitchFamily="49" charset="-122"/>
              </a:rPr>
              <a:t>12</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21</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01</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19</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雨月（</a:t>
            </a:r>
            <a:r>
              <a:rPr lang="en-US" altLang="zh-CN" sz="2200" dirty="0">
                <a:solidFill>
                  <a:srgbClr val="663300"/>
                </a:solidFill>
                <a:latin typeface="Times New Roman" panose="02020603050405020304" pitchFamily="2" charset="0"/>
                <a:ea typeface="黑体" panose="02010600030101010101" pitchFamily="49" charset="-122"/>
              </a:rPr>
              <a:t>01</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20</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02</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18</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风月（</a:t>
            </a:r>
            <a:r>
              <a:rPr lang="en-US" altLang="zh-CN" sz="2200" dirty="0">
                <a:solidFill>
                  <a:srgbClr val="663300"/>
                </a:solidFill>
                <a:latin typeface="Times New Roman" panose="02020603050405020304" pitchFamily="2" charset="0"/>
                <a:ea typeface="黑体" panose="02010600030101010101" pitchFamily="49" charset="-122"/>
              </a:rPr>
              <a:t>02</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19</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03</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20</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芽月（</a:t>
            </a:r>
            <a:r>
              <a:rPr lang="en-US" altLang="zh-CN" sz="2200" dirty="0">
                <a:solidFill>
                  <a:srgbClr val="663300"/>
                </a:solidFill>
                <a:latin typeface="Times New Roman" panose="02020603050405020304" pitchFamily="2" charset="0"/>
                <a:ea typeface="黑体" panose="02010600030101010101" pitchFamily="49" charset="-122"/>
              </a:rPr>
              <a:t>03</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21</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04</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19</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花月（</a:t>
            </a:r>
            <a:r>
              <a:rPr lang="en-US" altLang="zh-CN" sz="2200" dirty="0">
                <a:solidFill>
                  <a:srgbClr val="663300"/>
                </a:solidFill>
                <a:latin typeface="Times New Roman" panose="02020603050405020304" pitchFamily="2" charset="0"/>
                <a:ea typeface="黑体" panose="02010600030101010101" pitchFamily="49" charset="-122"/>
              </a:rPr>
              <a:t>04</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20</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05</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19</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牧月（</a:t>
            </a:r>
            <a:r>
              <a:rPr lang="en-US" altLang="zh-CN" sz="2200" dirty="0">
                <a:solidFill>
                  <a:srgbClr val="663300"/>
                </a:solidFill>
                <a:latin typeface="Times New Roman" panose="02020603050405020304" pitchFamily="2" charset="0"/>
                <a:ea typeface="黑体" panose="02010600030101010101" pitchFamily="49" charset="-122"/>
              </a:rPr>
              <a:t>05</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20</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06</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18</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获月（</a:t>
            </a:r>
            <a:r>
              <a:rPr lang="en-US" altLang="zh-CN" sz="2200" dirty="0">
                <a:solidFill>
                  <a:srgbClr val="663300"/>
                </a:solidFill>
                <a:latin typeface="Times New Roman" panose="02020603050405020304" pitchFamily="2" charset="0"/>
                <a:ea typeface="黑体" panose="02010600030101010101" pitchFamily="49" charset="-122"/>
              </a:rPr>
              <a:t>06</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19</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07</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18</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FF0000"/>
                </a:solidFill>
                <a:latin typeface="Times New Roman" panose="02020603050405020304" pitchFamily="2" charset="0"/>
                <a:ea typeface="黑体" panose="02010600030101010101" pitchFamily="49" charset="-122"/>
              </a:rPr>
              <a:t>热月（</a:t>
            </a:r>
            <a:r>
              <a:rPr lang="en-US" altLang="zh-CN" sz="2200" dirty="0">
                <a:solidFill>
                  <a:srgbClr val="FF0000"/>
                </a:solidFill>
                <a:latin typeface="Times New Roman" panose="02020603050405020304" pitchFamily="2" charset="0"/>
                <a:ea typeface="黑体" panose="02010600030101010101" pitchFamily="49" charset="-122"/>
              </a:rPr>
              <a:t>07</a:t>
            </a:r>
            <a:r>
              <a:rPr lang="zh-CN" altLang="en-US" sz="2200" dirty="0">
                <a:solidFill>
                  <a:srgbClr val="FF0000"/>
                </a:solidFill>
                <a:latin typeface="Times New Roman" panose="02020603050405020304" pitchFamily="2" charset="0"/>
                <a:ea typeface="黑体" panose="02010600030101010101" pitchFamily="49" charset="-122"/>
              </a:rPr>
              <a:t>月</a:t>
            </a:r>
            <a:r>
              <a:rPr lang="en-US" altLang="zh-CN" sz="2200" dirty="0">
                <a:solidFill>
                  <a:srgbClr val="FF0000"/>
                </a:solidFill>
                <a:latin typeface="Times New Roman" panose="02020603050405020304" pitchFamily="2" charset="0"/>
                <a:ea typeface="黑体" panose="02010600030101010101" pitchFamily="49" charset="-122"/>
              </a:rPr>
              <a:t>19</a:t>
            </a:r>
            <a:r>
              <a:rPr lang="zh-CN" altLang="en-US" sz="2200" dirty="0">
                <a:solidFill>
                  <a:srgbClr val="FF0000"/>
                </a:solidFill>
                <a:latin typeface="Times New Roman" panose="02020603050405020304" pitchFamily="2" charset="0"/>
                <a:ea typeface="黑体" panose="02010600030101010101" pitchFamily="49" charset="-122"/>
              </a:rPr>
              <a:t>日～</a:t>
            </a:r>
            <a:r>
              <a:rPr lang="en-US" altLang="zh-CN" sz="2200" dirty="0">
                <a:solidFill>
                  <a:srgbClr val="FF0000"/>
                </a:solidFill>
                <a:latin typeface="Times New Roman" panose="02020603050405020304" pitchFamily="2" charset="0"/>
                <a:ea typeface="黑体" panose="02010600030101010101" pitchFamily="49" charset="-122"/>
              </a:rPr>
              <a:t>08</a:t>
            </a:r>
            <a:r>
              <a:rPr lang="zh-CN" altLang="en-US" sz="2200" dirty="0">
                <a:solidFill>
                  <a:srgbClr val="FF0000"/>
                </a:solidFill>
                <a:latin typeface="Times New Roman" panose="02020603050405020304" pitchFamily="2" charset="0"/>
                <a:ea typeface="黑体" panose="02010600030101010101" pitchFamily="49" charset="-122"/>
              </a:rPr>
              <a:t>月</a:t>
            </a:r>
            <a:r>
              <a:rPr lang="en-US" altLang="zh-CN" sz="2200" dirty="0">
                <a:solidFill>
                  <a:srgbClr val="FF0000"/>
                </a:solidFill>
                <a:latin typeface="Times New Roman" panose="02020603050405020304" pitchFamily="2" charset="0"/>
                <a:ea typeface="黑体" panose="02010600030101010101" pitchFamily="49" charset="-122"/>
              </a:rPr>
              <a:t>17</a:t>
            </a:r>
            <a:r>
              <a:rPr lang="zh-CN" altLang="en-US" sz="2200" dirty="0">
                <a:solidFill>
                  <a:srgbClr val="FF00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果月（</a:t>
            </a:r>
            <a:r>
              <a:rPr lang="en-US" altLang="zh-CN" sz="2200" dirty="0">
                <a:solidFill>
                  <a:srgbClr val="663300"/>
                </a:solidFill>
                <a:latin typeface="Times New Roman" panose="02020603050405020304" pitchFamily="2" charset="0"/>
                <a:ea typeface="黑体" panose="02010600030101010101" pitchFamily="49" charset="-122"/>
              </a:rPr>
              <a:t>08</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18</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09</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16</a:t>
            </a:r>
            <a:r>
              <a:rPr lang="zh-CN" altLang="en-US" sz="2200" dirty="0">
                <a:solidFill>
                  <a:srgbClr val="663300"/>
                </a:solidFill>
                <a:latin typeface="Times New Roman" panose="02020603050405020304" pitchFamily="2" charset="0"/>
                <a:ea typeface="黑体" panose="02010600030101010101" pitchFamily="49" charset="-122"/>
              </a:rPr>
              <a:t>日）</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660" y="70485"/>
            <a:ext cx="12057380" cy="6000750"/>
          </a:xfrm>
          <a:prstGeom prst="rect">
            <a:avLst/>
          </a:prstGeom>
          <a:noFill/>
          <a:ln w="9525">
            <a:noFill/>
          </a:ln>
        </p:spPr>
        <p:txBody>
          <a:bodyPr wrap="square">
            <a:spAutoFit/>
          </a:bodyPr>
          <a:lstStyle/>
          <a:p>
            <a:pPr indent="0"/>
            <a:r>
              <a:rPr lang="zh-CN" sz="2400" b="1">
                <a:solidFill>
                  <a:srgbClr val="000000"/>
                </a:solidFill>
                <a:ea typeface="宋体" panose="02010600030101010101" pitchFamily="2" charset="-122"/>
                <a:cs typeface="宋体" panose="02010600030101010101" pitchFamily="2" charset="-122"/>
              </a:rPr>
              <a:t>4.纲领《人权宣言》的发表：</a:t>
            </a:r>
          </a:p>
          <a:p>
            <a:pPr indent="0"/>
            <a:r>
              <a:rPr lang="zh-CN" sz="2400" b="1">
                <a:solidFill>
                  <a:srgbClr val="000000"/>
                </a:solidFill>
                <a:ea typeface="宋体" panose="02010600030101010101" pitchFamily="2" charset="-122"/>
                <a:cs typeface="宋体" panose="02010600030101010101" pitchFamily="2" charset="-122"/>
              </a:rPr>
              <a:t>(1)时    间：1789年8月          (2)制定机构：制宪会议。</a:t>
            </a:r>
          </a:p>
          <a:p>
            <a:r>
              <a:rPr lang="zh-CN" sz="2400" b="1">
                <a:solidFill>
                  <a:srgbClr val="000000"/>
                </a:solidFill>
                <a:ea typeface="宋体" panose="02010600030101010101" pitchFamily="2" charset="-122"/>
                <a:cs typeface="宋体" panose="02010600030101010101" pitchFamily="2" charset="-122"/>
              </a:rPr>
              <a:t>(3)《人权宣言》内容；①自由、平等是天赋的人权；②国家的主权属于人民，在法律面前人人平等；③国家实行立法、行政、司法三权分立；④私有财产神圣不可侵犯。</a:t>
            </a:r>
          </a:p>
          <a:p>
            <a:r>
              <a:rPr lang="zh-CN" sz="2400" b="1">
                <a:solidFill>
                  <a:srgbClr val="000000"/>
                </a:solidFill>
                <a:ea typeface="宋体" panose="02010600030101010101" pitchFamily="2" charset="-122"/>
                <a:cs typeface="宋体" panose="02010600030101010101" pitchFamily="2" charset="-122"/>
              </a:rPr>
              <a:t>(4)历史意义：《人权宣言》是法国资产阶级革命的纲领性文件，是反封建专制的旗帜，是引导法国走向近代资本主义社会的指针，它宣告了法国资本主义制度的诞生。</a:t>
            </a:r>
          </a:p>
          <a:p>
            <a:r>
              <a:rPr lang="zh-CN" sz="2400" b="1">
                <a:solidFill>
                  <a:srgbClr val="000000"/>
                </a:solidFill>
                <a:ea typeface="宋体" panose="02010600030101010101" pitchFamily="2" charset="-122"/>
                <a:cs typeface="宋体" panose="02010600030101010101" pitchFamily="2" charset="-122"/>
              </a:rPr>
              <a:t>4.共和国诞生；</a:t>
            </a:r>
          </a:p>
          <a:p>
            <a:pPr indent="0"/>
            <a:r>
              <a:rPr lang="zh-CN" sz="2400" b="1">
                <a:solidFill>
                  <a:srgbClr val="000000"/>
                </a:solidFill>
                <a:ea typeface="宋体" panose="02010600030101010101" pitchFamily="2" charset="-122"/>
                <a:cs typeface="宋体" panose="02010600030101010101" pitchFamily="2" charset="-122"/>
              </a:rPr>
              <a:t>1792年法国废除了君主制度，成立了法兰西第一共和国，自由、平等、博爱”成为共和国的政治口号。</a:t>
            </a:r>
          </a:p>
          <a:p>
            <a:r>
              <a:rPr lang="zh-CN" sz="2400" b="1">
                <a:solidFill>
                  <a:srgbClr val="000000"/>
                </a:solidFill>
                <a:ea typeface="宋体" panose="02010600030101010101" pitchFamily="2" charset="-122"/>
                <a:cs typeface="宋体" panose="02010600030101010101" pitchFamily="2" charset="-122"/>
              </a:rPr>
              <a:t>5处死国王； 1793年，法王路易十六被判死刑，送上断头台。</a:t>
            </a:r>
          </a:p>
          <a:p>
            <a:r>
              <a:rPr lang="zh-CN" sz="2400" b="1">
                <a:solidFill>
                  <a:srgbClr val="000000"/>
                </a:solidFill>
                <a:ea typeface="宋体" panose="02010600030101010101" pitchFamily="2" charset="-122"/>
                <a:cs typeface="宋体" panose="02010600030101010101" pitchFamily="2" charset="-122"/>
              </a:rPr>
              <a:t>6.高潮：以罗伯斯比尔为首的雅各宾派掌握了国家政权，把法国大革命推向高潮。</a:t>
            </a:r>
          </a:p>
          <a:p>
            <a:r>
              <a:rPr lang="zh-CN" sz="2400" b="1">
                <a:solidFill>
                  <a:srgbClr val="000000"/>
                </a:solidFill>
                <a:ea typeface="宋体" panose="02010600030101010101" pitchFamily="2" charset="-122"/>
                <a:cs typeface="宋体" panose="02010600030101010101" pitchFamily="2" charset="-122"/>
              </a:rPr>
              <a:t>7热月政变； 1794年处死罗伯斯比尔推翻雅各宾派专政。</a:t>
            </a:r>
          </a:p>
          <a:p>
            <a:pPr indent="0"/>
            <a:r>
              <a:rPr lang="zh-CN" sz="2400" b="1">
                <a:solidFill>
                  <a:srgbClr val="000000"/>
                </a:solidFill>
                <a:ea typeface="宋体" panose="02010600030101010101" pitchFamily="2" charset="-122"/>
                <a:cs typeface="宋体" panose="02010600030101010101" pitchFamily="2" charset="-122"/>
              </a:rPr>
              <a:t>性质；</a:t>
            </a:r>
            <a:r>
              <a:rPr lang="zh-CN" sz="2400" b="1">
                <a:solidFill>
                  <a:srgbClr val="000000"/>
                </a:solidFill>
                <a:ea typeface="宋体" panose="02010600030101010101" pitchFamily="2" charset="-122"/>
                <a:sym typeface="+mn-ea"/>
              </a:rPr>
              <a:t>世界历史上一次波澜起伏的、彻底的资产阶级民主革命</a:t>
            </a:r>
            <a:endParaRPr lang="zh-CN" sz="2400" b="1">
              <a:solidFill>
                <a:srgbClr val="000000"/>
              </a:solidFill>
              <a:ea typeface="宋体" panose="02010600030101010101" pitchFamily="2" charset="-122"/>
            </a:endParaRPr>
          </a:p>
          <a:p>
            <a:r>
              <a:rPr lang="zh-CN" sz="2400" b="1">
                <a:solidFill>
                  <a:srgbClr val="000000"/>
                </a:solidFill>
                <a:ea typeface="宋体" panose="02010600030101010101" pitchFamily="2" charset="-122"/>
              </a:rPr>
              <a:t>意义；法国大革命成为世界历史上一次波澜起伏的、彻底的资产阶级民主革命，不仅为法国资本主义的发展开辟了道路，还推动了欧洲资产阶级革命的发展。</a:t>
            </a:r>
          </a:p>
          <a:p>
            <a:r>
              <a:rPr lang="zh-CN" sz="2400" b="1">
                <a:solidFill>
                  <a:srgbClr val="000000"/>
                </a:solidFill>
                <a:ea typeface="宋体" panose="02010600030101010101" pitchFamily="2" charset="-122"/>
              </a:rPr>
              <a:t>领导人和领导阶级；罗伯斯比尔、资产阶级</a:t>
            </a:r>
            <a:r>
              <a:rPr lang="en-US" sz="2400" b="1">
                <a:solidFill>
                  <a:srgbClr val="000000"/>
                </a:solidFill>
                <a:latin typeface="黑体" panose="02010600030101010101" pitchFamily="49" charset="-122"/>
                <a:ea typeface="宋体" panose="02010600030101010101" pitchFamily="2" charset="-122"/>
                <a:cs typeface="宋体" panose="02010600030101010101" pitchFamily="2" charset="-122"/>
              </a:rPr>
              <a:t>  </a:t>
            </a:r>
            <a:r>
              <a:rPr lang="zh-CN" sz="2400" b="1">
                <a:solidFill>
                  <a:srgbClr val="000000"/>
                </a:solidFill>
                <a:ea typeface="宋体" panose="02010600030101010101" pitchFamily="2" charset="-122"/>
              </a:rPr>
              <a:t>领导机构；制宪会议</a:t>
            </a:r>
            <a:endParaRPr lang="zh-CN" alt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2095500" y="3155633"/>
            <a:ext cx="8001000" cy="969010"/>
          </a:xfrm>
          <a:prstGeom prst="rect">
            <a:avLst/>
          </a:prstGeom>
          <a:noFill/>
          <a:ln w="9525">
            <a:noFill/>
          </a:ln>
        </p:spPr>
        <p:txBody>
          <a:bodyPr wrap="none" lIns="0" tIns="0" rIns="0" bIns="0" anchor="ctr" anchorCtr="1">
            <a:spAutoFit/>
          </a:bodyPr>
          <a:lstStyle/>
          <a:p>
            <a:r>
              <a:rPr lang="zh-CN" altLang="en-US" sz="7000" dirty="0">
                <a:solidFill>
                  <a:srgbClr val="996633"/>
                </a:solidFill>
                <a:ea typeface="华文行楷" panose="02010800040101010101" pitchFamily="2" charset="-122"/>
              </a:rPr>
              <a:t>拿破仑与拿破仑帝国</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5121"/>
          <p:cNvSpPr txBox="1"/>
          <p:nvPr/>
        </p:nvSpPr>
        <p:spPr>
          <a:xfrm>
            <a:off x="1524000" y="756286"/>
            <a:ext cx="416560" cy="230505"/>
          </a:xfrm>
          <a:prstGeom prst="rect">
            <a:avLst/>
          </a:prstGeom>
          <a:noFill/>
          <a:ln w="9525">
            <a:noFill/>
          </a:ln>
        </p:spPr>
        <p:txBody>
          <a:bodyPr wrap="none" lIns="36000" tIns="0" rIns="0" bIns="0" anchor="ctr" anchorCtr="1">
            <a:spAutoFit/>
          </a:bodyPr>
          <a:lstStyle/>
          <a:p>
            <a:r>
              <a:rPr lang="zh-CN" altLang="en-US" sz="1500" dirty="0">
                <a:solidFill>
                  <a:srgbClr val="996633"/>
                </a:solidFill>
                <a:latin typeface="Times New Roman" panose="02020603050405020304" pitchFamily="2" charset="0"/>
                <a:ea typeface="黑体" panose="02010600030101010101" pitchFamily="49" charset="-122"/>
              </a:rPr>
              <a:t>导入</a:t>
            </a:r>
          </a:p>
        </p:txBody>
      </p:sp>
      <p:sp>
        <p:nvSpPr>
          <p:cNvPr id="5123" name="文本框 5122"/>
          <p:cNvSpPr txBox="1"/>
          <p:nvPr/>
        </p:nvSpPr>
        <p:spPr>
          <a:xfrm>
            <a:off x="1880235" y="1584325"/>
            <a:ext cx="307340" cy="3556000"/>
          </a:xfrm>
          <a:prstGeom prst="rect">
            <a:avLst/>
          </a:prstGeom>
          <a:noFill/>
          <a:ln w="9525">
            <a:noFill/>
          </a:ln>
        </p:spPr>
        <p:txBody>
          <a:bodyPr vert="eaVert"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油画</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拿破仑翻越阿尔卑斯山</a:t>
            </a:r>
            <a:r>
              <a:rPr lang="en-US" altLang="zh-CN" sz="2000" dirty="0">
                <a:solidFill>
                  <a:srgbClr val="663300"/>
                </a:solidFill>
                <a:latin typeface="Times New Roman" panose="02020603050405020304" pitchFamily="2" charset="0"/>
                <a:ea typeface="黑体" panose="02010600030101010101" pitchFamily="49" charset="-122"/>
              </a:rPr>
              <a:t>》</a:t>
            </a:r>
          </a:p>
        </p:txBody>
      </p:sp>
      <p:sp>
        <p:nvSpPr>
          <p:cNvPr id="5124" name="文本框 5123"/>
          <p:cNvSpPr txBox="1"/>
          <p:nvPr/>
        </p:nvSpPr>
        <p:spPr>
          <a:xfrm>
            <a:off x="1766888" y="5757863"/>
            <a:ext cx="8658225" cy="104584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几</a:t>
            </a:r>
            <a:r>
              <a:rPr lang="zh-CN" altLang="en-US" sz="1700" dirty="0">
                <a:solidFill>
                  <a:srgbClr val="333333"/>
                </a:solidFill>
                <a:latin typeface="华文楷体" pitchFamily="2" charset="-122"/>
                <a:ea typeface="华文楷体" pitchFamily="2" charset="-122"/>
              </a:rPr>
              <a:t>乎在美联邦政府正式成立的同时，法国也掀起了资产阶级革命。</a:t>
            </a:r>
            <a:r>
              <a:rPr lang="en-US" altLang="zh-CN" sz="1700" dirty="0">
                <a:solidFill>
                  <a:srgbClr val="333333"/>
                </a:solidFill>
                <a:latin typeface="华文楷体" pitchFamily="2" charset="-122"/>
                <a:ea typeface="华文楷体" pitchFamily="2" charset="-122"/>
              </a:rPr>
              <a:t>1789</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7</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14</a:t>
            </a:r>
            <a:r>
              <a:rPr lang="zh-CN" altLang="en-US" sz="1700" dirty="0">
                <a:solidFill>
                  <a:srgbClr val="333333"/>
                </a:solidFill>
                <a:latin typeface="华文楷体" pitchFamily="2" charset="-122"/>
                <a:ea typeface="华文楷体" pitchFamily="2" charset="-122"/>
              </a:rPr>
              <a:t>日，巴黎人民攻克了象征封建专制统治的巴士底狱，法国大革命爆发了！烈火熊熊，炮声隆隆，法兰西在血与火的洗礼中获得了新生。拿破仑在大革命的暴风雨中崛起，建立起资产阶级的帝国。他率军横扫封建的反法同盟，使整个欧洲为之颤抖，但最后却兵败滑铁卢，囚死荒岛。</a:t>
            </a:r>
          </a:p>
        </p:txBody>
      </p:sp>
      <p:sp>
        <p:nvSpPr>
          <p:cNvPr id="5125" name="矩形 5124"/>
          <p:cNvSpPr/>
          <p:nvPr/>
        </p:nvSpPr>
        <p:spPr>
          <a:xfrm>
            <a:off x="6727825" y="1120775"/>
            <a:ext cx="3610610" cy="4575175"/>
          </a:xfrm>
          <a:prstGeom prst="rect">
            <a:avLst/>
          </a:prstGeom>
          <a:noFill/>
          <a:ln w="9525">
            <a:noFill/>
          </a:ln>
        </p:spPr>
        <p:txBody>
          <a:bodyPr wrap="none" lIns="0" tIns="0" rIns="0" bIns="0" anchor="t">
            <a:spAutoFit/>
          </a:bodyPr>
          <a:lstStyle/>
          <a:p>
            <a:r>
              <a:rPr lang="zh-CN" altLang="en-US" sz="1600" dirty="0">
                <a:solidFill>
                  <a:srgbClr val="663300"/>
                </a:solidFill>
                <a:latin typeface="华文细黑" pitchFamily="2" charset="-122"/>
                <a:ea typeface="华文细黑" pitchFamily="2" charset="-122"/>
              </a:rPr>
              <a:t>土伦战役　</a:t>
            </a:r>
            <a:r>
              <a:rPr lang="en-US" altLang="zh-CN" sz="1600" dirty="0">
                <a:solidFill>
                  <a:srgbClr val="663300"/>
                </a:solidFill>
                <a:latin typeface="华文细黑" pitchFamily="2" charset="-122"/>
                <a:ea typeface="华文细黑" pitchFamily="2" charset="-122"/>
              </a:rPr>
              <a:t>1793.9.1</a:t>
            </a:r>
            <a:r>
              <a:rPr lang="zh-CN" altLang="en-US" sz="1600" dirty="0">
                <a:solidFill>
                  <a:srgbClr val="663300"/>
                </a:solidFill>
                <a:latin typeface="华文细黑" pitchFamily="2" charset="-122"/>
                <a:ea typeface="华文细黑" pitchFamily="2" charset="-122"/>
              </a:rPr>
              <a:t>～</a:t>
            </a:r>
            <a:r>
              <a:rPr lang="en-US" altLang="zh-CN" sz="1600" dirty="0">
                <a:solidFill>
                  <a:srgbClr val="663300"/>
                </a:solidFill>
                <a:latin typeface="华文细黑" pitchFamily="2" charset="-122"/>
                <a:ea typeface="华文细黑" pitchFamily="2" charset="-122"/>
              </a:rPr>
              <a:t>12.18</a:t>
            </a:r>
          </a:p>
          <a:p>
            <a:pPr>
              <a:lnSpc>
                <a:spcPct val="110000"/>
              </a:lnSpc>
            </a:pPr>
            <a:r>
              <a:rPr lang="zh-CN" altLang="en-US" sz="1600" dirty="0">
                <a:solidFill>
                  <a:srgbClr val="663300"/>
                </a:solidFill>
                <a:latin typeface="华文细黑" pitchFamily="2" charset="-122"/>
                <a:ea typeface="华文细黑" pitchFamily="2" charset="-122"/>
              </a:rPr>
              <a:t>皮埃蒙特之战隆　</a:t>
            </a:r>
            <a:r>
              <a:rPr lang="en-US" altLang="zh-CN" sz="1600" dirty="0">
                <a:solidFill>
                  <a:srgbClr val="663300"/>
                </a:solidFill>
                <a:latin typeface="华文细黑" pitchFamily="2" charset="-122"/>
                <a:ea typeface="华文细黑" pitchFamily="2" charset="-122"/>
              </a:rPr>
              <a:t>1796.4</a:t>
            </a:r>
          </a:p>
          <a:p>
            <a:pPr>
              <a:lnSpc>
                <a:spcPct val="110000"/>
              </a:lnSpc>
            </a:pPr>
            <a:r>
              <a:rPr lang="zh-CN" altLang="en-US" sz="1600" dirty="0">
                <a:solidFill>
                  <a:srgbClr val="663300"/>
                </a:solidFill>
                <a:latin typeface="华文细黑" pitchFamily="2" charset="-122"/>
                <a:ea typeface="华文细黑" pitchFamily="2" charset="-122"/>
              </a:rPr>
              <a:t>洛迪战役　</a:t>
            </a:r>
            <a:r>
              <a:rPr lang="en-US" altLang="zh-CN" sz="1600" dirty="0">
                <a:solidFill>
                  <a:srgbClr val="663300"/>
                </a:solidFill>
                <a:latin typeface="华文细黑" pitchFamily="2" charset="-122"/>
                <a:ea typeface="华文细黑" pitchFamily="2" charset="-122"/>
              </a:rPr>
              <a:t>1796.5.10</a:t>
            </a:r>
          </a:p>
          <a:p>
            <a:pPr>
              <a:lnSpc>
                <a:spcPct val="110000"/>
              </a:lnSpc>
            </a:pPr>
            <a:r>
              <a:rPr lang="zh-CN" altLang="en-US" sz="1600" dirty="0">
                <a:solidFill>
                  <a:srgbClr val="663300"/>
                </a:solidFill>
                <a:latin typeface="华文细黑" pitchFamily="2" charset="-122"/>
                <a:ea typeface="华文细黑" pitchFamily="2" charset="-122"/>
              </a:rPr>
              <a:t>曼图亚争夺战　</a:t>
            </a:r>
            <a:r>
              <a:rPr lang="en-US" altLang="zh-CN" sz="1600" dirty="0">
                <a:solidFill>
                  <a:srgbClr val="663300"/>
                </a:solidFill>
                <a:latin typeface="华文细黑" pitchFamily="2" charset="-122"/>
                <a:ea typeface="华文细黑" pitchFamily="2" charset="-122"/>
              </a:rPr>
              <a:t>1796.5</a:t>
            </a:r>
            <a:r>
              <a:rPr lang="zh-CN" altLang="en-US" sz="1600" dirty="0">
                <a:solidFill>
                  <a:srgbClr val="663300"/>
                </a:solidFill>
                <a:latin typeface="华文细黑" pitchFamily="2" charset="-122"/>
                <a:ea typeface="华文细黑" pitchFamily="2" charset="-122"/>
              </a:rPr>
              <a:t>～</a:t>
            </a:r>
            <a:r>
              <a:rPr lang="en-US" altLang="zh-CN" sz="1600" dirty="0">
                <a:solidFill>
                  <a:srgbClr val="663300"/>
                </a:solidFill>
                <a:latin typeface="华文细黑" pitchFamily="2" charset="-122"/>
                <a:ea typeface="华文细黑" pitchFamily="2" charset="-122"/>
              </a:rPr>
              <a:t>1797.2</a:t>
            </a:r>
          </a:p>
          <a:p>
            <a:pPr>
              <a:lnSpc>
                <a:spcPct val="110000"/>
              </a:lnSpc>
            </a:pPr>
            <a:r>
              <a:rPr lang="zh-CN" altLang="en-US" sz="1600" dirty="0">
                <a:solidFill>
                  <a:srgbClr val="663300"/>
                </a:solidFill>
                <a:latin typeface="华文细黑" pitchFamily="2" charset="-122"/>
                <a:ea typeface="华文细黑" pitchFamily="2" charset="-122"/>
              </a:rPr>
              <a:t>卡斯奇里恩战役　</a:t>
            </a:r>
            <a:r>
              <a:rPr lang="en-US" altLang="zh-CN" sz="1600" dirty="0">
                <a:solidFill>
                  <a:srgbClr val="663300"/>
                </a:solidFill>
                <a:latin typeface="华文细黑" pitchFamily="2" charset="-122"/>
                <a:ea typeface="华文细黑" pitchFamily="2" charset="-122"/>
              </a:rPr>
              <a:t>1796.8.5</a:t>
            </a:r>
          </a:p>
          <a:p>
            <a:pPr>
              <a:lnSpc>
                <a:spcPct val="110000"/>
              </a:lnSpc>
            </a:pPr>
            <a:r>
              <a:rPr lang="zh-CN" altLang="en-US" sz="1600" dirty="0">
                <a:solidFill>
                  <a:srgbClr val="663300"/>
                </a:solidFill>
                <a:latin typeface="华文细黑" pitchFamily="2" charset="-122"/>
                <a:ea typeface="华文细黑" pitchFamily="2" charset="-122"/>
              </a:rPr>
              <a:t>里沃利会战　</a:t>
            </a:r>
            <a:r>
              <a:rPr lang="en-US" altLang="zh-CN" sz="1600" dirty="0">
                <a:solidFill>
                  <a:srgbClr val="663300"/>
                </a:solidFill>
                <a:latin typeface="华文细黑" pitchFamily="2" charset="-122"/>
                <a:ea typeface="华文细黑" pitchFamily="2" charset="-122"/>
              </a:rPr>
              <a:t>1797.1.14</a:t>
            </a:r>
          </a:p>
          <a:p>
            <a:pPr>
              <a:lnSpc>
                <a:spcPct val="110000"/>
              </a:lnSpc>
            </a:pPr>
            <a:r>
              <a:rPr lang="zh-CN" altLang="en-US" sz="1600" dirty="0">
                <a:solidFill>
                  <a:srgbClr val="FF0000"/>
                </a:solidFill>
                <a:latin typeface="华文细黑" pitchFamily="2" charset="-122"/>
                <a:ea typeface="华文细黑" pitchFamily="2" charset="-122"/>
              </a:rPr>
              <a:t>金字塔大战　</a:t>
            </a:r>
            <a:r>
              <a:rPr lang="en-US" altLang="zh-CN" sz="1600" dirty="0">
                <a:solidFill>
                  <a:srgbClr val="FF0000"/>
                </a:solidFill>
                <a:latin typeface="华文细黑" pitchFamily="2" charset="-122"/>
                <a:ea typeface="华文细黑" pitchFamily="2" charset="-122"/>
              </a:rPr>
              <a:t>1798.7.21</a:t>
            </a:r>
          </a:p>
          <a:p>
            <a:pPr>
              <a:lnSpc>
                <a:spcPct val="110000"/>
              </a:lnSpc>
            </a:pPr>
            <a:r>
              <a:rPr lang="zh-CN" altLang="en-US" sz="1600" dirty="0">
                <a:solidFill>
                  <a:srgbClr val="663300"/>
                </a:solidFill>
                <a:latin typeface="华文细黑" pitchFamily="2" charset="-122"/>
                <a:ea typeface="华文细黑" pitchFamily="2" charset="-122"/>
              </a:rPr>
              <a:t>马伦哥战役　</a:t>
            </a:r>
            <a:r>
              <a:rPr lang="en-US" altLang="zh-CN" sz="1600" dirty="0">
                <a:solidFill>
                  <a:srgbClr val="663300"/>
                </a:solidFill>
                <a:latin typeface="华文细黑" pitchFamily="2" charset="-122"/>
                <a:ea typeface="华文细黑" pitchFamily="2" charset="-122"/>
              </a:rPr>
              <a:t>1800.6.14</a:t>
            </a:r>
          </a:p>
          <a:p>
            <a:pPr>
              <a:lnSpc>
                <a:spcPct val="110000"/>
              </a:lnSpc>
            </a:pPr>
            <a:r>
              <a:rPr lang="zh-CN" altLang="en-US" sz="1600" dirty="0">
                <a:solidFill>
                  <a:srgbClr val="663300"/>
                </a:solidFill>
                <a:latin typeface="华文细黑" pitchFamily="2" charset="-122"/>
                <a:ea typeface="华文细黑" pitchFamily="2" charset="-122"/>
              </a:rPr>
              <a:t>乌尔姆战役　</a:t>
            </a:r>
            <a:r>
              <a:rPr lang="en-US" altLang="zh-CN" sz="1600" dirty="0">
                <a:solidFill>
                  <a:srgbClr val="663300"/>
                </a:solidFill>
                <a:latin typeface="华文细黑" pitchFamily="2" charset="-122"/>
                <a:ea typeface="华文细黑" pitchFamily="2" charset="-122"/>
              </a:rPr>
              <a:t>1805.10.20</a:t>
            </a:r>
          </a:p>
          <a:p>
            <a:pPr>
              <a:lnSpc>
                <a:spcPct val="110000"/>
              </a:lnSpc>
            </a:pPr>
            <a:r>
              <a:rPr lang="zh-CN" altLang="en-US" sz="1600" dirty="0">
                <a:solidFill>
                  <a:srgbClr val="663300"/>
                </a:solidFill>
                <a:latin typeface="华文细黑" pitchFamily="2" charset="-122"/>
                <a:ea typeface="华文细黑" pitchFamily="2" charset="-122"/>
              </a:rPr>
              <a:t>特拉法加大海战　</a:t>
            </a:r>
            <a:r>
              <a:rPr lang="en-US" altLang="zh-CN" sz="1600" dirty="0">
                <a:solidFill>
                  <a:srgbClr val="663300"/>
                </a:solidFill>
                <a:latin typeface="华文细黑" pitchFamily="2" charset="-122"/>
                <a:ea typeface="华文细黑" pitchFamily="2" charset="-122"/>
              </a:rPr>
              <a:t>1805.10.21</a:t>
            </a:r>
          </a:p>
          <a:p>
            <a:pPr>
              <a:lnSpc>
                <a:spcPct val="110000"/>
              </a:lnSpc>
            </a:pPr>
            <a:r>
              <a:rPr lang="zh-CN" altLang="en-US" sz="1600" dirty="0">
                <a:solidFill>
                  <a:srgbClr val="663300"/>
                </a:solidFill>
                <a:latin typeface="华文细黑" pitchFamily="2" charset="-122"/>
                <a:ea typeface="华文细黑" pitchFamily="2" charset="-122"/>
              </a:rPr>
              <a:t>奥斯特里茨战役　</a:t>
            </a:r>
            <a:r>
              <a:rPr lang="en-US" altLang="zh-CN" sz="1600" dirty="0">
                <a:solidFill>
                  <a:srgbClr val="663300"/>
                </a:solidFill>
                <a:latin typeface="华文细黑" pitchFamily="2" charset="-122"/>
                <a:ea typeface="华文细黑" pitchFamily="2" charset="-122"/>
              </a:rPr>
              <a:t>1805.12.2</a:t>
            </a:r>
          </a:p>
          <a:p>
            <a:pPr>
              <a:lnSpc>
                <a:spcPct val="110000"/>
              </a:lnSpc>
            </a:pPr>
            <a:r>
              <a:rPr lang="zh-CN" altLang="en-US" sz="1600" dirty="0">
                <a:solidFill>
                  <a:srgbClr val="663300"/>
                </a:solidFill>
                <a:latin typeface="华文细黑" pitchFamily="2" charset="-122"/>
                <a:ea typeface="华文细黑" pitchFamily="2" charset="-122"/>
              </a:rPr>
              <a:t>耶拿－奥尔施泰特会战　</a:t>
            </a:r>
            <a:r>
              <a:rPr lang="en-US" altLang="zh-CN" sz="1600" dirty="0">
                <a:solidFill>
                  <a:srgbClr val="663300"/>
                </a:solidFill>
                <a:latin typeface="华文细黑" pitchFamily="2" charset="-122"/>
                <a:ea typeface="华文细黑" pitchFamily="2" charset="-122"/>
              </a:rPr>
              <a:t>1806.10.14</a:t>
            </a:r>
          </a:p>
          <a:p>
            <a:pPr>
              <a:lnSpc>
                <a:spcPct val="110000"/>
              </a:lnSpc>
            </a:pPr>
            <a:r>
              <a:rPr lang="zh-CN" altLang="en-US" sz="1600" dirty="0">
                <a:solidFill>
                  <a:srgbClr val="663300"/>
                </a:solidFill>
                <a:latin typeface="华文细黑" pitchFamily="2" charset="-122"/>
                <a:ea typeface="华文细黑" pitchFamily="2" charset="-122"/>
              </a:rPr>
              <a:t>阿斯珀恩－埃斯灵会战　</a:t>
            </a:r>
            <a:r>
              <a:rPr lang="en-US" altLang="zh-CN" sz="1600" dirty="0">
                <a:solidFill>
                  <a:srgbClr val="663300"/>
                </a:solidFill>
                <a:latin typeface="华文细黑" pitchFamily="2" charset="-122"/>
                <a:ea typeface="华文细黑" pitchFamily="2" charset="-122"/>
              </a:rPr>
              <a:t>1809.5.21</a:t>
            </a:r>
            <a:r>
              <a:rPr lang="zh-CN" altLang="en-US" sz="1600" dirty="0">
                <a:solidFill>
                  <a:srgbClr val="663300"/>
                </a:solidFill>
                <a:latin typeface="华文细黑" pitchFamily="2" charset="-122"/>
                <a:ea typeface="华文细黑" pitchFamily="2" charset="-122"/>
              </a:rPr>
              <a:t>～</a:t>
            </a:r>
            <a:r>
              <a:rPr lang="en-US" altLang="zh-CN" sz="1600" dirty="0">
                <a:solidFill>
                  <a:srgbClr val="663300"/>
                </a:solidFill>
                <a:latin typeface="华文细黑" pitchFamily="2" charset="-122"/>
                <a:ea typeface="华文细黑" pitchFamily="2" charset="-122"/>
              </a:rPr>
              <a:t>22</a:t>
            </a:r>
          </a:p>
          <a:p>
            <a:pPr>
              <a:lnSpc>
                <a:spcPct val="110000"/>
              </a:lnSpc>
            </a:pPr>
            <a:r>
              <a:rPr lang="zh-CN" altLang="en-US" sz="1600" dirty="0">
                <a:solidFill>
                  <a:srgbClr val="663300"/>
                </a:solidFill>
                <a:latin typeface="华文细黑" pitchFamily="2" charset="-122"/>
                <a:ea typeface="华文细黑" pitchFamily="2" charset="-122"/>
              </a:rPr>
              <a:t>瓦格拉姆战役　</a:t>
            </a:r>
            <a:r>
              <a:rPr lang="en-US" altLang="zh-CN" sz="1600" dirty="0">
                <a:solidFill>
                  <a:srgbClr val="663300"/>
                </a:solidFill>
                <a:latin typeface="华文细黑" pitchFamily="2" charset="-122"/>
                <a:ea typeface="华文细黑" pitchFamily="2" charset="-122"/>
              </a:rPr>
              <a:t>1809.7.5</a:t>
            </a:r>
            <a:r>
              <a:rPr lang="zh-CN" altLang="en-US" sz="1600" dirty="0">
                <a:solidFill>
                  <a:srgbClr val="663300"/>
                </a:solidFill>
                <a:latin typeface="华文细黑" pitchFamily="2" charset="-122"/>
                <a:ea typeface="华文细黑" pitchFamily="2" charset="-122"/>
              </a:rPr>
              <a:t>～</a:t>
            </a:r>
            <a:r>
              <a:rPr lang="en-US" altLang="zh-CN" sz="1600" dirty="0">
                <a:solidFill>
                  <a:srgbClr val="663300"/>
                </a:solidFill>
                <a:latin typeface="华文细黑" pitchFamily="2" charset="-122"/>
                <a:ea typeface="华文细黑" pitchFamily="2" charset="-122"/>
              </a:rPr>
              <a:t>6</a:t>
            </a:r>
          </a:p>
          <a:p>
            <a:pPr>
              <a:lnSpc>
                <a:spcPct val="110000"/>
              </a:lnSpc>
            </a:pPr>
            <a:r>
              <a:rPr lang="zh-CN" altLang="en-US" sz="1600" dirty="0">
                <a:solidFill>
                  <a:srgbClr val="663300"/>
                </a:solidFill>
                <a:latin typeface="华文细黑" pitchFamily="2" charset="-122"/>
                <a:ea typeface="华文细黑" pitchFamily="2" charset="-122"/>
              </a:rPr>
              <a:t>博罗季诺会战　</a:t>
            </a:r>
            <a:r>
              <a:rPr lang="en-US" altLang="zh-CN" sz="1600" dirty="0">
                <a:solidFill>
                  <a:srgbClr val="663300"/>
                </a:solidFill>
                <a:latin typeface="华文细黑" pitchFamily="2" charset="-122"/>
                <a:ea typeface="华文细黑" pitchFamily="2" charset="-122"/>
              </a:rPr>
              <a:t>1812.9.7</a:t>
            </a:r>
          </a:p>
          <a:p>
            <a:pPr>
              <a:lnSpc>
                <a:spcPct val="110000"/>
              </a:lnSpc>
            </a:pPr>
            <a:r>
              <a:rPr lang="zh-CN" altLang="en-US" sz="1600" dirty="0">
                <a:solidFill>
                  <a:srgbClr val="663300"/>
                </a:solidFill>
                <a:latin typeface="华文细黑" pitchFamily="2" charset="-122"/>
                <a:ea typeface="华文细黑" pitchFamily="2" charset="-122"/>
              </a:rPr>
              <a:t>会战莱比锡　</a:t>
            </a:r>
            <a:r>
              <a:rPr lang="en-US" altLang="zh-CN" sz="1600" dirty="0">
                <a:solidFill>
                  <a:srgbClr val="663300"/>
                </a:solidFill>
                <a:latin typeface="华文细黑" pitchFamily="2" charset="-122"/>
                <a:ea typeface="华文细黑" pitchFamily="2" charset="-122"/>
              </a:rPr>
              <a:t>1813.10.16</a:t>
            </a:r>
            <a:r>
              <a:rPr lang="zh-CN" altLang="en-US" sz="1600" dirty="0">
                <a:solidFill>
                  <a:srgbClr val="663300"/>
                </a:solidFill>
                <a:latin typeface="华文细黑" pitchFamily="2" charset="-122"/>
                <a:ea typeface="华文细黑" pitchFamily="2" charset="-122"/>
              </a:rPr>
              <a:t>～</a:t>
            </a:r>
            <a:r>
              <a:rPr lang="en-US" altLang="zh-CN" sz="1600" dirty="0">
                <a:solidFill>
                  <a:srgbClr val="663300"/>
                </a:solidFill>
                <a:latin typeface="华文细黑" pitchFamily="2" charset="-122"/>
                <a:ea typeface="华文细黑" pitchFamily="2" charset="-122"/>
              </a:rPr>
              <a:t>19</a:t>
            </a:r>
          </a:p>
          <a:p>
            <a:pPr>
              <a:lnSpc>
                <a:spcPct val="110000"/>
              </a:lnSpc>
            </a:pPr>
            <a:r>
              <a:rPr lang="zh-CN" altLang="en-US" sz="1600" dirty="0">
                <a:solidFill>
                  <a:srgbClr val="FF0000"/>
                </a:solidFill>
                <a:latin typeface="华文细黑" pitchFamily="2" charset="-122"/>
                <a:ea typeface="华文细黑" pitchFamily="2" charset="-122"/>
              </a:rPr>
              <a:t>滑铁卢之战　</a:t>
            </a:r>
            <a:r>
              <a:rPr lang="en-US" altLang="zh-CN" sz="1600" dirty="0">
                <a:solidFill>
                  <a:srgbClr val="FF0000"/>
                </a:solidFill>
                <a:latin typeface="华文细黑" pitchFamily="2" charset="-122"/>
                <a:ea typeface="华文细黑" pitchFamily="2" charset="-122"/>
              </a:rPr>
              <a:t>1815.6.18</a:t>
            </a:r>
          </a:p>
        </p:txBody>
      </p:sp>
      <p:pic>
        <p:nvPicPr>
          <p:cNvPr id="5126" name="图片 5125" descr="l"/>
          <p:cNvPicPr>
            <a:picLocks noChangeAspect="1"/>
          </p:cNvPicPr>
          <p:nvPr/>
        </p:nvPicPr>
        <p:blipFill>
          <a:blip r:embed="rId2" cstate="print"/>
          <a:stretch>
            <a:fillRect/>
          </a:stretch>
        </p:blipFill>
        <p:spPr>
          <a:xfrm>
            <a:off x="2427288" y="1033463"/>
            <a:ext cx="3949700" cy="4678362"/>
          </a:xfrm>
          <a:prstGeom prst="rect">
            <a:avLst/>
          </a:prstGeom>
          <a:noFill/>
          <a:ln w="9525">
            <a:noFill/>
          </a:ln>
        </p:spPr>
      </p:pic>
      <p:sp>
        <p:nvSpPr>
          <p:cNvPr id="5127" name="矩形 5126"/>
          <p:cNvSpPr/>
          <p:nvPr/>
        </p:nvSpPr>
        <p:spPr>
          <a:xfrm>
            <a:off x="2660650" y="1057275"/>
            <a:ext cx="3482975" cy="430530"/>
          </a:xfrm>
          <a:prstGeom prst="rect">
            <a:avLst/>
          </a:prstGeom>
          <a:noFill/>
          <a:ln w="9525">
            <a:noFill/>
          </a:ln>
        </p:spPr>
        <p:txBody>
          <a:bodyPr lIns="0" tIns="0" rIns="0" bIns="0">
            <a:spAutoFit/>
          </a:bodyPr>
          <a:lstStyle/>
          <a:p>
            <a:r>
              <a:rPr lang="zh-CN" altLang="en-US" sz="1400" dirty="0">
                <a:solidFill>
                  <a:schemeClr val="bg1"/>
                </a:solidFill>
                <a:latin typeface="黑体" panose="02010600030101010101" pitchFamily="49" charset="-122"/>
                <a:ea typeface="黑体" panose="02010600030101010101" pitchFamily="49" charset="-122"/>
              </a:rPr>
              <a:t>　　</a:t>
            </a:r>
            <a:r>
              <a:rPr lang="en-US" altLang="zh-CN" sz="1400" dirty="0">
                <a:solidFill>
                  <a:schemeClr val="bg1"/>
                </a:solidFill>
                <a:latin typeface="黑体" panose="02010600030101010101" pitchFamily="49" charset="-122"/>
                <a:ea typeface="黑体" panose="02010600030101010101" pitchFamily="49" charset="-122"/>
              </a:rPr>
              <a:t>1800</a:t>
            </a:r>
            <a:r>
              <a:rPr lang="zh-CN" altLang="en-US" sz="1400" dirty="0">
                <a:solidFill>
                  <a:schemeClr val="bg1"/>
                </a:solidFill>
                <a:latin typeface="黑体" panose="02010600030101010101" pitchFamily="49" charset="-122"/>
                <a:ea typeface="黑体" panose="02010600030101010101" pitchFamily="49" charset="-122"/>
              </a:rPr>
              <a:t>年</a:t>
            </a:r>
            <a:r>
              <a:rPr lang="en-US" altLang="zh-CN" sz="1400" dirty="0">
                <a:solidFill>
                  <a:schemeClr val="bg1"/>
                </a:solidFill>
                <a:latin typeface="黑体" panose="02010600030101010101" pitchFamily="49" charset="-122"/>
                <a:ea typeface="黑体" panose="02010600030101010101" pitchFamily="49" charset="-122"/>
              </a:rPr>
              <a:t>5</a:t>
            </a:r>
            <a:r>
              <a:rPr lang="zh-CN" altLang="en-US" sz="1400" dirty="0">
                <a:solidFill>
                  <a:schemeClr val="bg1"/>
                </a:solidFill>
                <a:latin typeface="黑体" panose="02010600030101010101" pitchFamily="49" charset="-122"/>
                <a:ea typeface="黑体" panose="02010600030101010101" pitchFamily="49" charset="-122"/>
              </a:rPr>
              <a:t>月</a:t>
            </a:r>
            <a:r>
              <a:rPr lang="en-US" altLang="zh-CN" sz="1400" dirty="0">
                <a:solidFill>
                  <a:schemeClr val="bg1"/>
                </a:solidFill>
                <a:latin typeface="黑体" panose="02010600030101010101" pitchFamily="49" charset="-122"/>
                <a:ea typeface="黑体" panose="02010600030101010101" pitchFamily="49" charset="-122"/>
              </a:rPr>
              <a:t>20</a:t>
            </a:r>
            <a:r>
              <a:rPr lang="zh-CN" altLang="en-US" sz="1400" dirty="0">
                <a:solidFill>
                  <a:schemeClr val="bg1"/>
                </a:solidFill>
                <a:latin typeface="黑体" panose="02010600030101010101" pitchFamily="49" charset="-122"/>
                <a:ea typeface="黑体" panose="02010600030101010101" pitchFamily="49" charset="-122"/>
              </a:rPr>
              <a:t>日，拿破仑率预备军团越过阿尔卑斯大圣伯纳德山口。</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25601"/>
          <p:cNvSpPr/>
          <p:nvPr/>
        </p:nvSpPr>
        <p:spPr>
          <a:xfrm>
            <a:off x="5565775" y="5757863"/>
            <a:ext cx="4795838" cy="104584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共和国历八年雾月十八日（</a:t>
            </a:r>
            <a:r>
              <a:rPr lang="en-US" altLang="zh-CN" sz="1700" dirty="0">
                <a:solidFill>
                  <a:srgbClr val="333333"/>
                </a:solidFill>
                <a:latin typeface="华文楷体" pitchFamily="2" charset="-122"/>
                <a:ea typeface="华文楷体" pitchFamily="2" charset="-122"/>
              </a:rPr>
              <a:t>1799.11.9</a:t>
            </a:r>
            <a:r>
              <a:rPr lang="zh-CN" altLang="en-US" sz="1700" dirty="0">
                <a:solidFill>
                  <a:srgbClr val="333333"/>
                </a:solidFill>
                <a:latin typeface="华文楷体" pitchFamily="2" charset="-122"/>
                <a:ea typeface="华文楷体" pitchFamily="2" charset="-122"/>
              </a:rPr>
              <a:t>），拿破仑以解除雅各宾派过激主义威胁法兰西第一共和国为借口开始行动。他派军队控制督政府，成立</a:t>
            </a:r>
            <a:r>
              <a:rPr lang="zh-CN" altLang="en-US" sz="1700" dirty="0">
                <a:solidFill>
                  <a:srgbClr val="FF0000"/>
                </a:solidFill>
                <a:latin typeface="黑体" panose="02010600030101010101" pitchFamily="49" charset="-122"/>
                <a:ea typeface="黑体" panose="02010600030101010101" pitchFamily="49" charset="-122"/>
              </a:rPr>
              <a:t>执政府</a:t>
            </a:r>
            <a:r>
              <a:rPr lang="zh-CN" altLang="en-US" sz="1700" dirty="0">
                <a:solidFill>
                  <a:srgbClr val="333333"/>
                </a:solidFill>
                <a:latin typeface="华文楷体" pitchFamily="2" charset="-122"/>
                <a:ea typeface="华文楷体" pitchFamily="2" charset="-122"/>
              </a:rPr>
              <a:t>，自任第一执政，开始为期</a:t>
            </a:r>
            <a:r>
              <a:rPr lang="en-US" altLang="zh-CN" sz="1700" dirty="0">
                <a:solidFill>
                  <a:srgbClr val="333333"/>
                </a:solidFill>
                <a:latin typeface="华文楷体" pitchFamily="2" charset="-122"/>
                <a:ea typeface="华文楷体" pitchFamily="2" charset="-122"/>
              </a:rPr>
              <a:t>15</a:t>
            </a:r>
            <a:r>
              <a:rPr lang="zh-CN" altLang="en-US" sz="1700" dirty="0">
                <a:solidFill>
                  <a:srgbClr val="333333"/>
                </a:solidFill>
                <a:latin typeface="华文楷体" pitchFamily="2" charset="-122"/>
                <a:ea typeface="华文楷体" pitchFamily="2" charset="-122"/>
              </a:rPr>
              <a:t>年的独裁统治。</a:t>
            </a:r>
          </a:p>
        </p:txBody>
      </p:sp>
      <p:pic>
        <p:nvPicPr>
          <p:cNvPr id="25603" name="图片 25602" descr="w"/>
          <p:cNvPicPr>
            <a:picLocks noChangeAspect="1"/>
          </p:cNvPicPr>
          <p:nvPr/>
        </p:nvPicPr>
        <p:blipFill>
          <a:blip r:embed="rId3" cstate="print"/>
          <a:srcRect t="2068" b="3868"/>
          <a:stretch>
            <a:fillRect/>
          </a:stretch>
        </p:blipFill>
        <p:spPr>
          <a:xfrm>
            <a:off x="5518150" y="1558925"/>
            <a:ext cx="4892675" cy="3792538"/>
          </a:xfrm>
          <a:prstGeom prst="rect">
            <a:avLst/>
          </a:prstGeom>
          <a:noFill/>
          <a:ln w="9525">
            <a:noFill/>
          </a:ln>
        </p:spPr>
      </p:pic>
      <p:sp>
        <p:nvSpPr>
          <p:cNvPr id="25604" name="矩形 25603"/>
          <p:cNvSpPr/>
          <p:nvPr/>
        </p:nvSpPr>
        <p:spPr>
          <a:xfrm>
            <a:off x="1771650" y="1123950"/>
            <a:ext cx="3632200" cy="5684520"/>
          </a:xfrm>
          <a:prstGeom prst="rect">
            <a:avLst/>
          </a:prstGeom>
          <a:noFill/>
          <a:ln w="9525">
            <a:noFill/>
          </a:ln>
        </p:spPr>
        <p:txBody>
          <a:bodyPr wrap="none" lIns="0" tIns="0" rIns="0" bIns="0" anchor="t">
            <a:spAutoFit/>
          </a:bodyPr>
          <a:lstStyle/>
          <a:p>
            <a:pPr algn="ctr"/>
            <a:r>
              <a:rPr lang="zh-CN" altLang="en-US" sz="2200" dirty="0">
                <a:solidFill>
                  <a:srgbClr val="0000FF"/>
                </a:solidFill>
                <a:latin typeface="Times New Roman" panose="02020603050405020304" pitchFamily="2" charset="0"/>
                <a:ea typeface="华文琥珀" pitchFamily="2" charset="-122"/>
              </a:rPr>
              <a:t>共和国历（法国大革命历法）</a:t>
            </a:r>
          </a:p>
          <a:p>
            <a:pPr algn="ctr">
              <a:lnSpc>
                <a:spcPct val="150000"/>
              </a:lnSpc>
            </a:pPr>
            <a:r>
              <a:rPr lang="zh-CN" altLang="en-US" sz="2200" dirty="0">
                <a:solidFill>
                  <a:srgbClr val="663300"/>
                </a:solidFill>
                <a:latin typeface="Times New Roman" panose="02020603050405020304" pitchFamily="2" charset="0"/>
                <a:ea typeface="黑体" panose="02010600030101010101" pitchFamily="49" charset="-122"/>
              </a:rPr>
              <a:t>葡月（</a:t>
            </a:r>
            <a:r>
              <a:rPr lang="en-US" altLang="zh-CN" sz="2200" dirty="0">
                <a:solidFill>
                  <a:srgbClr val="663300"/>
                </a:solidFill>
                <a:latin typeface="Times New Roman" panose="02020603050405020304" pitchFamily="2" charset="0"/>
                <a:ea typeface="黑体" panose="02010600030101010101" pitchFamily="49" charset="-122"/>
              </a:rPr>
              <a:t>09</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22</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10</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21</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FF0000"/>
                </a:solidFill>
                <a:latin typeface="Times New Roman" panose="02020603050405020304" pitchFamily="2" charset="0"/>
                <a:ea typeface="黑体" panose="02010600030101010101" pitchFamily="49" charset="-122"/>
              </a:rPr>
              <a:t>雾月（</a:t>
            </a:r>
            <a:r>
              <a:rPr lang="en-US" altLang="zh-CN" sz="2200" dirty="0">
                <a:solidFill>
                  <a:srgbClr val="FF0000"/>
                </a:solidFill>
                <a:latin typeface="Times New Roman" panose="02020603050405020304" pitchFamily="2" charset="0"/>
                <a:ea typeface="黑体" panose="02010600030101010101" pitchFamily="49" charset="-122"/>
              </a:rPr>
              <a:t>10</a:t>
            </a:r>
            <a:r>
              <a:rPr lang="zh-CN" altLang="en-US" sz="2200" dirty="0">
                <a:solidFill>
                  <a:srgbClr val="FF0000"/>
                </a:solidFill>
                <a:latin typeface="Times New Roman" panose="02020603050405020304" pitchFamily="2" charset="0"/>
                <a:ea typeface="黑体" panose="02010600030101010101" pitchFamily="49" charset="-122"/>
              </a:rPr>
              <a:t>月</a:t>
            </a:r>
            <a:r>
              <a:rPr lang="en-US" altLang="zh-CN" sz="2200" dirty="0">
                <a:solidFill>
                  <a:srgbClr val="FF0000"/>
                </a:solidFill>
                <a:latin typeface="Times New Roman" panose="02020603050405020304" pitchFamily="2" charset="0"/>
                <a:ea typeface="黑体" panose="02010600030101010101" pitchFamily="49" charset="-122"/>
              </a:rPr>
              <a:t>22</a:t>
            </a:r>
            <a:r>
              <a:rPr lang="zh-CN" altLang="en-US" sz="2200" dirty="0">
                <a:solidFill>
                  <a:srgbClr val="FF0000"/>
                </a:solidFill>
                <a:latin typeface="Times New Roman" panose="02020603050405020304" pitchFamily="2" charset="0"/>
                <a:ea typeface="黑体" panose="02010600030101010101" pitchFamily="49" charset="-122"/>
              </a:rPr>
              <a:t>日～</a:t>
            </a:r>
            <a:r>
              <a:rPr lang="en-US" altLang="zh-CN" sz="2200" dirty="0">
                <a:solidFill>
                  <a:srgbClr val="FF0000"/>
                </a:solidFill>
                <a:latin typeface="Times New Roman" panose="02020603050405020304" pitchFamily="2" charset="0"/>
                <a:ea typeface="黑体" panose="02010600030101010101" pitchFamily="49" charset="-122"/>
              </a:rPr>
              <a:t>11</a:t>
            </a:r>
            <a:r>
              <a:rPr lang="zh-CN" altLang="en-US" sz="2200" dirty="0">
                <a:solidFill>
                  <a:srgbClr val="FF0000"/>
                </a:solidFill>
                <a:latin typeface="Times New Roman" panose="02020603050405020304" pitchFamily="2" charset="0"/>
                <a:ea typeface="黑体" panose="02010600030101010101" pitchFamily="49" charset="-122"/>
              </a:rPr>
              <a:t>月</a:t>
            </a:r>
            <a:r>
              <a:rPr lang="en-US" altLang="zh-CN" sz="2200" dirty="0">
                <a:solidFill>
                  <a:srgbClr val="FF0000"/>
                </a:solidFill>
                <a:latin typeface="Times New Roman" panose="02020603050405020304" pitchFamily="2" charset="0"/>
                <a:ea typeface="黑体" panose="02010600030101010101" pitchFamily="49" charset="-122"/>
              </a:rPr>
              <a:t>20</a:t>
            </a:r>
            <a:r>
              <a:rPr lang="zh-CN" altLang="en-US" sz="2200" dirty="0">
                <a:solidFill>
                  <a:srgbClr val="FF00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霜月（</a:t>
            </a:r>
            <a:r>
              <a:rPr lang="en-US" altLang="zh-CN" sz="2200" dirty="0">
                <a:solidFill>
                  <a:srgbClr val="663300"/>
                </a:solidFill>
                <a:latin typeface="Times New Roman" panose="02020603050405020304" pitchFamily="2" charset="0"/>
                <a:ea typeface="黑体" panose="02010600030101010101" pitchFamily="49" charset="-122"/>
              </a:rPr>
              <a:t>11</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21</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12</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20</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雪月（</a:t>
            </a:r>
            <a:r>
              <a:rPr lang="en-US" altLang="zh-CN" sz="2200" dirty="0">
                <a:solidFill>
                  <a:srgbClr val="663300"/>
                </a:solidFill>
                <a:latin typeface="Times New Roman" panose="02020603050405020304" pitchFamily="2" charset="0"/>
                <a:ea typeface="黑体" panose="02010600030101010101" pitchFamily="49" charset="-122"/>
              </a:rPr>
              <a:t>12</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21</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01</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19</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雨月（</a:t>
            </a:r>
            <a:r>
              <a:rPr lang="en-US" altLang="zh-CN" sz="2200" dirty="0">
                <a:solidFill>
                  <a:srgbClr val="663300"/>
                </a:solidFill>
                <a:latin typeface="Times New Roman" panose="02020603050405020304" pitchFamily="2" charset="0"/>
                <a:ea typeface="黑体" panose="02010600030101010101" pitchFamily="49" charset="-122"/>
              </a:rPr>
              <a:t>01</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20</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02</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18</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风月（</a:t>
            </a:r>
            <a:r>
              <a:rPr lang="en-US" altLang="zh-CN" sz="2200" dirty="0">
                <a:solidFill>
                  <a:srgbClr val="663300"/>
                </a:solidFill>
                <a:latin typeface="Times New Roman" panose="02020603050405020304" pitchFamily="2" charset="0"/>
                <a:ea typeface="黑体" panose="02010600030101010101" pitchFamily="49" charset="-122"/>
              </a:rPr>
              <a:t>02</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19</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03</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20</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芽月（</a:t>
            </a:r>
            <a:r>
              <a:rPr lang="en-US" altLang="zh-CN" sz="2200" dirty="0">
                <a:solidFill>
                  <a:srgbClr val="663300"/>
                </a:solidFill>
                <a:latin typeface="Times New Roman" panose="02020603050405020304" pitchFamily="2" charset="0"/>
                <a:ea typeface="黑体" panose="02010600030101010101" pitchFamily="49" charset="-122"/>
              </a:rPr>
              <a:t>03</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21</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04</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19</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花月（</a:t>
            </a:r>
            <a:r>
              <a:rPr lang="en-US" altLang="zh-CN" sz="2200" dirty="0">
                <a:solidFill>
                  <a:srgbClr val="663300"/>
                </a:solidFill>
                <a:latin typeface="Times New Roman" panose="02020603050405020304" pitchFamily="2" charset="0"/>
                <a:ea typeface="黑体" panose="02010600030101010101" pitchFamily="49" charset="-122"/>
              </a:rPr>
              <a:t>04</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20</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05</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19</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牧月（</a:t>
            </a:r>
            <a:r>
              <a:rPr lang="en-US" altLang="zh-CN" sz="2200" dirty="0">
                <a:solidFill>
                  <a:srgbClr val="663300"/>
                </a:solidFill>
                <a:latin typeface="Times New Roman" panose="02020603050405020304" pitchFamily="2" charset="0"/>
                <a:ea typeface="黑体" panose="02010600030101010101" pitchFamily="49" charset="-122"/>
              </a:rPr>
              <a:t>05</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20</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06</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18</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获月（</a:t>
            </a:r>
            <a:r>
              <a:rPr lang="en-US" altLang="zh-CN" sz="2200" dirty="0">
                <a:solidFill>
                  <a:srgbClr val="663300"/>
                </a:solidFill>
                <a:latin typeface="Times New Roman" panose="02020603050405020304" pitchFamily="2" charset="0"/>
                <a:ea typeface="黑体" panose="02010600030101010101" pitchFamily="49" charset="-122"/>
              </a:rPr>
              <a:t>06</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19</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07</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18</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热月（</a:t>
            </a:r>
            <a:r>
              <a:rPr lang="en-US" altLang="zh-CN" sz="2200" dirty="0">
                <a:solidFill>
                  <a:srgbClr val="663300"/>
                </a:solidFill>
                <a:latin typeface="Times New Roman" panose="02020603050405020304" pitchFamily="2" charset="0"/>
                <a:ea typeface="黑体" panose="02010600030101010101" pitchFamily="49" charset="-122"/>
              </a:rPr>
              <a:t>07</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19</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08</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17</a:t>
            </a:r>
            <a:r>
              <a:rPr lang="zh-CN" altLang="en-US" sz="2200" dirty="0">
                <a:solidFill>
                  <a:srgbClr val="663300"/>
                </a:solidFill>
                <a:latin typeface="Times New Roman" panose="02020603050405020304" pitchFamily="2" charset="0"/>
                <a:ea typeface="黑体" panose="02010600030101010101" pitchFamily="49" charset="-122"/>
              </a:rPr>
              <a:t>日）</a:t>
            </a:r>
          </a:p>
          <a:p>
            <a:pPr algn="ctr">
              <a:lnSpc>
                <a:spcPct val="130000"/>
              </a:lnSpc>
            </a:pPr>
            <a:r>
              <a:rPr lang="zh-CN" altLang="en-US" sz="2200" dirty="0">
                <a:solidFill>
                  <a:srgbClr val="663300"/>
                </a:solidFill>
                <a:latin typeface="Times New Roman" panose="02020603050405020304" pitchFamily="2" charset="0"/>
                <a:ea typeface="黑体" panose="02010600030101010101" pitchFamily="49" charset="-122"/>
              </a:rPr>
              <a:t>果月（</a:t>
            </a:r>
            <a:r>
              <a:rPr lang="en-US" altLang="zh-CN" sz="2200" dirty="0">
                <a:solidFill>
                  <a:srgbClr val="663300"/>
                </a:solidFill>
                <a:latin typeface="Times New Roman" panose="02020603050405020304" pitchFamily="2" charset="0"/>
                <a:ea typeface="黑体" panose="02010600030101010101" pitchFamily="49" charset="-122"/>
              </a:rPr>
              <a:t>08</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18</a:t>
            </a:r>
            <a:r>
              <a:rPr lang="zh-CN" altLang="en-US" sz="2200" dirty="0">
                <a:solidFill>
                  <a:srgbClr val="663300"/>
                </a:solidFill>
                <a:latin typeface="Times New Roman" panose="02020603050405020304" pitchFamily="2" charset="0"/>
                <a:ea typeface="黑体" panose="02010600030101010101" pitchFamily="49" charset="-122"/>
              </a:rPr>
              <a:t>日～</a:t>
            </a:r>
            <a:r>
              <a:rPr lang="en-US" altLang="zh-CN" sz="2200" dirty="0">
                <a:solidFill>
                  <a:srgbClr val="663300"/>
                </a:solidFill>
                <a:latin typeface="Times New Roman" panose="02020603050405020304" pitchFamily="2" charset="0"/>
                <a:ea typeface="黑体" panose="02010600030101010101" pitchFamily="49" charset="-122"/>
              </a:rPr>
              <a:t>09</a:t>
            </a:r>
            <a:r>
              <a:rPr lang="zh-CN" altLang="en-US" sz="2200" dirty="0">
                <a:solidFill>
                  <a:srgbClr val="663300"/>
                </a:solidFill>
                <a:latin typeface="Times New Roman" panose="02020603050405020304" pitchFamily="2" charset="0"/>
                <a:ea typeface="黑体" panose="02010600030101010101" pitchFamily="49" charset="-122"/>
              </a:rPr>
              <a:t>月</a:t>
            </a:r>
            <a:r>
              <a:rPr lang="en-US" altLang="zh-CN" sz="2200" dirty="0">
                <a:solidFill>
                  <a:srgbClr val="663300"/>
                </a:solidFill>
                <a:latin typeface="Times New Roman" panose="02020603050405020304" pitchFamily="2" charset="0"/>
                <a:ea typeface="黑体" panose="02010600030101010101" pitchFamily="49" charset="-122"/>
              </a:rPr>
              <a:t>16</a:t>
            </a:r>
            <a:r>
              <a:rPr lang="zh-CN" altLang="en-US" sz="2200" dirty="0">
                <a:solidFill>
                  <a:srgbClr val="663300"/>
                </a:solidFill>
                <a:latin typeface="Times New Roman" panose="02020603050405020304" pitchFamily="2" charset="0"/>
                <a:ea typeface="黑体" panose="02010600030101010101" pitchFamily="49" charset="-122"/>
              </a:rPr>
              <a:t>日）</a:t>
            </a:r>
          </a:p>
        </p:txBody>
      </p:sp>
      <p:sp>
        <p:nvSpPr>
          <p:cNvPr id="25605" name="文本框 25604"/>
          <p:cNvSpPr txBox="1"/>
          <p:nvPr/>
        </p:nvSpPr>
        <p:spPr>
          <a:xfrm>
            <a:off x="5961698" y="1004253"/>
            <a:ext cx="4005580" cy="553720"/>
          </a:xfrm>
          <a:prstGeom prst="rect">
            <a:avLst/>
          </a:prstGeom>
          <a:noFill/>
          <a:ln w="9525">
            <a:noFill/>
          </a:ln>
        </p:spPr>
        <p:txBody>
          <a:bodyPr wrap="none" lIns="0" tIns="0" rIns="0" bIns="0" anchor="ctr" anchorCtr="1">
            <a:spAutoFit/>
          </a:bodyPr>
          <a:lstStyle/>
          <a:p>
            <a:pPr algn="ctr">
              <a:buClrTx/>
            </a:pPr>
            <a:r>
              <a:rPr lang="en-US" altLang="zh-CN" sz="3600" dirty="0">
                <a:solidFill>
                  <a:srgbClr val="FF0000"/>
                </a:solidFill>
                <a:latin typeface="华文隶书" panose="02010800040101010101" pitchFamily="2" charset="-122"/>
                <a:ea typeface="华文隶书" panose="02010800040101010101" pitchFamily="2" charset="-122"/>
              </a:rPr>
              <a:t>1799年“雾月政变”</a:t>
            </a:r>
            <a:endParaRPr lang="zh-CN" altLang="en-US" sz="3600" dirty="0">
              <a:solidFill>
                <a:srgbClr val="FF0000"/>
              </a:solidFill>
              <a:latin typeface="华文隶书" panose="02010800040101010101" pitchFamily="2" charset="-122"/>
              <a:ea typeface="华文隶书" panose="02010800040101010101" pitchFamily="2" charset="-122"/>
            </a:endParaRPr>
          </a:p>
        </p:txBody>
      </p:sp>
      <p:sp>
        <p:nvSpPr>
          <p:cNvPr id="25606" name="矩形 25605"/>
          <p:cNvSpPr/>
          <p:nvPr/>
        </p:nvSpPr>
        <p:spPr>
          <a:xfrm>
            <a:off x="5932488" y="5397500"/>
            <a:ext cx="4064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标志着法国开始进入拿破仑统治时期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500" fill="hold"/>
                                        <p:tgtEl>
                                          <p:spTgt spid="25605"/>
                                        </p:tgtEl>
                                        <p:attrNameLst>
                                          <p:attrName>ppt_w</p:attrName>
                                        </p:attrNameLst>
                                      </p:cBhvr>
                                      <p:tavLst>
                                        <p:tav tm="0">
                                          <p:val>
                                            <p:fltVal val="0"/>
                                          </p:val>
                                        </p:tav>
                                        <p:tav tm="100000">
                                          <p:val>
                                            <p:strVal val="#ppt_w"/>
                                          </p:val>
                                        </p:tav>
                                      </p:tavLst>
                                    </p:anim>
                                    <p:anim calcmode="lin" valueType="num">
                                      <p:cBhvr>
                                        <p:cTn id="8" dur="500" fill="hold"/>
                                        <p:tgtEl>
                                          <p:spTgt spid="2560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28673" descr="l"/>
          <p:cNvPicPr>
            <a:picLocks noChangeAspect="1"/>
          </p:cNvPicPr>
          <p:nvPr/>
        </p:nvPicPr>
        <p:blipFill>
          <a:blip r:embed="rId3" cstate="print"/>
          <a:srcRect t="3224" b="2298"/>
          <a:stretch>
            <a:fillRect/>
          </a:stretch>
        </p:blipFill>
        <p:spPr>
          <a:xfrm>
            <a:off x="1771650" y="1028700"/>
            <a:ext cx="8647113" cy="4584700"/>
          </a:xfrm>
          <a:prstGeom prst="rect">
            <a:avLst/>
          </a:prstGeom>
          <a:noFill/>
          <a:ln w="9525">
            <a:noFill/>
          </a:ln>
        </p:spPr>
      </p:pic>
      <p:sp>
        <p:nvSpPr>
          <p:cNvPr id="28675" name="矩形 28674"/>
          <p:cNvSpPr/>
          <p:nvPr/>
        </p:nvSpPr>
        <p:spPr>
          <a:xfrm>
            <a:off x="1771650" y="6008688"/>
            <a:ext cx="8648700"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1799</a:t>
            </a:r>
            <a:r>
              <a:rPr lang="zh-CN" altLang="en-US" sz="1700" dirty="0">
                <a:solidFill>
                  <a:srgbClr val="333333"/>
                </a:solidFill>
                <a:latin typeface="华文楷体" pitchFamily="2" charset="-122"/>
                <a:ea typeface="华文楷体" pitchFamily="2" charset="-122"/>
              </a:rPr>
              <a:t>年拿破仑发动“雾月政变”，夺取政权，建立执政府。</a:t>
            </a:r>
            <a:r>
              <a:rPr lang="en-US" altLang="zh-CN" sz="1700" dirty="0">
                <a:solidFill>
                  <a:srgbClr val="333333"/>
                </a:solidFill>
                <a:latin typeface="华文楷体" pitchFamily="2" charset="-122"/>
                <a:ea typeface="华文楷体" pitchFamily="2" charset="-122"/>
              </a:rPr>
              <a:t>1804</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5</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4</a:t>
            </a:r>
            <a:r>
              <a:rPr lang="zh-CN" altLang="en-US" sz="1700" dirty="0">
                <a:solidFill>
                  <a:srgbClr val="333333"/>
                </a:solidFill>
                <a:latin typeface="华文楷体" pitchFamily="2" charset="-122"/>
                <a:ea typeface="华文楷体" pitchFamily="2" charset="-122"/>
              </a:rPr>
              <a:t>日，拿破仑废除共和制度。</a:t>
            </a:r>
            <a:r>
              <a:rPr lang="en-US" altLang="zh-CN" sz="1700" dirty="0">
                <a:solidFill>
                  <a:srgbClr val="333333"/>
                </a:solidFill>
                <a:latin typeface="华文楷体" pitchFamily="2" charset="-122"/>
                <a:ea typeface="华文楷体" pitchFamily="2" charset="-122"/>
              </a:rPr>
              <a:t>5</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18</a:t>
            </a:r>
            <a:r>
              <a:rPr lang="zh-CN" altLang="en-US" sz="1700" dirty="0">
                <a:solidFill>
                  <a:srgbClr val="333333"/>
                </a:solidFill>
                <a:latin typeface="华文楷体" pitchFamily="2" charset="-122"/>
                <a:ea typeface="华文楷体" pitchFamily="2" charset="-122"/>
              </a:rPr>
              <a:t>日，元老院宣布拿破仑为皇帝。</a:t>
            </a:r>
            <a:r>
              <a:rPr lang="en-US" altLang="zh-CN" sz="1700" dirty="0">
                <a:solidFill>
                  <a:srgbClr val="333333"/>
                </a:solidFill>
                <a:latin typeface="华文楷体" pitchFamily="2" charset="-122"/>
                <a:ea typeface="华文楷体" pitchFamily="2" charset="-122"/>
              </a:rPr>
              <a:t>12</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2</a:t>
            </a:r>
            <a:r>
              <a:rPr lang="zh-CN" altLang="en-US" sz="1700" dirty="0">
                <a:solidFill>
                  <a:srgbClr val="333333"/>
                </a:solidFill>
                <a:latin typeface="华文楷体" pitchFamily="2" charset="-122"/>
                <a:ea typeface="华文楷体" pitchFamily="2" charset="-122"/>
              </a:rPr>
              <a:t>日，在巴黎圣母院大教堂加冕称帝，建立资产阶级军事独裁的法兰西第一帝国，史称</a:t>
            </a:r>
            <a:r>
              <a:rPr lang="zh-CN" altLang="en-US" sz="1700" dirty="0">
                <a:solidFill>
                  <a:srgbClr val="FF0000"/>
                </a:solidFill>
                <a:latin typeface="黑体" panose="02010600030101010101" pitchFamily="49" charset="-122"/>
                <a:ea typeface="黑体" panose="02010600030101010101" pitchFamily="49" charset="-122"/>
              </a:rPr>
              <a:t>“拿破仑帝国”</a:t>
            </a:r>
            <a:r>
              <a:rPr lang="zh-CN" altLang="en-US" sz="1700" dirty="0">
                <a:solidFill>
                  <a:srgbClr val="333333"/>
                </a:solidFill>
                <a:latin typeface="华文楷体" pitchFamily="2" charset="-122"/>
                <a:ea typeface="华文楷体" pitchFamily="2" charset="-122"/>
              </a:rPr>
              <a:t>。法国大革命结束。</a:t>
            </a:r>
          </a:p>
        </p:txBody>
      </p:sp>
      <p:sp>
        <p:nvSpPr>
          <p:cNvPr id="28676" name="矩形 28675"/>
          <p:cNvSpPr/>
          <p:nvPr/>
        </p:nvSpPr>
        <p:spPr>
          <a:xfrm>
            <a:off x="5080000" y="5649913"/>
            <a:ext cx="2032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拿破仑称帝加冕式</a:t>
            </a:r>
          </a:p>
        </p:txBody>
      </p:sp>
      <p:sp>
        <p:nvSpPr>
          <p:cNvPr id="28677" name="矩形 28676"/>
          <p:cNvSpPr/>
          <p:nvPr/>
        </p:nvSpPr>
        <p:spPr>
          <a:xfrm>
            <a:off x="5785803" y="2514600"/>
            <a:ext cx="276860" cy="1828800"/>
          </a:xfrm>
          <a:prstGeom prst="rect">
            <a:avLst/>
          </a:prstGeom>
          <a:noFill/>
          <a:ln w="9525">
            <a:noFill/>
          </a:ln>
        </p:spPr>
        <p:txBody>
          <a:bodyPr vert="eaVert" wrap="none" lIns="0" tIns="0" rIns="0" bIns="0" anchor="t">
            <a:spAutoFit/>
          </a:bodyPr>
          <a:lstStyle/>
          <a:p>
            <a:pPr algn="ctr"/>
            <a:r>
              <a:rPr lang="zh-CN" altLang="en-US" dirty="0">
                <a:solidFill>
                  <a:schemeClr val="bg1"/>
                </a:solidFill>
                <a:latin typeface="Times New Roman" panose="02020603050405020304" pitchFamily="2" charset="0"/>
                <a:ea typeface="黑体" panose="02010600030101010101" pitchFamily="49" charset="-122"/>
              </a:rPr>
              <a:t>罗马教皇庇护七世</a:t>
            </a:r>
          </a:p>
        </p:txBody>
      </p:sp>
      <p:sp>
        <p:nvSpPr>
          <p:cNvPr id="28678" name="矩形 28677"/>
          <p:cNvSpPr/>
          <p:nvPr/>
        </p:nvSpPr>
        <p:spPr>
          <a:xfrm>
            <a:off x="6860540" y="3860800"/>
            <a:ext cx="276860" cy="1143000"/>
          </a:xfrm>
          <a:prstGeom prst="rect">
            <a:avLst/>
          </a:prstGeom>
          <a:noFill/>
          <a:ln w="9525">
            <a:noFill/>
          </a:ln>
        </p:spPr>
        <p:txBody>
          <a:bodyPr vert="eaVert" wrap="none" lIns="0" tIns="0" rIns="0" bIns="0" anchor="t">
            <a:spAutoFit/>
          </a:bodyPr>
          <a:lstStyle/>
          <a:p>
            <a:pPr algn="ctr"/>
            <a:r>
              <a:rPr lang="zh-CN" altLang="en-US" dirty="0">
                <a:solidFill>
                  <a:schemeClr val="bg1"/>
                </a:solidFill>
                <a:latin typeface="Times New Roman" panose="02020603050405020304" pitchFamily="2" charset="0"/>
                <a:ea typeface="黑体" panose="02010600030101010101" pitchFamily="49" charset="-122"/>
              </a:rPr>
              <a:t>拿破仑一世</a:t>
            </a:r>
          </a:p>
        </p:txBody>
      </p:sp>
      <p:sp>
        <p:nvSpPr>
          <p:cNvPr id="28679" name="矩形 28678"/>
          <p:cNvSpPr/>
          <p:nvPr/>
        </p:nvSpPr>
        <p:spPr>
          <a:xfrm>
            <a:off x="5352415" y="4257675"/>
            <a:ext cx="276860" cy="1143000"/>
          </a:xfrm>
          <a:prstGeom prst="rect">
            <a:avLst/>
          </a:prstGeom>
          <a:noFill/>
          <a:ln w="9525">
            <a:noFill/>
          </a:ln>
        </p:spPr>
        <p:txBody>
          <a:bodyPr vert="eaVert" wrap="none" lIns="0" tIns="0" rIns="0" bIns="0" anchor="t">
            <a:spAutoFit/>
          </a:bodyPr>
          <a:lstStyle/>
          <a:p>
            <a:pPr algn="ctr"/>
            <a:r>
              <a:rPr lang="zh-CN" altLang="en-US" dirty="0">
                <a:solidFill>
                  <a:schemeClr val="bg1"/>
                </a:solidFill>
                <a:latin typeface="Times New Roman" panose="02020603050405020304" pitchFamily="2" charset="0"/>
                <a:ea typeface="黑体" panose="02010600030101010101" pitchFamily="49" charset="-122"/>
              </a:rPr>
              <a:t>皇后约瑟芬</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26625"/>
          <p:cNvSpPr txBox="1"/>
          <p:nvPr/>
        </p:nvSpPr>
        <p:spPr>
          <a:xfrm>
            <a:off x="2170113" y="1040765"/>
            <a:ext cx="6985000" cy="845820"/>
          </a:xfrm>
          <a:prstGeom prst="rect">
            <a:avLst/>
          </a:prstGeom>
          <a:noFill/>
          <a:ln w="9525">
            <a:noFill/>
          </a:ln>
        </p:spPr>
        <p:txBody>
          <a:bodyPr wrap="none" lIns="0" tIns="0" rIns="0" bIns="0" anchor="ctr" anchorCtr="1">
            <a:spAutoFit/>
          </a:bodyPr>
          <a:lstStyle/>
          <a:p>
            <a:pPr algn="ctr">
              <a:buClrTx/>
            </a:pPr>
            <a:r>
              <a:rPr lang="zh-CN" altLang="en-US" sz="5500" dirty="0">
                <a:solidFill>
                  <a:schemeClr val="tx2"/>
                </a:solidFill>
                <a:effectLst>
                  <a:outerShdw blurRad="38100" dist="38100" dir="2700000">
                    <a:srgbClr val="000000"/>
                  </a:outerShdw>
                </a:effectLst>
                <a:latin typeface="Arial" panose="020B0604020202020204" pitchFamily="34" charset="0"/>
                <a:ea typeface="华文隶书" panose="02010800040101010101" pitchFamily="2" charset="-122"/>
              </a:rPr>
              <a:t>拿破仑执政的革命措施</a:t>
            </a:r>
          </a:p>
        </p:txBody>
      </p:sp>
      <p:pic>
        <p:nvPicPr>
          <p:cNvPr id="26627" name="图片 26626" descr="tl"/>
          <p:cNvPicPr>
            <a:picLocks noChangeAspect="1"/>
          </p:cNvPicPr>
          <p:nvPr/>
        </p:nvPicPr>
        <p:blipFill>
          <a:blip r:embed="rId4" cstate="print"/>
          <a:stretch>
            <a:fillRect/>
          </a:stretch>
        </p:blipFill>
        <p:spPr>
          <a:xfrm>
            <a:off x="9282113" y="977900"/>
            <a:ext cx="971550" cy="971550"/>
          </a:xfrm>
          <a:prstGeom prst="rect">
            <a:avLst/>
          </a:prstGeom>
          <a:noFill/>
          <a:ln w="9525">
            <a:noFill/>
          </a:ln>
        </p:spPr>
      </p:pic>
      <p:grpSp>
        <p:nvGrpSpPr>
          <p:cNvPr id="26628" name="组合 26627"/>
          <p:cNvGrpSpPr/>
          <p:nvPr/>
        </p:nvGrpSpPr>
        <p:grpSpPr>
          <a:xfrm>
            <a:off x="1736725" y="2209800"/>
            <a:ext cx="5578475" cy="3706813"/>
            <a:chOff x="-2" y="70"/>
            <a:chExt cx="3514" cy="2335"/>
          </a:xfrm>
        </p:grpSpPr>
        <p:sp>
          <p:nvSpPr>
            <p:cNvPr id="26629" name="矩形 26628"/>
            <p:cNvSpPr/>
            <p:nvPr/>
          </p:nvSpPr>
          <p:spPr>
            <a:xfrm>
              <a:off x="-2" y="70"/>
              <a:ext cx="465" cy="1536"/>
            </a:xfrm>
            <a:prstGeom prst="rect">
              <a:avLst/>
            </a:prstGeom>
            <a:noFill/>
            <a:ln w="9525">
              <a:noFill/>
            </a:ln>
          </p:spPr>
          <p:txBody>
            <a:bodyPr vert="eaVert" wrap="none" lIns="0" tIns="0" rIns="0" bIns="0" anchor="ctr" anchorCtr="1">
              <a:spAutoFit/>
            </a:bodyPr>
            <a:lstStyle/>
            <a:p>
              <a:pPr algn="ctr">
                <a:buClrTx/>
              </a:pPr>
              <a:r>
                <a:rPr lang="zh-CN" altLang="en-US" sz="4800" dirty="0">
                  <a:solidFill>
                    <a:srgbClr val="FF0000"/>
                  </a:solidFill>
                  <a:latin typeface="Arial" panose="020B0604020202020204" pitchFamily="34" charset="0"/>
                  <a:ea typeface="华文行楷" panose="02010800040101010101" pitchFamily="2" charset="-122"/>
                </a:rPr>
                <a:t>对内政策</a:t>
              </a:r>
            </a:p>
          </p:txBody>
        </p:sp>
        <p:sp>
          <p:nvSpPr>
            <p:cNvPr id="26630" name="矩形 26629"/>
            <p:cNvSpPr/>
            <p:nvPr/>
          </p:nvSpPr>
          <p:spPr>
            <a:xfrm>
              <a:off x="1976" y="1940"/>
              <a:ext cx="1536" cy="465"/>
            </a:xfrm>
            <a:prstGeom prst="rect">
              <a:avLst/>
            </a:prstGeom>
            <a:noFill/>
            <a:ln w="9525">
              <a:noFill/>
            </a:ln>
          </p:spPr>
          <p:txBody>
            <a:bodyPr wrap="none" lIns="0" tIns="0" rIns="0" bIns="0" anchor="ctr" anchorCtr="1">
              <a:spAutoFit/>
            </a:bodyPr>
            <a:lstStyle/>
            <a:p>
              <a:pPr algn="ctr">
                <a:buClrTx/>
              </a:pPr>
              <a:r>
                <a:rPr lang="zh-CN" altLang="en-US" sz="4800" dirty="0">
                  <a:solidFill>
                    <a:srgbClr val="FF0000"/>
                  </a:solidFill>
                  <a:latin typeface="Arial" panose="020B0604020202020204" pitchFamily="34" charset="0"/>
                  <a:ea typeface="华文行楷" panose="02010800040101010101" pitchFamily="2" charset="-122"/>
                </a:rPr>
                <a:t>对外政策</a:t>
              </a:r>
            </a:p>
          </p:txBody>
        </p:sp>
      </p:grpSp>
      <p:grpSp>
        <p:nvGrpSpPr>
          <p:cNvPr id="26631" name="组合 26630"/>
          <p:cNvGrpSpPr/>
          <p:nvPr/>
        </p:nvGrpSpPr>
        <p:grpSpPr>
          <a:xfrm>
            <a:off x="2603500" y="1943100"/>
            <a:ext cx="2352675" cy="520700"/>
            <a:chOff x="0" y="0"/>
            <a:chExt cx="1482" cy="328"/>
          </a:xfrm>
        </p:grpSpPr>
        <p:pic>
          <p:nvPicPr>
            <p:cNvPr id="26632" name="图片 26631" descr="艺术化字母/数字"/>
            <p:cNvPicPr>
              <a:picLocks noChangeAspect="1"/>
            </p:cNvPicPr>
            <p:nvPr/>
          </p:nvPicPr>
          <p:blipFill>
            <a:blip r:embed="rId5" cstate="print"/>
            <a:stretch>
              <a:fillRect/>
            </a:stretch>
          </p:blipFill>
          <p:spPr>
            <a:xfrm>
              <a:off x="0" y="0"/>
              <a:ext cx="290" cy="328"/>
            </a:xfrm>
            <a:prstGeom prst="rect">
              <a:avLst/>
            </a:prstGeom>
            <a:noFill/>
            <a:ln w="9525">
              <a:noFill/>
            </a:ln>
          </p:spPr>
        </p:pic>
        <p:sp>
          <p:nvSpPr>
            <p:cNvPr id="26633" name="矩形 26632"/>
            <p:cNvSpPr/>
            <p:nvPr/>
          </p:nvSpPr>
          <p:spPr>
            <a:xfrm>
              <a:off x="362" y="28"/>
              <a:ext cx="1120" cy="271"/>
            </a:xfrm>
            <a:prstGeom prst="rect">
              <a:avLst/>
            </a:prstGeom>
            <a:noFill/>
            <a:ln w="9525">
              <a:noFill/>
            </a:ln>
          </p:spPr>
          <p:txBody>
            <a:bodyPr wrap="none" lIns="0" tIns="0" rIns="0" bIns="0" anchor="t">
              <a:spAutoFit/>
            </a:bodyPr>
            <a:lstStyle/>
            <a:p>
              <a:r>
                <a:rPr lang="zh-CN" altLang="en-US" sz="2800" dirty="0">
                  <a:solidFill>
                    <a:srgbClr val="0000FF"/>
                  </a:solidFill>
                  <a:latin typeface="华文彩云" pitchFamily="2" charset="-122"/>
                  <a:ea typeface="华文彩云" pitchFamily="2" charset="-122"/>
                </a:rPr>
                <a:t>改革财政；</a:t>
              </a:r>
            </a:p>
          </p:txBody>
        </p:sp>
      </p:grpSp>
      <p:grpSp>
        <p:nvGrpSpPr>
          <p:cNvPr id="26634" name="组合 26633"/>
          <p:cNvGrpSpPr/>
          <p:nvPr/>
        </p:nvGrpSpPr>
        <p:grpSpPr>
          <a:xfrm>
            <a:off x="2603500" y="3381375"/>
            <a:ext cx="7331075" cy="520700"/>
            <a:chOff x="0" y="0"/>
            <a:chExt cx="4618" cy="328"/>
          </a:xfrm>
        </p:grpSpPr>
        <p:pic>
          <p:nvPicPr>
            <p:cNvPr id="26635" name="图片 26634" descr="艺术化字母/数字">
              <a:hlinkClick r:id="rId6"/>
            </p:cNvPr>
            <p:cNvPicPr>
              <a:picLocks noChangeAspect="1"/>
            </p:cNvPicPr>
            <p:nvPr/>
          </p:nvPicPr>
          <p:blipFill>
            <a:blip r:embed="rId7" cstate="print"/>
            <a:stretch>
              <a:fillRect/>
            </a:stretch>
          </p:blipFill>
          <p:spPr>
            <a:xfrm>
              <a:off x="0" y="0"/>
              <a:ext cx="290" cy="328"/>
            </a:xfrm>
            <a:prstGeom prst="rect">
              <a:avLst/>
            </a:prstGeom>
            <a:noFill/>
            <a:ln w="9525">
              <a:noFill/>
            </a:ln>
          </p:spPr>
        </p:pic>
        <p:sp>
          <p:nvSpPr>
            <p:cNvPr id="26636" name="矩形 26635"/>
            <p:cNvSpPr/>
            <p:nvPr/>
          </p:nvSpPr>
          <p:spPr>
            <a:xfrm>
              <a:off x="362" y="28"/>
              <a:ext cx="4256" cy="271"/>
            </a:xfrm>
            <a:prstGeom prst="rect">
              <a:avLst/>
            </a:prstGeom>
            <a:noFill/>
            <a:ln w="9525">
              <a:noFill/>
            </a:ln>
          </p:spPr>
          <p:txBody>
            <a:bodyPr wrap="none" lIns="0" tIns="0" rIns="0" bIns="0" anchor="t">
              <a:spAutoFit/>
            </a:bodyPr>
            <a:lstStyle/>
            <a:p>
              <a:r>
                <a:rPr lang="zh-CN" altLang="en-US" sz="2800" dirty="0">
                  <a:solidFill>
                    <a:srgbClr val="0000FF"/>
                  </a:solidFill>
                  <a:latin typeface="华文彩云" pitchFamily="2" charset="-122"/>
                  <a:ea typeface="华文彩云" pitchFamily="2" charset="-122"/>
                </a:rPr>
                <a:t>强化国家机构，镇压叛乱，肃清王党分子；</a:t>
              </a:r>
            </a:p>
          </p:txBody>
        </p:sp>
      </p:grpSp>
      <p:grpSp>
        <p:nvGrpSpPr>
          <p:cNvPr id="26637" name="组合 26636"/>
          <p:cNvGrpSpPr/>
          <p:nvPr/>
        </p:nvGrpSpPr>
        <p:grpSpPr>
          <a:xfrm>
            <a:off x="2603500" y="2662238"/>
            <a:ext cx="4545013" cy="520700"/>
            <a:chOff x="0" y="0"/>
            <a:chExt cx="2863" cy="328"/>
          </a:xfrm>
        </p:grpSpPr>
        <p:pic>
          <p:nvPicPr>
            <p:cNvPr id="26638" name="图片 26637" descr="艺术化字母/数字">
              <a:hlinkClick r:id="rId8"/>
            </p:cNvPr>
            <p:cNvPicPr>
              <a:picLocks noChangeAspect="1"/>
            </p:cNvPicPr>
            <p:nvPr/>
          </p:nvPicPr>
          <p:blipFill>
            <a:blip r:embed="rId9" cstate="print"/>
            <a:stretch>
              <a:fillRect/>
            </a:stretch>
          </p:blipFill>
          <p:spPr>
            <a:xfrm>
              <a:off x="0" y="0"/>
              <a:ext cx="290" cy="328"/>
            </a:xfrm>
            <a:prstGeom prst="rect">
              <a:avLst/>
            </a:prstGeom>
            <a:noFill/>
            <a:ln w="9525">
              <a:noFill/>
            </a:ln>
          </p:spPr>
        </p:pic>
        <p:sp>
          <p:nvSpPr>
            <p:cNvPr id="26639" name="矩形 26638"/>
            <p:cNvSpPr/>
            <p:nvPr/>
          </p:nvSpPr>
          <p:spPr>
            <a:xfrm>
              <a:off x="362" y="28"/>
              <a:ext cx="2240" cy="271"/>
            </a:xfrm>
            <a:prstGeom prst="rect">
              <a:avLst/>
            </a:prstGeom>
            <a:noFill/>
            <a:ln w="9525">
              <a:noFill/>
            </a:ln>
          </p:spPr>
          <p:txBody>
            <a:bodyPr wrap="none" lIns="0" tIns="0" rIns="0" bIns="0" anchor="t">
              <a:spAutoFit/>
            </a:bodyPr>
            <a:lstStyle/>
            <a:p>
              <a:r>
                <a:rPr lang="zh-CN" altLang="en-US" sz="2800" dirty="0">
                  <a:solidFill>
                    <a:srgbClr val="0000FF"/>
                  </a:solidFill>
                  <a:latin typeface="华文彩云" pitchFamily="2" charset="-122"/>
                  <a:ea typeface="华文彩云" pitchFamily="2" charset="-122"/>
                </a:rPr>
                <a:t>制定法典，加强法制；</a:t>
              </a:r>
            </a:p>
          </p:txBody>
        </p:sp>
        <p:pic>
          <p:nvPicPr>
            <p:cNvPr id="26640" name="图片 26639" descr="详细">
              <a:hlinkClick r:id="" action="ppaction://noaction"/>
            </p:cNvPr>
            <p:cNvPicPr>
              <a:picLocks noChangeAspect="1"/>
            </p:cNvPicPr>
            <p:nvPr/>
          </p:nvPicPr>
          <p:blipFill>
            <a:blip r:embed="rId10" cstate="print"/>
            <a:stretch>
              <a:fillRect/>
            </a:stretch>
          </p:blipFill>
          <p:spPr>
            <a:xfrm>
              <a:off x="2533" y="21"/>
              <a:ext cx="330" cy="267"/>
            </a:xfrm>
            <a:prstGeom prst="rect">
              <a:avLst/>
            </a:prstGeom>
            <a:noFill/>
            <a:ln w="9525">
              <a:noFill/>
            </a:ln>
          </p:spPr>
        </p:pic>
      </p:grpSp>
      <p:grpSp>
        <p:nvGrpSpPr>
          <p:cNvPr id="26641" name="组合 26640"/>
          <p:cNvGrpSpPr/>
          <p:nvPr/>
        </p:nvGrpSpPr>
        <p:grpSpPr>
          <a:xfrm>
            <a:off x="2603500" y="4102100"/>
            <a:ext cx="7808913" cy="906463"/>
            <a:chOff x="0" y="0"/>
            <a:chExt cx="4919" cy="571"/>
          </a:xfrm>
        </p:grpSpPr>
        <p:pic>
          <p:nvPicPr>
            <p:cNvPr id="26642" name="图片 26641" descr="艺术化字母/数字">
              <a:hlinkClick r:id="rId11"/>
            </p:cNvPr>
            <p:cNvPicPr>
              <a:picLocks noChangeAspect="1"/>
            </p:cNvPicPr>
            <p:nvPr/>
          </p:nvPicPr>
          <p:blipFill>
            <a:blip r:embed="rId12" cstate="print"/>
            <a:stretch>
              <a:fillRect/>
            </a:stretch>
          </p:blipFill>
          <p:spPr>
            <a:xfrm>
              <a:off x="0" y="0"/>
              <a:ext cx="290" cy="328"/>
            </a:xfrm>
            <a:prstGeom prst="rect">
              <a:avLst/>
            </a:prstGeom>
            <a:noFill/>
            <a:ln w="9525">
              <a:noFill/>
            </a:ln>
          </p:spPr>
        </p:pic>
        <p:sp>
          <p:nvSpPr>
            <p:cNvPr id="26643" name="矩形 26642"/>
            <p:cNvSpPr/>
            <p:nvPr/>
          </p:nvSpPr>
          <p:spPr>
            <a:xfrm>
              <a:off x="362" y="28"/>
              <a:ext cx="4557" cy="543"/>
            </a:xfrm>
            <a:prstGeom prst="rect">
              <a:avLst/>
            </a:prstGeom>
            <a:noFill/>
            <a:ln w="9525">
              <a:noFill/>
            </a:ln>
          </p:spPr>
          <p:txBody>
            <a:bodyPr wrap="none" lIns="0" tIns="0" rIns="0" bIns="0" anchor="t">
              <a:spAutoFit/>
            </a:bodyPr>
            <a:lstStyle/>
            <a:p>
              <a:r>
                <a:rPr lang="en-US" altLang="zh-CN" sz="2800" dirty="0">
                  <a:solidFill>
                    <a:srgbClr val="0000FF"/>
                  </a:solidFill>
                  <a:latin typeface="华文彩云" pitchFamily="2" charset="-122"/>
                  <a:ea typeface="华文彩云" pitchFamily="2" charset="-122"/>
                </a:rPr>
                <a:t>1804</a:t>
              </a:r>
              <a:r>
                <a:rPr lang="zh-CN" altLang="en-US" sz="2800" dirty="0">
                  <a:solidFill>
                    <a:srgbClr val="0000FF"/>
                  </a:solidFill>
                  <a:latin typeface="华文彩云" pitchFamily="2" charset="-122"/>
                  <a:ea typeface="华文彩云" pitchFamily="2" charset="-122"/>
                </a:rPr>
                <a:t>年，加冕称皇帝，建立法兰西第一帝国，</a:t>
              </a:r>
            </a:p>
            <a:p>
              <a:r>
                <a:rPr lang="zh-CN" altLang="en-US" sz="2800" dirty="0">
                  <a:solidFill>
                    <a:srgbClr val="0000FF"/>
                  </a:solidFill>
                  <a:latin typeface="华文彩云" pitchFamily="2" charset="-122"/>
                  <a:ea typeface="华文彩云" pitchFamily="2" charset="-122"/>
                </a:rPr>
                <a:t>实行军事独裁。</a:t>
              </a:r>
            </a:p>
          </p:txBody>
        </p:sp>
        <p:pic>
          <p:nvPicPr>
            <p:cNvPr id="26644" name="图片 26643" descr="详细">
              <a:hlinkClick r:id="" action="ppaction://noaction"/>
            </p:cNvPr>
            <p:cNvPicPr>
              <a:picLocks noChangeAspect="1"/>
            </p:cNvPicPr>
            <p:nvPr/>
          </p:nvPicPr>
          <p:blipFill>
            <a:blip r:embed="rId10" cstate="print"/>
            <a:stretch>
              <a:fillRect/>
            </a:stretch>
          </p:blipFill>
          <p:spPr>
            <a:xfrm>
              <a:off x="1870" y="280"/>
              <a:ext cx="330" cy="267"/>
            </a:xfrm>
            <a:prstGeom prst="rect">
              <a:avLst/>
            </a:prstGeom>
            <a:noFill/>
            <a:ln w="9525">
              <a:noFill/>
            </a:ln>
          </p:spPr>
        </p:pic>
      </p:grpSp>
      <p:grpSp>
        <p:nvGrpSpPr>
          <p:cNvPr id="26645" name="组合 26644"/>
          <p:cNvGrpSpPr/>
          <p:nvPr/>
        </p:nvGrpSpPr>
        <p:grpSpPr>
          <a:xfrm>
            <a:off x="1751013" y="5861051"/>
            <a:ext cx="8689975" cy="888999"/>
            <a:chOff x="0" y="-3"/>
            <a:chExt cx="5474" cy="560"/>
          </a:xfrm>
        </p:grpSpPr>
        <p:sp>
          <p:nvSpPr>
            <p:cNvPr id="26646" name="矩形 26645"/>
            <p:cNvSpPr/>
            <p:nvPr/>
          </p:nvSpPr>
          <p:spPr>
            <a:xfrm>
              <a:off x="0" y="-3"/>
              <a:ext cx="5474" cy="554"/>
            </a:xfrm>
            <a:prstGeom prst="rect">
              <a:avLst/>
            </a:prstGeom>
            <a:noFill/>
            <a:ln w="9525">
              <a:noFill/>
            </a:ln>
          </p:spPr>
          <p:txBody>
            <a:bodyPr lIns="0" tIns="0" rIns="0" bIns="0" anchor="ctr" anchorCtr="1">
              <a:spAutoFit/>
            </a:bodyPr>
            <a:lstStyle/>
            <a:p>
              <a:pPr>
                <a:lnSpc>
                  <a:spcPct val="130000"/>
                </a:lnSpc>
              </a:pPr>
              <a:r>
                <a:rPr lang="zh-CN" altLang="en-US" sz="2200" dirty="0">
                  <a:solidFill>
                    <a:schemeClr val="hlink"/>
                  </a:solidFill>
                  <a:latin typeface="华文琥珀" pitchFamily="2" charset="-122"/>
                  <a:ea typeface="华文琥珀" pitchFamily="2" charset="-122"/>
                </a:rPr>
                <a:t>　　与欧洲反法同盟开战，击败了几乎所有的欧洲大国，解除了对法国的外来威胁。</a:t>
              </a:r>
            </a:p>
          </p:txBody>
        </p:sp>
        <p:pic>
          <p:nvPicPr>
            <p:cNvPr id="26647" name="图片 26646" descr="详细">
              <a:hlinkClick r:id="" action="ppaction://noaction"/>
            </p:cNvPr>
            <p:cNvPicPr>
              <a:picLocks noChangeAspect="1"/>
            </p:cNvPicPr>
            <p:nvPr/>
          </p:nvPicPr>
          <p:blipFill>
            <a:blip r:embed="rId10" cstate="print"/>
            <a:stretch>
              <a:fillRect/>
            </a:stretch>
          </p:blipFill>
          <p:spPr>
            <a:xfrm>
              <a:off x="1019" y="290"/>
              <a:ext cx="330" cy="267"/>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p:cTn id="7" dur="500" fill="hold"/>
                                        <p:tgtEl>
                                          <p:spTgt spid="26628"/>
                                        </p:tgtEl>
                                        <p:attrNameLst>
                                          <p:attrName>ppt_w</p:attrName>
                                        </p:attrNameLst>
                                      </p:cBhvr>
                                      <p:tavLst>
                                        <p:tav tm="0">
                                          <p:val>
                                            <p:fltVal val="0"/>
                                          </p:val>
                                        </p:tav>
                                        <p:tav tm="100000">
                                          <p:val>
                                            <p:strVal val="#ppt_w"/>
                                          </p:val>
                                        </p:tav>
                                      </p:tavLst>
                                    </p:anim>
                                    <p:anim calcmode="lin" valueType="num">
                                      <p:cBhvr>
                                        <p:cTn id="8" dur="500" fill="hold"/>
                                        <p:tgtEl>
                                          <p:spTgt spid="26628"/>
                                        </p:tgtEl>
                                        <p:attrNameLst>
                                          <p:attrName>ppt_h</p:attrName>
                                        </p:attrNameLst>
                                      </p:cBhvr>
                                      <p:tavLst>
                                        <p:tav tm="0">
                                          <p:val>
                                            <p:fltVal val="0"/>
                                          </p:val>
                                        </p:tav>
                                        <p:tav tm="100000">
                                          <p:val>
                                            <p:strVal val="#ppt_h"/>
                                          </p:val>
                                        </p:tav>
                                      </p:tavLst>
                                    </p:anim>
                                    <p:anim calcmode="lin" valueType="num">
                                      <p:cBhvr>
                                        <p:cTn id="9" dur="500" fill="hold"/>
                                        <p:tgtEl>
                                          <p:spTgt spid="26628"/>
                                        </p:tgtEl>
                                        <p:attrNameLst>
                                          <p:attrName>ppt_x</p:attrName>
                                        </p:attrNameLst>
                                      </p:cBhvr>
                                      <p:tavLst>
                                        <p:tav tm="0">
                                          <p:val>
                                            <p:fltVal val="0.5"/>
                                          </p:val>
                                        </p:tav>
                                        <p:tav tm="100000">
                                          <p:val>
                                            <p:strVal val="#ppt_x"/>
                                          </p:val>
                                        </p:tav>
                                      </p:tavLst>
                                    </p:anim>
                                    <p:anim calcmode="lin" valueType="num">
                                      <p:cBhvr>
                                        <p:cTn id="10" dur="500" fill="hold"/>
                                        <p:tgtEl>
                                          <p:spTgt spid="26628"/>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6631"/>
                                        </p:tgtEl>
                                        <p:attrNameLst>
                                          <p:attrName>style.visibility</p:attrName>
                                        </p:attrNameLst>
                                      </p:cBhvr>
                                      <p:to>
                                        <p:strVal val="visible"/>
                                      </p:to>
                                    </p:set>
                                    <p:animEffect transition="in" filter="wipe(left)">
                                      <p:cBhvr>
                                        <p:cTn id="15" dur="500"/>
                                        <p:tgtEl>
                                          <p:spTgt spid="26631"/>
                                        </p:tgtEl>
                                      </p:cBhvr>
                                    </p:animEffect>
                                  </p:childTnLst>
                                  <p:subTnLst>
                                    <p:audio>
                                      <p:cMediaNode>
                                        <p:cTn display="0" masterRel="sameClick">
                                          <p:stCondLst>
                                            <p:cond evt="begin" delay="0">
                                              <p:tn val="13"/>
                                            </p:cond>
                                          </p:stCondLst>
                                          <p:endCondLst>
                                            <p:cond evt="onStopAudio" delay="0">
                                              <p:tgtEl>
                                                <p:sldTgt/>
                                              </p:tgtEl>
                                            </p:cond>
                                          </p:endCondLst>
                                        </p:cTn>
                                        <p:tgtEl>
                                          <p:sndTgt r:embed="rId3" name="type.wav"/>
                                        </p:tgtEl>
                                      </p:cMediaNode>
                                    </p:audio>
                                  </p:sub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6637"/>
                                        </p:tgtEl>
                                        <p:attrNameLst>
                                          <p:attrName>style.visibility</p:attrName>
                                        </p:attrNameLst>
                                      </p:cBhvr>
                                      <p:to>
                                        <p:strVal val="visible"/>
                                      </p:to>
                                    </p:set>
                                    <p:animEffect transition="in" filter="wipe(left)">
                                      <p:cBhvr>
                                        <p:cTn id="20" dur="500"/>
                                        <p:tgtEl>
                                          <p:spTgt spid="26637"/>
                                        </p:tgtEl>
                                      </p:cBhvr>
                                    </p:animEffect>
                                  </p:childTnLst>
                                  <p:subTnLst>
                                    <p:audio>
                                      <p:cMediaNode>
                                        <p:cTn display="0" masterRel="sameClick">
                                          <p:stCondLst>
                                            <p:cond evt="begin" delay="0">
                                              <p:tn val="18"/>
                                            </p:cond>
                                          </p:stCondLst>
                                          <p:endCondLst>
                                            <p:cond evt="onStopAudio" delay="0">
                                              <p:tgtEl>
                                                <p:sldTgt/>
                                              </p:tgtEl>
                                            </p:cond>
                                          </p:endCondLst>
                                        </p:cTn>
                                        <p:tgtEl>
                                          <p:sndTgt r:embed="rId3" name="type.wav"/>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6634"/>
                                        </p:tgtEl>
                                        <p:attrNameLst>
                                          <p:attrName>style.visibility</p:attrName>
                                        </p:attrNameLst>
                                      </p:cBhvr>
                                      <p:to>
                                        <p:strVal val="visible"/>
                                      </p:to>
                                    </p:set>
                                    <p:animEffect transition="in" filter="wipe(left)">
                                      <p:cBhvr>
                                        <p:cTn id="25" dur="500"/>
                                        <p:tgtEl>
                                          <p:spTgt spid="26634"/>
                                        </p:tgtEl>
                                      </p:cBhvr>
                                    </p:animEffect>
                                  </p:childTnLst>
                                  <p:subTnLst>
                                    <p:audio>
                                      <p:cMediaNode>
                                        <p:cTn display="0" masterRel="sameClick">
                                          <p:stCondLst>
                                            <p:cond evt="begin" delay="0">
                                              <p:tn val="23"/>
                                            </p:cond>
                                          </p:stCondLst>
                                          <p:endCondLst>
                                            <p:cond evt="onStopAudio" delay="0">
                                              <p:tgtEl>
                                                <p:sldTgt/>
                                              </p:tgtEl>
                                            </p:cond>
                                          </p:endCondLst>
                                        </p:cTn>
                                        <p:tgtEl>
                                          <p:sndTgt r:embed="rId3" name="type.wav"/>
                                        </p:tgtEl>
                                      </p:cMediaNode>
                                    </p:audio>
                                  </p:sub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6641"/>
                                        </p:tgtEl>
                                        <p:attrNameLst>
                                          <p:attrName>style.visibility</p:attrName>
                                        </p:attrNameLst>
                                      </p:cBhvr>
                                      <p:to>
                                        <p:strVal val="visible"/>
                                      </p:to>
                                    </p:set>
                                    <p:animEffect transition="in" filter="wipe(left)">
                                      <p:cBhvr>
                                        <p:cTn id="30" dur="500"/>
                                        <p:tgtEl>
                                          <p:spTgt spid="26641"/>
                                        </p:tgtEl>
                                      </p:cBhvr>
                                    </p:animEffect>
                                  </p:childTnLst>
                                  <p:subTnLst>
                                    <p:audio>
                                      <p:cMediaNode>
                                        <p:cTn display="0" masterRel="sameClick">
                                          <p:stCondLst>
                                            <p:cond evt="begin" delay="0">
                                              <p:tn val="28"/>
                                            </p:cond>
                                          </p:stCondLst>
                                          <p:endCondLst>
                                            <p:cond evt="onStopAudio" delay="0">
                                              <p:tgtEl>
                                                <p:sldTgt/>
                                              </p:tgtEl>
                                            </p:cond>
                                          </p:endCondLst>
                                        </p:cTn>
                                        <p:tgtEl>
                                          <p:sndTgt r:embed="rId3" name="type.wav"/>
                                        </p:tgtEl>
                                      </p:cMediaNode>
                                    </p:audio>
                                  </p:sub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6645"/>
                                        </p:tgtEl>
                                        <p:attrNameLst>
                                          <p:attrName>style.visibility</p:attrName>
                                        </p:attrNameLst>
                                      </p:cBhvr>
                                      <p:to>
                                        <p:strVal val="visible"/>
                                      </p:to>
                                    </p:set>
                                    <p:animEffect transition="in" filter="wipe(up)">
                                      <p:cBhvr>
                                        <p:cTn id="35" dur="500"/>
                                        <p:tgtEl>
                                          <p:spTgt spid="26645"/>
                                        </p:tgtEl>
                                      </p:cBhvr>
                                    </p:animEffect>
                                  </p:childTnLst>
                                  <p:subTnLst>
                                    <p:audio>
                                      <p:cMediaNode>
                                        <p:cTn display="0" masterRel="sameClick">
                                          <p:stCondLst>
                                            <p:cond evt="begin" delay="0">
                                              <p:tn val="33"/>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27649" descr="拿破仑法典"/>
          <p:cNvPicPr>
            <a:picLocks noChangeAspect="1"/>
          </p:cNvPicPr>
          <p:nvPr/>
        </p:nvPicPr>
        <p:blipFill>
          <a:blip r:embed="rId2" cstate="print"/>
          <a:stretch>
            <a:fillRect/>
          </a:stretch>
        </p:blipFill>
        <p:spPr>
          <a:xfrm>
            <a:off x="1789113" y="1033463"/>
            <a:ext cx="3984625" cy="5413375"/>
          </a:xfrm>
          <a:prstGeom prst="rect">
            <a:avLst/>
          </a:prstGeom>
          <a:noFill/>
          <a:ln w="9525">
            <a:noFill/>
          </a:ln>
        </p:spPr>
      </p:pic>
      <p:sp>
        <p:nvSpPr>
          <p:cNvPr id="27651" name="矩形 27650"/>
          <p:cNvSpPr/>
          <p:nvPr/>
        </p:nvSpPr>
        <p:spPr>
          <a:xfrm>
            <a:off x="2638425" y="6477000"/>
            <a:ext cx="2286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拿破仑法典</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封面</a:t>
            </a:r>
          </a:p>
        </p:txBody>
      </p:sp>
      <p:sp>
        <p:nvSpPr>
          <p:cNvPr id="27652" name="文本框 27651" descr="c0200"/>
          <p:cNvSpPr txBox="1"/>
          <p:nvPr/>
        </p:nvSpPr>
        <p:spPr>
          <a:xfrm>
            <a:off x="5840413" y="1036638"/>
            <a:ext cx="4662487" cy="3902710"/>
          </a:xfrm>
          <a:prstGeom prst="rect">
            <a:avLst/>
          </a:prstGeom>
          <a:blipFill rotWithShape="0">
            <a:blip r:embed="rId3" cstate="print"/>
          </a:blipFill>
          <a:ln w="9525">
            <a:noFill/>
          </a:ln>
        </p:spPr>
        <p:txBody>
          <a:bodyPr lIns="360000" tIns="36000" rIns="72000" bIns="36000">
            <a:spAutoFit/>
          </a:bodyPr>
          <a:lstStyle/>
          <a:p>
            <a:pPr>
              <a:lnSpc>
                <a:spcPct val="120000"/>
              </a:lnSpc>
            </a:pPr>
            <a:r>
              <a:rPr lang="zh-CN" altLang="en-US" sz="3000" dirty="0">
                <a:solidFill>
                  <a:srgbClr val="663300"/>
                </a:solidFill>
                <a:latin typeface="华文隶书" panose="02010800040101010101" pitchFamily="2" charset="-122"/>
                <a:ea typeface="华文隶书" panose="02010800040101010101" pitchFamily="2" charset="-122"/>
              </a:rPr>
              <a:t>　　我真正的光荣并非打了40次胜仗，滑铁卢之战抹去了关于这一切的记忆。但是，有一样东西是不会被人忘却的，它将永垂不朽</a:t>
            </a:r>
            <a:r>
              <a:rPr lang="zh-CN" altLang="en-US" sz="3000" dirty="0">
                <a:solidFill>
                  <a:srgbClr val="663300"/>
                </a:solidFill>
                <a:latin typeface="Times New Roman" panose="02020603050405020304" pitchFamily="2" charset="0"/>
                <a:ea typeface="华文隶书" panose="02010800040101010101" pitchFamily="2" charset="-122"/>
              </a:rPr>
              <a:t>——</a:t>
            </a:r>
            <a:r>
              <a:rPr lang="zh-CN" altLang="en-US" sz="3000" dirty="0">
                <a:solidFill>
                  <a:srgbClr val="663300"/>
                </a:solidFill>
                <a:latin typeface="华文隶书" panose="02010800040101010101" pitchFamily="2" charset="-122"/>
                <a:ea typeface="华文隶书" panose="02010800040101010101" pitchFamily="2" charset="-122"/>
              </a:rPr>
              <a:t>那就是我的法典。</a:t>
            </a:r>
          </a:p>
          <a:p>
            <a:pPr algn="r">
              <a:lnSpc>
                <a:spcPct val="110000"/>
              </a:lnSpc>
            </a:pPr>
            <a:r>
              <a:rPr lang="en-US" altLang="zh-CN" sz="3000" dirty="0">
                <a:solidFill>
                  <a:srgbClr val="663300"/>
                </a:solidFill>
                <a:latin typeface="Times New Roman" panose="02020603050405020304" pitchFamily="2" charset="0"/>
                <a:ea typeface="华文隶书" panose="02010800040101010101" pitchFamily="2" charset="-122"/>
              </a:rPr>
              <a:t>——</a:t>
            </a:r>
            <a:r>
              <a:rPr lang="zh-CN" altLang="en-US" sz="3000" dirty="0">
                <a:solidFill>
                  <a:srgbClr val="663300"/>
                </a:solidFill>
                <a:latin typeface="华文隶书" panose="02010800040101010101" pitchFamily="2" charset="-122"/>
                <a:ea typeface="华文隶书" panose="02010800040101010101" pitchFamily="2" charset="-122"/>
              </a:rPr>
              <a:t>拿破仑</a:t>
            </a:r>
          </a:p>
        </p:txBody>
      </p:sp>
      <p:sp>
        <p:nvSpPr>
          <p:cNvPr id="27653" name="矩形 27652"/>
          <p:cNvSpPr/>
          <p:nvPr/>
        </p:nvSpPr>
        <p:spPr>
          <a:xfrm>
            <a:off x="5822950" y="4965700"/>
            <a:ext cx="4845050" cy="183070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拿破仑法典</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是</a:t>
            </a:r>
            <a:r>
              <a:rPr lang="en-US" altLang="zh-CN" sz="1700" dirty="0">
                <a:solidFill>
                  <a:srgbClr val="333333"/>
                </a:solidFill>
                <a:latin typeface="华文楷体" pitchFamily="2" charset="-122"/>
                <a:ea typeface="华文楷体" pitchFamily="2" charset="-122"/>
              </a:rPr>
              <a:t>1804</a:t>
            </a:r>
            <a:r>
              <a:rPr lang="zh-CN" altLang="en-US" sz="1700" dirty="0">
                <a:solidFill>
                  <a:srgbClr val="333333"/>
                </a:solidFill>
                <a:latin typeface="华文楷体" pitchFamily="2" charset="-122"/>
                <a:ea typeface="华文楷体" pitchFamily="2" charset="-122"/>
              </a:rPr>
              <a:t>年由拿破仑亲自主持审议通过并颁布的法国民法典。它分人法、物法和取得权利的方法三编，共</a:t>
            </a:r>
            <a:r>
              <a:rPr lang="en-US" altLang="zh-CN" sz="1700" dirty="0">
                <a:solidFill>
                  <a:srgbClr val="333333"/>
                </a:solidFill>
                <a:latin typeface="华文楷体" pitchFamily="2" charset="-122"/>
                <a:ea typeface="华文楷体" pitchFamily="2" charset="-122"/>
              </a:rPr>
              <a:t>2281</a:t>
            </a:r>
            <a:r>
              <a:rPr lang="zh-CN" altLang="en-US" sz="1700" dirty="0">
                <a:solidFill>
                  <a:srgbClr val="333333"/>
                </a:solidFill>
                <a:latin typeface="华文楷体" pitchFamily="2" charset="-122"/>
                <a:ea typeface="华文楷体" pitchFamily="2" charset="-122"/>
              </a:rPr>
              <a:t>条。法典确立了资本主义社会的立法规范，并于</a:t>
            </a:r>
            <a:r>
              <a:rPr lang="en-US" altLang="zh-CN" sz="1700" dirty="0">
                <a:solidFill>
                  <a:srgbClr val="333333"/>
                </a:solidFill>
                <a:latin typeface="华文楷体" pitchFamily="2" charset="-122"/>
                <a:ea typeface="华文楷体" pitchFamily="2" charset="-122"/>
              </a:rPr>
              <a:t>1807</a:t>
            </a:r>
            <a:r>
              <a:rPr lang="zh-CN" altLang="en-US" sz="1700" dirty="0">
                <a:solidFill>
                  <a:srgbClr val="333333"/>
                </a:solidFill>
                <a:latin typeface="华文楷体" pitchFamily="2" charset="-122"/>
                <a:ea typeface="华文楷体" pitchFamily="2" charset="-122"/>
              </a:rPr>
              <a:t>年正式命名为</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拿破仑法典</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。它是</a:t>
            </a:r>
            <a:r>
              <a:rPr lang="zh-CN" altLang="en-US" sz="1700" dirty="0">
                <a:solidFill>
                  <a:srgbClr val="0000FF"/>
                </a:solidFill>
                <a:latin typeface="华文楷体" pitchFamily="2" charset="-122"/>
                <a:ea typeface="华文楷体" pitchFamily="2" charset="-122"/>
              </a:rPr>
              <a:t>一部典型的资产阶级法典</a:t>
            </a:r>
            <a:r>
              <a:rPr lang="zh-CN" altLang="en-US" sz="1700" dirty="0">
                <a:solidFill>
                  <a:srgbClr val="333333"/>
                </a:solidFill>
                <a:latin typeface="华文楷体" pitchFamily="2" charset="-122"/>
                <a:ea typeface="华文楷体" pitchFamily="2" charset="-122"/>
              </a:rPr>
              <a:t>，对</a:t>
            </a:r>
            <a:r>
              <a:rPr lang="en-US" altLang="zh-CN" sz="1700" dirty="0">
                <a:solidFill>
                  <a:srgbClr val="333333"/>
                </a:solidFill>
                <a:latin typeface="华文楷体" pitchFamily="2" charset="-122"/>
                <a:ea typeface="华文楷体" pitchFamily="2" charset="-122"/>
              </a:rPr>
              <a:t>19</a:t>
            </a:r>
            <a:r>
              <a:rPr lang="zh-CN" altLang="en-US" sz="1700" dirty="0">
                <a:solidFill>
                  <a:srgbClr val="333333"/>
                </a:solidFill>
                <a:latin typeface="华文楷体" pitchFamily="2" charset="-122"/>
                <a:ea typeface="华文楷体" pitchFamily="2" charset="-122"/>
              </a:rPr>
              <a:t>世纪欧洲大部分国家与拉丁美洲国家民法典都</a:t>
            </a:r>
          </a:p>
          <a:p>
            <a:r>
              <a:rPr lang="zh-CN" altLang="en-US" sz="1700" dirty="0">
                <a:solidFill>
                  <a:srgbClr val="333333"/>
                </a:solidFill>
                <a:latin typeface="华文楷体" pitchFamily="2" charset="-122"/>
                <a:ea typeface="华文楷体" pitchFamily="2" charset="-122"/>
              </a:rPr>
              <a:t>曾产生过重大影响。</a:t>
            </a:r>
          </a:p>
        </p:txBody>
      </p:sp>
      <p:pic>
        <p:nvPicPr>
          <p:cNvPr id="27654" name="图片 27653" descr="gif202.gif">
            <a:hlinkClick r:id="" action="ppaction://noaction"/>
          </p:cNvPr>
          <p:cNvPicPr>
            <a:picLocks noChangeAspect="1"/>
          </p:cNvPicPr>
          <p:nvPr/>
        </p:nvPicPr>
        <p:blipFill>
          <a:blip r:embed="rId4" cstate="print"/>
          <a:stretch>
            <a:fillRect/>
          </a:stretch>
        </p:blipFill>
        <p:spPr>
          <a:xfrm>
            <a:off x="10186988" y="6397625"/>
            <a:ext cx="481012" cy="460375"/>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30721"/>
          <p:cNvSpPr/>
          <p:nvPr/>
        </p:nvSpPr>
        <p:spPr>
          <a:xfrm>
            <a:off x="2352675" y="6189663"/>
            <a:ext cx="2032000" cy="61531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拿破仑皇帝朝服像</a:t>
            </a:r>
          </a:p>
          <a:p>
            <a:pPr algn="ctr"/>
            <a:r>
              <a:rPr lang="zh-CN" altLang="en-US" sz="2000" dirty="0">
                <a:solidFill>
                  <a:srgbClr val="663300"/>
                </a:solidFill>
                <a:latin typeface="Times New Roman" panose="02020603050405020304" pitchFamily="2" charset="0"/>
                <a:ea typeface="黑体" panose="02010600030101010101" pitchFamily="49" charset="-122"/>
              </a:rPr>
              <a:t>（安左尔作）</a:t>
            </a:r>
          </a:p>
        </p:txBody>
      </p:sp>
      <p:pic>
        <p:nvPicPr>
          <p:cNvPr id="30723" name="图片 30722" descr="gif202.gif">
            <a:hlinkClick r:id="rId3" action="ppaction://hlinksldjump"/>
          </p:cNvPr>
          <p:cNvPicPr>
            <a:picLocks noChangeAspect="1"/>
          </p:cNvPicPr>
          <p:nvPr/>
        </p:nvPicPr>
        <p:blipFill>
          <a:blip r:embed="rId4" cstate="print"/>
          <a:stretch>
            <a:fillRect/>
          </a:stretch>
        </p:blipFill>
        <p:spPr>
          <a:xfrm>
            <a:off x="10186988" y="6397625"/>
            <a:ext cx="481012" cy="460375"/>
          </a:xfrm>
          <a:prstGeom prst="rect">
            <a:avLst/>
          </a:prstGeom>
          <a:noFill/>
          <a:ln w="9525">
            <a:noFill/>
          </a:ln>
        </p:spPr>
      </p:pic>
      <p:sp>
        <p:nvSpPr>
          <p:cNvPr id="30724" name="矩形 30723"/>
          <p:cNvSpPr/>
          <p:nvPr/>
        </p:nvSpPr>
        <p:spPr>
          <a:xfrm>
            <a:off x="5584825" y="6477000"/>
            <a:ext cx="4445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法国发行拿破仑皇帝加冕</a:t>
            </a:r>
            <a:r>
              <a:rPr lang="en-US" altLang="zh-CN" sz="2000" dirty="0">
                <a:solidFill>
                  <a:srgbClr val="663300"/>
                </a:solidFill>
                <a:latin typeface="Times New Roman" panose="02020603050405020304" pitchFamily="2" charset="0"/>
                <a:ea typeface="黑体" panose="02010600030101010101" pitchFamily="49" charset="-122"/>
              </a:rPr>
              <a:t>200</a:t>
            </a:r>
            <a:r>
              <a:rPr lang="zh-CN" altLang="en-US" sz="2000" dirty="0">
                <a:solidFill>
                  <a:srgbClr val="663300"/>
                </a:solidFill>
                <a:latin typeface="Times New Roman" panose="02020603050405020304" pitchFamily="2" charset="0"/>
                <a:ea typeface="黑体" panose="02010600030101010101" pitchFamily="49" charset="-122"/>
              </a:rPr>
              <a:t>周年纪念币</a:t>
            </a:r>
          </a:p>
        </p:txBody>
      </p:sp>
      <p:pic>
        <p:nvPicPr>
          <p:cNvPr id="30725" name="图片 30724" descr="l"/>
          <p:cNvPicPr>
            <a:picLocks noChangeAspect="1"/>
          </p:cNvPicPr>
          <p:nvPr/>
        </p:nvPicPr>
        <p:blipFill>
          <a:blip r:embed="rId5" cstate="print"/>
          <a:stretch>
            <a:fillRect/>
          </a:stretch>
        </p:blipFill>
        <p:spPr>
          <a:xfrm>
            <a:off x="1760538" y="1031875"/>
            <a:ext cx="3214687" cy="5151438"/>
          </a:xfrm>
          <a:prstGeom prst="rect">
            <a:avLst/>
          </a:prstGeom>
          <a:noFill/>
          <a:ln w="9525">
            <a:noFill/>
          </a:ln>
        </p:spPr>
      </p:pic>
      <p:pic>
        <p:nvPicPr>
          <p:cNvPr id="30726" name="图片 30725" descr="l"/>
          <p:cNvPicPr>
            <a:picLocks noChangeAspect="1"/>
          </p:cNvPicPr>
          <p:nvPr/>
        </p:nvPicPr>
        <p:blipFill>
          <a:blip r:embed="rId6" cstate="print"/>
          <a:stretch>
            <a:fillRect/>
          </a:stretch>
        </p:blipFill>
        <p:spPr>
          <a:xfrm>
            <a:off x="5189538" y="1058863"/>
            <a:ext cx="5235575" cy="2590800"/>
          </a:xfrm>
          <a:prstGeom prst="rect">
            <a:avLst/>
          </a:prstGeom>
          <a:noFill/>
          <a:ln w="9525">
            <a:noFill/>
          </a:ln>
        </p:spPr>
      </p:pic>
      <p:pic>
        <p:nvPicPr>
          <p:cNvPr id="30727" name="图片 30726" descr="l"/>
          <p:cNvPicPr>
            <a:picLocks noChangeAspect="1"/>
          </p:cNvPicPr>
          <p:nvPr/>
        </p:nvPicPr>
        <p:blipFill>
          <a:blip r:embed="rId7" cstate="print"/>
          <a:stretch>
            <a:fillRect/>
          </a:stretch>
        </p:blipFill>
        <p:spPr>
          <a:xfrm>
            <a:off x="5189538" y="3727450"/>
            <a:ext cx="5235575" cy="2684463"/>
          </a:xfrm>
          <a:prstGeom prst="rect">
            <a:avLst/>
          </a:prstGeom>
          <a:noFill/>
          <a:ln w="9525">
            <a:noFill/>
          </a:ln>
        </p:spPr>
      </p:pic>
      <p:sp>
        <p:nvSpPr>
          <p:cNvPr id="30728" name="横卷形 30727"/>
          <p:cNvSpPr/>
          <p:nvPr/>
        </p:nvSpPr>
        <p:spPr>
          <a:xfrm>
            <a:off x="2076450" y="1924050"/>
            <a:ext cx="8039100" cy="3009900"/>
          </a:xfrm>
          <a:prstGeom prst="horizontalScroll">
            <a:avLst>
              <a:gd name="adj" fmla="val 12500"/>
            </a:avLst>
          </a:prstGeom>
          <a:solidFill>
            <a:srgbClr val="FFFFFF"/>
          </a:solidFill>
          <a:ln w="31750" cap="flat" cmpd="sng">
            <a:solidFill>
              <a:srgbClr val="008000"/>
            </a:solidFill>
            <a:prstDash val="solid"/>
            <a:headEnd type="none" w="med" len="med"/>
            <a:tailEnd type="none" w="med" len="med"/>
          </a:ln>
        </p:spPr>
        <p:txBody>
          <a:bodyPr wrap="none" lIns="36000" tIns="36000" rIns="36000" bIns="36000" anchor="ctr" anchorCtr="1"/>
          <a:lstStyle/>
          <a:p>
            <a:pPr algn="ctr"/>
            <a:r>
              <a:rPr lang="zh-CN" altLang="en-US" sz="4800" dirty="0">
                <a:solidFill>
                  <a:srgbClr val="996600"/>
                </a:solidFill>
                <a:latin typeface="华文隶书" panose="02010800040101010101" pitchFamily="2" charset="-122"/>
                <a:ea typeface="华文隶书" panose="02010800040101010101" pitchFamily="2" charset="-122"/>
              </a:rPr>
              <a:t>拿破仑对内政策的作用</a:t>
            </a:r>
          </a:p>
          <a:p>
            <a:pPr algn="ctr"/>
            <a:r>
              <a:rPr lang="zh-CN" altLang="en-US" sz="3200" dirty="0">
                <a:solidFill>
                  <a:srgbClr val="0000FF"/>
                </a:solidFill>
                <a:latin typeface="华文彩云" pitchFamily="2" charset="-122"/>
                <a:ea typeface="华文彩云" pitchFamily="2" charset="-122"/>
              </a:rPr>
              <a:t>一定程度上维护了法国</a:t>
            </a:r>
          </a:p>
          <a:p>
            <a:pPr algn="ctr">
              <a:lnSpc>
                <a:spcPct val="120000"/>
              </a:lnSpc>
            </a:pPr>
            <a:r>
              <a:rPr lang="zh-CN" altLang="en-US" sz="3200" dirty="0">
                <a:solidFill>
                  <a:srgbClr val="0000FF"/>
                </a:solidFill>
                <a:latin typeface="华文彩云" pitchFamily="2" charset="-122"/>
                <a:ea typeface="华文彩云" pitchFamily="2" charset="-122"/>
              </a:rPr>
              <a:t>资产阶级的成果，具有进步意义。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0728"/>
                                        </p:tgtEl>
                                        <p:attrNameLst>
                                          <p:attrName>style.visibility</p:attrName>
                                        </p:attrNameLst>
                                      </p:cBhvr>
                                      <p:to>
                                        <p:strVal val="visible"/>
                                      </p:to>
                                    </p:set>
                                    <p:animEffect transition="in" filter="randombar(vertical)">
                                      <p:cBhvr>
                                        <p:cTn id="7" dur="500"/>
                                        <p:tgtEl>
                                          <p:spTgt spid="30728"/>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31745"/>
          <p:cNvSpPr txBox="1"/>
          <p:nvPr/>
        </p:nvSpPr>
        <p:spPr>
          <a:xfrm>
            <a:off x="5588000" y="5903913"/>
            <a:ext cx="1016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三皇之战</a:t>
            </a:r>
          </a:p>
        </p:txBody>
      </p:sp>
      <p:sp>
        <p:nvSpPr>
          <p:cNvPr id="31747" name="文本框 31746"/>
          <p:cNvSpPr txBox="1"/>
          <p:nvPr/>
        </p:nvSpPr>
        <p:spPr>
          <a:xfrm>
            <a:off x="1793875" y="6261100"/>
            <a:ext cx="8602663" cy="52260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1805</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12</a:t>
            </a:r>
            <a:r>
              <a:rPr lang="zh-CN" altLang="en-US" sz="1700" dirty="0">
                <a:solidFill>
                  <a:srgbClr val="333333"/>
                </a:solidFill>
                <a:latin typeface="华文楷体" pitchFamily="2" charset="-122"/>
                <a:ea typeface="华文楷体" pitchFamily="2" charset="-122"/>
              </a:rPr>
              <a:t>月，拿破仑指挥法国军队在奥斯特里茨村同俄国和奥地利皇帝率领的反法军队会战，一举击溃俄奥联军，使得欧洲封建国家第三次反法联盟崩溃。</a:t>
            </a:r>
          </a:p>
        </p:txBody>
      </p:sp>
      <p:pic>
        <p:nvPicPr>
          <p:cNvPr id="31748" name="图片 31747"/>
          <p:cNvPicPr>
            <a:picLocks noChangeAspect="1"/>
          </p:cNvPicPr>
          <p:nvPr/>
        </p:nvPicPr>
        <p:blipFill>
          <a:blip r:embed="rId2" cstate="print">
            <a:lum contrast="12000"/>
          </a:blip>
          <a:srcRect l="10782" r="1147"/>
          <a:stretch>
            <a:fillRect/>
          </a:stretch>
        </p:blipFill>
        <p:spPr>
          <a:xfrm>
            <a:off x="1800225" y="1036638"/>
            <a:ext cx="8589963" cy="4805362"/>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32769"/>
          <p:cNvSpPr/>
          <p:nvPr/>
        </p:nvSpPr>
        <p:spPr>
          <a:xfrm>
            <a:off x="1746250" y="6008688"/>
            <a:ext cx="8699500"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法国</a:t>
            </a:r>
            <a:r>
              <a:rPr lang="en-US" altLang="zh-CN" sz="1700" dirty="0">
                <a:solidFill>
                  <a:srgbClr val="333333"/>
                </a:solidFill>
                <a:latin typeface="华文楷体" pitchFamily="2" charset="-122"/>
                <a:ea typeface="华文楷体" pitchFamily="2" charset="-122"/>
              </a:rPr>
              <a:t>19</a:t>
            </a:r>
            <a:r>
              <a:rPr lang="zh-CN" altLang="en-US" sz="1700" dirty="0">
                <a:solidFill>
                  <a:srgbClr val="333333"/>
                </a:solidFill>
                <a:latin typeface="华文楷体" pitchFamily="2" charset="-122"/>
                <a:ea typeface="华文楷体" pitchFamily="2" charset="-122"/>
              </a:rPr>
              <a:t>世纪大型纪念碑式建筑。位于巴黎市中轴线香榭丽舍大街的戴高乐广场中央。它是拿破仑一世为纪念</a:t>
            </a:r>
            <a:r>
              <a:rPr lang="en-US" altLang="zh-CN" sz="1700" dirty="0">
                <a:solidFill>
                  <a:srgbClr val="333333"/>
                </a:solidFill>
                <a:latin typeface="华文楷体" pitchFamily="2" charset="-122"/>
                <a:ea typeface="华文楷体" pitchFamily="2" charset="-122"/>
              </a:rPr>
              <a:t>1805</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12</a:t>
            </a:r>
            <a:r>
              <a:rPr lang="zh-CN" altLang="en-US" sz="1700" dirty="0">
                <a:solidFill>
                  <a:srgbClr val="333333"/>
                </a:solidFill>
                <a:latin typeface="华文楷体" pitchFamily="2" charset="-122"/>
                <a:ea typeface="华文楷体" pitchFamily="2" charset="-122"/>
              </a:rPr>
              <a:t>月战败奥地利而下令建造的，初名雄师凯旋门，以荣耀他的军队。由建筑师</a:t>
            </a:r>
            <a:r>
              <a:rPr lang="en-US" altLang="zh-CN" sz="1700" dirty="0">
                <a:solidFill>
                  <a:srgbClr val="333333"/>
                </a:solidFill>
                <a:latin typeface="华文楷体" pitchFamily="2" charset="-122"/>
                <a:ea typeface="华文楷体" pitchFamily="2" charset="-122"/>
              </a:rPr>
              <a:t>J.F.T.</a:t>
            </a:r>
            <a:r>
              <a:rPr lang="zh-CN" altLang="en-US" sz="1700" dirty="0">
                <a:solidFill>
                  <a:srgbClr val="333333"/>
                </a:solidFill>
                <a:latin typeface="华文楷体" pitchFamily="2" charset="-122"/>
                <a:ea typeface="华文楷体" pitchFamily="2" charset="-122"/>
              </a:rPr>
              <a:t>夏尔格兰设计，</a:t>
            </a:r>
            <a:r>
              <a:rPr lang="en-US" altLang="zh-CN" sz="1700" dirty="0">
                <a:solidFill>
                  <a:srgbClr val="333333"/>
                </a:solidFill>
                <a:latin typeface="华文楷体" pitchFamily="2" charset="-122"/>
                <a:ea typeface="华文楷体" pitchFamily="2" charset="-122"/>
              </a:rPr>
              <a:t>1806</a:t>
            </a:r>
            <a:r>
              <a:rPr lang="zh-CN" altLang="en-US" sz="1700" dirty="0">
                <a:solidFill>
                  <a:srgbClr val="333333"/>
                </a:solidFill>
                <a:latin typeface="华文楷体" pitchFamily="2" charset="-122"/>
                <a:ea typeface="华文楷体" pitchFamily="2" charset="-122"/>
              </a:rPr>
              <a:t>年动工，</a:t>
            </a:r>
            <a:r>
              <a:rPr lang="en-US" altLang="zh-CN" sz="1700" dirty="0">
                <a:solidFill>
                  <a:srgbClr val="333333"/>
                </a:solidFill>
                <a:latin typeface="华文楷体" pitchFamily="2" charset="-122"/>
                <a:ea typeface="华文楷体" pitchFamily="2" charset="-122"/>
              </a:rPr>
              <a:t>1836</a:t>
            </a:r>
            <a:r>
              <a:rPr lang="zh-CN" altLang="en-US" sz="1700" dirty="0">
                <a:solidFill>
                  <a:srgbClr val="333333"/>
                </a:solidFill>
                <a:latin typeface="华文楷体" pitchFamily="2" charset="-122"/>
                <a:ea typeface="华文楷体" pitchFamily="2" charset="-122"/>
              </a:rPr>
              <a:t>年建成。　</a:t>
            </a:r>
          </a:p>
        </p:txBody>
      </p:sp>
      <p:sp>
        <p:nvSpPr>
          <p:cNvPr id="32771" name="矩形 32770"/>
          <p:cNvSpPr/>
          <p:nvPr/>
        </p:nvSpPr>
        <p:spPr>
          <a:xfrm>
            <a:off x="4318000" y="5649913"/>
            <a:ext cx="3556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法国巴黎凯旋门（雄师凯旋门）</a:t>
            </a:r>
          </a:p>
        </p:txBody>
      </p:sp>
      <p:pic>
        <p:nvPicPr>
          <p:cNvPr id="32772" name="图片 32771" descr="m"/>
          <p:cNvPicPr>
            <a:picLocks noChangeAspect="1"/>
          </p:cNvPicPr>
          <p:nvPr/>
        </p:nvPicPr>
        <p:blipFill>
          <a:blip r:embed="rId2" cstate="print"/>
          <a:srcRect b="20142"/>
          <a:stretch>
            <a:fillRect/>
          </a:stretch>
        </p:blipFill>
        <p:spPr>
          <a:xfrm>
            <a:off x="1785938" y="1028700"/>
            <a:ext cx="8620125" cy="4576763"/>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34817"/>
          <p:cNvSpPr txBox="1"/>
          <p:nvPr/>
        </p:nvSpPr>
        <p:spPr>
          <a:xfrm>
            <a:off x="3206750" y="6189663"/>
            <a:ext cx="5778500" cy="61531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弗兰西斯柯</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贺赛</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德</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哥雅</a:t>
            </a:r>
            <a:r>
              <a:rPr lang="en-US" altLang="zh-CN" sz="2000" dirty="0">
                <a:solidFill>
                  <a:srgbClr val="663300"/>
                </a:solidFill>
                <a:latin typeface="Times New Roman" panose="02020603050405020304" pitchFamily="2" charset="0"/>
                <a:ea typeface="黑体" panose="02010600030101010101" pitchFamily="49" charset="-122"/>
              </a:rPr>
              <a:t>《1808</a:t>
            </a:r>
            <a:r>
              <a:rPr lang="zh-CN" altLang="en-US" sz="2000" dirty="0">
                <a:solidFill>
                  <a:srgbClr val="663300"/>
                </a:solidFill>
                <a:latin typeface="Times New Roman" panose="02020603050405020304" pitchFamily="2" charset="0"/>
                <a:ea typeface="黑体" panose="02010600030101010101" pitchFamily="49" charset="-122"/>
              </a:rPr>
              <a:t>年</a:t>
            </a:r>
            <a:r>
              <a:rPr lang="en-US" altLang="zh-CN" sz="2000" dirty="0">
                <a:solidFill>
                  <a:srgbClr val="663300"/>
                </a:solidFill>
                <a:latin typeface="Times New Roman" panose="02020603050405020304" pitchFamily="2" charset="0"/>
                <a:ea typeface="黑体" panose="02010600030101010101" pitchFamily="49" charset="-122"/>
              </a:rPr>
              <a:t>5</a:t>
            </a:r>
            <a:r>
              <a:rPr lang="zh-CN" altLang="en-US" sz="2000" dirty="0">
                <a:solidFill>
                  <a:srgbClr val="663300"/>
                </a:solidFill>
                <a:latin typeface="Times New Roman" panose="02020603050405020304" pitchFamily="2" charset="0"/>
                <a:ea typeface="黑体" panose="02010600030101010101" pitchFamily="49" charset="-122"/>
              </a:rPr>
              <a:t>月</a:t>
            </a:r>
            <a:r>
              <a:rPr lang="en-US" altLang="zh-CN" sz="2000" dirty="0">
                <a:solidFill>
                  <a:srgbClr val="663300"/>
                </a:solidFill>
                <a:latin typeface="Times New Roman" panose="02020603050405020304" pitchFamily="2" charset="0"/>
                <a:ea typeface="黑体" panose="02010600030101010101" pitchFamily="49" charset="-122"/>
              </a:rPr>
              <a:t>3</a:t>
            </a:r>
            <a:r>
              <a:rPr lang="zh-CN" altLang="en-US" sz="2000" dirty="0">
                <a:solidFill>
                  <a:srgbClr val="663300"/>
                </a:solidFill>
                <a:latin typeface="Times New Roman" panose="02020603050405020304" pitchFamily="2" charset="0"/>
                <a:ea typeface="黑体" panose="02010600030101010101" pitchFamily="49" charset="-122"/>
              </a:rPr>
              <a:t>日（枪杀）</a:t>
            </a:r>
            <a:r>
              <a:rPr lang="en-US" altLang="zh-CN" sz="2000" dirty="0">
                <a:solidFill>
                  <a:srgbClr val="663300"/>
                </a:solidFill>
                <a:latin typeface="Times New Roman" panose="02020603050405020304" pitchFamily="2" charset="0"/>
                <a:ea typeface="黑体" panose="02010600030101010101" pitchFamily="49" charset="-122"/>
              </a:rPr>
              <a:t>》</a:t>
            </a:r>
          </a:p>
          <a:p>
            <a:pPr algn="ctr"/>
            <a:r>
              <a:rPr lang="zh-CN" altLang="en-US" sz="2000" dirty="0">
                <a:solidFill>
                  <a:srgbClr val="663300"/>
                </a:solidFill>
                <a:latin typeface="Times New Roman" panose="02020603050405020304" pitchFamily="2" charset="0"/>
                <a:ea typeface="黑体" panose="02010600030101010101" pitchFamily="49" charset="-122"/>
              </a:rPr>
              <a:t>（描绘了拿破仑军队屠杀西班牙起义者的罪行）</a:t>
            </a:r>
          </a:p>
        </p:txBody>
      </p:sp>
      <p:pic>
        <p:nvPicPr>
          <p:cNvPr id="34819" name="图片 34818" descr="q"/>
          <p:cNvPicPr>
            <a:picLocks noChangeAspect="1"/>
          </p:cNvPicPr>
          <p:nvPr/>
        </p:nvPicPr>
        <p:blipFill>
          <a:blip r:embed="rId2" cstate="print"/>
          <a:srcRect t="5872" b="2664"/>
          <a:stretch>
            <a:fillRect/>
          </a:stretch>
        </p:blipFill>
        <p:spPr>
          <a:xfrm>
            <a:off x="1804988" y="1033463"/>
            <a:ext cx="8582025" cy="5106987"/>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文本框 35841"/>
          <p:cNvSpPr txBox="1"/>
          <p:nvPr/>
        </p:nvSpPr>
        <p:spPr>
          <a:xfrm>
            <a:off x="4445000" y="6477000"/>
            <a:ext cx="3302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法兰西第一帝国极盛时的欧洲</a:t>
            </a:r>
          </a:p>
        </p:txBody>
      </p:sp>
      <p:pic>
        <p:nvPicPr>
          <p:cNvPr id="35843" name="图片 35842" descr="n"/>
          <p:cNvPicPr>
            <a:picLocks noChangeAspect="1"/>
          </p:cNvPicPr>
          <p:nvPr/>
        </p:nvPicPr>
        <p:blipFill>
          <a:blip r:embed="rId2" cstate="print">
            <a:lum contrast="18000"/>
          </a:blip>
          <a:stretch>
            <a:fillRect/>
          </a:stretch>
        </p:blipFill>
        <p:spPr>
          <a:xfrm>
            <a:off x="1792288" y="1028700"/>
            <a:ext cx="8607425" cy="5399088"/>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矩形 36865"/>
          <p:cNvSpPr/>
          <p:nvPr/>
        </p:nvSpPr>
        <p:spPr>
          <a:xfrm>
            <a:off x="4826000" y="6477000"/>
            <a:ext cx="2540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1812</a:t>
            </a:r>
            <a:r>
              <a:rPr lang="zh-CN" altLang="en-US" sz="2000" dirty="0">
                <a:solidFill>
                  <a:srgbClr val="663300"/>
                </a:solidFill>
                <a:latin typeface="Times New Roman" panose="02020603050405020304" pitchFamily="2" charset="0"/>
                <a:ea typeface="黑体" panose="02010600030101010101" pitchFamily="49" charset="-122"/>
              </a:rPr>
              <a:t>年拿破仑兵败俄国</a:t>
            </a:r>
          </a:p>
        </p:txBody>
      </p:sp>
      <p:pic>
        <p:nvPicPr>
          <p:cNvPr id="36867" name="图片 36866" descr="l"/>
          <p:cNvPicPr>
            <a:picLocks noChangeAspect="1"/>
          </p:cNvPicPr>
          <p:nvPr/>
        </p:nvPicPr>
        <p:blipFill>
          <a:blip r:embed="rId2" cstate="print"/>
          <a:stretch>
            <a:fillRect/>
          </a:stretch>
        </p:blipFill>
        <p:spPr>
          <a:xfrm>
            <a:off x="1782763" y="1027113"/>
            <a:ext cx="8626475" cy="5373687"/>
          </a:xfrm>
          <a:prstGeom prst="rect">
            <a:avLst/>
          </a:prstGeom>
          <a:noFill/>
          <a:ln w="9525">
            <a:noFill/>
          </a:ln>
        </p:spPr>
      </p:pic>
      <p:sp>
        <p:nvSpPr>
          <p:cNvPr id="36868" name="文本框 36867"/>
          <p:cNvSpPr txBox="1"/>
          <p:nvPr/>
        </p:nvSpPr>
        <p:spPr>
          <a:xfrm>
            <a:off x="1806575" y="1079500"/>
            <a:ext cx="8577263" cy="861695"/>
          </a:xfrm>
          <a:prstGeom prst="rect">
            <a:avLst/>
          </a:prstGeom>
          <a:noFill/>
          <a:ln w="9525">
            <a:noFill/>
          </a:ln>
        </p:spPr>
        <p:txBody>
          <a:bodyPr lIns="0" tIns="0" rIns="0" bIns="0" anchor="t" anchorCtr="1">
            <a:spAutoFit/>
          </a:bodyPr>
          <a:lstStyle/>
          <a:p>
            <a:r>
              <a:rPr lang="zh-CN" altLang="en-US" sz="1400" dirty="0">
                <a:solidFill>
                  <a:schemeClr val="bg1"/>
                </a:solidFill>
                <a:latin typeface="黑体" panose="02010600030101010101" pitchFamily="49" charset="-122"/>
                <a:ea typeface="黑体" panose="02010600030101010101" pitchFamily="49" charset="-122"/>
              </a:rPr>
              <a:t>　　</a:t>
            </a:r>
            <a:r>
              <a:rPr lang="en-US" altLang="zh-CN" sz="1400" dirty="0">
                <a:solidFill>
                  <a:schemeClr val="bg1"/>
                </a:solidFill>
                <a:latin typeface="黑体" panose="02010600030101010101" pitchFamily="49" charset="-122"/>
                <a:ea typeface="黑体" panose="02010600030101010101" pitchFamily="49" charset="-122"/>
              </a:rPr>
              <a:t>1812</a:t>
            </a:r>
            <a:r>
              <a:rPr lang="zh-CN" altLang="en-US" sz="1400" dirty="0">
                <a:solidFill>
                  <a:schemeClr val="bg1"/>
                </a:solidFill>
                <a:latin typeface="黑体" panose="02010600030101010101" pitchFamily="49" charset="-122"/>
                <a:ea typeface="黑体" panose="02010600030101010101" pitchFamily="49" charset="-122"/>
              </a:rPr>
              <a:t>年</a:t>
            </a:r>
            <a:r>
              <a:rPr lang="en-US" altLang="zh-CN" sz="1400" dirty="0">
                <a:solidFill>
                  <a:schemeClr val="bg1"/>
                </a:solidFill>
                <a:latin typeface="黑体" panose="02010600030101010101" pitchFamily="49" charset="-122"/>
                <a:ea typeface="黑体" panose="02010600030101010101" pitchFamily="49" charset="-122"/>
              </a:rPr>
              <a:t>6</a:t>
            </a:r>
            <a:r>
              <a:rPr lang="zh-CN" altLang="en-US" sz="1400" dirty="0">
                <a:solidFill>
                  <a:schemeClr val="bg1"/>
                </a:solidFill>
                <a:latin typeface="黑体" panose="02010600030101010101" pitchFamily="49" charset="-122"/>
                <a:ea typeface="黑体" panose="02010600030101010101" pitchFamily="49" charset="-122"/>
              </a:rPr>
              <a:t>月，拿破仑率</a:t>
            </a:r>
            <a:r>
              <a:rPr lang="en-US" altLang="zh-CN" sz="1400" dirty="0">
                <a:solidFill>
                  <a:schemeClr val="bg1"/>
                </a:solidFill>
                <a:latin typeface="黑体" panose="02010600030101010101" pitchFamily="49" charset="-122"/>
                <a:ea typeface="黑体" panose="02010600030101010101" pitchFamily="49" charset="-122"/>
              </a:rPr>
              <a:t>60</a:t>
            </a:r>
            <a:r>
              <a:rPr lang="zh-CN" altLang="en-US" sz="1400" dirty="0">
                <a:solidFill>
                  <a:schemeClr val="bg1"/>
                </a:solidFill>
                <a:latin typeface="黑体" panose="02010600030101010101" pitchFamily="49" charset="-122"/>
                <a:ea typeface="黑体" panose="02010600030101010101" pitchFamily="49" charset="-122"/>
              </a:rPr>
              <a:t>余万大军渡过涅曼河侵入俄国。俄军总司令</a:t>
            </a:r>
            <a:r>
              <a:rPr lang="zh-CN" altLang="en-US" sz="1400" u="sng" dirty="0">
                <a:solidFill>
                  <a:schemeClr val="bg1"/>
                </a:solidFill>
                <a:latin typeface="黑体" panose="02010600030101010101" pitchFamily="49" charset="-122"/>
                <a:ea typeface="黑体" panose="02010600030101010101" pitchFamily="49" charset="-122"/>
              </a:rPr>
              <a:t>库图佐夫</a:t>
            </a:r>
            <a:r>
              <a:rPr lang="zh-CN" altLang="en-US" sz="1400" dirty="0">
                <a:solidFill>
                  <a:schemeClr val="bg1"/>
                </a:solidFill>
                <a:latin typeface="黑体" panose="02010600030101010101" pitchFamily="49" charset="-122"/>
                <a:ea typeface="黑体" panose="02010600030101010101" pitchFamily="49" charset="-122"/>
              </a:rPr>
              <a:t>采取“焦土政策”，法军给养困难。</a:t>
            </a:r>
            <a:r>
              <a:rPr lang="en-US" altLang="zh-CN" sz="1400" dirty="0">
                <a:solidFill>
                  <a:schemeClr val="bg1"/>
                </a:solidFill>
                <a:latin typeface="黑体" panose="02010600030101010101" pitchFamily="49" charset="-122"/>
                <a:ea typeface="黑体" panose="02010600030101010101" pitchFamily="49" charset="-122"/>
              </a:rPr>
              <a:t>9</a:t>
            </a:r>
            <a:r>
              <a:rPr lang="zh-CN" altLang="en-US" sz="1400" dirty="0">
                <a:solidFill>
                  <a:schemeClr val="bg1"/>
                </a:solidFill>
                <a:latin typeface="黑体" panose="02010600030101010101" pitchFamily="49" charset="-122"/>
                <a:ea typeface="黑体" panose="02010600030101010101" pitchFamily="49" charset="-122"/>
              </a:rPr>
              <a:t>月</a:t>
            </a:r>
            <a:r>
              <a:rPr lang="en-US" altLang="zh-CN" sz="1400" dirty="0">
                <a:solidFill>
                  <a:schemeClr val="bg1"/>
                </a:solidFill>
                <a:latin typeface="黑体" panose="02010600030101010101" pitchFamily="49" charset="-122"/>
                <a:ea typeface="黑体" panose="02010600030101010101" pitchFamily="49" charset="-122"/>
              </a:rPr>
              <a:t>14</a:t>
            </a:r>
            <a:r>
              <a:rPr lang="zh-CN" altLang="en-US" sz="1400" dirty="0">
                <a:solidFill>
                  <a:schemeClr val="bg1"/>
                </a:solidFill>
                <a:latin typeface="黑体" panose="02010600030101010101" pitchFamily="49" charset="-122"/>
                <a:ea typeface="黑体" panose="02010600030101010101" pitchFamily="49" charset="-122"/>
              </a:rPr>
              <a:t>日，法军攻至莫斯科，莫斯科防守司令纵火焚城。寒冬已至，</a:t>
            </a:r>
            <a:r>
              <a:rPr lang="en-US" altLang="zh-CN" sz="1400" dirty="0">
                <a:solidFill>
                  <a:schemeClr val="bg1"/>
                </a:solidFill>
                <a:latin typeface="黑体" panose="02010600030101010101" pitchFamily="49" charset="-122"/>
                <a:ea typeface="黑体" panose="02010600030101010101" pitchFamily="49" charset="-122"/>
              </a:rPr>
              <a:t>10</a:t>
            </a:r>
            <a:r>
              <a:rPr lang="zh-CN" altLang="en-US" sz="1400" dirty="0">
                <a:solidFill>
                  <a:schemeClr val="bg1"/>
                </a:solidFill>
                <a:latin typeface="黑体" panose="02010600030101010101" pitchFamily="49" charset="-122"/>
                <a:ea typeface="黑体" panose="02010600030101010101" pitchFamily="49" charset="-122"/>
              </a:rPr>
              <a:t>月</a:t>
            </a:r>
            <a:r>
              <a:rPr lang="en-US" altLang="zh-CN" sz="1400" dirty="0">
                <a:solidFill>
                  <a:schemeClr val="bg1"/>
                </a:solidFill>
                <a:latin typeface="黑体" panose="02010600030101010101" pitchFamily="49" charset="-122"/>
                <a:ea typeface="黑体" panose="02010600030101010101" pitchFamily="49" charset="-122"/>
              </a:rPr>
              <a:t>19</a:t>
            </a:r>
            <a:r>
              <a:rPr lang="zh-CN" altLang="en-US" sz="1400" dirty="0">
                <a:solidFill>
                  <a:schemeClr val="bg1"/>
                </a:solidFill>
                <a:latin typeface="黑体" panose="02010600030101010101" pitchFamily="49" charset="-122"/>
                <a:ea typeface="黑体" panose="02010600030101010101" pitchFamily="49" charset="-122"/>
              </a:rPr>
              <a:t>日法军只好撤退。在俄罗斯荒漠中法国士兵饥寒交迫，一路又遭俄军拦截和农民袭击，拿破仑乘雪撬逃回，仅剩残兵败将约</a:t>
            </a:r>
            <a:r>
              <a:rPr lang="en-US" altLang="zh-CN" sz="1400" dirty="0">
                <a:solidFill>
                  <a:schemeClr val="bg1"/>
                </a:solidFill>
                <a:latin typeface="黑体" panose="02010600030101010101" pitchFamily="49" charset="-122"/>
                <a:ea typeface="黑体" panose="02010600030101010101" pitchFamily="49" charset="-122"/>
              </a:rPr>
              <a:t>2</a:t>
            </a:r>
            <a:r>
              <a:rPr lang="zh-CN" altLang="en-US" sz="1400" dirty="0">
                <a:solidFill>
                  <a:schemeClr val="bg1"/>
                </a:solidFill>
                <a:latin typeface="黑体" panose="02010600030101010101" pitchFamily="49" charset="-122"/>
                <a:ea typeface="黑体" panose="02010600030101010101" pitchFamily="49" charset="-122"/>
              </a:rPr>
              <a:t>万人。侵俄战争的失败为法兰西第一帝国敲响了丧钟，</a:t>
            </a:r>
            <a:r>
              <a:rPr lang="zh-CN" altLang="en-US" sz="1400" dirty="0">
                <a:solidFill>
                  <a:srgbClr val="FF0000"/>
                </a:solidFill>
                <a:latin typeface="黑体" panose="02010600030101010101" pitchFamily="49" charset="-122"/>
                <a:ea typeface="黑体" panose="02010600030101010101" pitchFamily="49" charset="-122"/>
              </a:rPr>
              <a:t>拿破仑帝国开始走向衰亡</a:t>
            </a:r>
            <a:r>
              <a:rPr lang="zh-CN" altLang="en-US" sz="1400" dirty="0">
                <a:solidFill>
                  <a:schemeClr val="bg1"/>
                </a:solidFill>
                <a:latin typeface="黑体" panose="02010600030101010101" pitchFamily="49" charset="-122"/>
                <a:ea typeface="黑体" panose="02010600030101010101" pitchFamily="49" charset="-122"/>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p:cNvSpPr>
          <p:nvPr>
            <p:ph type="title"/>
          </p:nvPr>
        </p:nvSpPr>
        <p:spPr>
          <a:xfrm>
            <a:off x="2667000" y="3016886"/>
            <a:ext cx="6858000" cy="1246505"/>
          </a:xfrm>
          <a:prstGeom prst="rect">
            <a:avLst/>
          </a:prstGeom>
          <a:noFill/>
          <a:ln w="9525">
            <a:noFill/>
          </a:ln>
        </p:spPr>
        <p:txBody>
          <a:bodyPr wrap="none" lIns="0" tIns="0" rIns="0" bIns="0" anchor="ctr" anchorCtr="1">
            <a:spAutoFit/>
          </a:bodyPr>
          <a:lstStyle/>
          <a:p>
            <a:r>
              <a:rPr lang="zh-CN" altLang="en-US" sz="9000" dirty="0">
                <a:solidFill>
                  <a:srgbClr val="996633"/>
                </a:solidFill>
                <a:ea typeface="华文行楷" panose="02010800040101010101" pitchFamily="2" charset="-122"/>
              </a:rPr>
              <a:t>攻占巴士底狱</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37889"/>
          <p:cNvSpPr txBox="1"/>
          <p:nvPr/>
        </p:nvSpPr>
        <p:spPr>
          <a:xfrm>
            <a:off x="5461000" y="5649913"/>
            <a:ext cx="1270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莱比锡战役</a:t>
            </a:r>
          </a:p>
        </p:txBody>
      </p:sp>
      <p:sp>
        <p:nvSpPr>
          <p:cNvPr id="37891" name="文本框 37890"/>
          <p:cNvSpPr txBox="1"/>
          <p:nvPr/>
        </p:nvSpPr>
        <p:spPr>
          <a:xfrm>
            <a:off x="1736725" y="6008688"/>
            <a:ext cx="8716963"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拿破仑军队从俄国撤退后，于</a:t>
            </a:r>
            <a:r>
              <a:rPr lang="en-US" altLang="zh-CN" sz="1700" dirty="0">
                <a:solidFill>
                  <a:srgbClr val="333333"/>
                </a:solidFill>
                <a:latin typeface="华文楷体" pitchFamily="2" charset="-122"/>
                <a:ea typeface="华文楷体" pitchFamily="2" charset="-122"/>
              </a:rPr>
              <a:t>1813</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10</a:t>
            </a:r>
            <a:r>
              <a:rPr lang="zh-CN" altLang="en-US" sz="1700" dirty="0">
                <a:solidFill>
                  <a:srgbClr val="333333"/>
                </a:solidFill>
                <a:latin typeface="华文楷体" pitchFamily="2" charset="-122"/>
                <a:ea typeface="华文楷体" pitchFamily="2" charset="-122"/>
              </a:rPr>
              <a:t>月在萨克森境内的莱比锡被英、俄、普、奥、西、葡、瑞典等盟军</a:t>
            </a:r>
            <a:r>
              <a:rPr lang="en-US" altLang="zh-CN" sz="1700" dirty="0">
                <a:solidFill>
                  <a:srgbClr val="333333"/>
                </a:solidFill>
                <a:latin typeface="华文楷体" pitchFamily="2" charset="-122"/>
                <a:ea typeface="华文楷体" pitchFamily="2" charset="-122"/>
              </a:rPr>
              <a:t>32</a:t>
            </a:r>
            <a:r>
              <a:rPr lang="zh-CN" altLang="en-US" sz="1700" dirty="0">
                <a:solidFill>
                  <a:srgbClr val="333333"/>
                </a:solidFill>
                <a:latin typeface="华文楷体" pitchFamily="2" charset="-122"/>
                <a:ea typeface="华文楷体" pitchFamily="2" charset="-122"/>
              </a:rPr>
              <a:t>万人包围。经过激战，法军惨败。</a:t>
            </a:r>
            <a:r>
              <a:rPr lang="en-US" altLang="zh-CN" sz="1700" dirty="0">
                <a:solidFill>
                  <a:srgbClr val="333333"/>
                </a:solidFill>
                <a:latin typeface="华文楷体" pitchFamily="2" charset="-122"/>
                <a:ea typeface="华文楷体" pitchFamily="2" charset="-122"/>
              </a:rPr>
              <a:t>1814</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3</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30</a:t>
            </a:r>
            <a:r>
              <a:rPr lang="zh-CN" altLang="en-US" sz="1700" dirty="0">
                <a:solidFill>
                  <a:srgbClr val="333333"/>
                </a:solidFill>
                <a:latin typeface="华文楷体" pitchFamily="2" charset="-122"/>
                <a:ea typeface="华文楷体" pitchFamily="2" charset="-122"/>
              </a:rPr>
              <a:t>日，欧洲反法联军攻占巴黎。</a:t>
            </a:r>
            <a:r>
              <a:rPr lang="en-US" altLang="zh-CN" sz="1700" dirty="0">
                <a:solidFill>
                  <a:srgbClr val="333333"/>
                </a:solidFill>
                <a:latin typeface="华文楷体" pitchFamily="2" charset="-122"/>
                <a:ea typeface="华文楷体" pitchFamily="2" charset="-122"/>
              </a:rPr>
              <a:t>4</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6</a:t>
            </a:r>
            <a:r>
              <a:rPr lang="zh-CN" altLang="en-US" sz="1700" dirty="0">
                <a:solidFill>
                  <a:srgbClr val="333333"/>
                </a:solidFill>
                <a:latin typeface="华文楷体" pitchFamily="2" charset="-122"/>
                <a:ea typeface="华文楷体" pitchFamily="2" charset="-122"/>
              </a:rPr>
              <a:t>日，拿破仑被迫宣布退位。流放厄尔巴岛，波旁王朝复辟。</a:t>
            </a:r>
          </a:p>
        </p:txBody>
      </p:sp>
      <p:pic>
        <p:nvPicPr>
          <p:cNvPr id="37892" name="图片 37891" descr="l"/>
          <p:cNvPicPr>
            <a:picLocks noChangeAspect="1"/>
          </p:cNvPicPr>
          <p:nvPr/>
        </p:nvPicPr>
        <p:blipFill>
          <a:blip r:embed="rId2" cstate="print"/>
          <a:stretch>
            <a:fillRect/>
          </a:stretch>
        </p:blipFill>
        <p:spPr>
          <a:xfrm>
            <a:off x="1790700" y="1031875"/>
            <a:ext cx="8610600" cy="4576763"/>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38913" descr="1149344736941015"/>
          <p:cNvPicPr>
            <a:picLocks noChangeAspect="1"/>
          </p:cNvPicPr>
          <p:nvPr/>
        </p:nvPicPr>
        <p:blipFill>
          <a:blip r:embed="rId3" cstate="print"/>
          <a:stretch>
            <a:fillRect/>
          </a:stretch>
        </p:blipFill>
        <p:spPr>
          <a:xfrm>
            <a:off x="2157413" y="1033463"/>
            <a:ext cx="3408362" cy="4545012"/>
          </a:xfrm>
          <a:prstGeom prst="rect">
            <a:avLst/>
          </a:prstGeom>
          <a:noFill/>
          <a:ln w="9525">
            <a:noFill/>
          </a:ln>
        </p:spPr>
      </p:pic>
      <p:sp>
        <p:nvSpPr>
          <p:cNvPr id="38915" name="矩形 38914"/>
          <p:cNvSpPr/>
          <p:nvPr/>
        </p:nvSpPr>
        <p:spPr>
          <a:xfrm>
            <a:off x="1957388" y="5613400"/>
            <a:ext cx="3810000" cy="119253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复辟波旁王朝的法国国王路易十八</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路易</a:t>
            </a:r>
            <a:r>
              <a:rPr lang="en-US" altLang="zh-CN" sz="1600" dirty="0">
                <a:solidFill>
                  <a:schemeClr val="bg2"/>
                </a:solidFill>
                <a:latin typeface="Times New Roman" panose="02020603050405020304" pitchFamily="2" charset="0"/>
                <a:ea typeface="楷体_GB2312" panose="02010609030101010101" charset="-122"/>
              </a:rPr>
              <a:t>·</a:t>
            </a:r>
            <a:r>
              <a:rPr lang="zh-CN" altLang="en-US" sz="1600" dirty="0">
                <a:solidFill>
                  <a:schemeClr val="bg2"/>
                </a:solidFill>
                <a:latin typeface="楷体_GB2312" panose="02010609030101010101" charset="-122"/>
                <a:ea typeface="楷体_GB2312" panose="02010609030101010101" charset="-122"/>
              </a:rPr>
              <a:t>斯坦尼斯瓦夫</a:t>
            </a:r>
            <a:r>
              <a:rPr lang="en-US" altLang="zh-CN" sz="1600" dirty="0">
                <a:solidFill>
                  <a:schemeClr val="bg2"/>
                </a:solidFill>
                <a:latin typeface="Times New Roman" panose="02020603050405020304" pitchFamily="2" charset="0"/>
                <a:ea typeface="楷体_GB2312" panose="02010609030101010101" charset="-122"/>
              </a:rPr>
              <a:t>·</a:t>
            </a:r>
            <a:r>
              <a:rPr lang="zh-CN" altLang="en-US" sz="1600" dirty="0">
                <a:solidFill>
                  <a:schemeClr val="bg2"/>
                </a:solidFill>
                <a:latin typeface="楷体_GB2312" panose="02010609030101010101" charset="-122"/>
                <a:ea typeface="楷体_GB2312" panose="02010609030101010101" charset="-122"/>
              </a:rPr>
              <a:t>塞维尔</a:t>
            </a:r>
          </a:p>
          <a:p>
            <a:pPr algn="ctr">
              <a:lnSpc>
                <a:spcPct val="90000"/>
              </a:lnSpc>
            </a:pPr>
            <a:r>
              <a:rPr lang="en-US" altLang="zh-CN" sz="1600" dirty="0">
                <a:solidFill>
                  <a:schemeClr val="bg2"/>
                </a:solidFill>
                <a:latin typeface="Times New Roman" panose="02020603050405020304" pitchFamily="2" charset="0"/>
                <a:ea typeface="楷体_GB2312" panose="02010609030101010101" charset="-122"/>
              </a:rPr>
              <a:t>Louis Stanislas Xavier</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1755.11.17～1824.9.16</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路易十六的弟弟</a:t>
            </a:r>
          </a:p>
        </p:txBody>
      </p:sp>
      <p:grpSp>
        <p:nvGrpSpPr>
          <p:cNvPr id="38916" name="组合 38915"/>
          <p:cNvGrpSpPr/>
          <p:nvPr/>
        </p:nvGrpSpPr>
        <p:grpSpPr>
          <a:xfrm>
            <a:off x="6516688" y="1028700"/>
            <a:ext cx="3686175" cy="5765800"/>
            <a:chOff x="0" y="0"/>
            <a:chExt cx="2322" cy="3632"/>
          </a:xfrm>
        </p:grpSpPr>
        <p:pic>
          <p:nvPicPr>
            <p:cNvPr id="38917" name="图片 38916" descr="15拿破仑朝服标准像"/>
            <p:cNvPicPr>
              <a:picLocks noChangeAspect="1"/>
            </p:cNvPicPr>
            <p:nvPr/>
          </p:nvPicPr>
          <p:blipFill>
            <a:blip r:embed="rId4" cstate="print"/>
            <a:stretch>
              <a:fillRect/>
            </a:stretch>
          </p:blipFill>
          <p:spPr>
            <a:xfrm>
              <a:off x="0" y="0"/>
              <a:ext cx="2322" cy="3122"/>
            </a:xfrm>
            <a:prstGeom prst="rect">
              <a:avLst/>
            </a:prstGeom>
            <a:noFill/>
            <a:ln w="9525">
              <a:noFill/>
            </a:ln>
          </p:spPr>
        </p:pic>
        <p:sp>
          <p:nvSpPr>
            <p:cNvPr id="38918" name="矩形 38917"/>
            <p:cNvSpPr/>
            <p:nvPr/>
          </p:nvSpPr>
          <p:spPr>
            <a:xfrm>
              <a:off x="441" y="3160"/>
              <a:ext cx="1440" cy="472"/>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拿破仑逃离厄尔巴岛</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重建法兰西帝国</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1815</a:t>
              </a:r>
              <a:r>
                <a:rPr lang="zh-CN" altLang="en-US" sz="1600" dirty="0">
                  <a:solidFill>
                    <a:schemeClr val="bg2"/>
                  </a:solidFill>
                  <a:latin typeface="楷体_GB2312" panose="02010609030101010101" charset="-122"/>
                  <a:ea typeface="楷体_GB2312" panose="02010609030101010101" charset="-122"/>
                </a:rPr>
                <a:t>年</a:t>
              </a:r>
              <a:r>
                <a:rPr lang="en-US" altLang="zh-CN" sz="1600" dirty="0">
                  <a:solidFill>
                    <a:schemeClr val="bg2"/>
                  </a:solidFill>
                  <a:latin typeface="楷体_GB2312" panose="02010609030101010101" charset="-122"/>
                  <a:ea typeface="楷体_GB2312" panose="02010609030101010101" charset="-122"/>
                </a:rPr>
                <a:t>3</a:t>
              </a:r>
              <a:r>
                <a:rPr lang="zh-CN" altLang="en-US" sz="1600" dirty="0">
                  <a:solidFill>
                    <a:schemeClr val="bg2"/>
                  </a:solidFill>
                  <a:latin typeface="楷体_GB2312" panose="02010609030101010101" charset="-122"/>
                  <a:ea typeface="楷体_GB2312" panose="02010609030101010101" charset="-122"/>
                </a:rPr>
                <a:t>月</a:t>
              </a:r>
              <a:r>
                <a:rPr lang="en-US" altLang="zh-CN" sz="1600" dirty="0">
                  <a:solidFill>
                    <a:schemeClr val="bg2"/>
                  </a:solidFill>
                  <a:latin typeface="楷体_GB2312" panose="02010609030101010101" charset="-122"/>
                  <a:ea typeface="楷体_GB2312" panose="02010609030101010101" charset="-122"/>
                </a:rPr>
                <a:t>20</a:t>
              </a:r>
              <a:r>
                <a:rPr lang="zh-CN" altLang="en-US" sz="1600" dirty="0">
                  <a:solidFill>
                    <a:schemeClr val="bg2"/>
                  </a:solidFill>
                  <a:latin typeface="楷体_GB2312" panose="02010609030101010101" charset="-122"/>
                  <a:ea typeface="楷体_GB2312" panose="02010609030101010101" charset="-122"/>
                </a:rPr>
                <a:t>日</a:t>
              </a:r>
            </a:p>
          </p:txBody>
        </p:sp>
      </p:grpSp>
      <p:grpSp>
        <p:nvGrpSpPr>
          <p:cNvPr id="38919" name="组合 38918"/>
          <p:cNvGrpSpPr/>
          <p:nvPr/>
        </p:nvGrpSpPr>
        <p:grpSpPr>
          <a:xfrm>
            <a:off x="6611938" y="1031875"/>
            <a:ext cx="3479800" cy="5757863"/>
            <a:chOff x="0" y="0"/>
            <a:chExt cx="2192" cy="3627"/>
          </a:xfrm>
        </p:grpSpPr>
        <p:pic>
          <p:nvPicPr>
            <p:cNvPr id="38920" name="图片 38919" descr="15百日执政时的拿破仑"/>
            <p:cNvPicPr>
              <a:picLocks noChangeAspect="1"/>
            </p:cNvPicPr>
            <p:nvPr/>
          </p:nvPicPr>
          <p:blipFill>
            <a:blip r:embed="rId5" cstate="print"/>
            <a:stretch>
              <a:fillRect/>
            </a:stretch>
          </p:blipFill>
          <p:spPr>
            <a:xfrm>
              <a:off x="0" y="0"/>
              <a:ext cx="2192" cy="3254"/>
            </a:xfrm>
            <a:prstGeom prst="rect">
              <a:avLst/>
            </a:prstGeom>
            <a:noFill/>
            <a:ln w="9525">
              <a:noFill/>
            </a:ln>
          </p:spPr>
        </p:pic>
        <p:sp>
          <p:nvSpPr>
            <p:cNvPr id="38921" name="矩形 38920"/>
            <p:cNvSpPr/>
            <p:nvPr/>
          </p:nvSpPr>
          <p:spPr>
            <a:xfrm>
              <a:off x="216" y="3294"/>
              <a:ext cx="1760" cy="333"/>
            </a:xfrm>
            <a:prstGeom prst="rect">
              <a:avLst/>
            </a:prstGeom>
            <a:noFill/>
            <a:ln w="9525">
              <a:noFill/>
            </a:ln>
          </p:spPr>
          <p:txBody>
            <a:bodyPr wrap="none" lIns="0" tIns="0" rIns="0" bIns="0" anchor="t">
              <a:spAutoFit/>
            </a:bodyPr>
            <a:lstStyle/>
            <a:p>
              <a:pPr algn="ctr"/>
              <a:r>
                <a:rPr lang="zh-CN" altLang="en-US" sz="2000" dirty="0">
                  <a:solidFill>
                    <a:srgbClr val="FF0000"/>
                  </a:solidFill>
                  <a:latin typeface="Times New Roman" panose="02020603050405020304" pitchFamily="2" charset="0"/>
                  <a:ea typeface="黑体" panose="02010600030101010101" pitchFamily="49" charset="-122"/>
                </a:rPr>
                <a:t>“百日王朝”</a:t>
              </a:r>
              <a:r>
                <a:rPr lang="zh-CN" altLang="en-US" sz="2000" dirty="0">
                  <a:solidFill>
                    <a:srgbClr val="663300"/>
                  </a:solidFill>
                  <a:latin typeface="Times New Roman" panose="02020603050405020304" pitchFamily="2" charset="0"/>
                  <a:ea typeface="黑体" panose="02010600030101010101" pitchFamily="49" charset="-122"/>
                </a:rPr>
                <a:t>时的拿破仑</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1815.3.20</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6.22</a:t>
              </a:r>
              <a:endParaRPr lang="zh-CN" altLang="en-US" sz="1600" dirty="0">
                <a:solidFill>
                  <a:schemeClr val="bg2"/>
                </a:solidFill>
                <a:latin typeface="楷体_GB2312" panose="02010609030101010101" charset="-122"/>
                <a:ea typeface="楷体_GB2312" panose="0201060903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5" fill="hold" nodeType="clickEffect">
                                  <p:stCondLst>
                                    <p:cond delay="0"/>
                                  </p:stCondLst>
                                  <p:childTnLst>
                                    <p:animEffect transition="out" filter="randombar(vertical)">
                                      <p:cBhvr>
                                        <p:cTn id="6" dur="500"/>
                                        <p:tgtEl>
                                          <p:spTgt spid="38916"/>
                                        </p:tgtEl>
                                      </p:cBhvr>
                                    </p:animEffect>
                                    <p:set>
                                      <p:cBhvr>
                                        <p:cTn id="7" dur="1" fill="hold">
                                          <p:stCondLst>
                                            <p:cond delay="499"/>
                                          </p:stCondLst>
                                        </p:cTn>
                                        <p:tgtEl>
                                          <p:spTgt spid="38916"/>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8919"/>
                                        </p:tgtEl>
                                        <p:attrNameLst>
                                          <p:attrName>style.visibility</p:attrName>
                                        </p:attrNameLst>
                                      </p:cBhvr>
                                      <p:to>
                                        <p:strVal val="visible"/>
                                      </p:to>
                                    </p:set>
                                    <p:animEffect transition="in" filter="randombar(vertical)">
                                      <p:cBhvr>
                                        <p:cTn id="11" dur="500"/>
                                        <p:tgtEl>
                                          <p:spTgt spid="38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矩形 54274"/>
          <p:cNvSpPr/>
          <p:nvPr/>
        </p:nvSpPr>
        <p:spPr>
          <a:xfrm>
            <a:off x="3478213" y="971550"/>
            <a:ext cx="5232400" cy="615315"/>
          </a:xfrm>
          <a:prstGeom prst="rect">
            <a:avLst/>
          </a:prstGeom>
          <a:noFill/>
          <a:ln w="9525">
            <a:noFill/>
          </a:ln>
        </p:spPr>
        <p:txBody>
          <a:bodyPr wrap="none" lIns="0" tIns="0" rIns="0" bIns="0" anchor="t" anchorCtr="1">
            <a:spAutoFit/>
          </a:bodyPr>
          <a:lstStyle/>
          <a:p>
            <a:pPr algn="ctr"/>
            <a:r>
              <a:rPr lang="zh-CN" altLang="en-US" sz="4000" dirty="0">
                <a:solidFill>
                  <a:srgbClr val="996633"/>
                </a:solidFill>
                <a:latin typeface="华文隶书" panose="02010800040101010101" pitchFamily="2" charset="-122"/>
                <a:ea typeface="华文隶书" panose="02010800040101010101" pitchFamily="2" charset="-122"/>
              </a:rPr>
              <a:t>滑铁卢（</a:t>
            </a:r>
            <a:r>
              <a:rPr lang="en-US" altLang="zh-CN" sz="4000" dirty="0">
                <a:solidFill>
                  <a:srgbClr val="996633"/>
                </a:solidFill>
                <a:latin typeface="华文隶书" panose="02010800040101010101" pitchFamily="2" charset="-122"/>
                <a:ea typeface="华文隶书" panose="02010800040101010101" pitchFamily="2" charset="-122"/>
              </a:rPr>
              <a:t>Waterloo</a:t>
            </a:r>
            <a:r>
              <a:rPr lang="zh-CN" altLang="en-US" sz="4000" dirty="0">
                <a:solidFill>
                  <a:srgbClr val="996633"/>
                </a:solidFill>
                <a:latin typeface="华文隶书" panose="02010800040101010101" pitchFamily="2" charset="-122"/>
                <a:ea typeface="华文隶书" panose="02010800040101010101" pitchFamily="2" charset="-122"/>
              </a:rPr>
              <a:t>）之战</a:t>
            </a:r>
          </a:p>
        </p:txBody>
      </p:sp>
      <p:sp>
        <p:nvSpPr>
          <p:cNvPr id="54276" name="矩形 54275"/>
          <p:cNvSpPr/>
          <p:nvPr/>
        </p:nvSpPr>
        <p:spPr>
          <a:xfrm>
            <a:off x="1763713" y="5757863"/>
            <a:ext cx="8662987" cy="104584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表现了</a:t>
            </a:r>
            <a:r>
              <a:rPr lang="en-US" altLang="zh-CN" sz="1700" dirty="0">
                <a:solidFill>
                  <a:srgbClr val="333333"/>
                </a:solidFill>
                <a:latin typeface="华文楷体" pitchFamily="2" charset="-122"/>
                <a:ea typeface="华文楷体" pitchFamily="2" charset="-122"/>
              </a:rPr>
              <a:t>1815</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6</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18</a:t>
            </a:r>
            <a:r>
              <a:rPr lang="zh-CN" altLang="en-US" sz="1700" dirty="0">
                <a:solidFill>
                  <a:srgbClr val="333333"/>
                </a:solidFill>
                <a:latin typeface="华文楷体" pitchFamily="2" charset="-122"/>
                <a:ea typeface="华文楷体" pitchFamily="2" charset="-122"/>
              </a:rPr>
              <a:t>日进行的滑铁卢战役中晚</a:t>
            </a:r>
            <a:r>
              <a:rPr lang="en-US" altLang="zh-CN" sz="1700" dirty="0">
                <a:solidFill>
                  <a:srgbClr val="333333"/>
                </a:solidFill>
                <a:latin typeface="华文楷体" pitchFamily="2" charset="-122"/>
                <a:ea typeface="华文楷体" pitchFamily="2" charset="-122"/>
              </a:rPr>
              <a:t>8</a:t>
            </a:r>
            <a:r>
              <a:rPr lang="zh-CN" altLang="en-US" sz="1700" dirty="0">
                <a:solidFill>
                  <a:srgbClr val="333333"/>
                </a:solidFill>
                <a:latin typeface="华文楷体" pitchFamily="2" charset="-122"/>
                <a:ea typeface="华文楷体" pitchFamily="2" charset="-122"/>
              </a:rPr>
              <a:t>时许的紧张情景。当时，在威灵顿公爵指挥的英军的顽强而准确的炮火打击下，拿破仑的精锐帝国卫队发起的进攻被挫败。普鲁士援军的到来使他感到恐惧。他意识到法军战败了，于是向巴黎逃去。</a:t>
            </a:r>
            <a:r>
              <a:rPr lang="en-US" altLang="zh-CN" sz="1700" dirty="0">
                <a:solidFill>
                  <a:srgbClr val="333333"/>
                </a:solidFill>
                <a:latin typeface="华文楷体" pitchFamily="2" charset="-122"/>
                <a:ea typeface="华文楷体" pitchFamily="2" charset="-122"/>
              </a:rPr>
              <a:t>4</a:t>
            </a:r>
            <a:r>
              <a:rPr lang="zh-CN" altLang="en-US" sz="1700" dirty="0">
                <a:solidFill>
                  <a:srgbClr val="333333"/>
                </a:solidFill>
                <a:latin typeface="华文楷体" pitchFamily="2" charset="-122"/>
                <a:ea typeface="华文楷体" pitchFamily="2" charset="-122"/>
              </a:rPr>
              <a:t>天后，他签署了最后的退位令。结束了他的辉煌而短暂复辟历程。</a:t>
            </a:r>
          </a:p>
        </p:txBody>
      </p:sp>
      <p:pic>
        <p:nvPicPr>
          <p:cNvPr id="54277" name="图片 54276" descr="h"/>
          <p:cNvPicPr>
            <a:picLocks noChangeAspect="1"/>
          </p:cNvPicPr>
          <p:nvPr/>
        </p:nvPicPr>
        <p:blipFill>
          <a:blip r:embed="rId2" cstate="print"/>
          <a:stretch>
            <a:fillRect/>
          </a:stretch>
        </p:blipFill>
        <p:spPr>
          <a:xfrm>
            <a:off x="1776413" y="1528763"/>
            <a:ext cx="8637587" cy="4160837"/>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39937"/>
          <p:cNvSpPr/>
          <p:nvPr/>
        </p:nvSpPr>
        <p:spPr>
          <a:xfrm>
            <a:off x="4254500" y="6477000"/>
            <a:ext cx="3683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1815</a:t>
            </a:r>
            <a:r>
              <a:rPr lang="zh-CN" altLang="en-US" sz="2000" dirty="0">
                <a:solidFill>
                  <a:srgbClr val="663300"/>
                </a:solidFill>
                <a:latin typeface="Times New Roman" panose="02020603050405020304" pitchFamily="2" charset="0"/>
                <a:ea typeface="黑体" panose="02010600030101010101" pitchFamily="49" charset="-122"/>
              </a:rPr>
              <a:t>年</a:t>
            </a:r>
            <a:r>
              <a:rPr lang="en-US" altLang="zh-CN" sz="2000" dirty="0">
                <a:solidFill>
                  <a:srgbClr val="663300"/>
                </a:solidFill>
                <a:latin typeface="Times New Roman" panose="02020603050405020304" pitchFamily="2" charset="0"/>
                <a:ea typeface="黑体" panose="02010600030101010101" pitchFamily="49" charset="-122"/>
              </a:rPr>
              <a:t>6</a:t>
            </a:r>
            <a:r>
              <a:rPr lang="zh-CN" altLang="en-US" sz="2000" dirty="0">
                <a:solidFill>
                  <a:srgbClr val="663300"/>
                </a:solidFill>
                <a:latin typeface="Times New Roman" panose="02020603050405020304" pitchFamily="2" charset="0"/>
                <a:ea typeface="黑体" panose="02010600030101010101" pitchFamily="49" charset="-122"/>
              </a:rPr>
              <a:t>月</a:t>
            </a:r>
            <a:r>
              <a:rPr lang="en-US" altLang="zh-CN" sz="2000" dirty="0">
                <a:solidFill>
                  <a:srgbClr val="663300"/>
                </a:solidFill>
                <a:latin typeface="Times New Roman" panose="02020603050405020304" pitchFamily="2" charset="0"/>
                <a:ea typeface="黑体" panose="02010600030101010101" pitchFamily="49" charset="-122"/>
              </a:rPr>
              <a:t>18</a:t>
            </a:r>
            <a:r>
              <a:rPr lang="zh-CN" altLang="en-US" sz="2000" dirty="0">
                <a:solidFill>
                  <a:srgbClr val="663300"/>
                </a:solidFill>
                <a:latin typeface="Times New Roman" panose="02020603050405020304" pitchFamily="2" charset="0"/>
                <a:ea typeface="黑体" panose="02010600030101010101" pitchFamily="49" charset="-122"/>
              </a:rPr>
              <a:t>日比利时滑铁卢战役</a:t>
            </a:r>
          </a:p>
        </p:txBody>
      </p:sp>
      <p:pic>
        <p:nvPicPr>
          <p:cNvPr id="39939" name="图片 39938" descr="h"/>
          <p:cNvPicPr>
            <a:picLocks noChangeAspect="1"/>
          </p:cNvPicPr>
          <p:nvPr/>
        </p:nvPicPr>
        <p:blipFill>
          <a:blip r:embed="rId3" cstate="print"/>
          <a:stretch>
            <a:fillRect/>
          </a:stretch>
        </p:blipFill>
        <p:spPr>
          <a:xfrm>
            <a:off x="1785938" y="1028700"/>
            <a:ext cx="8620125" cy="5378450"/>
          </a:xfrm>
          <a:prstGeom prst="rect">
            <a:avLst/>
          </a:prstGeom>
          <a:noFill/>
          <a:ln w="9525">
            <a:noFill/>
          </a:ln>
        </p:spPr>
      </p:pic>
      <p:sp>
        <p:nvSpPr>
          <p:cNvPr id="39940" name="矩形 39939"/>
          <p:cNvSpPr/>
          <p:nvPr/>
        </p:nvSpPr>
        <p:spPr>
          <a:xfrm>
            <a:off x="1651000" y="2890520"/>
            <a:ext cx="8890000" cy="1076960"/>
          </a:xfrm>
          <a:prstGeom prst="rect">
            <a:avLst/>
          </a:prstGeom>
          <a:noFill/>
          <a:ln w="9525">
            <a:noFill/>
          </a:ln>
        </p:spPr>
        <p:txBody>
          <a:bodyPr wrap="none" lIns="0" tIns="0" rIns="0" bIns="0" anchor="ctr" anchorCtr="1">
            <a:spAutoFit/>
          </a:bodyPr>
          <a:lstStyle/>
          <a:p>
            <a:pPr algn="ctr">
              <a:buClrTx/>
            </a:pPr>
            <a:r>
              <a:rPr lang="zh-CN" altLang="en-US" sz="7000" dirty="0">
                <a:solidFill>
                  <a:schemeClr val="bg1"/>
                </a:solidFill>
                <a:latin typeface="Arial" panose="020B0604020202020204" pitchFamily="34" charset="0"/>
                <a:ea typeface="华文隶书" panose="02010800040101010101" pitchFamily="2" charset="-122"/>
              </a:rPr>
              <a:t>“滑铁卢”</a:t>
            </a:r>
            <a:r>
              <a:rPr lang="zh-CN" altLang="en-US" sz="7000" dirty="0">
                <a:solidFill>
                  <a:srgbClr val="FF0000"/>
                </a:solidFill>
                <a:latin typeface="Arial" panose="020B0604020202020204" pitchFamily="34" charset="0"/>
                <a:ea typeface="华文隶书" panose="02010800040101010101" pitchFamily="2" charset="-122"/>
              </a:rPr>
              <a:t>＝</a:t>
            </a:r>
            <a:r>
              <a:rPr lang="zh-CN" altLang="en-US" sz="7000" dirty="0">
                <a:solidFill>
                  <a:schemeClr val="bg1"/>
                </a:solidFill>
                <a:latin typeface="Arial" panose="020B0604020202020204" pitchFamily="34" charset="0"/>
                <a:ea typeface="华文隶书" panose="02010800040101010101" pitchFamily="2" charset="-122"/>
              </a:rPr>
              <a:t>“失败”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dissolve">
                                      <p:cBhvr>
                                        <p:cTn id="7" dur="500"/>
                                        <p:tgtEl>
                                          <p:spTgt spid="3994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图片 43009" descr="tem056"/>
          <p:cNvPicPr>
            <a:picLocks noChangeAspect="1"/>
          </p:cNvPicPr>
          <p:nvPr/>
        </p:nvPicPr>
        <p:blipFill>
          <a:blip r:embed="rId3" cstate="print"/>
          <a:stretch>
            <a:fillRect/>
          </a:stretch>
        </p:blipFill>
        <p:spPr>
          <a:xfrm>
            <a:off x="1812925" y="1549400"/>
            <a:ext cx="8566150" cy="4856163"/>
          </a:xfrm>
          <a:prstGeom prst="rect">
            <a:avLst/>
          </a:prstGeom>
          <a:noFill/>
          <a:ln w="9525">
            <a:noFill/>
          </a:ln>
        </p:spPr>
      </p:pic>
      <p:sp>
        <p:nvSpPr>
          <p:cNvPr id="43011" name="文本框 43010"/>
          <p:cNvSpPr txBox="1"/>
          <p:nvPr/>
        </p:nvSpPr>
        <p:spPr>
          <a:xfrm>
            <a:off x="2667000" y="6477000"/>
            <a:ext cx="6858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滑铁卢失败之后的拿破仑被送往流放地</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大西洋圣赫勒拿岛</a:t>
            </a:r>
          </a:p>
        </p:txBody>
      </p:sp>
      <p:sp>
        <p:nvSpPr>
          <p:cNvPr id="43012" name="矩形 43011"/>
          <p:cNvSpPr/>
          <p:nvPr/>
        </p:nvSpPr>
        <p:spPr>
          <a:xfrm>
            <a:off x="1752600" y="1004094"/>
            <a:ext cx="8686800" cy="584200"/>
          </a:xfrm>
          <a:prstGeom prst="rect">
            <a:avLst/>
          </a:prstGeom>
          <a:noFill/>
          <a:ln w="9525">
            <a:noFill/>
          </a:ln>
        </p:spPr>
        <p:txBody>
          <a:bodyPr wrap="none" lIns="0" tIns="0" rIns="0" bIns="0" anchor="ctr" anchorCtr="1">
            <a:spAutoFit/>
          </a:bodyPr>
          <a:lstStyle/>
          <a:p>
            <a:pPr algn="ctr">
              <a:buClrTx/>
            </a:pPr>
            <a:r>
              <a:rPr lang="zh-CN" altLang="en-US" sz="3800" dirty="0">
                <a:solidFill>
                  <a:srgbClr val="FF0000"/>
                </a:solidFill>
                <a:latin typeface="Arial" panose="020B0604020202020204" pitchFamily="34" charset="0"/>
                <a:ea typeface="华文隶书" panose="02010800040101010101" pitchFamily="2" charset="-122"/>
              </a:rPr>
              <a:t>拿破仑再度流放标志拿破仑帝国彻底崩溃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3012"/>
                                        </p:tgtEl>
                                        <p:attrNameLst>
                                          <p:attrName>style.visibility</p:attrName>
                                        </p:attrNameLst>
                                      </p:cBhvr>
                                      <p:to>
                                        <p:strVal val="visible"/>
                                      </p:to>
                                    </p:set>
                                    <p:animEffect transition="in" filter="dissolve">
                                      <p:cBhvr>
                                        <p:cTn id="7" dur="500"/>
                                        <p:tgtEl>
                                          <p:spTgt spid="43012"/>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44033" descr="15幽禁中的拿破仑"/>
          <p:cNvPicPr>
            <a:picLocks noChangeAspect="1"/>
          </p:cNvPicPr>
          <p:nvPr/>
        </p:nvPicPr>
        <p:blipFill>
          <a:blip r:embed="rId2" cstate="print"/>
          <a:stretch>
            <a:fillRect/>
          </a:stretch>
        </p:blipFill>
        <p:spPr>
          <a:xfrm>
            <a:off x="1824038" y="1033463"/>
            <a:ext cx="4338637" cy="5106987"/>
          </a:xfrm>
          <a:prstGeom prst="rect">
            <a:avLst/>
          </a:prstGeom>
          <a:noFill/>
          <a:ln w="9525">
            <a:noFill/>
          </a:ln>
        </p:spPr>
      </p:pic>
      <p:sp>
        <p:nvSpPr>
          <p:cNvPr id="44035" name="矩形 44034"/>
          <p:cNvSpPr/>
          <p:nvPr/>
        </p:nvSpPr>
        <p:spPr>
          <a:xfrm>
            <a:off x="1835150" y="6189663"/>
            <a:ext cx="4318000" cy="61531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幽禁中的拿破仑</a:t>
            </a:r>
          </a:p>
          <a:p>
            <a:pPr algn="ctr"/>
            <a:r>
              <a:rPr lang="en-US" altLang="zh-CN" sz="2000" dirty="0">
                <a:solidFill>
                  <a:srgbClr val="663300"/>
                </a:solidFill>
                <a:latin typeface="Times New Roman" panose="02020603050405020304" pitchFamily="2" charset="0"/>
                <a:ea typeface="黑体" panose="02010600030101010101" pitchFamily="49" charset="-122"/>
              </a:rPr>
              <a:t>1821</a:t>
            </a:r>
            <a:r>
              <a:rPr lang="zh-CN" altLang="en-US" sz="2000" dirty="0">
                <a:solidFill>
                  <a:srgbClr val="663300"/>
                </a:solidFill>
                <a:latin typeface="Times New Roman" panose="02020603050405020304" pitchFamily="2" charset="0"/>
                <a:ea typeface="黑体" panose="02010600030101010101" pitchFamily="49" charset="-122"/>
              </a:rPr>
              <a:t>年</a:t>
            </a:r>
            <a:r>
              <a:rPr lang="en-US" altLang="zh-CN" sz="2000" dirty="0">
                <a:solidFill>
                  <a:srgbClr val="663300"/>
                </a:solidFill>
                <a:latin typeface="Times New Roman" panose="02020603050405020304" pitchFamily="2" charset="0"/>
                <a:ea typeface="黑体" panose="02010600030101010101" pitchFamily="49" charset="-122"/>
              </a:rPr>
              <a:t>5</a:t>
            </a:r>
            <a:r>
              <a:rPr lang="zh-CN" altLang="en-US" sz="2000" dirty="0">
                <a:solidFill>
                  <a:srgbClr val="663300"/>
                </a:solidFill>
                <a:latin typeface="Times New Roman" panose="02020603050405020304" pitchFamily="2" charset="0"/>
                <a:ea typeface="黑体" panose="02010600030101010101" pitchFamily="49" charset="-122"/>
              </a:rPr>
              <a:t>月</a:t>
            </a:r>
            <a:r>
              <a:rPr lang="en-US" altLang="zh-CN" sz="2000" dirty="0">
                <a:solidFill>
                  <a:srgbClr val="663300"/>
                </a:solidFill>
                <a:latin typeface="Times New Roman" panose="02020603050405020304" pitchFamily="2" charset="0"/>
                <a:ea typeface="黑体" panose="02010600030101010101" pitchFamily="49" charset="-122"/>
              </a:rPr>
              <a:t>5</a:t>
            </a:r>
            <a:r>
              <a:rPr lang="zh-CN" altLang="en-US" sz="2000" dirty="0">
                <a:solidFill>
                  <a:srgbClr val="663300"/>
                </a:solidFill>
                <a:latin typeface="Times New Roman" panose="02020603050405020304" pitchFamily="2" charset="0"/>
                <a:ea typeface="黑体" panose="02010600030101010101" pitchFamily="49" charset="-122"/>
              </a:rPr>
              <a:t>日拿破仑在圣赫勒拿岛逝世</a:t>
            </a:r>
          </a:p>
        </p:txBody>
      </p:sp>
      <p:sp>
        <p:nvSpPr>
          <p:cNvPr id="44036" name="矩形 44035"/>
          <p:cNvSpPr/>
          <p:nvPr/>
        </p:nvSpPr>
        <p:spPr>
          <a:xfrm>
            <a:off x="6424613" y="1133475"/>
            <a:ext cx="3956050" cy="5683885"/>
          </a:xfrm>
          <a:prstGeom prst="rect">
            <a:avLst/>
          </a:prstGeom>
          <a:noFill/>
          <a:ln w="9525">
            <a:noFill/>
          </a:ln>
        </p:spPr>
        <p:txBody>
          <a:bodyPr lIns="0" tIns="0" rIns="0" bIns="0" anchor="t" anchorCtr="1">
            <a:spAutoFit/>
          </a:bodyPr>
          <a:lstStyle/>
          <a:p>
            <a:pPr>
              <a:lnSpc>
                <a:spcPct val="145000"/>
              </a:lnSpc>
            </a:pPr>
            <a:r>
              <a:rPr lang="zh-CN" altLang="en-US" sz="1700" dirty="0">
                <a:solidFill>
                  <a:srgbClr val="996633"/>
                </a:solidFill>
                <a:latin typeface="华文楷体" pitchFamily="2" charset="-122"/>
                <a:ea typeface="华文楷体" pitchFamily="2" charset="-122"/>
              </a:rPr>
              <a:t>　　一位朋友通过秘密方式赠给拿破仑一件珍贵的礼物</a:t>
            </a:r>
            <a:r>
              <a:rPr lang="en-US" altLang="zh-CN" sz="1700" dirty="0">
                <a:solidFill>
                  <a:srgbClr val="996633"/>
                </a:solidFill>
                <a:latin typeface="华文楷体" pitchFamily="2" charset="-122"/>
                <a:ea typeface="华文楷体" pitchFamily="2" charset="-122"/>
              </a:rPr>
              <a:t>——</a:t>
            </a:r>
            <a:r>
              <a:rPr lang="zh-CN" altLang="en-US" sz="1700" dirty="0">
                <a:solidFill>
                  <a:srgbClr val="996633"/>
                </a:solidFill>
                <a:latin typeface="华文楷体" pitchFamily="2" charset="-122"/>
                <a:ea typeface="华文楷体" pitchFamily="2" charset="-122"/>
              </a:rPr>
              <a:t>一副用象牙和软玉制成的国际象棋，拿破仑对它爱不释手。在非常寂寞时，他就一个人默默地下棋，借以打发时光，直到死去。</a:t>
            </a:r>
          </a:p>
          <a:p>
            <a:pPr>
              <a:lnSpc>
                <a:spcPct val="145000"/>
              </a:lnSpc>
            </a:pPr>
            <a:r>
              <a:rPr lang="zh-CN" altLang="en-US" sz="1700" dirty="0">
                <a:solidFill>
                  <a:srgbClr val="996633"/>
                </a:solidFill>
                <a:latin typeface="华文楷体" pitchFamily="2" charset="-122"/>
                <a:ea typeface="华文楷体" pitchFamily="2" charset="-122"/>
              </a:rPr>
              <a:t>　　拿破仑死后，那副象棋被多次以高价转手拍卖。</a:t>
            </a:r>
          </a:p>
          <a:p>
            <a:pPr>
              <a:lnSpc>
                <a:spcPct val="145000"/>
              </a:lnSpc>
            </a:pPr>
            <a:r>
              <a:rPr lang="zh-CN" altLang="en-US" sz="1700" dirty="0">
                <a:solidFill>
                  <a:srgbClr val="996633"/>
                </a:solidFill>
                <a:latin typeface="华文楷体" pitchFamily="2" charset="-122"/>
                <a:ea typeface="华文楷体" pitchFamily="2" charset="-122"/>
              </a:rPr>
              <a:t>　　在一次偶然的机会中人们发现，这副象棋中一枚棋子的底部可以打开。当它被打开后，一个惊人的秘密被发现了：棋子里藏有一张手绘的地图，上面详细标注着如何从圣赫勒拿岛逃出的路径。</a:t>
            </a:r>
          </a:p>
          <a:p>
            <a:pPr>
              <a:lnSpc>
                <a:spcPct val="145000"/>
              </a:lnSpc>
            </a:pPr>
            <a:r>
              <a:rPr lang="zh-CN" altLang="en-US" sz="1700" dirty="0">
                <a:solidFill>
                  <a:srgbClr val="996633"/>
                </a:solidFill>
                <a:latin typeface="华文楷体" pitchFamily="2" charset="-122"/>
                <a:ea typeface="华文楷体" pitchFamily="2" charset="-122"/>
              </a:rPr>
              <a:t>　　可惜的是，拿破仑自始至终都没有想到过逃跑，所以也没有领悟到朋友的良苦用心，也就没有在玩乐中发现这一奥秘。</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47105"/>
          <p:cNvSpPr txBox="1"/>
          <p:nvPr/>
        </p:nvSpPr>
        <p:spPr>
          <a:xfrm>
            <a:off x="2755900" y="1194753"/>
            <a:ext cx="7772400" cy="553720"/>
          </a:xfrm>
          <a:prstGeom prst="rect">
            <a:avLst/>
          </a:prstGeom>
          <a:noFill/>
          <a:ln w="9525">
            <a:noFill/>
          </a:ln>
        </p:spPr>
        <p:txBody>
          <a:bodyPr wrap="none" lIns="0" tIns="0" rIns="0" bIns="0" anchor="ctr" anchorCtr="1">
            <a:spAutoFit/>
          </a:bodyPr>
          <a:lstStyle/>
          <a:p>
            <a:pPr>
              <a:buClrTx/>
            </a:pPr>
            <a:r>
              <a:rPr lang="zh-CN" altLang="en-US" sz="3600" dirty="0">
                <a:solidFill>
                  <a:schemeClr val="tx2"/>
                </a:solidFill>
                <a:effectLst>
                  <a:outerShdw blurRad="38100" dist="38100" dir="2700000">
                    <a:srgbClr val="000000"/>
                  </a:outerShdw>
                </a:effectLst>
                <a:latin typeface="Arial" panose="020B0604020202020204" pitchFamily="34" charset="0"/>
                <a:ea typeface="华文隶书" panose="02010800040101010101" pitchFamily="2" charset="-122"/>
              </a:rPr>
              <a:t>如何看待拿破仑所进行的一系列战争？</a:t>
            </a:r>
          </a:p>
        </p:txBody>
      </p:sp>
      <p:pic>
        <p:nvPicPr>
          <p:cNvPr id="47107" name="图片 47106" descr="tl"/>
          <p:cNvPicPr>
            <a:picLocks noChangeAspect="1"/>
          </p:cNvPicPr>
          <p:nvPr/>
        </p:nvPicPr>
        <p:blipFill>
          <a:blip r:embed="rId4" cstate="print"/>
          <a:stretch>
            <a:fillRect/>
          </a:stretch>
        </p:blipFill>
        <p:spPr>
          <a:xfrm>
            <a:off x="1708150" y="985838"/>
            <a:ext cx="971550" cy="971550"/>
          </a:xfrm>
          <a:prstGeom prst="rect">
            <a:avLst/>
          </a:prstGeom>
          <a:noFill/>
          <a:ln w="9525">
            <a:noFill/>
          </a:ln>
        </p:spPr>
      </p:pic>
      <p:grpSp>
        <p:nvGrpSpPr>
          <p:cNvPr id="47108" name="组合 47107"/>
          <p:cNvGrpSpPr/>
          <p:nvPr/>
        </p:nvGrpSpPr>
        <p:grpSpPr>
          <a:xfrm>
            <a:off x="2011363" y="2106613"/>
            <a:ext cx="3035300" cy="2092325"/>
            <a:chOff x="42" y="-6"/>
            <a:chExt cx="1912" cy="1318"/>
          </a:xfrm>
        </p:grpSpPr>
        <p:sp>
          <p:nvSpPr>
            <p:cNvPr id="47109" name="矩形 47108"/>
            <p:cNvSpPr/>
            <p:nvPr/>
          </p:nvSpPr>
          <p:spPr>
            <a:xfrm>
              <a:off x="1346" y="-6"/>
              <a:ext cx="608" cy="1318"/>
            </a:xfrm>
            <a:prstGeom prst="rect">
              <a:avLst/>
            </a:prstGeom>
            <a:noFill/>
            <a:ln w="9525">
              <a:noFill/>
            </a:ln>
          </p:spPr>
          <p:txBody>
            <a:bodyPr wrap="none" lIns="0" tIns="0" rIns="0" bIns="0" anchor="ctr" anchorCtr="1">
              <a:spAutoFit/>
            </a:bodyPr>
            <a:lstStyle/>
            <a:p>
              <a:r>
                <a:rPr lang="zh-CN" altLang="en-US" sz="3800" dirty="0">
                  <a:solidFill>
                    <a:schemeClr val="hlink"/>
                  </a:solidFill>
                  <a:latin typeface="华文琥珀" pitchFamily="2" charset="-122"/>
                  <a:ea typeface="华文琥珀" pitchFamily="2" charset="-122"/>
                </a:rPr>
                <a:t>初期</a:t>
              </a:r>
            </a:p>
            <a:p>
              <a:endParaRPr lang="zh-CN" altLang="en-US" sz="6000" dirty="0">
                <a:solidFill>
                  <a:schemeClr val="hlink"/>
                </a:solidFill>
                <a:latin typeface="华文琥珀" pitchFamily="2" charset="-122"/>
                <a:ea typeface="华文琥珀" pitchFamily="2" charset="-122"/>
              </a:endParaRPr>
            </a:p>
            <a:p>
              <a:r>
                <a:rPr lang="zh-CN" altLang="en-US" sz="3800" dirty="0">
                  <a:solidFill>
                    <a:schemeClr val="hlink"/>
                  </a:solidFill>
                  <a:latin typeface="华文琥珀" pitchFamily="2" charset="-122"/>
                  <a:ea typeface="华文琥珀" pitchFamily="2" charset="-122"/>
                </a:rPr>
                <a:t>后期</a:t>
              </a:r>
            </a:p>
          </p:txBody>
        </p:sp>
        <p:sp>
          <p:nvSpPr>
            <p:cNvPr id="47110" name="矩形 47109"/>
            <p:cNvSpPr/>
            <p:nvPr/>
          </p:nvSpPr>
          <p:spPr>
            <a:xfrm>
              <a:off x="42" y="285"/>
              <a:ext cx="912" cy="736"/>
            </a:xfrm>
            <a:prstGeom prst="rect">
              <a:avLst/>
            </a:prstGeom>
            <a:noFill/>
            <a:ln w="9525">
              <a:noFill/>
            </a:ln>
          </p:spPr>
          <p:txBody>
            <a:bodyPr wrap="none" lIns="0" tIns="0" rIns="0" bIns="0" anchor="ctr" anchorCtr="1">
              <a:spAutoFit/>
            </a:bodyPr>
            <a:lstStyle/>
            <a:p>
              <a:pPr algn="ctr"/>
              <a:r>
                <a:rPr lang="en-US" altLang="zh-CN" sz="3800" dirty="0">
                  <a:solidFill>
                    <a:schemeClr val="hlink"/>
                  </a:solidFill>
                  <a:latin typeface="华文琥珀" pitchFamily="2" charset="-122"/>
                  <a:ea typeface="华文琥珀" pitchFamily="2" charset="-122"/>
                </a:rPr>
                <a:t>1806</a:t>
              </a:r>
              <a:r>
                <a:rPr lang="zh-CN" altLang="en-US" sz="3800" dirty="0">
                  <a:solidFill>
                    <a:schemeClr val="hlink"/>
                  </a:solidFill>
                  <a:latin typeface="华文琥珀" pitchFamily="2" charset="-122"/>
                  <a:ea typeface="华文琥珀" pitchFamily="2" charset="-122"/>
                </a:rPr>
                <a:t>年</a:t>
              </a:r>
            </a:p>
            <a:p>
              <a:pPr algn="ctr"/>
              <a:r>
                <a:rPr lang="zh-CN" altLang="en-US" sz="3800" dirty="0">
                  <a:solidFill>
                    <a:schemeClr val="hlink"/>
                  </a:solidFill>
                  <a:latin typeface="华文琥珀" pitchFamily="2" charset="-122"/>
                  <a:ea typeface="华文琥珀" pitchFamily="2" charset="-122"/>
                </a:rPr>
                <a:t>分界</a:t>
              </a:r>
            </a:p>
          </p:txBody>
        </p:sp>
        <p:sp>
          <p:nvSpPr>
            <p:cNvPr id="47111" name="左大括号 47110"/>
            <p:cNvSpPr/>
            <p:nvPr/>
          </p:nvSpPr>
          <p:spPr>
            <a:xfrm>
              <a:off x="1073" y="143"/>
              <a:ext cx="181" cy="1020"/>
            </a:xfrm>
            <a:prstGeom prst="leftBrace">
              <a:avLst>
                <a:gd name="adj1" fmla="val 46961"/>
                <a:gd name="adj2" fmla="val 50000"/>
              </a:avLst>
            </a:prstGeom>
            <a:noFill/>
            <a:ln w="57150" cap="flat" cmpd="sng">
              <a:solidFill>
                <a:schemeClr val="hlink"/>
              </a:solidFill>
              <a:prstDash val="solid"/>
              <a:headEnd type="none" w="med" len="med"/>
              <a:tailEnd type="none" w="med" len="med"/>
            </a:ln>
          </p:spPr>
          <p:txBody>
            <a:bodyPr/>
            <a:lstStyle/>
            <a:p>
              <a:endParaRPr lang="zh-CN" altLang="en-US"/>
            </a:p>
          </p:txBody>
        </p:sp>
      </p:grpSp>
      <p:sp>
        <p:nvSpPr>
          <p:cNvPr id="47112" name="矩形 47111"/>
          <p:cNvSpPr/>
          <p:nvPr/>
        </p:nvSpPr>
        <p:spPr>
          <a:xfrm>
            <a:off x="1868488" y="4389438"/>
            <a:ext cx="8453437" cy="2400300"/>
          </a:xfrm>
          <a:prstGeom prst="rect">
            <a:avLst/>
          </a:prstGeom>
          <a:noFill/>
          <a:ln w="9525">
            <a:noFill/>
          </a:ln>
        </p:spPr>
        <p:txBody>
          <a:bodyPr lIns="0" tIns="0" rIns="0" bIns="0">
            <a:spAutoFit/>
          </a:bodyPr>
          <a:lstStyle/>
          <a:p>
            <a:pPr>
              <a:lnSpc>
                <a:spcPct val="130000"/>
              </a:lnSpc>
            </a:pPr>
            <a:r>
              <a:rPr lang="zh-CN" altLang="en-US" sz="2000" dirty="0">
                <a:solidFill>
                  <a:srgbClr val="0000FF"/>
                </a:solidFill>
                <a:latin typeface="华文彩云" pitchFamily="2" charset="-122"/>
                <a:ea typeface="华文彩云" pitchFamily="2" charset="-122"/>
              </a:rPr>
              <a:t>　　拿破仑作为法国资产阶级的政治家、军事家，在资产阶级革命中起了重要作用，一定程度上维护了法国资产阶级革命的成果，推动了法国革命形势的发展；但由于他的侵略战争引起了被奴役地区人民的反抗，最终导致了帝国的覆灭。</a:t>
            </a:r>
          </a:p>
          <a:p>
            <a:pPr>
              <a:lnSpc>
                <a:spcPct val="130000"/>
              </a:lnSpc>
            </a:pPr>
            <a:r>
              <a:rPr lang="zh-CN" altLang="en-US" sz="2000" dirty="0">
                <a:solidFill>
                  <a:srgbClr val="0000FF"/>
                </a:solidFill>
                <a:latin typeface="华文彩云" pitchFamily="2" charset="-122"/>
                <a:ea typeface="华文彩云" pitchFamily="2" charset="-122"/>
              </a:rPr>
              <a:t>　　法国大革命不仅摧毁了法国的封建统治，而且还沉重打击了欧洲的封建制度，传播了资产阶级自由民主的进步思想，对世界历史发展影响很大。</a:t>
            </a:r>
          </a:p>
        </p:txBody>
      </p:sp>
      <p:pic>
        <p:nvPicPr>
          <p:cNvPr id="47113" name="图片 47112" descr="home">
            <a:hlinkClick r:id="" action="ppaction://hlinkshowjump?jump=firstslide" tooltip="返回首页"/>
          </p:cNvPr>
          <p:cNvPicPr preferRelativeResize="0"/>
          <p:nvPr/>
        </p:nvPicPr>
        <p:blipFill>
          <a:blip r:embed="rId5" cstate="print"/>
          <a:stretch>
            <a:fillRect/>
          </a:stretch>
        </p:blipFill>
        <p:spPr>
          <a:xfrm>
            <a:off x="10020300" y="6497638"/>
            <a:ext cx="647700" cy="360362"/>
          </a:xfrm>
          <a:prstGeom prst="rect">
            <a:avLst/>
          </a:prstGeom>
          <a:noFill/>
          <a:ln w="9525">
            <a:noFill/>
          </a:ln>
        </p:spPr>
      </p:pic>
      <p:sp>
        <p:nvSpPr>
          <p:cNvPr id="47114" name="矩形 47113"/>
          <p:cNvSpPr/>
          <p:nvPr/>
        </p:nvSpPr>
        <p:spPr>
          <a:xfrm>
            <a:off x="5486400" y="2106613"/>
            <a:ext cx="4826000" cy="2092325"/>
          </a:xfrm>
          <a:prstGeom prst="rect">
            <a:avLst/>
          </a:prstGeom>
          <a:noFill/>
          <a:ln w="9525">
            <a:noFill/>
          </a:ln>
        </p:spPr>
        <p:txBody>
          <a:bodyPr wrap="none" lIns="0" tIns="0" rIns="0" bIns="0" anchor="ctr" anchorCtr="1">
            <a:spAutoFit/>
          </a:bodyPr>
          <a:lstStyle/>
          <a:p>
            <a:r>
              <a:rPr lang="zh-CN" altLang="en-US" sz="3800" dirty="0">
                <a:solidFill>
                  <a:srgbClr val="0000FF"/>
                </a:solidFill>
                <a:latin typeface="华文琥珀" pitchFamily="2" charset="-122"/>
                <a:ea typeface="华文琥珀" pitchFamily="2" charset="-122"/>
              </a:rPr>
              <a:t>打击反法同盟　</a:t>
            </a:r>
            <a:r>
              <a:rPr lang="zh-CN" altLang="en-US" sz="3800" dirty="0">
                <a:solidFill>
                  <a:srgbClr val="FF0000"/>
                </a:solidFill>
                <a:latin typeface="华文琥珀" pitchFamily="2" charset="-122"/>
                <a:ea typeface="华文琥珀" pitchFamily="2" charset="-122"/>
              </a:rPr>
              <a:t>正　义</a:t>
            </a:r>
          </a:p>
          <a:p>
            <a:endParaRPr lang="zh-CN" altLang="en-US" sz="6000" dirty="0">
              <a:solidFill>
                <a:srgbClr val="FF0000"/>
              </a:solidFill>
              <a:latin typeface="华文琥珀" pitchFamily="2" charset="-122"/>
              <a:ea typeface="华文琥珀" pitchFamily="2" charset="-122"/>
            </a:endParaRPr>
          </a:p>
          <a:p>
            <a:r>
              <a:rPr lang="zh-CN" altLang="en-US" sz="3800" dirty="0">
                <a:solidFill>
                  <a:srgbClr val="0000FF"/>
                </a:solidFill>
                <a:latin typeface="华文琥珀" pitchFamily="2" charset="-122"/>
                <a:ea typeface="华文琥珀" pitchFamily="2" charset="-122"/>
              </a:rPr>
              <a:t>对外掠夺侵略　</a:t>
            </a:r>
            <a:r>
              <a:rPr lang="zh-CN" altLang="en-US" sz="3800" dirty="0">
                <a:solidFill>
                  <a:srgbClr val="FF0000"/>
                </a:solidFill>
                <a:latin typeface="华文琥珀" pitchFamily="2" charset="-122"/>
                <a:ea typeface="华文琥珀" pitchFamily="2" charset="-122"/>
              </a:rPr>
              <a:t>非正义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wipe(left)">
                                      <p:cBhvr>
                                        <p:cTn id="7" dur="500"/>
                                        <p:tgtEl>
                                          <p:spTgt spid="4710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7114">
                                            <p:txEl>
                                              <p:pRg st="0" end="0"/>
                                            </p:txEl>
                                          </p:spTgt>
                                        </p:tgtEl>
                                        <p:attrNameLst>
                                          <p:attrName>style.visibility</p:attrName>
                                        </p:attrNameLst>
                                      </p:cBhvr>
                                      <p:to>
                                        <p:strVal val="visible"/>
                                      </p:to>
                                    </p:set>
                                    <p:animEffect transition="in" filter="dissolve">
                                      <p:cBhvr>
                                        <p:cTn id="12" dur="500"/>
                                        <p:tgtEl>
                                          <p:spTgt spid="47114">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7114">
                                            <p:txEl>
                                              <p:pRg st="2" end="2"/>
                                            </p:txEl>
                                          </p:spTgt>
                                        </p:tgtEl>
                                        <p:attrNameLst>
                                          <p:attrName>style.visibility</p:attrName>
                                        </p:attrNameLst>
                                      </p:cBhvr>
                                      <p:to>
                                        <p:strVal val="visible"/>
                                      </p:to>
                                    </p:set>
                                    <p:animEffect transition="in" filter="dissolve">
                                      <p:cBhvr>
                                        <p:cTn id="17" dur="500"/>
                                        <p:tgtEl>
                                          <p:spTgt spid="47114">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7112"/>
                                        </p:tgtEl>
                                        <p:attrNameLst>
                                          <p:attrName>style.visibility</p:attrName>
                                        </p:attrNameLst>
                                      </p:cBhvr>
                                      <p:to>
                                        <p:strVal val="visible"/>
                                      </p:to>
                                    </p:set>
                                    <p:animEffect transition="in" filter="wipe(up)">
                                      <p:cBhvr>
                                        <p:cTn id="22" dur="500"/>
                                        <p:tgtEl>
                                          <p:spTgt spid="47112"/>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7625" y="29210"/>
            <a:ext cx="12071350" cy="6985635"/>
          </a:xfrm>
          <a:prstGeom prst="rect">
            <a:avLst/>
          </a:prstGeom>
          <a:noFill/>
          <a:ln w="9525">
            <a:noFill/>
          </a:ln>
        </p:spPr>
        <p:txBody>
          <a:bodyPr wrap="square">
            <a:spAutoFit/>
          </a:bodyPr>
          <a:lstStyle/>
          <a:p>
            <a:pPr indent="0"/>
            <a:r>
              <a:rPr lang="zh-CN" sz="2800" b="1">
                <a:solidFill>
                  <a:srgbClr val="000000"/>
                </a:solidFill>
                <a:ea typeface="宋体" panose="02010600030101010101" pitchFamily="2" charset="-122"/>
                <a:cs typeface="宋体" panose="02010600030101010101" pitchFamily="2" charset="-122"/>
              </a:rPr>
              <a:t>8.拿破仑与拿破仑帝国     </a:t>
            </a:r>
          </a:p>
          <a:p>
            <a:r>
              <a:rPr lang="zh-CN" sz="2800" b="1">
                <a:solidFill>
                  <a:srgbClr val="000000"/>
                </a:solidFill>
                <a:ea typeface="宋体" panose="02010600030101010101" pitchFamily="2" charset="-122"/>
                <a:cs typeface="宋体" panose="02010600030101010101" pitchFamily="2" charset="-122"/>
              </a:rPr>
              <a:t>(1) 雾月政变上台：1799年大资产阶级支持拿破仑·波拿发动“雾月政变”，执掌了国家大权。</a:t>
            </a:r>
          </a:p>
          <a:p>
            <a:r>
              <a:rPr lang="zh-CN" sz="2800" b="1">
                <a:solidFill>
                  <a:srgbClr val="000000"/>
                </a:solidFill>
                <a:ea typeface="宋体" panose="02010600030101010101" pitchFamily="2" charset="-122"/>
                <a:cs typeface="宋体" panose="02010600030101010101" pitchFamily="2" charset="-122"/>
              </a:rPr>
              <a:t>(2)统治特点；实行军事独裁统治，建立中央集权统治。采取维护大资产阶级利益的对内政策。确立帝制；1804年废除共和制度，加冕称皇帝，建立了法兰西第一帝国。</a:t>
            </a:r>
            <a:endParaRPr lang="zh-CN" sz="2800" b="1">
              <a:solidFill>
                <a:srgbClr val="000000"/>
              </a:solidFill>
              <a:ea typeface="宋体" panose="02010600030101010101" pitchFamily="2" charset="-122"/>
            </a:endParaRPr>
          </a:p>
          <a:p>
            <a:r>
              <a:rPr lang="zh-CN" sz="2800" b="1">
                <a:solidFill>
                  <a:srgbClr val="000000"/>
                </a:solidFill>
                <a:ea typeface="宋体" panose="02010600030101010101" pitchFamily="2" charset="-122"/>
              </a:rPr>
              <a:t>（</a:t>
            </a:r>
            <a:r>
              <a:rPr lang="zh-CN" sz="2800" b="1">
                <a:solidFill>
                  <a:srgbClr val="000000"/>
                </a:solidFill>
                <a:ea typeface="宋体" panose="02010600030101010101" pitchFamily="2" charset="-122"/>
                <a:cs typeface="宋体" panose="02010600030101010101" pitchFamily="2" charset="-122"/>
              </a:rPr>
              <a:t>3）对外战争：与欧洲反法同盟开战争夺欧洲霸权，1810年左右解除了法国的外来威胁达到极盛。1812年远征俄国惨败。1814年被迫退位。1815年拿破仑兵败滑铁卢，拿破仑帝国彻底崩溃。</a:t>
            </a:r>
            <a:endParaRPr lang="zh-CN" sz="2800" b="1">
              <a:solidFill>
                <a:srgbClr val="000000"/>
              </a:solidFill>
              <a:ea typeface="宋体" panose="02010600030101010101" pitchFamily="2" charset="-122"/>
            </a:endParaRPr>
          </a:p>
          <a:p>
            <a:r>
              <a:rPr lang="zh-CN" sz="2800" b="1">
                <a:solidFill>
                  <a:srgbClr val="000000"/>
                </a:solidFill>
                <a:ea typeface="宋体" panose="02010600030101010101" pitchFamily="2" charset="-122"/>
              </a:rPr>
              <a:t>（</a:t>
            </a:r>
            <a:r>
              <a:rPr lang="zh-CN" sz="2800" b="1">
                <a:solidFill>
                  <a:srgbClr val="000000"/>
                </a:solidFill>
                <a:ea typeface="宋体" panose="02010600030101010101" pitchFamily="2" charset="-122"/>
                <a:cs typeface="宋体" panose="02010600030101010101" pitchFamily="2" charset="-122"/>
              </a:rPr>
              <a:t>3）性质：在初期具有反侵略的性质的民族战争，解除了法国的外来威胁，打击了欧洲的封建势力,并传播了资产阶级革命思想；后期具有侵略性质，总体上看具有争霸性质。</a:t>
            </a:r>
            <a:endParaRPr lang="zh-CN" sz="2800" b="1">
              <a:solidFill>
                <a:srgbClr val="000000"/>
              </a:solidFill>
              <a:ea typeface="宋体" panose="02010600030101010101" pitchFamily="2" charset="-122"/>
            </a:endParaRPr>
          </a:p>
          <a:p>
            <a:r>
              <a:rPr lang="zh-CN" sz="2800" b="1">
                <a:solidFill>
                  <a:srgbClr val="000000"/>
                </a:solidFill>
                <a:ea typeface="宋体" panose="02010600030101010101" pitchFamily="2" charset="-122"/>
              </a:rPr>
              <a:t>（</a:t>
            </a:r>
            <a:r>
              <a:rPr lang="zh-CN" sz="2800" b="1">
                <a:solidFill>
                  <a:srgbClr val="000000"/>
                </a:solidFill>
                <a:ea typeface="宋体" panose="02010600030101010101" pitchFamily="2" charset="-122"/>
                <a:cs typeface="宋体" panose="02010600030101010101" pitchFamily="2" charset="-122"/>
              </a:rPr>
              <a:t>4）影响；对法国而言，多次打败反法联盟，解除了法国的外来威胁，维护了国家的主权；但也给法国人民带来了负担。对欧洲而言，横扫欧洲大陆，沉重打击了欧洲各国的封建势力，促进了欧洲向资本主义过渡；也给欧洲被侵略国家的人民带来了沉重的灾难。</a:t>
            </a:r>
            <a:r>
              <a:rPr lang="zh-CN" sz="900" b="1">
                <a:solidFill>
                  <a:srgbClr val="000000"/>
                </a:solidFill>
                <a:ea typeface="宋体" panose="02010600030101010101" pitchFamily="2" charset="-122"/>
                <a:cs typeface="宋体" panose="02010600030101010101" pitchFamily="2" charset="-122"/>
              </a:rPr>
              <a:t> </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7"/>
          <p:cNvPicPr>
            <a:picLocks noChangeAspect="1"/>
          </p:cNvPicPr>
          <p:nvPr/>
        </p:nvPicPr>
        <p:blipFill>
          <a:blip r:embed="rId2" cstate="print"/>
          <a:stretch>
            <a:fillRect/>
          </a:stretch>
        </p:blipFill>
        <p:spPr>
          <a:xfrm>
            <a:off x="4008438" y="44450"/>
            <a:ext cx="4305300" cy="1009650"/>
          </a:xfrm>
          <a:prstGeom prst="rect">
            <a:avLst/>
          </a:prstGeom>
          <a:noFill/>
          <a:ln w="9525">
            <a:noFill/>
          </a:ln>
        </p:spPr>
      </p:pic>
      <p:pic>
        <p:nvPicPr>
          <p:cNvPr id="7171" name="Picture 3"/>
          <p:cNvPicPr>
            <a:picLocks noChangeAspect="1"/>
          </p:cNvPicPr>
          <p:nvPr/>
        </p:nvPicPr>
        <p:blipFill>
          <a:blip r:embed="rId3" cstate="print"/>
          <a:stretch>
            <a:fillRect/>
          </a:stretch>
        </p:blipFill>
        <p:spPr>
          <a:xfrm>
            <a:off x="2185988" y="1042988"/>
            <a:ext cx="7820025" cy="4772025"/>
          </a:xfrm>
          <a:prstGeom prst="rect">
            <a:avLst/>
          </a:prstGeom>
          <a:noFill/>
          <a:ln w="9525">
            <a:noFill/>
          </a:ln>
        </p:spPr>
      </p:pic>
      <p:pic>
        <p:nvPicPr>
          <p:cNvPr id="3076" name="Picture 4"/>
          <p:cNvPicPr>
            <a:picLocks noChangeAspect="1"/>
          </p:cNvPicPr>
          <p:nvPr/>
        </p:nvPicPr>
        <p:blipFill>
          <a:blip r:embed="rId4" cstate="print"/>
          <a:stretch>
            <a:fillRect/>
          </a:stretch>
        </p:blipFill>
        <p:spPr>
          <a:xfrm>
            <a:off x="3000375" y="3716338"/>
            <a:ext cx="1657350" cy="4095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blinds(horizontal)">
                                      <p:cBhvr>
                                        <p:cTn id="7"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p:cNvPicPr>
          <p:nvPr/>
        </p:nvPicPr>
        <p:blipFill>
          <a:blip r:embed="rId2" cstate="print"/>
          <a:stretch>
            <a:fillRect/>
          </a:stretch>
        </p:blipFill>
        <p:spPr>
          <a:xfrm>
            <a:off x="2243138" y="1262063"/>
            <a:ext cx="7705725" cy="4333875"/>
          </a:xfrm>
          <a:prstGeom prst="rect">
            <a:avLst/>
          </a:prstGeom>
          <a:noFill/>
          <a:ln w="9525">
            <a:noFill/>
          </a:ln>
        </p:spPr>
      </p:pic>
      <p:pic>
        <p:nvPicPr>
          <p:cNvPr id="47106" name="Picture 2"/>
          <p:cNvPicPr>
            <a:picLocks noChangeAspect="1"/>
          </p:cNvPicPr>
          <p:nvPr/>
        </p:nvPicPr>
        <p:blipFill>
          <a:blip r:embed="rId3" cstate="print"/>
          <a:stretch>
            <a:fillRect/>
          </a:stretch>
        </p:blipFill>
        <p:spPr>
          <a:xfrm>
            <a:off x="7680325" y="4583113"/>
            <a:ext cx="1466850" cy="388937"/>
          </a:xfrm>
          <a:prstGeom prst="rect">
            <a:avLst/>
          </a:prstGeom>
          <a:noFill/>
          <a:ln w="9525">
            <a:noFill/>
          </a:ln>
        </p:spPr>
      </p:pic>
      <p:pic>
        <p:nvPicPr>
          <p:cNvPr id="47107" name="Picture 3"/>
          <p:cNvPicPr>
            <a:picLocks noChangeAspect="1"/>
          </p:cNvPicPr>
          <p:nvPr/>
        </p:nvPicPr>
        <p:blipFill>
          <a:blip r:embed="rId4" cstate="print"/>
          <a:stretch>
            <a:fillRect/>
          </a:stretch>
        </p:blipFill>
        <p:spPr>
          <a:xfrm>
            <a:off x="3935413" y="5014913"/>
            <a:ext cx="1638300" cy="4381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blinds(horizontal)">
                                      <p:cBhvr>
                                        <p:cTn id="7" dur="500"/>
                                        <p:tgtEl>
                                          <p:spTgt spid="4710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7107"/>
                                        </p:tgtEl>
                                        <p:attrNameLst>
                                          <p:attrName>style.visibility</p:attrName>
                                        </p:attrNameLst>
                                      </p:cBhvr>
                                      <p:to>
                                        <p:strVal val="visible"/>
                                      </p:to>
                                    </p:set>
                                    <p:animEffect transition="in" filter="blinds(horizontal)">
                                      <p:cBhvr>
                                        <p:cTn id="12" dur="5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7169" descr="d"/>
          <p:cNvPicPr>
            <a:picLocks noChangeAspect="1"/>
          </p:cNvPicPr>
          <p:nvPr/>
        </p:nvPicPr>
        <p:blipFill>
          <a:blip r:embed="rId3" cstate="print">
            <a:lum contrast="18000"/>
          </a:blip>
          <a:stretch>
            <a:fillRect/>
          </a:stretch>
        </p:blipFill>
        <p:spPr>
          <a:xfrm>
            <a:off x="1749425" y="1031875"/>
            <a:ext cx="8691563" cy="5407025"/>
          </a:xfrm>
          <a:prstGeom prst="rect">
            <a:avLst/>
          </a:prstGeom>
          <a:noFill/>
          <a:ln w="9525">
            <a:noFill/>
          </a:ln>
        </p:spPr>
      </p:pic>
      <p:sp>
        <p:nvSpPr>
          <p:cNvPr id="7171" name="文本框 7170"/>
          <p:cNvSpPr txBox="1"/>
          <p:nvPr/>
        </p:nvSpPr>
        <p:spPr>
          <a:xfrm>
            <a:off x="5080000" y="6477000"/>
            <a:ext cx="2032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法国社会等级制度</a:t>
            </a:r>
          </a:p>
        </p:txBody>
      </p:sp>
      <p:sp>
        <p:nvSpPr>
          <p:cNvPr id="7172" name="矩形 7171"/>
          <p:cNvSpPr/>
          <p:nvPr/>
        </p:nvSpPr>
        <p:spPr>
          <a:xfrm>
            <a:off x="4114800" y="1867218"/>
            <a:ext cx="1016000" cy="615315"/>
          </a:xfrm>
          <a:prstGeom prst="rect">
            <a:avLst/>
          </a:prstGeom>
          <a:noFill/>
          <a:ln w="9525">
            <a:noFill/>
          </a:ln>
        </p:spPr>
        <p:txBody>
          <a:bodyPr wrap="none" lIns="0" tIns="0" rIns="0" bIns="0" anchor="ctr" anchorCtr="1">
            <a:spAutoFit/>
          </a:bodyPr>
          <a:lstStyle/>
          <a:p>
            <a:pPr algn="ctr">
              <a:buClrTx/>
            </a:pPr>
            <a:r>
              <a:rPr lang="zh-CN" altLang="en-US" sz="4000" dirty="0">
                <a:solidFill>
                  <a:srgbClr val="FF0000"/>
                </a:solidFill>
                <a:latin typeface="Arial" panose="020B0604020202020204" pitchFamily="34" charset="0"/>
                <a:ea typeface="华文行楷" panose="02010800040101010101" pitchFamily="2" charset="-122"/>
              </a:rPr>
              <a:t>教士</a:t>
            </a:r>
          </a:p>
        </p:txBody>
      </p:sp>
      <p:sp>
        <p:nvSpPr>
          <p:cNvPr id="7173" name="矩形 7172"/>
          <p:cNvSpPr/>
          <p:nvPr/>
        </p:nvSpPr>
        <p:spPr>
          <a:xfrm>
            <a:off x="4114800" y="3162618"/>
            <a:ext cx="1016000" cy="615315"/>
          </a:xfrm>
          <a:prstGeom prst="rect">
            <a:avLst/>
          </a:prstGeom>
          <a:noFill/>
          <a:ln w="9525">
            <a:noFill/>
          </a:ln>
        </p:spPr>
        <p:txBody>
          <a:bodyPr wrap="none" lIns="0" tIns="0" rIns="0" bIns="0" anchor="ctr" anchorCtr="1">
            <a:spAutoFit/>
          </a:bodyPr>
          <a:lstStyle/>
          <a:p>
            <a:pPr algn="ctr">
              <a:buClrTx/>
            </a:pPr>
            <a:r>
              <a:rPr lang="zh-CN" altLang="en-US" sz="4000" dirty="0">
                <a:solidFill>
                  <a:srgbClr val="FF0000"/>
                </a:solidFill>
                <a:latin typeface="Arial" panose="020B0604020202020204" pitchFamily="34" charset="0"/>
                <a:ea typeface="华文行楷" panose="02010800040101010101" pitchFamily="2" charset="-122"/>
              </a:rPr>
              <a:t>贵族</a:t>
            </a:r>
          </a:p>
        </p:txBody>
      </p:sp>
      <p:sp>
        <p:nvSpPr>
          <p:cNvPr id="7174" name="矩形 7173"/>
          <p:cNvSpPr/>
          <p:nvPr/>
        </p:nvSpPr>
        <p:spPr>
          <a:xfrm>
            <a:off x="4114800" y="4675506"/>
            <a:ext cx="1016000" cy="615315"/>
          </a:xfrm>
          <a:prstGeom prst="rect">
            <a:avLst/>
          </a:prstGeom>
          <a:noFill/>
          <a:ln w="9525">
            <a:noFill/>
          </a:ln>
        </p:spPr>
        <p:txBody>
          <a:bodyPr wrap="none" lIns="0" tIns="0" rIns="0" bIns="0" anchor="ctr" anchorCtr="1">
            <a:spAutoFit/>
          </a:bodyPr>
          <a:lstStyle/>
          <a:p>
            <a:pPr algn="ctr">
              <a:buClrTx/>
            </a:pPr>
            <a:r>
              <a:rPr lang="zh-CN" altLang="en-US" sz="4000" dirty="0">
                <a:solidFill>
                  <a:srgbClr val="FF0000"/>
                </a:solidFill>
                <a:latin typeface="Arial" panose="020B0604020202020204" pitchFamily="34" charset="0"/>
                <a:ea typeface="华文行楷" panose="02010800040101010101" pitchFamily="2" charset="-122"/>
              </a:rPr>
              <a:t>平民</a:t>
            </a:r>
          </a:p>
        </p:txBody>
      </p:sp>
      <p:sp>
        <p:nvSpPr>
          <p:cNvPr id="7175" name="矩形 7174"/>
          <p:cNvSpPr/>
          <p:nvPr/>
        </p:nvSpPr>
        <p:spPr>
          <a:xfrm>
            <a:off x="10013633" y="2119313"/>
            <a:ext cx="338455" cy="1117600"/>
          </a:xfrm>
          <a:prstGeom prst="rect">
            <a:avLst/>
          </a:prstGeom>
          <a:noFill/>
          <a:ln w="9525">
            <a:noFill/>
          </a:ln>
        </p:spPr>
        <p:txBody>
          <a:bodyPr vert="eaVert" wrap="none" lIns="0" tIns="0" rIns="0" bIns="0" anchor="t" anchorCtr="1">
            <a:spAutoFit/>
          </a:bodyPr>
          <a:lstStyle/>
          <a:p>
            <a:pPr algn="ctr"/>
            <a:r>
              <a:rPr lang="zh-CN" altLang="en-US" sz="2200" dirty="0">
                <a:solidFill>
                  <a:srgbClr val="0000FF"/>
                </a:solidFill>
                <a:latin typeface="Times New Roman" panose="02020603050405020304" pitchFamily="2" charset="0"/>
                <a:ea typeface="华文隶书" panose="02010800040101010101" pitchFamily="2" charset="-122"/>
              </a:rPr>
              <a:t>统治阶级</a:t>
            </a:r>
          </a:p>
        </p:txBody>
      </p:sp>
      <p:sp>
        <p:nvSpPr>
          <p:cNvPr id="7176" name="矩形 7175"/>
          <p:cNvSpPr/>
          <p:nvPr/>
        </p:nvSpPr>
        <p:spPr>
          <a:xfrm>
            <a:off x="10013633" y="4470401"/>
            <a:ext cx="338455" cy="1397000"/>
          </a:xfrm>
          <a:prstGeom prst="rect">
            <a:avLst/>
          </a:prstGeom>
          <a:noFill/>
          <a:ln w="9525">
            <a:noFill/>
          </a:ln>
        </p:spPr>
        <p:txBody>
          <a:bodyPr vert="eaVert" wrap="none" lIns="0" tIns="0" rIns="0" bIns="0" anchor="t" anchorCtr="1">
            <a:spAutoFit/>
          </a:bodyPr>
          <a:lstStyle/>
          <a:p>
            <a:pPr algn="ctr"/>
            <a:r>
              <a:rPr lang="zh-CN" altLang="en-US" sz="2200" dirty="0">
                <a:solidFill>
                  <a:srgbClr val="0000FF"/>
                </a:solidFill>
                <a:latin typeface="Times New Roman" panose="02020603050405020304" pitchFamily="2" charset="0"/>
                <a:ea typeface="华文隶书" panose="02010800040101010101" pitchFamily="2" charset="-122"/>
              </a:rPr>
              <a:t>被统治阶级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ppt_w</p:attrName>
                                        </p:attrNameLst>
                                      </p:cBhvr>
                                      <p:tavLst>
                                        <p:tav tm="0">
                                          <p:val>
                                            <p:fltVal val="0"/>
                                          </p:val>
                                        </p:tav>
                                        <p:tav tm="100000">
                                          <p:val>
                                            <p:strVal val="#ppt_w"/>
                                          </p:val>
                                        </p:tav>
                                      </p:tavLst>
                                    </p:anim>
                                    <p:anim calcmode="lin" valueType="num">
                                      <p:cBhvr>
                                        <p:cTn id="8" dur="500" fill="hold"/>
                                        <p:tgtEl>
                                          <p:spTgt spid="7172"/>
                                        </p:tgtEl>
                                        <p:attrNameLst>
                                          <p:attrName>ppt_h</p:attrName>
                                        </p:attrNameLst>
                                      </p:cBhvr>
                                      <p:tavLst>
                                        <p:tav tm="0">
                                          <p:val>
                                            <p:fltVal val="0"/>
                                          </p:val>
                                        </p:tav>
                                        <p:tav tm="100000">
                                          <p:val>
                                            <p:strVal val="#ppt_h"/>
                                          </p:val>
                                        </p:tav>
                                      </p:tavLst>
                                    </p:anim>
                                    <p:anim calcmode="lin" valueType="num">
                                      <p:cBhvr>
                                        <p:cTn id="9" dur="500" fill="hold"/>
                                        <p:tgtEl>
                                          <p:spTgt spid="7172"/>
                                        </p:tgtEl>
                                        <p:attrNameLst>
                                          <p:attrName>ppt_x</p:attrName>
                                        </p:attrNameLst>
                                      </p:cBhvr>
                                      <p:tavLst>
                                        <p:tav tm="0">
                                          <p:val>
                                            <p:fltVal val="0.5"/>
                                          </p:val>
                                        </p:tav>
                                        <p:tav tm="100000">
                                          <p:val>
                                            <p:strVal val="#ppt_x"/>
                                          </p:val>
                                        </p:tav>
                                      </p:tavLst>
                                    </p:anim>
                                    <p:anim calcmode="lin" valueType="num">
                                      <p:cBhvr>
                                        <p:cTn id="10" dur="500" fill="hold"/>
                                        <p:tgtEl>
                                          <p:spTgt spid="7172"/>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11" fill="hold">
                      <p:stCondLst>
                        <p:cond delay="indefinite"/>
                      </p:stCondLst>
                      <p:childTnLst>
                        <p:par>
                          <p:cTn id="12" fill="hold">
                            <p:stCondLst>
                              <p:cond delay="0"/>
                            </p:stCondLst>
                            <p:childTnLst>
                              <p:par>
                                <p:cTn id="13" presetID="23" presetClass="entr" presetSubtype="528" fill="hold" grpId="0" nodeType="clickEffect">
                                  <p:stCondLst>
                                    <p:cond delay="0"/>
                                  </p:stCondLst>
                                  <p:childTnLst>
                                    <p:set>
                                      <p:cBhvr>
                                        <p:cTn id="14" dur="1" fill="hold">
                                          <p:stCondLst>
                                            <p:cond delay="0"/>
                                          </p:stCondLst>
                                        </p:cTn>
                                        <p:tgtEl>
                                          <p:spTgt spid="7173"/>
                                        </p:tgtEl>
                                        <p:attrNameLst>
                                          <p:attrName>style.visibility</p:attrName>
                                        </p:attrNameLst>
                                      </p:cBhvr>
                                      <p:to>
                                        <p:strVal val="visible"/>
                                      </p:to>
                                    </p:set>
                                    <p:anim calcmode="lin" valueType="num">
                                      <p:cBhvr>
                                        <p:cTn id="15" dur="500" fill="hold"/>
                                        <p:tgtEl>
                                          <p:spTgt spid="7173"/>
                                        </p:tgtEl>
                                        <p:attrNameLst>
                                          <p:attrName>ppt_w</p:attrName>
                                        </p:attrNameLst>
                                      </p:cBhvr>
                                      <p:tavLst>
                                        <p:tav tm="0">
                                          <p:val>
                                            <p:fltVal val="0"/>
                                          </p:val>
                                        </p:tav>
                                        <p:tav tm="100000">
                                          <p:val>
                                            <p:strVal val="#ppt_w"/>
                                          </p:val>
                                        </p:tav>
                                      </p:tavLst>
                                    </p:anim>
                                    <p:anim calcmode="lin" valueType="num">
                                      <p:cBhvr>
                                        <p:cTn id="16" dur="500" fill="hold"/>
                                        <p:tgtEl>
                                          <p:spTgt spid="7173"/>
                                        </p:tgtEl>
                                        <p:attrNameLst>
                                          <p:attrName>ppt_h</p:attrName>
                                        </p:attrNameLst>
                                      </p:cBhvr>
                                      <p:tavLst>
                                        <p:tav tm="0">
                                          <p:val>
                                            <p:fltVal val="0"/>
                                          </p:val>
                                        </p:tav>
                                        <p:tav tm="100000">
                                          <p:val>
                                            <p:strVal val="#ppt_h"/>
                                          </p:val>
                                        </p:tav>
                                      </p:tavLst>
                                    </p:anim>
                                    <p:anim calcmode="lin" valueType="num">
                                      <p:cBhvr>
                                        <p:cTn id="17" dur="500" fill="hold"/>
                                        <p:tgtEl>
                                          <p:spTgt spid="7173"/>
                                        </p:tgtEl>
                                        <p:attrNameLst>
                                          <p:attrName>ppt_x</p:attrName>
                                        </p:attrNameLst>
                                      </p:cBhvr>
                                      <p:tavLst>
                                        <p:tav tm="0">
                                          <p:val>
                                            <p:fltVal val="0.5"/>
                                          </p:val>
                                        </p:tav>
                                        <p:tav tm="100000">
                                          <p:val>
                                            <p:strVal val="#ppt_x"/>
                                          </p:val>
                                        </p:tav>
                                      </p:tavLst>
                                    </p:anim>
                                    <p:anim calcmode="lin" valueType="num">
                                      <p:cBhvr>
                                        <p:cTn id="18" dur="500" fill="hold"/>
                                        <p:tgtEl>
                                          <p:spTgt spid="7173"/>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type.wav"/>
                                        </p:tgtEl>
                                      </p:cMediaNode>
                                    </p:audio>
                                  </p:subTnLst>
                                </p:cTn>
                              </p:par>
                            </p:childTnLst>
                          </p:cTn>
                        </p:par>
                      </p:childTnLst>
                    </p:cTn>
                  </p:par>
                  <p:par>
                    <p:cTn id="19" fill="hold">
                      <p:stCondLst>
                        <p:cond delay="indefinite"/>
                      </p:stCondLst>
                      <p:childTnLst>
                        <p:par>
                          <p:cTn id="20" fill="hold">
                            <p:stCondLst>
                              <p:cond delay="0"/>
                            </p:stCondLst>
                            <p:childTnLst>
                              <p:par>
                                <p:cTn id="21" presetID="23" presetClass="entr" presetSubtype="528" fill="hold" grpId="0" nodeType="clickEffect">
                                  <p:stCondLst>
                                    <p:cond delay="0"/>
                                  </p:stCondLst>
                                  <p:childTnLst>
                                    <p:set>
                                      <p:cBhvr>
                                        <p:cTn id="22" dur="1" fill="hold">
                                          <p:stCondLst>
                                            <p:cond delay="0"/>
                                          </p:stCondLst>
                                        </p:cTn>
                                        <p:tgtEl>
                                          <p:spTgt spid="7174"/>
                                        </p:tgtEl>
                                        <p:attrNameLst>
                                          <p:attrName>style.visibility</p:attrName>
                                        </p:attrNameLst>
                                      </p:cBhvr>
                                      <p:to>
                                        <p:strVal val="visible"/>
                                      </p:to>
                                    </p:set>
                                    <p:anim calcmode="lin" valueType="num">
                                      <p:cBhvr>
                                        <p:cTn id="23" dur="500" fill="hold"/>
                                        <p:tgtEl>
                                          <p:spTgt spid="7174"/>
                                        </p:tgtEl>
                                        <p:attrNameLst>
                                          <p:attrName>ppt_w</p:attrName>
                                        </p:attrNameLst>
                                      </p:cBhvr>
                                      <p:tavLst>
                                        <p:tav tm="0">
                                          <p:val>
                                            <p:fltVal val="0"/>
                                          </p:val>
                                        </p:tav>
                                        <p:tav tm="100000">
                                          <p:val>
                                            <p:strVal val="#ppt_w"/>
                                          </p:val>
                                        </p:tav>
                                      </p:tavLst>
                                    </p:anim>
                                    <p:anim calcmode="lin" valueType="num">
                                      <p:cBhvr>
                                        <p:cTn id="24" dur="500" fill="hold"/>
                                        <p:tgtEl>
                                          <p:spTgt spid="7174"/>
                                        </p:tgtEl>
                                        <p:attrNameLst>
                                          <p:attrName>ppt_h</p:attrName>
                                        </p:attrNameLst>
                                      </p:cBhvr>
                                      <p:tavLst>
                                        <p:tav tm="0">
                                          <p:val>
                                            <p:fltVal val="0"/>
                                          </p:val>
                                        </p:tav>
                                        <p:tav tm="100000">
                                          <p:val>
                                            <p:strVal val="#ppt_h"/>
                                          </p:val>
                                        </p:tav>
                                      </p:tavLst>
                                    </p:anim>
                                    <p:anim calcmode="lin" valueType="num">
                                      <p:cBhvr>
                                        <p:cTn id="25" dur="500" fill="hold"/>
                                        <p:tgtEl>
                                          <p:spTgt spid="7174"/>
                                        </p:tgtEl>
                                        <p:attrNameLst>
                                          <p:attrName>ppt_x</p:attrName>
                                        </p:attrNameLst>
                                      </p:cBhvr>
                                      <p:tavLst>
                                        <p:tav tm="0">
                                          <p:val>
                                            <p:fltVal val="0.5"/>
                                          </p:val>
                                        </p:tav>
                                        <p:tav tm="100000">
                                          <p:val>
                                            <p:strVal val="#ppt_x"/>
                                          </p:val>
                                        </p:tav>
                                      </p:tavLst>
                                    </p:anim>
                                    <p:anim calcmode="lin" valueType="num">
                                      <p:cBhvr>
                                        <p:cTn id="26" dur="500" fill="hold"/>
                                        <p:tgtEl>
                                          <p:spTgt spid="7174"/>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3" grpId="0"/>
      <p:bldP spid="717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p:cNvPicPr>
            <a:picLocks noChangeAspect="1"/>
          </p:cNvPicPr>
          <p:nvPr/>
        </p:nvPicPr>
        <p:blipFill>
          <a:blip r:embed="rId2" cstate="print"/>
          <a:stretch>
            <a:fillRect/>
          </a:stretch>
        </p:blipFill>
        <p:spPr>
          <a:xfrm>
            <a:off x="2424113" y="1773238"/>
            <a:ext cx="7362825" cy="1647825"/>
          </a:xfrm>
          <a:prstGeom prst="rect">
            <a:avLst/>
          </a:prstGeom>
          <a:noFill/>
          <a:ln w="9525">
            <a:noFill/>
          </a:ln>
        </p:spPr>
      </p:pic>
      <p:pic>
        <p:nvPicPr>
          <p:cNvPr id="9219" name="Picture 2"/>
          <p:cNvPicPr>
            <a:picLocks noChangeAspect="1"/>
          </p:cNvPicPr>
          <p:nvPr/>
        </p:nvPicPr>
        <p:blipFill>
          <a:blip r:embed="rId3" cstate="print"/>
          <a:stretch>
            <a:fillRect/>
          </a:stretch>
        </p:blipFill>
        <p:spPr>
          <a:xfrm>
            <a:off x="2279650" y="3716338"/>
            <a:ext cx="7877175" cy="1143000"/>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p:cNvPicPr>
            <a:picLocks noChangeAspect="1"/>
          </p:cNvPicPr>
          <p:nvPr/>
        </p:nvPicPr>
        <p:blipFill>
          <a:blip r:embed="rId2" cstate="print"/>
          <a:stretch>
            <a:fillRect/>
          </a:stretch>
        </p:blipFill>
        <p:spPr>
          <a:xfrm>
            <a:off x="2214563" y="1535113"/>
            <a:ext cx="7762875" cy="3790950"/>
          </a:xfrm>
          <a:prstGeom prst="rect">
            <a:avLst/>
          </a:prstGeom>
          <a:noFill/>
          <a:ln w="9525">
            <a:noFill/>
          </a:ln>
        </p:spPr>
      </p:pic>
      <p:pic>
        <p:nvPicPr>
          <p:cNvPr id="45058" name="Picture 2"/>
          <p:cNvPicPr>
            <a:picLocks noChangeAspect="1"/>
          </p:cNvPicPr>
          <p:nvPr/>
        </p:nvPicPr>
        <p:blipFill>
          <a:blip r:embed="rId3" cstate="print"/>
          <a:stretch>
            <a:fillRect/>
          </a:stretch>
        </p:blipFill>
        <p:spPr>
          <a:xfrm>
            <a:off x="4224338" y="2062163"/>
            <a:ext cx="1047750" cy="369887"/>
          </a:xfrm>
          <a:prstGeom prst="rect">
            <a:avLst/>
          </a:prstGeom>
          <a:noFill/>
          <a:ln w="9525">
            <a:noFill/>
          </a:ln>
        </p:spPr>
      </p:pic>
      <p:pic>
        <p:nvPicPr>
          <p:cNvPr id="45059" name="Picture 3"/>
          <p:cNvPicPr>
            <a:picLocks noChangeAspect="1"/>
          </p:cNvPicPr>
          <p:nvPr/>
        </p:nvPicPr>
        <p:blipFill>
          <a:blip r:embed="rId4" cstate="print"/>
          <a:stretch>
            <a:fillRect/>
          </a:stretch>
        </p:blipFill>
        <p:spPr>
          <a:xfrm>
            <a:off x="6924675" y="4724400"/>
            <a:ext cx="971550" cy="4302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linds(horizontal)">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5059"/>
                                        </p:tgtEl>
                                        <p:attrNameLst>
                                          <p:attrName>style.visibility</p:attrName>
                                        </p:attrNameLst>
                                      </p:cBhvr>
                                      <p:to>
                                        <p:strVal val="visible"/>
                                      </p:to>
                                    </p:set>
                                    <p:animEffect transition="in" filter="blinds(horizontal)">
                                      <p:cBhvr>
                                        <p:cTn id="12" dur="5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p:cNvPicPr>
            <a:picLocks noChangeAspect="1"/>
          </p:cNvPicPr>
          <p:nvPr/>
        </p:nvPicPr>
        <p:blipFill>
          <a:blip r:embed="rId2" cstate="print"/>
          <a:stretch>
            <a:fillRect/>
          </a:stretch>
        </p:blipFill>
        <p:spPr>
          <a:xfrm>
            <a:off x="2362200" y="1839913"/>
            <a:ext cx="7467600" cy="3181350"/>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p:cNvPicPr>
          <p:nvPr/>
        </p:nvPicPr>
        <p:blipFill>
          <a:blip r:embed="rId2" cstate="print"/>
          <a:stretch>
            <a:fillRect/>
          </a:stretch>
        </p:blipFill>
        <p:spPr>
          <a:xfrm>
            <a:off x="2176463" y="2133600"/>
            <a:ext cx="7839075" cy="2590800"/>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p:cNvPicPr>
            <a:picLocks noChangeAspect="1"/>
          </p:cNvPicPr>
          <p:nvPr/>
        </p:nvPicPr>
        <p:blipFill>
          <a:blip r:embed="rId2" cstate="print"/>
          <a:stretch>
            <a:fillRect/>
          </a:stretch>
        </p:blipFill>
        <p:spPr>
          <a:xfrm>
            <a:off x="2209800" y="2100263"/>
            <a:ext cx="7772400" cy="2657475"/>
          </a:xfrm>
          <a:prstGeom prst="rect">
            <a:avLst/>
          </a:prstGeom>
          <a:noFill/>
          <a:ln w="9525">
            <a:noFill/>
          </a:ln>
        </p:spPr>
      </p:pic>
      <p:pic>
        <p:nvPicPr>
          <p:cNvPr id="41986" name="Picture 2"/>
          <p:cNvPicPr>
            <a:picLocks noChangeAspect="1"/>
          </p:cNvPicPr>
          <p:nvPr/>
        </p:nvPicPr>
        <p:blipFill>
          <a:blip r:embed="rId3" cstate="print"/>
          <a:stretch>
            <a:fillRect/>
          </a:stretch>
        </p:blipFill>
        <p:spPr>
          <a:xfrm>
            <a:off x="4295775" y="3716338"/>
            <a:ext cx="942975" cy="3714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linds(horizontal)">
                                      <p:cBhvr>
                                        <p:cTn id="7" dur="5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p:cNvPicPr>
            <a:picLocks noChangeAspect="1"/>
          </p:cNvPicPr>
          <p:nvPr/>
        </p:nvPicPr>
        <p:blipFill>
          <a:blip r:embed="rId2" cstate="print"/>
          <a:stretch>
            <a:fillRect/>
          </a:stretch>
        </p:blipFill>
        <p:spPr>
          <a:xfrm>
            <a:off x="2262188" y="830263"/>
            <a:ext cx="7667625" cy="5200650"/>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p:cNvPicPr>
          <p:nvPr/>
        </p:nvPicPr>
        <p:blipFill>
          <a:blip r:embed="rId2" cstate="print"/>
          <a:stretch>
            <a:fillRect/>
          </a:stretch>
        </p:blipFill>
        <p:spPr>
          <a:xfrm>
            <a:off x="2205038" y="990600"/>
            <a:ext cx="7781925" cy="4876800"/>
          </a:xfrm>
          <a:prstGeom prst="rect">
            <a:avLst/>
          </a:prstGeom>
          <a:noFill/>
          <a:ln w="9525">
            <a:noFill/>
          </a:ln>
        </p:spPr>
      </p:pic>
      <p:pic>
        <p:nvPicPr>
          <p:cNvPr id="39938" name="Picture 2"/>
          <p:cNvPicPr>
            <a:picLocks noChangeAspect="1"/>
          </p:cNvPicPr>
          <p:nvPr/>
        </p:nvPicPr>
        <p:blipFill>
          <a:blip r:embed="rId3" cstate="print"/>
          <a:stretch>
            <a:fillRect/>
          </a:stretch>
        </p:blipFill>
        <p:spPr>
          <a:xfrm>
            <a:off x="6888163" y="982663"/>
            <a:ext cx="990600" cy="381000"/>
          </a:xfrm>
          <a:prstGeom prst="rect">
            <a:avLst/>
          </a:prstGeom>
          <a:noFill/>
          <a:ln w="9525">
            <a:noFill/>
          </a:ln>
        </p:spPr>
      </p:pic>
      <p:pic>
        <p:nvPicPr>
          <p:cNvPr id="39939" name="Picture 3"/>
          <p:cNvPicPr>
            <a:picLocks noChangeAspect="1"/>
          </p:cNvPicPr>
          <p:nvPr/>
        </p:nvPicPr>
        <p:blipFill>
          <a:blip r:embed="rId4" cstate="print"/>
          <a:stretch>
            <a:fillRect/>
          </a:stretch>
        </p:blipFill>
        <p:spPr>
          <a:xfrm>
            <a:off x="2782888" y="4724400"/>
            <a:ext cx="1371600" cy="419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blinds(horizontal)">
                                      <p:cBhvr>
                                        <p:cTn id="7" dur="5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9939"/>
                                        </p:tgtEl>
                                        <p:attrNameLst>
                                          <p:attrName>style.visibility</p:attrName>
                                        </p:attrNameLst>
                                      </p:cBhvr>
                                      <p:to>
                                        <p:strVal val="visible"/>
                                      </p:to>
                                    </p:set>
                                    <p:animEffect transition="in" filter="blinds(horizontal)">
                                      <p:cBhvr>
                                        <p:cTn id="12" dur="5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文本框 48129"/>
          <p:cNvSpPr txBox="1"/>
          <p:nvPr/>
        </p:nvSpPr>
        <p:spPr>
          <a:xfrm>
            <a:off x="4870450" y="1143000"/>
            <a:ext cx="5486400" cy="1255395"/>
          </a:xfrm>
          <a:prstGeom prst="rect">
            <a:avLst/>
          </a:prstGeom>
          <a:noFill/>
          <a:ln w="9525">
            <a:noFill/>
          </a:ln>
        </p:spPr>
        <p:txBody>
          <a:bodyPr wrap="none" lIns="0" tIns="0" rIns="0" bIns="0" anchor="t">
            <a:spAutoFit/>
          </a:bodyPr>
          <a:lstStyle/>
          <a:p>
            <a:pPr>
              <a:buClrTx/>
            </a:pPr>
            <a:r>
              <a:rPr lang="en-US" altLang="zh-CN" sz="2400" dirty="0">
                <a:solidFill>
                  <a:srgbClr val="663300"/>
                </a:solidFill>
                <a:latin typeface="楷体_GB2312" panose="02010609030101010101" charset="-122"/>
                <a:ea typeface="楷体_GB2312" panose="02010609030101010101" charset="-122"/>
              </a:rPr>
              <a:t>1.</a:t>
            </a:r>
            <a:r>
              <a:rPr lang="zh-CN" altLang="en-US" sz="2400" dirty="0">
                <a:solidFill>
                  <a:srgbClr val="663300"/>
                </a:solidFill>
                <a:latin typeface="楷体_GB2312" panose="02010609030101010101" charset="-122"/>
                <a:ea typeface="楷体_GB2312" panose="02010609030101010101" charset="-122"/>
              </a:rPr>
              <a:t>法国资产阶级革命爆发的根本原因</a:t>
            </a:r>
          </a:p>
          <a:p>
            <a:pPr>
              <a:lnSpc>
                <a:spcPct val="120000"/>
              </a:lnSpc>
              <a:buClrTx/>
            </a:pPr>
            <a:r>
              <a:rPr lang="en-US" altLang="zh-CN" sz="2400" dirty="0">
                <a:solidFill>
                  <a:srgbClr val="663300"/>
                </a:solidFill>
                <a:latin typeface="楷体_GB2312" panose="02010609030101010101" charset="-122"/>
                <a:ea typeface="楷体_GB2312" panose="02010609030101010101" charset="-122"/>
              </a:rPr>
              <a:t>2.</a:t>
            </a:r>
            <a:r>
              <a:rPr lang="zh-CN" altLang="en-US" sz="2400" dirty="0">
                <a:solidFill>
                  <a:srgbClr val="663300"/>
                </a:solidFill>
                <a:latin typeface="楷体_GB2312" panose="02010609030101010101" charset="-122"/>
                <a:ea typeface="楷体_GB2312" panose="02010609030101010101" charset="-122"/>
              </a:rPr>
              <a:t>三级会议的召开</a:t>
            </a:r>
          </a:p>
          <a:p>
            <a:pPr>
              <a:lnSpc>
                <a:spcPct val="120000"/>
              </a:lnSpc>
              <a:buClrTx/>
            </a:pPr>
            <a:r>
              <a:rPr lang="en-US" altLang="zh-CN" sz="2400" dirty="0">
                <a:solidFill>
                  <a:srgbClr val="663300"/>
                </a:solidFill>
                <a:latin typeface="楷体_GB2312" panose="02010609030101010101" charset="-122"/>
                <a:ea typeface="楷体_GB2312" panose="02010609030101010101" charset="-122"/>
              </a:rPr>
              <a:t>3.</a:t>
            </a:r>
            <a:r>
              <a:rPr lang="zh-CN" altLang="en-US" sz="2400" dirty="0">
                <a:solidFill>
                  <a:srgbClr val="663300"/>
                </a:solidFill>
                <a:latin typeface="楷体_GB2312" panose="02010609030101010101" charset="-122"/>
                <a:ea typeface="楷体_GB2312" panose="02010609030101010101" charset="-122"/>
              </a:rPr>
              <a:t>巴黎人民攻占巴士底狱，揭开革命序幕</a:t>
            </a:r>
          </a:p>
        </p:txBody>
      </p:sp>
      <p:sp>
        <p:nvSpPr>
          <p:cNvPr id="48131" name="左大括号 48130"/>
          <p:cNvSpPr/>
          <p:nvPr/>
        </p:nvSpPr>
        <p:spPr>
          <a:xfrm>
            <a:off x="4440238" y="1343025"/>
            <a:ext cx="215900" cy="900113"/>
          </a:xfrm>
          <a:prstGeom prst="leftBrace">
            <a:avLst>
              <a:gd name="adj1" fmla="val 34742"/>
              <a:gd name="adj2" fmla="val 50000"/>
            </a:avLst>
          </a:prstGeom>
          <a:noFill/>
          <a:ln w="25400" cap="flat" cmpd="sng">
            <a:solidFill>
              <a:srgbClr val="663300"/>
            </a:solidFill>
            <a:prstDash val="solid"/>
            <a:headEnd type="none" w="med" len="med"/>
            <a:tailEnd type="none" w="med" len="med"/>
          </a:ln>
        </p:spPr>
        <p:txBody>
          <a:bodyPr/>
          <a:lstStyle/>
          <a:p>
            <a:endParaRPr lang="zh-CN" altLang="en-US"/>
          </a:p>
        </p:txBody>
      </p:sp>
      <p:sp>
        <p:nvSpPr>
          <p:cNvPr id="48132" name="矩形 48131"/>
          <p:cNvSpPr/>
          <p:nvPr/>
        </p:nvSpPr>
        <p:spPr>
          <a:xfrm>
            <a:off x="1990725" y="1577975"/>
            <a:ext cx="2133600" cy="430530"/>
          </a:xfrm>
          <a:prstGeom prst="rect">
            <a:avLst/>
          </a:prstGeom>
          <a:noFill/>
          <a:ln w="9525">
            <a:noFill/>
          </a:ln>
        </p:spPr>
        <p:txBody>
          <a:bodyPr wrap="none" lIns="0" tIns="0" rIns="0" bIns="0" anchor="t">
            <a:spAutoFit/>
          </a:bodyPr>
          <a:lstStyle/>
          <a:p>
            <a:pPr algn="ctr">
              <a:buClrTx/>
            </a:pPr>
            <a:r>
              <a:rPr lang="zh-CN" altLang="en-US" sz="2800" dirty="0">
                <a:solidFill>
                  <a:srgbClr val="663300"/>
                </a:solidFill>
                <a:latin typeface="Arial" panose="020B0604020202020204" pitchFamily="34" charset="0"/>
                <a:ea typeface="黑体" panose="02010600030101010101" pitchFamily="49" charset="-122"/>
              </a:rPr>
              <a:t>攻陷巴士底狱</a:t>
            </a:r>
          </a:p>
        </p:txBody>
      </p:sp>
      <p:sp>
        <p:nvSpPr>
          <p:cNvPr id="48133" name="文本框 48132"/>
          <p:cNvSpPr txBox="1"/>
          <p:nvPr/>
        </p:nvSpPr>
        <p:spPr>
          <a:xfrm>
            <a:off x="4870450" y="2632075"/>
            <a:ext cx="4267200" cy="1255395"/>
          </a:xfrm>
          <a:prstGeom prst="rect">
            <a:avLst/>
          </a:prstGeom>
          <a:noFill/>
          <a:ln w="9525">
            <a:noFill/>
          </a:ln>
        </p:spPr>
        <p:txBody>
          <a:bodyPr wrap="none" lIns="0" tIns="0" rIns="0" bIns="0" anchor="t">
            <a:spAutoFit/>
          </a:bodyPr>
          <a:lstStyle/>
          <a:p>
            <a:pPr>
              <a:buClrTx/>
            </a:pPr>
            <a:r>
              <a:rPr lang="en-US" altLang="zh-CN" sz="2400" dirty="0">
                <a:solidFill>
                  <a:srgbClr val="663300"/>
                </a:solidFill>
                <a:latin typeface="楷体_GB2312" panose="02010609030101010101" charset="-122"/>
                <a:ea typeface="楷体_GB2312" panose="02010609030101010101" charset="-122"/>
              </a:rPr>
              <a:t>1.《</a:t>
            </a:r>
            <a:r>
              <a:rPr lang="zh-CN" altLang="en-US" sz="2400" dirty="0">
                <a:solidFill>
                  <a:srgbClr val="663300"/>
                </a:solidFill>
                <a:latin typeface="楷体_GB2312" panose="02010609030101010101" charset="-122"/>
                <a:ea typeface="楷体_GB2312" panose="02010609030101010101" charset="-122"/>
              </a:rPr>
              <a:t>人权宣言</a:t>
            </a:r>
            <a:r>
              <a:rPr lang="en-US" altLang="zh-CN" sz="2400" dirty="0">
                <a:solidFill>
                  <a:srgbClr val="663300"/>
                </a:solidFill>
                <a:latin typeface="楷体_GB2312" panose="02010609030101010101" charset="-122"/>
                <a:ea typeface="楷体_GB2312" panose="02010609030101010101" charset="-122"/>
              </a:rPr>
              <a:t>》</a:t>
            </a:r>
            <a:r>
              <a:rPr lang="zh-CN" altLang="en-US" sz="2400" dirty="0">
                <a:solidFill>
                  <a:srgbClr val="663300"/>
                </a:solidFill>
                <a:latin typeface="楷体_GB2312" panose="02010609030101010101" charset="-122"/>
                <a:ea typeface="楷体_GB2312" panose="02010609030101010101" charset="-122"/>
              </a:rPr>
              <a:t>的发表及意义</a:t>
            </a:r>
          </a:p>
          <a:p>
            <a:pPr>
              <a:lnSpc>
                <a:spcPct val="120000"/>
              </a:lnSpc>
              <a:buClrTx/>
            </a:pPr>
            <a:r>
              <a:rPr lang="en-US" altLang="zh-CN" sz="2400" dirty="0">
                <a:solidFill>
                  <a:srgbClr val="663300"/>
                </a:solidFill>
                <a:latin typeface="楷体_GB2312" panose="02010609030101010101" charset="-122"/>
                <a:ea typeface="楷体_GB2312" panose="02010609030101010101" charset="-122"/>
              </a:rPr>
              <a:t>2.</a:t>
            </a:r>
            <a:r>
              <a:rPr lang="zh-CN" altLang="en-US" sz="2400" dirty="0">
                <a:solidFill>
                  <a:srgbClr val="663300"/>
                </a:solidFill>
                <a:latin typeface="楷体_GB2312" panose="02010609030101010101" charset="-122"/>
                <a:ea typeface="楷体_GB2312" panose="02010609030101010101" charset="-122"/>
              </a:rPr>
              <a:t>资产阶级共和国的诞生</a:t>
            </a:r>
          </a:p>
          <a:p>
            <a:pPr>
              <a:lnSpc>
                <a:spcPct val="120000"/>
              </a:lnSpc>
              <a:buClrTx/>
            </a:pPr>
            <a:r>
              <a:rPr lang="en-US" altLang="zh-CN" sz="2400" dirty="0">
                <a:solidFill>
                  <a:srgbClr val="663300"/>
                </a:solidFill>
                <a:latin typeface="楷体_GB2312" panose="02010609030101010101" charset="-122"/>
                <a:ea typeface="楷体_GB2312" panose="02010609030101010101" charset="-122"/>
              </a:rPr>
              <a:t>3.</a:t>
            </a:r>
            <a:r>
              <a:rPr lang="zh-CN" altLang="en-US" sz="2400" dirty="0">
                <a:solidFill>
                  <a:srgbClr val="663300"/>
                </a:solidFill>
                <a:latin typeface="楷体_GB2312" panose="02010609030101010101" charset="-122"/>
                <a:ea typeface="楷体_GB2312" panose="02010609030101010101" charset="-122"/>
              </a:rPr>
              <a:t>雅各宾派把法国革命推向高潮</a:t>
            </a:r>
          </a:p>
        </p:txBody>
      </p:sp>
      <p:sp>
        <p:nvSpPr>
          <p:cNvPr id="48134" name="矩形 48133"/>
          <p:cNvSpPr/>
          <p:nvPr/>
        </p:nvSpPr>
        <p:spPr>
          <a:xfrm>
            <a:off x="1812925" y="2832100"/>
            <a:ext cx="2489200" cy="861695"/>
          </a:xfrm>
          <a:prstGeom prst="rect">
            <a:avLst/>
          </a:prstGeom>
          <a:noFill/>
          <a:ln w="9525">
            <a:noFill/>
          </a:ln>
        </p:spPr>
        <p:txBody>
          <a:bodyPr wrap="none" lIns="0" tIns="0" rIns="0" bIns="0" anchor="t">
            <a:spAutoFit/>
          </a:bodyPr>
          <a:lstStyle/>
          <a:p>
            <a:pPr algn="ctr">
              <a:buClrTx/>
            </a:pPr>
            <a:r>
              <a:rPr lang="en-US" altLang="zh-CN" sz="2800" dirty="0">
                <a:solidFill>
                  <a:srgbClr val="663300"/>
                </a:solidFill>
                <a:latin typeface="Arial" panose="020B0604020202020204" pitchFamily="34" charset="0"/>
                <a:ea typeface="黑体" panose="02010600030101010101" pitchFamily="49" charset="-122"/>
              </a:rPr>
              <a:t>《</a:t>
            </a:r>
            <a:r>
              <a:rPr lang="zh-CN" altLang="en-US" sz="2800" dirty="0">
                <a:solidFill>
                  <a:srgbClr val="663300"/>
                </a:solidFill>
                <a:latin typeface="Arial" panose="020B0604020202020204" pitchFamily="34" charset="0"/>
                <a:ea typeface="黑体" panose="02010600030101010101" pitchFamily="49" charset="-122"/>
              </a:rPr>
              <a:t>人权宣言</a:t>
            </a:r>
            <a:r>
              <a:rPr lang="en-US" altLang="zh-CN" sz="2800" dirty="0">
                <a:solidFill>
                  <a:srgbClr val="663300"/>
                </a:solidFill>
                <a:latin typeface="Arial" panose="020B0604020202020204" pitchFamily="34" charset="0"/>
                <a:ea typeface="黑体" panose="02010600030101010101" pitchFamily="49" charset="-122"/>
              </a:rPr>
              <a:t>》</a:t>
            </a:r>
          </a:p>
          <a:p>
            <a:pPr algn="ctr">
              <a:buClrTx/>
            </a:pPr>
            <a:r>
              <a:rPr lang="zh-CN" altLang="en-US" sz="2800" dirty="0">
                <a:solidFill>
                  <a:srgbClr val="663300"/>
                </a:solidFill>
                <a:latin typeface="Arial" panose="020B0604020202020204" pitchFamily="34" charset="0"/>
                <a:ea typeface="黑体" panose="02010600030101010101" pitchFamily="49" charset="-122"/>
              </a:rPr>
              <a:t>和共和国的诞生</a:t>
            </a:r>
          </a:p>
        </p:txBody>
      </p:sp>
      <p:sp>
        <p:nvSpPr>
          <p:cNvPr id="48135" name="左大括号 48134"/>
          <p:cNvSpPr/>
          <p:nvPr/>
        </p:nvSpPr>
        <p:spPr>
          <a:xfrm>
            <a:off x="4440238" y="2830513"/>
            <a:ext cx="215900" cy="898525"/>
          </a:xfrm>
          <a:prstGeom prst="leftBrace">
            <a:avLst>
              <a:gd name="adj1" fmla="val 34681"/>
              <a:gd name="adj2" fmla="val 50000"/>
            </a:avLst>
          </a:prstGeom>
          <a:noFill/>
          <a:ln w="25400" cap="flat" cmpd="sng">
            <a:solidFill>
              <a:srgbClr val="663300"/>
            </a:solidFill>
            <a:prstDash val="solid"/>
            <a:headEnd type="none" w="med" len="med"/>
            <a:tailEnd type="none" w="med" len="med"/>
          </a:ln>
        </p:spPr>
        <p:txBody>
          <a:bodyPr/>
          <a:lstStyle/>
          <a:p>
            <a:endParaRPr lang="zh-CN" altLang="en-US"/>
          </a:p>
        </p:txBody>
      </p:sp>
      <p:sp>
        <p:nvSpPr>
          <p:cNvPr id="48136" name="矩形 48135"/>
          <p:cNvSpPr/>
          <p:nvPr/>
        </p:nvSpPr>
        <p:spPr>
          <a:xfrm>
            <a:off x="1524000" y="754698"/>
            <a:ext cx="797560" cy="230505"/>
          </a:xfrm>
          <a:prstGeom prst="rect">
            <a:avLst/>
          </a:prstGeom>
          <a:noFill/>
          <a:ln w="9525">
            <a:noFill/>
          </a:ln>
        </p:spPr>
        <p:txBody>
          <a:bodyPr wrap="none" lIns="36000" tIns="0" rIns="0" bIns="0" anchor="ctr" anchorCtr="1">
            <a:spAutoFit/>
          </a:bodyPr>
          <a:lstStyle/>
          <a:p>
            <a:r>
              <a:rPr lang="zh-CN" altLang="en-US" sz="1500" dirty="0">
                <a:solidFill>
                  <a:srgbClr val="996633"/>
                </a:solidFill>
                <a:latin typeface="Times New Roman" panose="02020603050405020304" pitchFamily="2" charset="0"/>
                <a:ea typeface="黑体" panose="02010600030101010101" pitchFamily="49" charset="-122"/>
              </a:rPr>
              <a:t>课堂小结</a:t>
            </a:r>
          </a:p>
        </p:txBody>
      </p:sp>
      <p:sp>
        <p:nvSpPr>
          <p:cNvPr id="48137" name="文本框 48136"/>
          <p:cNvSpPr txBox="1"/>
          <p:nvPr/>
        </p:nvSpPr>
        <p:spPr>
          <a:xfrm>
            <a:off x="4870450" y="4113213"/>
            <a:ext cx="5791200" cy="2584450"/>
          </a:xfrm>
          <a:prstGeom prst="rect">
            <a:avLst/>
          </a:prstGeom>
          <a:noFill/>
          <a:ln w="9525">
            <a:noFill/>
          </a:ln>
        </p:spPr>
        <p:txBody>
          <a:bodyPr wrap="none" lIns="0" tIns="0" rIns="0" bIns="0" anchor="t">
            <a:spAutoFit/>
          </a:bodyPr>
          <a:lstStyle/>
          <a:p>
            <a:pPr>
              <a:buClrTx/>
            </a:pPr>
            <a:r>
              <a:rPr lang="en-US" altLang="zh-CN" sz="2400" dirty="0">
                <a:solidFill>
                  <a:srgbClr val="663300"/>
                </a:solidFill>
                <a:latin typeface="楷体_GB2312" panose="02010609030101010101" charset="-122"/>
                <a:ea typeface="楷体_GB2312" panose="02010609030101010101" charset="-122"/>
              </a:rPr>
              <a:t>1.</a:t>
            </a:r>
            <a:r>
              <a:rPr lang="zh-CN" altLang="en-US" sz="2400" dirty="0">
                <a:solidFill>
                  <a:srgbClr val="663300"/>
                </a:solidFill>
                <a:latin typeface="楷体_GB2312" panose="02010609030101010101" charset="-122"/>
                <a:ea typeface="楷体_GB2312" panose="02010609030101010101" charset="-122"/>
              </a:rPr>
              <a:t>右派势力颠覆雅各宾派政权</a:t>
            </a:r>
          </a:p>
          <a:p>
            <a:pPr>
              <a:lnSpc>
                <a:spcPct val="120000"/>
              </a:lnSpc>
              <a:buClrTx/>
            </a:pPr>
            <a:r>
              <a:rPr lang="en-US" altLang="zh-CN" sz="2400" dirty="0">
                <a:solidFill>
                  <a:srgbClr val="663300"/>
                </a:solidFill>
                <a:latin typeface="楷体_GB2312" panose="02010609030101010101" charset="-122"/>
                <a:ea typeface="楷体_GB2312" panose="02010609030101010101" charset="-122"/>
              </a:rPr>
              <a:t>2.</a:t>
            </a:r>
            <a:r>
              <a:rPr lang="zh-CN" altLang="en-US" sz="2400" dirty="0">
                <a:solidFill>
                  <a:srgbClr val="663300"/>
                </a:solidFill>
                <a:latin typeface="楷体_GB2312" panose="02010609030101010101" charset="-122"/>
                <a:ea typeface="楷体_GB2312" panose="02010609030101010101" charset="-122"/>
              </a:rPr>
              <a:t>拿破仑发动“雾月政变”，执掌国家大权</a:t>
            </a:r>
          </a:p>
          <a:p>
            <a:pPr>
              <a:lnSpc>
                <a:spcPct val="120000"/>
              </a:lnSpc>
              <a:buClrTx/>
            </a:pPr>
            <a:r>
              <a:rPr lang="en-US" altLang="zh-CN" sz="2400" dirty="0">
                <a:solidFill>
                  <a:srgbClr val="663300"/>
                </a:solidFill>
                <a:latin typeface="楷体_GB2312" panose="02010609030101010101" charset="-122"/>
                <a:ea typeface="楷体_GB2312" panose="02010609030101010101" charset="-122"/>
              </a:rPr>
              <a:t>3.</a:t>
            </a:r>
            <a:r>
              <a:rPr lang="zh-CN" altLang="en-US" sz="2400" dirty="0">
                <a:solidFill>
                  <a:srgbClr val="663300"/>
                </a:solidFill>
                <a:latin typeface="楷体_GB2312" panose="02010609030101010101" charset="-122"/>
                <a:ea typeface="楷体_GB2312" panose="02010609030101010101" charset="-122"/>
              </a:rPr>
              <a:t>拿破仑对内政策</a:t>
            </a:r>
          </a:p>
          <a:p>
            <a:pPr>
              <a:lnSpc>
                <a:spcPct val="120000"/>
              </a:lnSpc>
              <a:buClrTx/>
            </a:pPr>
            <a:r>
              <a:rPr lang="en-US" altLang="zh-CN" sz="2400" dirty="0">
                <a:solidFill>
                  <a:srgbClr val="663300"/>
                </a:solidFill>
                <a:latin typeface="楷体_GB2312" panose="02010609030101010101" charset="-122"/>
                <a:ea typeface="楷体_GB2312" panose="02010609030101010101" charset="-122"/>
              </a:rPr>
              <a:t>4.</a:t>
            </a:r>
            <a:r>
              <a:rPr lang="zh-CN" altLang="en-US" sz="2400" dirty="0">
                <a:solidFill>
                  <a:srgbClr val="663300"/>
                </a:solidFill>
                <a:latin typeface="楷体_GB2312" panose="02010609030101010101" charset="-122"/>
                <a:ea typeface="楷体_GB2312" panose="02010609030101010101" charset="-122"/>
              </a:rPr>
              <a:t>法兰西第一帝国的建立</a:t>
            </a:r>
          </a:p>
          <a:p>
            <a:pPr>
              <a:lnSpc>
                <a:spcPct val="120000"/>
              </a:lnSpc>
              <a:buClrTx/>
            </a:pPr>
            <a:r>
              <a:rPr lang="en-US" altLang="zh-CN" sz="2400" dirty="0">
                <a:solidFill>
                  <a:srgbClr val="663300"/>
                </a:solidFill>
                <a:latin typeface="楷体_GB2312" panose="02010609030101010101" charset="-122"/>
                <a:ea typeface="楷体_GB2312" panose="02010609030101010101" charset="-122"/>
              </a:rPr>
              <a:t>5.</a:t>
            </a:r>
            <a:r>
              <a:rPr lang="zh-CN" altLang="en-US" sz="2400" dirty="0">
                <a:solidFill>
                  <a:srgbClr val="663300"/>
                </a:solidFill>
                <a:latin typeface="楷体_GB2312" panose="02010609030101010101" charset="-122"/>
                <a:ea typeface="楷体_GB2312" panose="02010609030101010101" charset="-122"/>
              </a:rPr>
              <a:t>拿破仑的对外战争</a:t>
            </a:r>
          </a:p>
          <a:p>
            <a:pPr>
              <a:lnSpc>
                <a:spcPct val="120000"/>
              </a:lnSpc>
              <a:buClrTx/>
            </a:pPr>
            <a:r>
              <a:rPr lang="en-US" altLang="zh-CN" sz="2400" dirty="0">
                <a:solidFill>
                  <a:srgbClr val="663300"/>
                </a:solidFill>
                <a:latin typeface="楷体_GB2312" panose="02010609030101010101" charset="-122"/>
                <a:ea typeface="楷体_GB2312" panose="02010609030101010101" charset="-122"/>
              </a:rPr>
              <a:t>6.</a:t>
            </a:r>
            <a:r>
              <a:rPr lang="zh-CN" altLang="en-US" sz="2400" dirty="0">
                <a:solidFill>
                  <a:srgbClr val="663300"/>
                </a:solidFill>
                <a:latin typeface="楷体_GB2312" panose="02010609030101010101" charset="-122"/>
                <a:ea typeface="楷体_GB2312" panose="02010609030101010101" charset="-122"/>
              </a:rPr>
              <a:t>拿破仑帝国的崩溃</a:t>
            </a:r>
          </a:p>
        </p:txBody>
      </p:sp>
      <p:sp>
        <p:nvSpPr>
          <p:cNvPr id="48138" name="矩形 48137"/>
          <p:cNvSpPr/>
          <p:nvPr/>
        </p:nvSpPr>
        <p:spPr>
          <a:xfrm>
            <a:off x="2168525" y="4967288"/>
            <a:ext cx="1778000" cy="861695"/>
          </a:xfrm>
          <a:prstGeom prst="rect">
            <a:avLst/>
          </a:prstGeom>
          <a:noFill/>
          <a:ln w="9525">
            <a:noFill/>
          </a:ln>
        </p:spPr>
        <p:txBody>
          <a:bodyPr wrap="none" lIns="0" tIns="0" rIns="0" bIns="0" anchor="t">
            <a:spAutoFit/>
          </a:bodyPr>
          <a:lstStyle/>
          <a:p>
            <a:pPr algn="ctr">
              <a:buClrTx/>
            </a:pPr>
            <a:r>
              <a:rPr lang="zh-CN" altLang="en-US" sz="2800" dirty="0">
                <a:solidFill>
                  <a:srgbClr val="663300"/>
                </a:solidFill>
                <a:latin typeface="Arial" panose="020B0604020202020204" pitchFamily="34" charset="0"/>
                <a:ea typeface="黑体" panose="02010600030101010101" pitchFamily="49" charset="-122"/>
              </a:rPr>
              <a:t>拿破仑和</a:t>
            </a:r>
          </a:p>
          <a:p>
            <a:pPr algn="ctr">
              <a:buClrTx/>
            </a:pPr>
            <a:r>
              <a:rPr lang="zh-CN" altLang="en-US" sz="2800" dirty="0">
                <a:solidFill>
                  <a:srgbClr val="663300"/>
                </a:solidFill>
                <a:latin typeface="Arial" panose="020B0604020202020204" pitchFamily="34" charset="0"/>
                <a:ea typeface="黑体" panose="02010600030101010101" pitchFamily="49" charset="-122"/>
              </a:rPr>
              <a:t>拿破仑帝国</a:t>
            </a:r>
          </a:p>
        </p:txBody>
      </p:sp>
      <p:sp>
        <p:nvSpPr>
          <p:cNvPr id="48139" name="左大括号 48138"/>
          <p:cNvSpPr/>
          <p:nvPr/>
        </p:nvSpPr>
        <p:spPr>
          <a:xfrm>
            <a:off x="4440238" y="4332288"/>
            <a:ext cx="215900" cy="2159000"/>
          </a:xfrm>
          <a:prstGeom prst="leftBrace">
            <a:avLst>
              <a:gd name="adj1" fmla="val 83333"/>
              <a:gd name="adj2" fmla="val 50000"/>
            </a:avLst>
          </a:prstGeom>
          <a:noFill/>
          <a:ln w="25400" cap="flat" cmpd="sng">
            <a:solidFill>
              <a:srgbClr val="663300"/>
            </a:solidFill>
            <a:prstDash val="solid"/>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left)">
                                      <p:cBhvr>
                                        <p:cTn id="7" dur="500"/>
                                        <p:tgtEl>
                                          <p:spTgt spid="481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8131"/>
                                        </p:tgtEl>
                                        <p:attrNameLst>
                                          <p:attrName>style.visibility</p:attrName>
                                        </p:attrNameLst>
                                      </p:cBhvr>
                                      <p:to>
                                        <p:strVal val="visible"/>
                                      </p:to>
                                    </p:set>
                                    <p:animEffect transition="in" filter="wipe(left)">
                                      <p:cBhvr>
                                        <p:cTn id="11" dur="500"/>
                                        <p:tgtEl>
                                          <p:spTgt spid="4813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8130"/>
                                        </p:tgtEl>
                                        <p:attrNameLst>
                                          <p:attrName>style.visibility</p:attrName>
                                        </p:attrNameLst>
                                      </p:cBhvr>
                                      <p:to>
                                        <p:strVal val="visible"/>
                                      </p:to>
                                    </p:set>
                                    <p:animEffect transition="in" filter="wipe(up)">
                                      <p:cBhvr>
                                        <p:cTn id="15" dur="3000"/>
                                        <p:tgtEl>
                                          <p:spTgt spid="4813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8134"/>
                                        </p:tgtEl>
                                        <p:attrNameLst>
                                          <p:attrName>style.visibility</p:attrName>
                                        </p:attrNameLst>
                                      </p:cBhvr>
                                      <p:to>
                                        <p:strVal val="visible"/>
                                      </p:to>
                                    </p:set>
                                    <p:animEffect transition="in" filter="wipe(left)">
                                      <p:cBhvr>
                                        <p:cTn id="20" dur="500"/>
                                        <p:tgtEl>
                                          <p:spTgt spid="48134"/>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48135"/>
                                        </p:tgtEl>
                                        <p:attrNameLst>
                                          <p:attrName>style.visibility</p:attrName>
                                        </p:attrNameLst>
                                      </p:cBhvr>
                                      <p:to>
                                        <p:strVal val="visible"/>
                                      </p:to>
                                    </p:set>
                                    <p:animEffect transition="in" filter="wipe(left)">
                                      <p:cBhvr>
                                        <p:cTn id="24" dur="500"/>
                                        <p:tgtEl>
                                          <p:spTgt spid="48135"/>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48133"/>
                                        </p:tgtEl>
                                        <p:attrNameLst>
                                          <p:attrName>style.visibility</p:attrName>
                                        </p:attrNameLst>
                                      </p:cBhvr>
                                      <p:to>
                                        <p:strVal val="visible"/>
                                      </p:to>
                                    </p:set>
                                    <p:animEffect transition="in" filter="wipe(up)">
                                      <p:cBhvr>
                                        <p:cTn id="28" dur="3000"/>
                                        <p:tgtEl>
                                          <p:spTgt spid="4813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8138"/>
                                        </p:tgtEl>
                                        <p:attrNameLst>
                                          <p:attrName>style.visibility</p:attrName>
                                        </p:attrNameLst>
                                      </p:cBhvr>
                                      <p:to>
                                        <p:strVal val="visible"/>
                                      </p:to>
                                    </p:set>
                                    <p:animEffect transition="in" filter="wipe(left)">
                                      <p:cBhvr>
                                        <p:cTn id="33" dur="500"/>
                                        <p:tgtEl>
                                          <p:spTgt spid="48138"/>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48139"/>
                                        </p:tgtEl>
                                        <p:attrNameLst>
                                          <p:attrName>style.visibility</p:attrName>
                                        </p:attrNameLst>
                                      </p:cBhvr>
                                      <p:to>
                                        <p:strVal val="visible"/>
                                      </p:to>
                                    </p:set>
                                    <p:animEffect transition="in" filter="wipe(left)">
                                      <p:cBhvr>
                                        <p:cTn id="37" dur="500"/>
                                        <p:tgtEl>
                                          <p:spTgt spid="48139"/>
                                        </p:tgtEl>
                                      </p:cBhvr>
                                    </p:animEffect>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48137"/>
                                        </p:tgtEl>
                                        <p:attrNameLst>
                                          <p:attrName>style.visibility</p:attrName>
                                        </p:attrNameLst>
                                      </p:cBhvr>
                                      <p:to>
                                        <p:strVal val="visible"/>
                                      </p:to>
                                    </p:set>
                                    <p:animEffect transition="in" filter="wipe(up)">
                                      <p:cBhvr>
                                        <p:cTn id="41" dur="3000"/>
                                        <p:tgtEl>
                                          <p:spTgt spid="48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2" grpId="0"/>
      <p:bldP spid="48133" grpId="0"/>
      <p:bldP spid="48134" grpId="0"/>
      <p:bldP spid="48137" grpId="0"/>
      <p:bldP spid="4813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框 51201"/>
          <p:cNvSpPr txBox="1"/>
          <p:nvPr/>
        </p:nvSpPr>
        <p:spPr>
          <a:xfrm>
            <a:off x="1524000" y="754698"/>
            <a:ext cx="797560" cy="230505"/>
          </a:xfrm>
          <a:prstGeom prst="rect">
            <a:avLst/>
          </a:prstGeom>
          <a:noFill/>
          <a:ln w="9525">
            <a:noFill/>
          </a:ln>
        </p:spPr>
        <p:txBody>
          <a:bodyPr wrap="none" lIns="36000" tIns="0" rIns="0" bIns="0" anchor="ctr" anchorCtr="1">
            <a:spAutoFit/>
          </a:bodyPr>
          <a:lstStyle/>
          <a:p>
            <a:r>
              <a:rPr lang="zh-CN" altLang="en-US" sz="1500" dirty="0">
                <a:solidFill>
                  <a:srgbClr val="996633"/>
                </a:solidFill>
                <a:latin typeface="Times New Roman" panose="02020603050405020304" pitchFamily="2" charset="0"/>
                <a:ea typeface="黑体" panose="02010600030101010101" pitchFamily="49" charset="-122"/>
              </a:rPr>
              <a:t>学习测评</a:t>
            </a:r>
          </a:p>
        </p:txBody>
      </p:sp>
      <p:sp>
        <p:nvSpPr>
          <p:cNvPr id="51203" name="文本框 51202"/>
          <p:cNvSpPr txBox="1"/>
          <p:nvPr/>
        </p:nvSpPr>
        <p:spPr>
          <a:xfrm>
            <a:off x="1774825" y="1079500"/>
            <a:ext cx="8669338" cy="5662930"/>
          </a:xfrm>
          <a:prstGeom prst="rect">
            <a:avLst/>
          </a:prstGeom>
          <a:noFill/>
          <a:ln w="9525">
            <a:noFill/>
          </a:ln>
        </p:spPr>
        <p:txBody>
          <a:bodyPr lIns="0" tIns="0" rIns="0" bIns="0">
            <a:spAutoFit/>
          </a:bodyPr>
          <a:lstStyle/>
          <a:p>
            <a:r>
              <a:rPr lang="en-US" altLang="zh-CN" sz="2300" dirty="0">
                <a:latin typeface="楷体_GB2312" panose="02010609030101010101" charset="-122"/>
                <a:ea typeface="楷体_GB2312" panose="02010609030101010101" charset="-122"/>
              </a:rPr>
              <a:t>1.</a:t>
            </a:r>
            <a:r>
              <a:rPr lang="zh-CN" altLang="en-US" sz="2300" dirty="0">
                <a:latin typeface="楷体_GB2312" panose="02010609030101010101" charset="-122"/>
                <a:ea typeface="楷体_GB2312" panose="02010609030101010101" charset="-122"/>
              </a:rPr>
              <a:t>标志法国资产阶级革命开始的事件是（　　　）。</a:t>
            </a:r>
          </a:p>
          <a:p>
            <a:pPr>
              <a:lnSpc>
                <a:spcPct val="12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A.</a:t>
            </a:r>
            <a:r>
              <a:rPr lang="zh-CN" altLang="en-US" sz="2300" dirty="0">
                <a:latin typeface="楷体_GB2312" panose="02010609030101010101" charset="-122"/>
                <a:ea typeface="楷体_GB2312" panose="02010609030101010101" charset="-122"/>
              </a:rPr>
              <a:t>三级会议的召开　　　　　　</a:t>
            </a:r>
            <a:r>
              <a:rPr lang="en-US" altLang="zh-CN" sz="2300" dirty="0">
                <a:latin typeface="楷体_GB2312" panose="02010609030101010101" charset="-122"/>
                <a:ea typeface="楷体_GB2312" panose="02010609030101010101" charset="-122"/>
              </a:rPr>
              <a:t>B.</a:t>
            </a:r>
            <a:r>
              <a:rPr lang="zh-CN" altLang="en-US" sz="2300" dirty="0">
                <a:latin typeface="楷体_GB2312" panose="02010609030101010101" charset="-122"/>
                <a:ea typeface="楷体_GB2312" panose="02010609030101010101" charset="-122"/>
              </a:rPr>
              <a:t>处死国王路易十六</a:t>
            </a:r>
          </a:p>
          <a:p>
            <a:pPr>
              <a:lnSpc>
                <a:spcPct val="12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C.</a:t>
            </a:r>
            <a:r>
              <a:rPr lang="zh-CN" altLang="en-US" sz="2300" dirty="0">
                <a:latin typeface="楷体_GB2312" panose="02010609030101010101" charset="-122"/>
                <a:ea typeface="楷体_GB2312" panose="02010609030101010101" charset="-122"/>
              </a:rPr>
              <a:t>攻陷巴士底狱　　　　　　　</a:t>
            </a:r>
            <a:r>
              <a:rPr lang="en-US" altLang="zh-CN" sz="2300" dirty="0">
                <a:latin typeface="楷体_GB2312" panose="02010609030101010101" charset="-122"/>
                <a:ea typeface="楷体_GB2312" panose="02010609030101010101" charset="-122"/>
              </a:rPr>
              <a:t>D.《</a:t>
            </a:r>
            <a:r>
              <a:rPr lang="zh-CN" altLang="en-US" sz="2300" dirty="0">
                <a:latin typeface="楷体_GB2312" panose="02010609030101010101" charset="-122"/>
                <a:ea typeface="楷体_GB2312" panose="02010609030101010101" charset="-122"/>
              </a:rPr>
              <a:t>人权宣言</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发布</a:t>
            </a:r>
          </a:p>
          <a:p>
            <a:pPr>
              <a:lnSpc>
                <a:spcPct val="125000"/>
              </a:lnSpc>
            </a:pPr>
            <a:r>
              <a:rPr lang="en-US" altLang="zh-CN" sz="2300" dirty="0">
                <a:latin typeface="楷体_GB2312" panose="02010609030101010101" charset="-122"/>
                <a:ea typeface="楷体_GB2312" panose="02010609030101010101" charset="-122"/>
              </a:rPr>
              <a:t>2.1804</a:t>
            </a:r>
            <a:r>
              <a:rPr lang="zh-CN" altLang="en-US" sz="2300" dirty="0">
                <a:latin typeface="楷体_GB2312" panose="02010609030101010101" charset="-122"/>
                <a:ea typeface="楷体_GB2312" panose="02010609030101010101" charset="-122"/>
              </a:rPr>
              <a:t>年拿破仑加冕称帝，在法国实行（　　　）。</a:t>
            </a:r>
          </a:p>
          <a:p>
            <a:pPr>
              <a:lnSpc>
                <a:spcPct val="12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A.</a:t>
            </a:r>
            <a:r>
              <a:rPr lang="zh-CN" altLang="en-US" sz="2300" dirty="0">
                <a:latin typeface="楷体_GB2312" panose="02010609030101010101" charset="-122"/>
                <a:ea typeface="楷体_GB2312" panose="02010609030101010101" charset="-122"/>
              </a:rPr>
              <a:t>封建军事独裁统治　　　　　</a:t>
            </a:r>
            <a:r>
              <a:rPr lang="en-US" altLang="zh-CN" sz="2300" dirty="0">
                <a:latin typeface="楷体_GB2312" panose="02010609030101010101" charset="-122"/>
                <a:ea typeface="楷体_GB2312" panose="02010609030101010101" charset="-122"/>
              </a:rPr>
              <a:t>B.</a:t>
            </a:r>
            <a:r>
              <a:rPr lang="zh-CN" altLang="en-US" sz="2300" dirty="0">
                <a:latin typeface="楷体_GB2312" panose="02010609030101010101" charset="-122"/>
                <a:ea typeface="楷体_GB2312" panose="02010609030101010101" charset="-122"/>
              </a:rPr>
              <a:t>资产阶级军事独裁统治</a:t>
            </a:r>
          </a:p>
          <a:p>
            <a:pPr>
              <a:lnSpc>
                <a:spcPct val="12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C.</a:t>
            </a:r>
            <a:r>
              <a:rPr lang="zh-CN" altLang="en-US" sz="2300" dirty="0">
                <a:latin typeface="楷体_GB2312" panose="02010609030101010101" charset="-122"/>
                <a:ea typeface="楷体_GB2312" panose="02010609030101010101" charset="-122"/>
              </a:rPr>
              <a:t>资产阶级共和制　　　　　　</a:t>
            </a:r>
            <a:r>
              <a:rPr lang="en-US" altLang="zh-CN" sz="2300" dirty="0">
                <a:latin typeface="楷体_GB2312" panose="02010609030101010101" charset="-122"/>
                <a:ea typeface="楷体_GB2312" panose="02010609030101010101" charset="-122"/>
              </a:rPr>
              <a:t>D.</a:t>
            </a:r>
            <a:r>
              <a:rPr lang="zh-CN" altLang="en-US" sz="2300" dirty="0">
                <a:latin typeface="楷体_GB2312" panose="02010609030101010101" charset="-122"/>
                <a:ea typeface="楷体_GB2312" panose="02010609030101010101" charset="-122"/>
              </a:rPr>
              <a:t>封建专制统治</a:t>
            </a:r>
          </a:p>
          <a:p>
            <a:pPr>
              <a:lnSpc>
                <a:spcPct val="125000"/>
              </a:lnSpc>
            </a:pPr>
            <a:r>
              <a:rPr lang="en-US" altLang="zh-CN" sz="2300" dirty="0">
                <a:latin typeface="楷体_GB2312" panose="02010609030101010101" charset="-122"/>
                <a:ea typeface="楷体_GB2312" panose="02010609030101010101" charset="-122"/>
              </a:rPr>
              <a:t>3.</a:t>
            </a:r>
            <a:r>
              <a:rPr lang="zh-CN" altLang="en-US" sz="2300" dirty="0">
                <a:latin typeface="楷体_GB2312" panose="02010609030101010101" charset="-122"/>
                <a:ea typeface="楷体_GB2312" panose="02010609030101010101" charset="-122"/>
              </a:rPr>
              <a:t>大革命时期，法国社会改造的法律依据是（　　　）。</a:t>
            </a:r>
          </a:p>
          <a:p>
            <a:pPr>
              <a:lnSpc>
                <a:spcPct val="12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A.《</a:t>
            </a:r>
            <a:r>
              <a:rPr lang="zh-CN" altLang="en-US" sz="2300" dirty="0">
                <a:latin typeface="楷体_GB2312" panose="02010609030101010101" charset="-122"/>
                <a:ea typeface="楷体_GB2312" panose="02010609030101010101" charset="-122"/>
              </a:rPr>
              <a:t>权利法案</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B.《</a:t>
            </a:r>
            <a:r>
              <a:rPr lang="zh-CN" altLang="en-US" sz="2300" dirty="0">
                <a:latin typeface="楷体_GB2312" panose="02010609030101010101" charset="-122"/>
                <a:ea typeface="楷体_GB2312" panose="02010609030101010101" charset="-122"/>
              </a:rPr>
              <a:t>独立宣言</a:t>
            </a:r>
            <a:r>
              <a:rPr lang="en-US" altLang="zh-CN" sz="2300" dirty="0">
                <a:latin typeface="楷体_GB2312" panose="02010609030101010101" charset="-122"/>
                <a:ea typeface="楷体_GB2312" panose="02010609030101010101" charset="-122"/>
              </a:rPr>
              <a:t>》</a:t>
            </a:r>
          </a:p>
          <a:p>
            <a:pPr>
              <a:lnSpc>
                <a:spcPct val="12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C.《</a:t>
            </a:r>
            <a:r>
              <a:rPr lang="zh-CN" altLang="en-US" sz="2300" dirty="0">
                <a:latin typeface="楷体_GB2312" panose="02010609030101010101" charset="-122"/>
                <a:ea typeface="楷体_GB2312" panose="02010609030101010101" charset="-122"/>
              </a:rPr>
              <a:t>民法典</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D.《</a:t>
            </a:r>
            <a:r>
              <a:rPr lang="zh-CN" altLang="en-US" sz="2300" dirty="0">
                <a:latin typeface="楷体_GB2312" panose="02010609030101010101" charset="-122"/>
                <a:ea typeface="楷体_GB2312" panose="02010609030101010101" charset="-122"/>
              </a:rPr>
              <a:t>人权宣言</a:t>
            </a:r>
            <a:r>
              <a:rPr lang="en-US" altLang="zh-CN" sz="2300" dirty="0">
                <a:latin typeface="楷体_GB2312" panose="02010609030101010101" charset="-122"/>
                <a:ea typeface="楷体_GB2312" panose="02010609030101010101" charset="-122"/>
              </a:rPr>
              <a:t>》</a:t>
            </a:r>
          </a:p>
          <a:p>
            <a:pPr>
              <a:lnSpc>
                <a:spcPct val="125000"/>
              </a:lnSpc>
            </a:pPr>
            <a:r>
              <a:rPr lang="en-US" altLang="zh-CN" sz="2300" dirty="0">
                <a:latin typeface="楷体_GB2312" panose="02010609030101010101" charset="-122"/>
                <a:ea typeface="楷体_GB2312" panose="02010609030101010101" charset="-122"/>
              </a:rPr>
              <a:t>4.</a:t>
            </a:r>
            <a:r>
              <a:rPr lang="zh-CN" altLang="en-US" sz="2300" dirty="0">
                <a:latin typeface="楷体_GB2312" panose="02010609030101010101" charset="-122"/>
                <a:ea typeface="楷体_GB2312" panose="02010609030101010101" charset="-122"/>
              </a:rPr>
              <a:t>下列法国资产阶级革命事件按时间排序正确的是（　　　）。</a:t>
            </a:r>
            <a:br>
              <a:rPr lang="zh-CN" altLang="en-US" sz="2300" dirty="0">
                <a:latin typeface="楷体_GB2312" panose="02010609030101010101" charset="-122"/>
                <a:ea typeface="楷体_GB2312" panose="02010609030101010101" charset="-122"/>
              </a:rPr>
            </a:br>
            <a:r>
              <a:rPr lang="zh-CN" altLang="en-US" sz="2300" dirty="0">
                <a:latin typeface="楷体_GB2312" panose="02010609030101010101" charset="-122"/>
                <a:ea typeface="楷体_GB2312" panose="02010609030101010101" charset="-122"/>
              </a:rPr>
              <a:t>　①处死国王路易十六　　　　　②攻占巴士底狱</a:t>
            </a:r>
          </a:p>
          <a:p>
            <a:pPr>
              <a:lnSpc>
                <a:spcPct val="125000"/>
              </a:lnSpc>
            </a:pPr>
            <a:r>
              <a:rPr lang="zh-CN" altLang="en-US" sz="2300" dirty="0">
                <a:latin typeface="楷体_GB2312" panose="02010609030101010101" charset="-122"/>
                <a:ea typeface="楷体_GB2312" panose="02010609030101010101" charset="-122"/>
              </a:rPr>
              <a:t>　③发表</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人权宣言</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　　　　　④建立法兰西第一共和国</a:t>
            </a:r>
          </a:p>
          <a:p>
            <a:pPr>
              <a:lnSpc>
                <a:spcPct val="12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A.①②③④</a:t>
            </a: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B.②①③④</a:t>
            </a: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C.②③④①</a:t>
            </a: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D.③②①④</a:t>
            </a:r>
          </a:p>
        </p:txBody>
      </p:sp>
      <p:sp>
        <p:nvSpPr>
          <p:cNvPr id="51204" name="文本框 51203"/>
          <p:cNvSpPr txBox="1"/>
          <p:nvPr/>
        </p:nvSpPr>
        <p:spPr>
          <a:xfrm>
            <a:off x="7299325" y="868046"/>
            <a:ext cx="3302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C</a:t>
            </a:r>
          </a:p>
        </p:txBody>
      </p:sp>
      <p:sp>
        <p:nvSpPr>
          <p:cNvPr id="51205" name="文本框 51204"/>
          <p:cNvSpPr txBox="1"/>
          <p:nvPr/>
        </p:nvSpPr>
        <p:spPr>
          <a:xfrm>
            <a:off x="7232650" y="2155508"/>
            <a:ext cx="3810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B</a:t>
            </a:r>
          </a:p>
        </p:txBody>
      </p:sp>
      <p:sp>
        <p:nvSpPr>
          <p:cNvPr id="51206" name="文本框 51205"/>
          <p:cNvSpPr txBox="1"/>
          <p:nvPr/>
        </p:nvSpPr>
        <p:spPr>
          <a:xfrm>
            <a:off x="7834313" y="3506471"/>
            <a:ext cx="4445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D</a:t>
            </a:r>
          </a:p>
        </p:txBody>
      </p:sp>
      <p:sp>
        <p:nvSpPr>
          <p:cNvPr id="51207" name="文本框 51206"/>
          <p:cNvSpPr txBox="1"/>
          <p:nvPr/>
        </p:nvSpPr>
        <p:spPr>
          <a:xfrm>
            <a:off x="8761413" y="4792346"/>
            <a:ext cx="3302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04"/>
                                        </p:tgtEl>
                                        <p:attrNameLst>
                                          <p:attrName>style.visibility</p:attrName>
                                        </p:attrNameLst>
                                      </p:cBhvr>
                                      <p:to>
                                        <p:strVal val="visible"/>
                                      </p:to>
                                    </p:set>
                                    <p:animEffect transition="in" filter="dissolve">
                                      <p:cBhvr>
                                        <p:cTn id="7" dur="500"/>
                                        <p:tgtEl>
                                          <p:spTgt spid="51204"/>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1205"/>
                                        </p:tgtEl>
                                        <p:attrNameLst>
                                          <p:attrName>style.visibility</p:attrName>
                                        </p:attrNameLst>
                                      </p:cBhvr>
                                      <p:to>
                                        <p:strVal val="visible"/>
                                      </p:to>
                                    </p:set>
                                    <p:animEffect transition="in" filter="dissolve">
                                      <p:cBhvr>
                                        <p:cTn id="12" dur="500"/>
                                        <p:tgtEl>
                                          <p:spTgt spid="51205"/>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1206"/>
                                        </p:tgtEl>
                                        <p:attrNameLst>
                                          <p:attrName>style.visibility</p:attrName>
                                        </p:attrNameLst>
                                      </p:cBhvr>
                                      <p:to>
                                        <p:strVal val="visible"/>
                                      </p:to>
                                    </p:set>
                                    <p:animEffect transition="in" filter="dissolve">
                                      <p:cBhvr>
                                        <p:cTn id="17" dur="500"/>
                                        <p:tgtEl>
                                          <p:spTgt spid="51206"/>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1207"/>
                                        </p:tgtEl>
                                        <p:attrNameLst>
                                          <p:attrName>style.visibility</p:attrName>
                                        </p:attrNameLst>
                                      </p:cBhvr>
                                      <p:to>
                                        <p:strVal val="visible"/>
                                      </p:to>
                                    </p:set>
                                    <p:animEffect transition="in" filter="dissolve">
                                      <p:cBhvr>
                                        <p:cTn id="22" dur="500"/>
                                        <p:tgtEl>
                                          <p:spTgt spid="51207"/>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p:bldP spid="51205" grpId="0"/>
      <p:bldP spid="51206" grpId="0"/>
      <p:bldP spid="5120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文本框 52225"/>
          <p:cNvSpPr txBox="1"/>
          <p:nvPr/>
        </p:nvSpPr>
        <p:spPr>
          <a:xfrm>
            <a:off x="1785938" y="1062038"/>
            <a:ext cx="8661400" cy="5130800"/>
          </a:xfrm>
          <a:prstGeom prst="rect">
            <a:avLst/>
          </a:prstGeom>
          <a:noFill/>
          <a:ln w="9525">
            <a:noFill/>
          </a:ln>
        </p:spPr>
        <p:txBody>
          <a:bodyPr lIns="0" tIns="0" rIns="0" bIns="0">
            <a:spAutoFit/>
          </a:bodyPr>
          <a:lstStyle/>
          <a:p>
            <a:r>
              <a:rPr lang="en-US" altLang="zh-CN" sz="2300" dirty="0">
                <a:latin typeface="楷体_GB2312" panose="02010609030101010101" charset="-122"/>
                <a:ea typeface="楷体_GB2312" panose="02010609030101010101" charset="-122"/>
              </a:rPr>
              <a:t>5.</a:t>
            </a:r>
            <a:r>
              <a:rPr lang="zh-CN" altLang="en-US" sz="2300" dirty="0">
                <a:latin typeface="楷体_GB2312" panose="02010609030101010101" charset="-122"/>
                <a:ea typeface="楷体_GB2312" panose="02010609030101010101" charset="-122"/>
              </a:rPr>
              <a:t>法国资产阶级革命的高潮是（　　　）。</a:t>
            </a:r>
          </a:p>
          <a:p>
            <a:pPr>
              <a:lnSpc>
                <a:spcPct val="13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A.</a:t>
            </a:r>
            <a:r>
              <a:rPr lang="zh-CN" altLang="en-US" sz="2300" dirty="0">
                <a:latin typeface="楷体_GB2312" panose="02010609030101010101" charset="-122"/>
                <a:ea typeface="楷体_GB2312" panose="02010609030101010101" charset="-122"/>
              </a:rPr>
              <a:t>三级会议的召开　　　　　　</a:t>
            </a:r>
            <a:r>
              <a:rPr lang="en-US" altLang="zh-CN" sz="2300" dirty="0">
                <a:latin typeface="楷体_GB2312" panose="02010609030101010101" charset="-122"/>
                <a:ea typeface="楷体_GB2312" panose="02010609030101010101" charset="-122"/>
              </a:rPr>
              <a:t>B.</a:t>
            </a:r>
            <a:r>
              <a:rPr lang="zh-CN" altLang="en-US" sz="2300" dirty="0">
                <a:latin typeface="楷体_GB2312" panose="02010609030101010101" charset="-122"/>
                <a:ea typeface="楷体_GB2312" panose="02010609030101010101" charset="-122"/>
              </a:rPr>
              <a:t>巴黎人民攻占巴士底狱</a:t>
            </a:r>
          </a:p>
          <a:p>
            <a:pPr>
              <a:lnSpc>
                <a:spcPct val="13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C.</a:t>
            </a:r>
            <a:r>
              <a:rPr lang="zh-CN" altLang="en-US" sz="2300" dirty="0">
                <a:latin typeface="楷体_GB2312" panose="02010609030101010101" charset="-122"/>
                <a:ea typeface="楷体_GB2312" panose="02010609030101010101" charset="-122"/>
              </a:rPr>
              <a:t>雅各宾派专政　　　　　　　</a:t>
            </a:r>
            <a:r>
              <a:rPr lang="en-US" altLang="zh-CN" sz="2300" dirty="0">
                <a:latin typeface="楷体_GB2312" panose="02010609030101010101" charset="-122"/>
                <a:ea typeface="楷体_GB2312" panose="02010609030101010101" charset="-122"/>
              </a:rPr>
              <a:t>D.</a:t>
            </a:r>
            <a:r>
              <a:rPr lang="zh-CN" altLang="en-US" sz="2300" dirty="0">
                <a:latin typeface="楷体_GB2312" panose="02010609030101010101" charset="-122"/>
                <a:ea typeface="楷体_GB2312" panose="02010609030101010101" charset="-122"/>
              </a:rPr>
              <a:t>打败欧洲反法同盟</a:t>
            </a:r>
          </a:p>
          <a:p>
            <a:pPr>
              <a:lnSpc>
                <a:spcPct val="135000"/>
              </a:lnSpc>
            </a:pPr>
            <a:r>
              <a:rPr lang="en-US" altLang="zh-CN" sz="2300" dirty="0">
                <a:latin typeface="楷体_GB2312" panose="02010609030101010101" charset="-122"/>
                <a:ea typeface="楷体_GB2312" panose="02010609030101010101" charset="-122"/>
              </a:rPr>
              <a:t>6.</a:t>
            </a:r>
            <a:r>
              <a:rPr lang="zh-CN" altLang="en-US" sz="2300" dirty="0">
                <a:latin typeface="楷体_GB2312" panose="02010609030101010101" charset="-122"/>
                <a:ea typeface="楷体_GB2312" panose="02010609030101010101" charset="-122"/>
              </a:rPr>
              <a:t>关于英、法、美三国资产阶级革命，相同的是（　　　）。</a:t>
            </a:r>
          </a:p>
          <a:p>
            <a:pPr>
              <a:lnSpc>
                <a:spcPct val="13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A.</a:t>
            </a:r>
            <a:r>
              <a:rPr lang="zh-CN" altLang="en-US" sz="2300" dirty="0">
                <a:latin typeface="楷体_GB2312" panose="02010609030101010101" charset="-122"/>
                <a:ea typeface="楷体_GB2312" panose="02010609030101010101" charset="-122"/>
              </a:rPr>
              <a:t>建立了君主立宪制　　　　　</a:t>
            </a:r>
            <a:r>
              <a:rPr lang="en-US" altLang="zh-CN" sz="2300" dirty="0">
                <a:latin typeface="楷体_GB2312" panose="02010609030101010101" charset="-122"/>
                <a:ea typeface="楷体_GB2312" panose="02010609030101010101" charset="-122"/>
              </a:rPr>
              <a:t>B.</a:t>
            </a:r>
            <a:r>
              <a:rPr lang="zh-CN" altLang="en-US" sz="2300" dirty="0">
                <a:latin typeface="楷体_GB2312" panose="02010609030101010101" charset="-122"/>
                <a:ea typeface="楷体_GB2312" panose="02010609030101010101" charset="-122"/>
              </a:rPr>
              <a:t>推翻了封建统治</a:t>
            </a:r>
          </a:p>
          <a:p>
            <a:pPr>
              <a:lnSpc>
                <a:spcPct val="13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C.</a:t>
            </a:r>
            <a:r>
              <a:rPr lang="zh-CN" altLang="en-US" sz="2300" dirty="0">
                <a:latin typeface="楷体_GB2312" panose="02010609030101010101" charset="-122"/>
                <a:ea typeface="楷体_GB2312" panose="02010609030101010101" charset="-122"/>
              </a:rPr>
              <a:t>赢得了国家独立　　　　　　</a:t>
            </a:r>
            <a:r>
              <a:rPr lang="en-US" altLang="zh-CN" sz="2300" dirty="0">
                <a:latin typeface="楷体_GB2312" panose="02010609030101010101" charset="-122"/>
                <a:ea typeface="楷体_GB2312" panose="02010609030101010101" charset="-122"/>
              </a:rPr>
              <a:t>D.</a:t>
            </a:r>
            <a:r>
              <a:rPr lang="zh-CN" altLang="en-US" sz="2300" dirty="0">
                <a:latin typeface="楷体_GB2312" panose="02010609030101010101" charset="-122"/>
                <a:ea typeface="楷体_GB2312" panose="02010609030101010101" charset="-122"/>
              </a:rPr>
              <a:t>有利于资本主义发展</a:t>
            </a:r>
          </a:p>
          <a:p>
            <a:pPr>
              <a:lnSpc>
                <a:spcPct val="135000"/>
              </a:lnSpc>
            </a:pPr>
            <a:r>
              <a:rPr lang="en-US" altLang="zh-CN" sz="2300" dirty="0">
                <a:latin typeface="楷体_GB2312" panose="02010609030101010101" charset="-122"/>
                <a:ea typeface="楷体_GB2312" panose="02010609030101010101" charset="-122"/>
              </a:rPr>
              <a:t>7.《</a:t>
            </a:r>
            <a:r>
              <a:rPr lang="zh-CN" altLang="en-US" sz="2300" dirty="0">
                <a:latin typeface="楷体_GB2312" panose="02010609030101010101" charset="-122"/>
                <a:ea typeface="楷体_GB2312" panose="02010609030101010101" charset="-122"/>
              </a:rPr>
              <a:t>权利法案</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独立宣言</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人权宣言</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分别出自（　　　）。</a:t>
            </a:r>
          </a:p>
          <a:p>
            <a:pPr>
              <a:lnSpc>
                <a:spcPct val="13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A.</a:t>
            </a:r>
            <a:r>
              <a:rPr lang="zh-CN" altLang="en-US" sz="2300" dirty="0">
                <a:latin typeface="楷体_GB2312" panose="02010609030101010101" charset="-122"/>
                <a:ea typeface="楷体_GB2312" panose="02010609030101010101" charset="-122"/>
              </a:rPr>
              <a:t>英国、美国、法国　　　　　</a:t>
            </a:r>
            <a:r>
              <a:rPr lang="en-US" altLang="zh-CN" sz="2300" dirty="0">
                <a:latin typeface="楷体_GB2312" panose="02010609030101010101" charset="-122"/>
                <a:ea typeface="楷体_GB2312" panose="02010609030101010101" charset="-122"/>
              </a:rPr>
              <a:t>B.</a:t>
            </a:r>
            <a:r>
              <a:rPr lang="zh-CN" altLang="en-US" sz="2300" dirty="0">
                <a:latin typeface="楷体_GB2312" panose="02010609030101010101" charset="-122"/>
                <a:ea typeface="楷体_GB2312" panose="02010609030101010101" charset="-122"/>
              </a:rPr>
              <a:t>英国、法国、美国</a:t>
            </a:r>
          </a:p>
          <a:p>
            <a:pPr>
              <a:lnSpc>
                <a:spcPct val="135000"/>
              </a:lnSpc>
            </a:pPr>
            <a:r>
              <a:rPr lang="zh-CN" altLang="en-US" sz="2300" dirty="0">
                <a:latin typeface="楷体_GB2312" panose="02010609030101010101" charset="-122"/>
                <a:ea typeface="楷体_GB2312" panose="02010609030101010101" charset="-122"/>
              </a:rPr>
              <a:t>　</a:t>
            </a:r>
            <a:r>
              <a:rPr lang="en-US" altLang="zh-CN" sz="2300" dirty="0">
                <a:latin typeface="楷体_GB2312" panose="02010609030101010101" charset="-122"/>
                <a:ea typeface="楷体_GB2312" panose="02010609030101010101" charset="-122"/>
              </a:rPr>
              <a:t>C.</a:t>
            </a:r>
            <a:r>
              <a:rPr lang="zh-CN" altLang="en-US" sz="2300" dirty="0">
                <a:latin typeface="楷体_GB2312" panose="02010609030101010101" charset="-122"/>
                <a:ea typeface="楷体_GB2312" panose="02010609030101010101" charset="-122"/>
              </a:rPr>
              <a:t>美国、英国、法国　　　　　</a:t>
            </a:r>
            <a:r>
              <a:rPr lang="en-US" altLang="zh-CN" sz="2300" dirty="0">
                <a:latin typeface="楷体_GB2312" panose="02010609030101010101" charset="-122"/>
                <a:ea typeface="楷体_GB2312" panose="02010609030101010101" charset="-122"/>
              </a:rPr>
              <a:t>D.</a:t>
            </a:r>
            <a:r>
              <a:rPr lang="zh-CN" altLang="en-US" sz="2300" dirty="0">
                <a:latin typeface="楷体_GB2312" panose="02010609030101010101" charset="-122"/>
                <a:ea typeface="楷体_GB2312" panose="02010609030101010101" charset="-122"/>
              </a:rPr>
              <a:t>法国、美国、英国</a:t>
            </a:r>
          </a:p>
          <a:p>
            <a:pPr>
              <a:lnSpc>
                <a:spcPct val="135000"/>
              </a:lnSpc>
            </a:pPr>
            <a:r>
              <a:rPr lang="en-US" altLang="zh-CN" sz="2300" dirty="0">
                <a:latin typeface="楷体_GB2312" panose="02010609030101010101" charset="-122"/>
                <a:ea typeface="楷体_GB2312" panose="02010609030101010101" charset="-122"/>
              </a:rPr>
              <a:t>8.</a:t>
            </a:r>
            <a:r>
              <a:rPr lang="zh-CN" altLang="en-US" sz="2300" dirty="0">
                <a:latin typeface="楷体_GB2312" panose="02010609030101010101" charset="-122"/>
                <a:ea typeface="楷体_GB2312" panose="02010609030101010101" charset="-122"/>
              </a:rPr>
              <a:t>将英国的</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权利法案</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、美国的</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独立宣言</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和法国的</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人权宣</a:t>
            </a:r>
          </a:p>
          <a:p>
            <a:pPr>
              <a:lnSpc>
                <a:spcPct val="135000"/>
              </a:lnSpc>
            </a:pPr>
            <a:r>
              <a:rPr lang="zh-CN" altLang="en-US" sz="2300" dirty="0">
                <a:latin typeface="楷体_GB2312" panose="02010609030101010101" charset="-122"/>
                <a:ea typeface="楷体_GB2312" panose="02010609030101010101" charset="-122"/>
              </a:rPr>
              <a:t>　言</a:t>
            </a:r>
            <a:r>
              <a:rPr lang="en-US" altLang="zh-CN" sz="2300" dirty="0">
                <a:latin typeface="楷体_GB2312" panose="02010609030101010101" charset="-122"/>
                <a:ea typeface="楷体_GB2312" panose="02010609030101010101" charset="-122"/>
              </a:rPr>
              <a:t>》</a:t>
            </a:r>
            <a:r>
              <a:rPr lang="zh-CN" altLang="en-US" sz="2300" dirty="0">
                <a:latin typeface="楷体_GB2312" panose="02010609030101010101" charset="-122"/>
                <a:ea typeface="楷体_GB2312" panose="02010609030101010101" charset="-122"/>
              </a:rPr>
              <a:t>作一比较，看看有哪些共同之处？各起何作用？</a:t>
            </a:r>
          </a:p>
        </p:txBody>
      </p:sp>
      <p:sp>
        <p:nvSpPr>
          <p:cNvPr id="52227" name="文本框 52226"/>
          <p:cNvSpPr txBox="1"/>
          <p:nvPr/>
        </p:nvSpPr>
        <p:spPr>
          <a:xfrm>
            <a:off x="8420100" y="2265046"/>
            <a:ext cx="4445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D</a:t>
            </a:r>
          </a:p>
        </p:txBody>
      </p:sp>
      <p:sp>
        <p:nvSpPr>
          <p:cNvPr id="52228" name="文本框 52227"/>
          <p:cNvSpPr txBox="1"/>
          <p:nvPr/>
        </p:nvSpPr>
        <p:spPr>
          <a:xfrm>
            <a:off x="9042400" y="3669983"/>
            <a:ext cx="3937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A</a:t>
            </a:r>
          </a:p>
        </p:txBody>
      </p:sp>
      <p:sp>
        <p:nvSpPr>
          <p:cNvPr id="52229" name="文本框 52228"/>
          <p:cNvSpPr txBox="1"/>
          <p:nvPr/>
        </p:nvSpPr>
        <p:spPr>
          <a:xfrm>
            <a:off x="6121400" y="836296"/>
            <a:ext cx="3302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C</a:t>
            </a:r>
          </a:p>
        </p:txBody>
      </p:sp>
      <p:sp>
        <p:nvSpPr>
          <p:cNvPr id="52230" name="矩形 52229"/>
          <p:cNvSpPr/>
          <p:nvPr/>
        </p:nvSpPr>
        <p:spPr>
          <a:xfrm>
            <a:off x="2171700" y="6261100"/>
            <a:ext cx="3797300" cy="353695"/>
          </a:xfrm>
          <a:prstGeom prst="rect">
            <a:avLst/>
          </a:prstGeom>
          <a:noFill/>
          <a:ln w="9525">
            <a:noFill/>
          </a:ln>
        </p:spPr>
        <p:txBody>
          <a:bodyPr wrap="none" lIns="0" tIns="0" rIns="0" bIns="0" anchor="t">
            <a:spAutoFit/>
          </a:bodyPr>
          <a:lstStyle/>
          <a:p>
            <a:r>
              <a:rPr lang="zh-CN" altLang="en-US" sz="2300" dirty="0">
                <a:solidFill>
                  <a:srgbClr val="FF0000"/>
                </a:solidFill>
                <a:latin typeface="Times New Roman" panose="02020603050405020304" pitchFamily="2" charset="0"/>
                <a:ea typeface="黑体" panose="02010600030101010101" pitchFamily="49" charset="-122"/>
              </a:rPr>
              <a:t>答：</a:t>
            </a:r>
            <a:r>
              <a:rPr lang="zh-CN" altLang="en-US" sz="2300" dirty="0">
                <a:solidFill>
                  <a:srgbClr val="0000FF"/>
                </a:solidFill>
                <a:latin typeface="Times New Roman" panose="02020603050405020304" pitchFamily="2" charset="0"/>
                <a:ea typeface="黑体" panose="02010600030101010101" pitchFamily="49" charset="-122"/>
              </a:rPr>
              <a:t>提倡自由、平等和民主。</a:t>
            </a:r>
          </a:p>
        </p:txBody>
      </p:sp>
      <p:sp>
        <p:nvSpPr>
          <p:cNvPr id="52231" name="矩形标注 52230"/>
          <p:cNvSpPr/>
          <p:nvPr/>
        </p:nvSpPr>
        <p:spPr>
          <a:xfrm>
            <a:off x="4433888" y="3676650"/>
            <a:ext cx="5468937" cy="1630363"/>
          </a:xfrm>
          <a:prstGeom prst="wedgeRectCallout">
            <a:avLst>
              <a:gd name="adj1" fmla="val 18884"/>
              <a:gd name="adj2" fmla="val 81352"/>
            </a:avLst>
          </a:prstGeom>
          <a:solidFill>
            <a:schemeClr val="bg1"/>
          </a:solidFill>
          <a:ln w="25400" cap="flat" cmpd="sng">
            <a:solidFill>
              <a:srgbClr val="008000"/>
            </a:solidFill>
            <a:prstDash val="solid"/>
            <a:miter/>
            <a:headEnd type="none" w="med" len="med"/>
            <a:tailEnd type="none" w="med" len="med"/>
          </a:ln>
        </p:spPr>
        <p:txBody>
          <a:bodyPr lIns="36000" tIns="36000" rIns="36000" bIns="36000" anchor="ctr"/>
          <a:lstStyle/>
          <a:p>
            <a:pPr>
              <a:buClrTx/>
            </a:pPr>
            <a:r>
              <a:rPr lang="en-US" altLang="zh-CN" sz="2400" dirty="0">
                <a:solidFill>
                  <a:srgbClr val="0000FF"/>
                </a:solidFill>
                <a:latin typeface="华文琥珀" pitchFamily="2" charset="-122"/>
                <a:ea typeface="华文琥珀" pitchFamily="2" charset="-122"/>
              </a:rPr>
              <a:t>《</a:t>
            </a:r>
            <a:r>
              <a:rPr lang="zh-CN" altLang="en-US" sz="2400" dirty="0">
                <a:solidFill>
                  <a:srgbClr val="0000FF"/>
                </a:solidFill>
                <a:latin typeface="华文琥珀" pitchFamily="2" charset="-122"/>
                <a:ea typeface="华文琥珀" pitchFamily="2" charset="-122"/>
              </a:rPr>
              <a:t>权</a:t>
            </a:r>
            <a:r>
              <a:rPr lang="en-US" altLang="zh-CN" sz="2400" dirty="0">
                <a:solidFill>
                  <a:srgbClr val="0000FF"/>
                </a:solidFill>
                <a:latin typeface="华文琥珀" pitchFamily="2" charset="-122"/>
                <a:ea typeface="华文琥珀" pitchFamily="2" charset="-122"/>
              </a:rPr>
              <a:t>》</a:t>
            </a:r>
            <a:r>
              <a:rPr lang="zh-CN" altLang="en-US" sz="2400" dirty="0">
                <a:solidFill>
                  <a:srgbClr val="0000FF"/>
                </a:solidFill>
                <a:latin typeface="华文琥珀" pitchFamily="2" charset="-122"/>
                <a:ea typeface="华文琥珀" pitchFamily="2" charset="-122"/>
              </a:rPr>
              <a:t>：确立资产阶级君主立宪制政权</a:t>
            </a:r>
          </a:p>
          <a:p>
            <a:pPr>
              <a:lnSpc>
                <a:spcPct val="140000"/>
              </a:lnSpc>
              <a:buClrTx/>
            </a:pPr>
            <a:r>
              <a:rPr lang="en-US" altLang="zh-CN" sz="2400" dirty="0">
                <a:solidFill>
                  <a:srgbClr val="0000FF"/>
                </a:solidFill>
                <a:latin typeface="华文琥珀" pitchFamily="2" charset="-122"/>
                <a:ea typeface="华文琥珀" pitchFamily="2" charset="-122"/>
              </a:rPr>
              <a:t>《</a:t>
            </a:r>
            <a:r>
              <a:rPr lang="zh-CN" altLang="en-US" sz="2400" dirty="0">
                <a:solidFill>
                  <a:srgbClr val="0000FF"/>
                </a:solidFill>
                <a:latin typeface="华文琥珀" pitchFamily="2" charset="-122"/>
                <a:ea typeface="华文琥珀" pitchFamily="2" charset="-122"/>
              </a:rPr>
              <a:t>独</a:t>
            </a:r>
            <a:r>
              <a:rPr lang="en-US" altLang="zh-CN" sz="2400" dirty="0">
                <a:solidFill>
                  <a:srgbClr val="0000FF"/>
                </a:solidFill>
                <a:latin typeface="华文琥珀" pitchFamily="2" charset="-122"/>
                <a:ea typeface="华文琥珀" pitchFamily="2" charset="-122"/>
              </a:rPr>
              <a:t>》</a:t>
            </a:r>
            <a:r>
              <a:rPr lang="zh-CN" altLang="en-US" sz="2400" dirty="0">
                <a:solidFill>
                  <a:srgbClr val="0000FF"/>
                </a:solidFill>
                <a:latin typeface="华文琥珀" pitchFamily="2" charset="-122"/>
                <a:ea typeface="华文琥珀" pitchFamily="2" charset="-122"/>
              </a:rPr>
              <a:t>：标志着美利坚合众国的诞生</a:t>
            </a:r>
          </a:p>
          <a:p>
            <a:pPr>
              <a:lnSpc>
                <a:spcPct val="140000"/>
              </a:lnSpc>
              <a:buClrTx/>
            </a:pPr>
            <a:r>
              <a:rPr lang="en-US" altLang="zh-CN" sz="2400" dirty="0">
                <a:solidFill>
                  <a:srgbClr val="0000FF"/>
                </a:solidFill>
                <a:latin typeface="华文琥珀" pitchFamily="2" charset="-122"/>
                <a:ea typeface="华文琥珀" pitchFamily="2" charset="-122"/>
              </a:rPr>
              <a:t>《</a:t>
            </a:r>
            <a:r>
              <a:rPr lang="zh-CN" altLang="en-US" sz="2400" dirty="0">
                <a:solidFill>
                  <a:srgbClr val="0000FF"/>
                </a:solidFill>
                <a:latin typeface="华文琥珀" pitchFamily="2" charset="-122"/>
                <a:ea typeface="华文琥珀" pitchFamily="2" charset="-122"/>
              </a:rPr>
              <a:t>人</a:t>
            </a:r>
            <a:r>
              <a:rPr lang="en-US" altLang="zh-CN" sz="2400" dirty="0">
                <a:solidFill>
                  <a:srgbClr val="0000FF"/>
                </a:solidFill>
                <a:latin typeface="华文琥珀" pitchFamily="2" charset="-122"/>
                <a:ea typeface="华文琥珀" pitchFamily="2" charset="-122"/>
              </a:rPr>
              <a:t>》</a:t>
            </a:r>
            <a:r>
              <a:rPr lang="zh-CN" altLang="en-US" sz="2400" dirty="0">
                <a:solidFill>
                  <a:srgbClr val="0000FF"/>
                </a:solidFill>
                <a:latin typeface="华文琥珀" pitchFamily="2" charset="-122"/>
                <a:ea typeface="华文琥珀" pitchFamily="2" charset="-122"/>
              </a:rPr>
              <a:t>：宣告法国资本主义制度的诞生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2229"/>
                                        </p:tgtEl>
                                        <p:attrNameLst>
                                          <p:attrName>style.visibility</p:attrName>
                                        </p:attrNameLst>
                                      </p:cBhvr>
                                      <p:to>
                                        <p:strVal val="visible"/>
                                      </p:to>
                                    </p:set>
                                    <p:animEffect transition="in" filter="dissolve">
                                      <p:cBhvr>
                                        <p:cTn id="7" dur="500"/>
                                        <p:tgtEl>
                                          <p:spTgt spid="52229"/>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2227"/>
                                        </p:tgtEl>
                                        <p:attrNameLst>
                                          <p:attrName>style.visibility</p:attrName>
                                        </p:attrNameLst>
                                      </p:cBhvr>
                                      <p:to>
                                        <p:strVal val="visible"/>
                                      </p:to>
                                    </p:set>
                                    <p:animEffect transition="in" filter="dissolve">
                                      <p:cBhvr>
                                        <p:cTn id="12" dur="500"/>
                                        <p:tgtEl>
                                          <p:spTgt spid="52227"/>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2228"/>
                                        </p:tgtEl>
                                        <p:attrNameLst>
                                          <p:attrName>style.visibility</p:attrName>
                                        </p:attrNameLst>
                                      </p:cBhvr>
                                      <p:to>
                                        <p:strVal val="visible"/>
                                      </p:to>
                                    </p:set>
                                    <p:animEffect transition="in" filter="dissolve">
                                      <p:cBhvr>
                                        <p:cTn id="17" dur="500"/>
                                        <p:tgtEl>
                                          <p:spTgt spid="52228"/>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2230"/>
                                        </p:tgtEl>
                                        <p:attrNameLst>
                                          <p:attrName>style.visibility</p:attrName>
                                        </p:attrNameLst>
                                      </p:cBhvr>
                                      <p:to>
                                        <p:strVal val="visible"/>
                                      </p:to>
                                    </p:set>
                                    <p:animEffect transition="in" filter="wipe(left)">
                                      <p:cBhvr>
                                        <p:cTn id="22" dur="500"/>
                                        <p:tgtEl>
                                          <p:spTgt spid="52230"/>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2231"/>
                                        </p:tgtEl>
                                        <p:attrNameLst>
                                          <p:attrName>style.visibility</p:attrName>
                                        </p:attrNameLst>
                                      </p:cBhvr>
                                      <p:to>
                                        <p:strVal val="visible"/>
                                      </p:to>
                                    </p:set>
                                    <p:animEffect transition="in" filter="wipe(down)">
                                      <p:cBhvr>
                                        <p:cTn id="27" dur="500"/>
                                        <p:tgtEl>
                                          <p:spTgt spid="52231"/>
                                        </p:tgtEl>
                                      </p:cBhvr>
                                    </p:animEffect>
                                  </p:childTnLst>
                                  <p:subTnLst>
                                    <p:audio>
                                      <p:cMediaNode>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52228" grpId="0"/>
      <p:bldP spid="52229" grpId="0"/>
      <p:bldP spid="52230" grpId="0"/>
      <p:bldP spid="5223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8193"/>
          <p:cNvSpPr/>
          <p:nvPr/>
        </p:nvSpPr>
        <p:spPr>
          <a:xfrm>
            <a:off x="2438400" y="4965700"/>
            <a:ext cx="2032000" cy="97091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法国国王路易十六</a:t>
            </a:r>
          </a:p>
          <a:p>
            <a:pPr algn="ctr">
              <a:lnSpc>
                <a:spcPct val="90000"/>
              </a:lnSpc>
            </a:pPr>
            <a:r>
              <a:rPr lang="en-US" altLang="zh-CN" sz="1600" dirty="0">
                <a:solidFill>
                  <a:schemeClr val="bg2"/>
                </a:solidFill>
                <a:latin typeface="Times New Roman" panose="02020603050405020304" pitchFamily="2" charset="0"/>
                <a:ea typeface="楷体_GB2312" panose="02010609030101010101" charset="-122"/>
              </a:rPr>
              <a:t>Louis </a:t>
            </a:r>
            <a:r>
              <a:rPr lang="en-US" altLang="zh-CN" sz="1200" dirty="0">
                <a:solidFill>
                  <a:schemeClr val="bg2"/>
                </a:solidFill>
                <a:latin typeface="Times New Roman" panose="02020603050405020304" pitchFamily="2" charset="0"/>
                <a:ea typeface="楷体_GB2312" panose="02010609030101010101" charset="-122"/>
              </a:rPr>
              <a:t>ⅩⅥ</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1754.8.23</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1793.1.21</a:t>
            </a:r>
            <a:endParaRPr lang="zh-CN" altLang="en-US" sz="1600" dirty="0">
              <a:solidFill>
                <a:schemeClr val="bg2"/>
              </a:solidFill>
              <a:latin typeface="楷体_GB2312" panose="02010609030101010101" charset="-122"/>
              <a:ea typeface="楷体_GB2312" panose="02010609030101010101" charset="-122"/>
            </a:endParaRPr>
          </a:p>
          <a:p>
            <a:pPr algn="ctr">
              <a:lnSpc>
                <a:spcPct val="90000"/>
              </a:lnSpc>
            </a:pPr>
            <a:r>
              <a:rPr lang="zh-CN" altLang="en-US" sz="1600" dirty="0">
                <a:solidFill>
                  <a:schemeClr val="bg2"/>
                </a:solidFill>
                <a:latin typeface="楷体_GB2312" panose="02010609030101010101" charset="-122"/>
                <a:ea typeface="楷体_GB2312" panose="02010609030101010101" charset="-122"/>
              </a:rPr>
              <a:t>法国波旁王朝国王</a:t>
            </a:r>
          </a:p>
        </p:txBody>
      </p:sp>
      <p:sp>
        <p:nvSpPr>
          <p:cNvPr id="8195" name="文本框 8194"/>
          <p:cNvSpPr txBox="1"/>
          <p:nvPr/>
        </p:nvSpPr>
        <p:spPr>
          <a:xfrm>
            <a:off x="1771650" y="6008688"/>
            <a:ext cx="8648700"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路易十六（</a:t>
            </a:r>
            <a:r>
              <a:rPr lang="en-US" altLang="zh-CN" sz="1700" dirty="0">
                <a:solidFill>
                  <a:srgbClr val="333333"/>
                </a:solidFill>
                <a:latin typeface="华文楷体" pitchFamily="2" charset="-122"/>
                <a:ea typeface="华文楷体" pitchFamily="2" charset="-122"/>
              </a:rPr>
              <a:t>1754～1793</a:t>
            </a:r>
            <a:r>
              <a:rPr lang="zh-CN" altLang="en-US" sz="1700" dirty="0">
                <a:solidFill>
                  <a:srgbClr val="333333"/>
                </a:solidFill>
                <a:latin typeface="华文楷体" pitchFamily="2" charset="-122"/>
                <a:ea typeface="华文楷体" pitchFamily="2" charset="-122"/>
              </a:rPr>
              <a:t>），法国国王，他刚即位时，法国封建制度正出现全面危机。他企图实行财政改革，但以失败而告终。为了解决财政危机，</a:t>
            </a:r>
            <a:r>
              <a:rPr lang="en-US" altLang="zh-CN" sz="1700" dirty="0">
                <a:solidFill>
                  <a:srgbClr val="333333"/>
                </a:solidFill>
                <a:latin typeface="华文楷体" pitchFamily="2" charset="-122"/>
                <a:ea typeface="华文楷体" pitchFamily="2" charset="-122"/>
              </a:rPr>
              <a:t>1789</a:t>
            </a:r>
            <a:r>
              <a:rPr lang="zh-CN" altLang="en-US" sz="1700" dirty="0">
                <a:solidFill>
                  <a:srgbClr val="333333"/>
                </a:solidFill>
                <a:latin typeface="华文楷体" pitchFamily="2" charset="-122"/>
                <a:ea typeface="华文楷体" pitchFamily="2" charset="-122"/>
              </a:rPr>
              <a:t>年他被迫召开三级会议，从而引起法国资产阶级革命的爆发。次年</a:t>
            </a:r>
            <a:r>
              <a:rPr lang="en-US" altLang="zh-CN" sz="1700" dirty="0">
                <a:solidFill>
                  <a:srgbClr val="333333"/>
                </a:solidFill>
                <a:latin typeface="华文楷体" pitchFamily="2" charset="-122"/>
                <a:ea typeface="华文楷体" pitchFamily="2" charset="-122"/>
              </a:rPr>
              <a:t>1</a:t>
            </a:r>
            <a:r>
              <a:rPr lang="zh-CN" altLang="en-US" sz="1700" dirty="0">
                <a:solidFill>
                  <a:srgbClr val="333333"/>
                </a:solidFill>
                <a:latin typeface="华文楷体" pitchFamily="2" charset="-122"/>
                <a:ea typeface="华文楷体" pitchFamily="2" charset="-122"/>
              </a:rPr>
              <a:t>月以叛国罪被送上断头台。</a:t>
            </a:r>
          </a:p>
        </p:txBody>
      </p:sp>
      <p:pic>
        <p:nvPicPr>
          <p:cNvPr id="8196" name="图片 8195" descr="01法国国王路易十六像（现收藏在法国尚蒂伊康德美术馆）"/>
          <p:cNvPicPr>
            <a:picLocks noChangeAspect="1"/>
          </p:cNvPicPr>
          <p:nvPr/>
        </p:nvPicPr>
        <p:blipFill>
          <a:blip r:embed="rId4" cstate="print"/>
          <a:srcRect b="821"/>
          <a:stretch>
            <a:fillRect/>
          </a:stretch>
        </p:blipFill>
        <p:spPr>
          <a:xfrm>
            <a:off x="1789113" y="1036638"/>
            <a:ext cx="3330575" cy="3867150"/>
          </a:xfrm>
          <a:prstGeom prst="rect">
            <a:avLst/>
          </a:prstGeom>
          <a:noFill/>
          <a:ln w="9525">
            <a:noFill/>
          </a:ln>
        </p:spPr>
      </p:pic>
      <p:sp>
        <p:nvSpPr>
          <p:cNvPr id="8197" name="文本框 8196"/>
          <p:cNvSpPr txBox="1"/>
          <p:nvPr/>
        </p:nvSpPr>
        <p:spPr>
          <a:xfrm>
            <a:off x="6191250" y="5649913"/>
            <a:ext cx="3302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路易十六及王后举行宫庭宴会</a:t>
            </a:r>
          </a:p>
        </p:txBody>
      </p:sp>
      <p:pic>
        <p:nvPicPr>
          <p:cNvPr id="8198" name="图片 8197" descr="l"/>
          <p:cNvPicPr>
            <a:picLocks noChangeAspect="1"/>
          </p:cNvPicPr>
          <p:nvPr/>
        </p:nvPicPr>
        <p:blipFill>
          <a:blip r:embed="rId5" cstate="print"/>
          <a:stretch>
            <a:fillRect/>
          </a:stretch>
        </p:blipFill>
        <p:spPr>
          <a:xfrm>
            <a:off x="5281613" y="1025525"/>
            <a:ext cx="5121275" cy="4575175"/>
          </a:xfrm>
          <a:prstGeom prst="rect">
            <a:avLst/>
          </a:prstGeom>
          <a:noFill/>
          <a:ln w="9525">
            <a:noFill/>
          </a:ln>
        </p:spPr>
      </p:pic>
      <p:sp>
        <p:nvSpPr>
          <p:cNvPr id="8199" name="流程图: 可选过程 8198"/>
          <p:cNvSpPr/>
          <p:nvPr/>
        </p:nvSpPr>
        <p:spPr>
          <a:xfrm>
            <a:off x="2152650" y="2146300"/>
            <a:ext cx="7886700" cy="2563813"/>
          </a:xfrm>
          <a:prstGeom prst="flowChartAlternateProcess">
            <a:avLst/>
          </a:prstGeom>
          <a:solidFill>
            <a:srgbClr val="FFFFFF"/>
          </a:solidFill>
          <a:ln w="25400" cap="flat" cmpd="sng">
            <a:solidFill>
              <a:srgbClr val="008000"/>
            </a:solidFill>
            <a:prstDash val="solid"/>
            <a:miter/>
            <a:headEnd type="none" w="med" len="med"/>
            <a:tailEnd type="none" w="med" len="med"/>
          </a:ln>
        </p:spPr>
        <p:txBody>
          <a:bodyPr wrap="none" lIns="36000" tIns="36000" rIns="36000" bIns="36000" anchor="ctr"/>
          <a:lstStyle/>
          <a:p>
            <a:pPr algn="ctr"/>
            <a:r>
              <a:rPr lang="zh-CN" altLang="en-US" sz="4500" dirty="0">
                <a:solidFill>
                  <a:srgbClr val="663300"/>
                </a:solidFill>
                <a:latin typeface="Times New Roman" panose="02020603050405020304" pitchFamily="2" charset="0"/>
                <a:ea typeface="华文琥珀" pitchFamily="2" charset="-122"/>
              </a:rPr>
              <a:t>法国大革命爆发的根本原因</a:t>
            </a:r>
          </a:p>
          <a:p>
            <a:pPr algn="ctr">
              <a:lnSpc>
                <a:spcPct val="150000"/>
              </a:lnSpc>
            </a:pPr>
            <a:r>
              <a:rPr lang="zh-CN" altLang="en-US" sz="4000" dirty="0">
                <a:solidFill>
                  <a:schemeClr val="accent2"/>
                </a:solidFill>
                <a:latin typeface="Times New Roman" panose="02020603050405020304" pitchFamily="2" charset="0"/>
                <a:ea typeface="华文彩云" pitchFamily="2" charset="-122"/>
              </a:rPr>
              <a:t>法国腐朽的封建专制制度</a:t>
            </a:r>
          </a:p>
          <a:p>
            <a:pPr algn="ctr"/>
            <a:r>
              <a:rPr lang="zh-CN" altLang="en-US" sz="4000" dirty="0">
                <a:solidFill>
                  <a:schemeClr val="accent2"/>
                </a:solidFill>
                <a:latin typeface="Times New Roman" panose="02020603050405020304" pitchFamily="2" charset="0"/>
                <a:ea typeface="华文彩云" pitchFamily="2" charset="-122"/>
              </a:rPr>
              <a:t>严重阻碍着资本主义的发展</a:t>
            </a:r>
          </a:p>
        </p:txBody>
      </p:sp>
      <p:sp>
        <p:nvSpPr>
          <p:cNvPr id="8200" name="直接连接符 8199"/>
          <p:cNvSpPr/>
          <p:nvPr/>
        </p:nvSpPr>
        <p:spPr>
          <a:xfrm>
            <a:off x="2762250" y="3125788"/>
            <a:ext cx="2654300" cy="0"/>
          </a:xfrm>
          <a:prstGeom prst="line">
            <a:avLst/>
          </a:prstGeom>
          <a:ln w="76200" cap="rnd" cmpd="sng">
            <a:solidFill>
              <a:srgbClr val="008000"/>
            </a:solidFill>
            <a:prstDash val="sysDot"/>
            <a:headEnd type="none" w="med" len="med"/>
            <a:tailEnd type="none" w="med" len="med"/>
          </a:ln>
        </p:spPr>
      </p:sp>
      <p:sp>
        <p:nvSpPr>
          <p:cNvPr id="8201" name="云形标注 8200"/>
          <p:cNvSpPr/>
          <p:nvPr/>
        </p:nvSpPr>
        <p:spPr>
          <a:xfrm>
            <a:off x="2027238" y="4024313"/>
            <a:ext cx="5032375" cy="1185862"/>
          </a:xfrm>
          <a:prstGeom prst="cloudCallout">
            <a:avLst>
              <a:gd name="adj1" fmla="val -8991"/>
              <a:gd name="adj2" fmla="val -115597"/>
            </a:avLst>
          </a:prstGeom>
          <a:solidFill>
            <a:schemeClr val="bg1"/>
          </a:solidFill>
          <a:ln w="25400" cap="flat" cmpd="sng">
            <a:solidFill>
              <a:srgbClr val="008000"/>
            </a:solidFill>
            <a:prstDash val="solid"/>
            <a:headEnd type="none" w="med" len="med"/>
            <a:tailEnd type="none" w="med" len="med"/>
          </a:ln>
        </p:spPr>
        <p:txBody>
          <a:bodyPr lIns="36000" tIns="36000" rIns="36000" bIns="36000" anchor="ctr" anchorCtr="1"/>
          <a:lstStyle/>
          <a:p>
            <a:pPr algn="ctr"/>
            <a:r>
              <a:rPr lang="zh-CN" altLang="en-US" sz="3000" dirty="0">
                <a:solidFill>
                  <a:schemeClr val="accent2"/>
                </a:solidFill>
                <a:latin typeface="Times New Roman" panose="02020603050405020304" pitchFamily="2" charset="0"/>
                <a:ea typeface="华文琥珀" pitchFamily="2" charset="-122"/>
              </a:rPr>
              <a:t>法国资产阶级革命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199"/>
                                        </p:tgtEl>
                                        <p:attrNameLst>
                                          <p:attrName>style.visibility</p:attrName>
                                        </p:attrNameLst>
                                      </p:cBhvr>
                                      <p:to>
                                        <p:strVal val="visible"/>
                                      </p:to>
                                    </p:set>
                                    <p:anim calcmode="lin" valueType="num">
                                      <p:cBhvr>
                                        <p:cTn id="7" dur="500" fill="hold"/>
                                        <p:tgtEl>
                                          <p:spTgt spid="8199"/>
                                        </p:tgtEl>
                                        <p:attrNameLst>
                                          <p:attrName>ppt_w</p:attrName>
                                        </p:attrNameLst>
                                      </p:cBhvr>
                                      <p:tavLst>
                                        <p:tav tm="0">
                                          <p:val>
                                            <p:fltVal val="0"/>
                                          </p:val>
                                        </p:tav>
                                        <p:tav tm="100000">
                                          <p:val>
                                            <p:strVal val="#ppt_w"/>
                                          </p:val>
                                        </p:tav>
                                      </p:tavLst>
                                    </p:anim>
                                    <p:anim calcmode="lin" valueType="num">
                                      <p:cBhvr>
                                        <p:cTn id="8" dur="500" fill="hold"/>
                                        <p:tgtEl>
                                          <p:spTgt spid="819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8200"/>
                                        </p:tgtEl>
                                        <p:attrNameLst>
                                          <p:attrName>style.visibility</p:attrName>
                                        </p:attrNameLst>
                                      </p:cBhvr>
                                      <p:to>
                                        <p:strVal val="visible"/>
                                      </p:to>
                                    </p:set>
                                    <p:animEffect transition="in" filter="wipe(left)">
                                      <p:cBhvr>
                                        <p:cTn id="13" dur="500"/>
                                        <p:tgtEl>
                                          <p:spTgt spid="8200"/>
                                        </p:tgtEl>
                                      </p:cBhvr>
                                    </p:animEffec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8201"/>
                                        </p:tgtEl>
                                        <p:attrNameLst>
                                          <p:attrName>style.visibility</p:attrName>
                                        </p:attrNameLst>
                                      </p:cBhvr>
                                      <p:to>
                                        <p:strVal val="visible"/>
                                      </p:to>
                                    </p:set>
                                    <p:animEffect transition="in" filter="wipe(up)">
                                      <p:cBhvr>
                                        <p:cTn id="17" dur="500"/>
                                        <p:tgtEl>
                                          <p:spTgt spid="8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bldLvl="0" animBg="1"/>
      <p:bldP spid="8201"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文本框 53249"/>
          <p:cNvSpPr txBox="1"/>
          <p:nvPr/>
        </p:nvSpPr>
        <p:spPr>
          <a:xfrm>
            <a:off x="1739900" y="1016000"/>
            <a:ext cx="8731250" cy="5222240"/>
          </a:xfrm>
          <a:prstGeom prst="rect">
            <a:avLst/>
          </a:prstGeom>
          <a:noFill/>
          <a:ln w="9525">
            <a:noFill/>
          </a:ln>
        </p:spPr>
        <p:txBody>
          <a:bodyPr lIns="0" tIns="0" rIns="0" bIns="0">
            <a:spAutoFit/>
          </a:bodyPr>
          <a:lstStyle/>
          <a:p>
            <a:r>
              <a:rPr lang="en-US" altLang="zh-CN" sz="2300" dirty="0">
                <a:latin typeface="楷体_GB2312" panose="02010609030101010101" charset="-122"/>
                <a:ea typeface="楷体_GB2312" panose="02010609030101010101" charset="-122"/>
              </a:rPr>
              <a:t>9.</a:t>
            </a:r>
            <a:r>
              <a:rPr lang="zh-CN" altLang="en-US" sz="2300" dirty="0">
                <a:latin typeface="楷体_GB2312" panose="02010609030101010101" charset="-122"/>
                <a:ea typeface="楷体_GB2312" panose="02010609030101010101" charset="-122"/>
              </a:rPr>
              <a:t>阅读下面材料，根据你的理解，请回答：</a:t>
            </a:r>
          </a:p>
          <a:p>
            <a:pPr>
              <a:lnSpc>
                <a:spcPct val="150000"/>
              </a:lnSpc>
            </a:pPr>
            <a:r>
              <a:rPr lang="zh-CN" altLang="en-US" sz="2000" dirty="0">
                <a:latin typeface="华文细黑" pitchFamily="2" charset="-122"/>
                <a:ea typeface="华文细黑" pitchFamily="2" charset="-122"/>
              </a:rPr>
              <a:t>　　我真正的光荣并非打了40次胜仗，滑铁卢之战抹去了关于这一切的记忆。但是，有一样东西是不会被人忘却的，它将永垂不朽</a:t>
            </a:r>
            <a:r>
              <a:rPr lang="en-US" altLang="zh-CN" sz="2000" dirty="0">
                <a:latin typeface="华文细黑" pitchFamily="2" charset="-122"/>
                <a:ea typeface="华文细黑" pitchFamily="2" charset="-122"/>
              </a:rPr>
              <a:t>——</a:t>
            </a:r>
            <a:r>
              <a:rPr lang="zh-CN" altLang="en-US" sz="2000" dirty="0">
                <a:latin typeface="华文细黑" pitchFamily="2" charset="-122"/>
                <a:ea typeface="华文细黑" pitchFamily="2" charset="-122"/>
              </a:rPr>
              <a:t>那就是我的法典。</a:t>
            </a:r>
          </a:p>
          <a:p>
            <a:pPr algn="r">
              <a:lnSpc>
                <a:spcPct val="145000"/>
              </a:lnSpc>
            </a:pPr>
            <a:r>
              <a:rPr lang="en-US" altLang="zh-CN" sz="2000" dirty="0">
                <a:latin typeface="华文细黑" pitchFamily="2" charset="-122"/>
                <a:ea typeface="华文细黑" pitchFamily="2" charset="-122"/>
              </a:rPr>
              <a:t>——</a:t>
            </a:r>
            <a:r>
              <a:rPr lang="zh-CN" altLang="en-US" sz="2000" dirty="0">
                <a:latin typeface="华文细黑" pitchFamily="2" charset="-122"/>
                <a:ea typeface="华文细黑" pitchFamily="2" charset="-122"/>
              </a:rPr>
              <a:t>拿破仑</a:t>
            </a:r>
          </a:p>
          <a:p>
            <a:r>
              <a:rPr lang="zh-CN" altLang="en-US" sz="2300" dirty="0">
                <a:latin typeface="楷体_GB2312" panose="02010609030101010101" charset="-122"/>
                <a:ea typeface="楷体_GB2312" panose="02010609030101010101" charset="-122"/>
              </a:rPr>
              <a:t>（</a:t>
            </a:r>
            <a:r>
              <a:rPr lang="en-US" altLang="zh-CN" sz="2300" dirty="0">
                <a:latin typeface="楷体_GB2312" panose="02010609030101010101" charset="-122"/>
                <a:ea typeface="楷体_GB2312" panose="02010609030101010101" charset="-122"/>
              </a:rPr>
              <a:t>1</a:t>
            </a:r>
            <a:r>
              <a:rPr lang="zh-CN" altLang="en-US" sz="2300" dirty="0">
                <a:latin typeface="楷体_GB2312" panose="02010609030101010101" charset="-122"/>
                <a:ea typeface="楷体_GB2312" panose="02010609030101010101" charset="-122"/>
              </a:rPr>
              <a:t>）拿破仑开始掌握法国政权是在哪一年？</a:t>
            </a:r>
          </a:p>
          <a:p>
            <a:pPr>
              <a:lnSpc>
                <a:spcPct val="145000"/>
              </a:lnSpc>
            </a:pPr>
            <a:endParaRPr lang="zh-CN" altLang="en-US" sz="2400" dirty="0">
              <a:latin typeface="楷体_GB2312" panose="02010609030101010101" charset="-122"/>
              <a:ea typeface="楷体_GB2312" panose="02010609030101010101" charset="-122"/>
            </a:endParaRPr>
          </a:p>
          <a:p>
            <a:pPr>
              <a:lnSpc>
                <a:spcPct val="145000"/>
              </a:lnSpc>
            </a:pPr>
            <a:r>
              <a:rPr lang="zh-CN" altLang="en-US" sz="2300" dirty="0">
                <a:latin typeface="楷体_GB2312" panose="02010609030101010101" charset="-122"/>
                <a:ea typeface="楷体_GB2312" panose="02010609030101010101" charset="-122"/>
              </a:rPr>
              <a:t>（</a:t>
            </a:r>
            <a:r>
              <a:rPr lang="en-US" altLang="zh-CN" sz="2300" dirty="0">
                <a:latin typeface="楷体_GB2312" panose="02010609030101010101" charset="-122"/>
                <a:ea typeface="楷体_GB2312" panose="02010609030101010101" charset="-122"/>
              </a:rPr>
              <a:t>2</a:t>
            </a:r>
            <a:r>
              <a:rPr lang="zh-CN" altLang="en-US" sz="2300" dirty="0">
                <a:latin typeface="楷体_GB2312" panose="02010609030101010101" charset="-122"/>
                <a:ea typeface="楷体_GB2312" panose="02010609030101010101" charset="-122"/>
              </a:rPr>
              <a:t>）拿破仑制定法典的目的是什么？</a:t>
            </a:r>
          </a:p>
          <a:p>
            <a:pPr>
              <a:lnSpc>
                <a:spcPct val="145000"/>
              </a:lnSpc>
            </a:pPr>
            <a:endParaRPr lang="zh-CN" altLang="en-US" sz="2400" dirty="0">
              <a:latin typeface="楷体_GB2312" panose="02010609030101010101" charset="-122"/>
              <a:ea typeface="楷体_GB2312" panose="02010609030101010101" charset="-122"/>
            </a:endParaRPr>
          </a:p>
          <a:p>
            <a:pPr>
              <a:lnSpc>
                <a:spcPct val="145000"/>
              </a:lnSpc>
            </a:pPr>
            <a:r>
              <a:rPr lang="zh-CN" altLang="en-US" sz="2300" dirty="0">
                <a:latin typeface="楷体_GB2312" panose="02010609030101010101" charset="-122"/>
                <a:ea typeface="楷体_GB2312" panose="02010609030101010101" charset="-122"/>
              </a:rPr>
              <a:t>（</a:t>
            </a:r>
            <a:r>
              <a:rPr lang="en-US" altLang="zh-CN" sz="2300" dirty="0">
                <a:latin typeface="楷体_GB2312" panose="02010609030101010101" charset="-122"/>
                <a:ea typeface="楷体_GB2312" panose="02010609030101010101" charset="-122"/>
              </a:rPr>
              <a:t>3</a:t>
            </a:r>
            <a:r>
              <a:rPr lang="zh-CN" altLang="en-US" sz="2300" dirty="0">
                <a:latin typeface="楷体_GB2312" panose="02010609030101010101" charset="-122"/>
                <a:ea typeface="楷体_GB2312" panose="02010609030101010101" charset="-122"/>
              </a:rPr>
              <a:t>）“打了</a:t>
            </a:r>
            <a:r>
              <a:rPr lang="en-US" altLang="zh-CN" sz="2300" dirty="0">
                <a:latin typeface="楷体_GB2312" panose="02010609030101010101" charset="-122"/>
                <a:ea typeface="楷体_GB2312" panose="02010609030101010101" charset="-122"/>
              </a:rPr>
              <a:t>40</a:t>
            </a:r>
            <a:r>
              <a:rPr lang="zh-CN" altLang="en-US" sz="2300" dirty="0">
                <a:latin typeface="楷体_GB2312" panose="02010609030101010101" charset="-122"/>
                <a:ea typeface="楷体_GB2312" panose="02010609030101010101" charset="-122"/>
              </a:rPr>
              <a:t>次胜仗”针对的对象是谁？</a:t>
            </a:r>
          </a:p>
          <a:p>
            <a:pPr>
              <a:lnSpc>
                <a:spcPct val="145000"/>
              </a:lnSpc>
            </a:pPr>
            <a:endParaRPr lang="zh-CN" altLang="en-US" sz="2400" dirty="0">
              <a:latin typeface="楷体_GB2312" panose="02010609030101010101" charset="-122"/>
              <a:ea typeface="楷体_GB2312" panose="02010609030101010101" charset="-122"/>
            </a:endParaRPr>
          </a:p>
          <a:p>
            <a:pPr>
              <a:lnSpc>
                <a:spcPct val="145000"/>
              </a:lnSpc>
            </a:pPr>
            <a:r>
              <a:rPr lang="zh-CN" altLang="en-US" sz="2300" dirty="0">
                <a:latin typeface="楷体_GB2312" panose="02010609030101010101" charset="-122"/>
                <a:ea typeface="楷体_GB2312" panose="02010609030101010101" charset="-122"/>
              </a:rPr>
              <a:t>（</a:t>
            </a:r>
            <a:r>
              <a:rPr lang="en-US" altLang="zh-CN" sz="2300" dirty="0">
                <a:latin typeface="楷体_GB2312" panose="02010609030101010101" charset="-122"/>
                <a:ea typeface="楷体_GB2312" panose="02010609030101010101" charset="-122"/>
              </a:rPr>
              <a:t>4</a:t>
            </a:r>
            <a:r>
              <a:rPr lang="zh-CN" altLang="en-US" sz="2300" dirty="0">
                <a:latin typeface="楷体_GB2312" panose="02010609030101010101" charset="-122"/>
                <a:ea typeface="楷体_GB2312" panose="02010609030101010101" charset="-122"/>
              </a:rPr>
              <a:t>）“滑铁卢之战”产生了什么影响？</a:t>
            </a:r>
          </a:p>
        </p:txBody>
      </p:sp>
      <p:sp>
        <p:nvSpPr>
          <p:cNvPr id="53251" name="矩形 53250"/>
          <p:cNvSpPr/>
          <p:nvPr/>
        </p:nvSpPr>
        <p:spPr>
          <a:xfrm>
            <a:off x="2422525" y="3238500"/>
            <a:ext cx="1828800" cy="368935"/>
          </a:xfrm>
          <a:prstGeom prst="rect">
            <a:avLst/>
          </a:prstGeom>
          <a:noFill/>
          <a:ln w="9525">
            <a:noFill/>
          </a:ln>
        </p:spPr>
        <p:txBody>
          <a:bodyPr wrap="none" lIns="0" tIns="0" rIns="0" bIns="0" anchor="t">
            <a:spAutoFit/>
          </a:bodyPr>
          <a:lstStyle/>
          <a:p>
            <a:r>
              <a:rPr lang="zh-CN" altLang="en-US" sz="2400" dirty="0">
                <a:solidFill>
                  <a:srgbClr val="FF0000"/>
                </a:solidFill>
                <a:latin typeface="黑体" panose="02010600030101010101" pitchFamily="49" charset="-122"/>
                <a:ea typeface="黑体" panose="02010600030101010101" pitchFamily="49" charset="-122"/>
              </a:rPr>
              <a:t>答：</a:t>
            </a:r>
            <a:r>
              <a:rPr lang="en-US" altLang="zh-CN" sz="2400" dirty="0">
                <a:solidFill>
                  <a:srgbClr val="0000FF"/>
                </a:solidFill>
                <a:latin typeface="黑体" panose="02010600030101010101" pitchFamily="49" charset="-122"/>
                <a:ea typeface="黑体" panose="02010600030101010101" pitchFamily="49" charset="-122"/>
              </a:rPr>
              <a:t>1799</a:t>
            </a:r>
            <a:r>
              <a:rPr lang="zh-CN" altLang="en-US" sz="2400" dirty="0">
                <a:solidFill>
                  <a:srgbClr val="0000FF"/>
                </a:solidFill>
                <a:latin typeface="黑体" panose="02010600030101010101" pitchFamily="49" charset="-122"/>
                <a:ea typeface="黑体" panose="02010600030101010101" pitchFamily="49" charset="-122"/>
              </a:rPr>
              <a:t>年。</a:t>
            </a:r>
          </a:p>
        </p:txBody>
      </p:sp>
      <p:sp>
        <p:nvSpPr>
          <p:cNvPr id="53252" name="矩形 53251"/>
          <p:cNvSpPr/>
          <p:nvPr/>
        </p:nvSpPr>
        <p:spPr>
          <a:xfrm>
            <a:off x="2422525" y="4246563"/>
            <a:ext cx="5181600" cy="368935"/>
          </a:xfrm>
          <a:prstGeom prst="rect">
            <a:avLst/>
          </a:prstGeom>
          <a:noFill/>
          <a:ln w="9525">
            <a:noFill/>
          </a:ln>
        </p:spPr>
        <p:txBody>
          <a:bodyPr wrap="none" lIns="0" tIns="0" rIns="0" bIns="0" anchor="t">
            <a:spAutoFit/>
          </a:bodyPr>
          <a:lstStyle/>
          <a:p>
            <a:r>
              <a:rPr lang="zh-CN" altLang="en-US" sz="2400" dirty="0">
                <a:solidFill>
                  <a:srgbClr val="FF0000"/>
                </a:solidFill>
                <a:latin typeface="黑体" panose="02010600030101010101" pitchFamily="49" charset="-122"/>
                <a:ea typeface="黑体" panose="02010600030101010101" pitchFamily="49" charset="-122"/>
              </a:rPr>
              <a:t>答：</a:t>
            </a:r>
            <a:r>
              <a:rPr lang="zh-CN" altLang="en-US" sz="2400" dirty="0">
                <a:solidFill>
                  <a:srgbClr val="0000FF"/>
                </a:solidFill>
                <a:latin typeface="Times New Roman" panose="02020603050405020304" pitchFamily="2" charset="0"/>
                <a:ea typeface="黑体" panose="02010600030101010101" pitchFamily="49" charset="-122"/>
              </a:rPr>
              <a:t>加强法制，巩固资产阶级的统治。</a:t>
            </a:r>
          </a:p>
        </p:txBody>
      </p:sp>
      <p:sp>
        <p:nvSpPr>
          <p:cNvPr id="53253" name="矩形 53252"/>
          <p:cNvSpPr/>
          <p:nvPr/>
        </p:nvSpPr>
        <p:spPr>
          <a:xfrm>
            <a:off x="2422525" y="5253038"/>
            <a:ext cx="2743200" cy="368935"/>
          </a:xfrm>
          <a:prstGeom prst="rect">
            <a:avLst/>
          </a:prstGeom>
          <a:noFill/>
          <a:ln w="9525">
            <a:noFill/>
          </a:ln>
        </p:spPr>
        <p:txBody>
          <a:bodyPr wrap="none" lIns="0" tIns="0" rIns="0" bIns="0" anchor="t">
            <a:spAutoFit/>
          </a:bodyPr>
          <a:lstStyle/>
          <a:p>
            <a:r>
              <a:rPr lang="zh-CN" altLang="en-US" sz="2400" dirty="0">
                <a:solidFill>
                  <a:srgbClr val="FF0000"/>
                </a:solidFill>
                <a:latin typeface="黑体" panose="02010600030101010101" pitchFamily="49" charset="-122"/>
                <a:ea typeface="黑体" panose="02010600030101010101" pitchFamily="49" charset="-122"/>
              </a:rPr>
              <a:t>答：</a:t>
            </a:r>
            <a:r>
              <a:rPr lang="zh-CN" altLang="en-US" sz="2400" dirty="0">
                <a:solidFill>
                  <a:srgbClr val="0000FF"/>
                </a:solidFill>
                <a:latin typeface="Times New Roman" panose="02020603050405020304" pitchFamily="2" charset="0"/>
                <a:ea typeface="黑体" panose="02010600030101010101" pitchFamily="49" charset="-122"/>
              </a:rPr>
              <a:t>欧洲反法同盟。</a:t>
            </a:r>
          </a:p>
        </p:txBody>
      </p:sp>
      <p:sp>
        <p:nvSpPr>
          <p:cNvPr id="53254" name="矩形 53253"/>
          <p:cNvSpPr/>
          <p:nvPr/>
        </p:nvSpPr>
        <p:spPr>
          <a:xfrm>
            <a:off x="2422525" y="6261100"/>
            <a:ext cx="6400800" cy="368935"/>
          </a:xfrm>
          <a:prstGeom prst="rect">
            <a:avLst/>
          </a:prstGeom>
          <a:noFill/>
          <a:ln w="9525">
            <a:noFill/>
          </a:ln>
        </p:spPr>
        <p:txBody>
          <a:bodyPr wrap="none" lIns="0" tIns="0" rIns="0" bIns="0" anchor="t">
            <a:spAutoFit/>
          </a:bodyPr>
          <a:lstStyle/>
          <a:p>
            <a:r>
              <a:rPr lang="zh-CN" altLang="en-US" sz="2400" dirty="0">
                <a:solidFill>
                  <a:srgbClr val="FF0000"/>
                </a:solidFill>
                <a:latin typeface="黑体" panose="02010600030101010101" pitchFamily="49" charset="-122"/>
                <a:ea typeface="黑体" panose="02010600030101010101" pitchFamily="49" charset="-122"/>
              </a:rPr>
              <a:t>答：</a:t>
            </a:r>
            <a:r>
              <a:rPr lang="zh-CN" altLang="en-US" sz="2400" dirty="0">
                <a:solidFill>
                  <a:srgbClr val="0000FF"/>
                </a:solidFill>
                <a:latin typeface="Times New Roman" panose="02020603050405020304" pitchFamily="2" charset="0"/>
                <a:ea typeface="黑体" panose="02010600030101010101" pitchFamily="49" charset="-122"/>
              </a:rPr>
              <a:t>拿破仑再次被流放，拿破仑帝国彻底崩溃。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wipe(left)">
                                      <p:cBhvr>
                                        <p:cTn id="7" dur="500"/>
                                        <p:tgtEl>
                                          <p:spTgt spid="53251"/>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3252"/>
                                        </p:tgtEl>
                                        <p:attrNameLst>
                                          <p:attrName>style.visibility</p:attrName>
                                        </p:attrNameLst>
                                      </p:cBhvr>
                                      <p:to>
                                        <p:strVal val="visible"/>
                                      </p:to>
                                    </p:set>
                                    <p:animEffect transition="in" filter="wipe(left)">
                                      <p:cBhvr>
                                        <p:cTn id="12" dur="500"/>
                                        <p:tgtEl>
                                          <p:spTgt spid="53252"/>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3253"/>
                                        </p:tgtEl>
                                        <p:attrNameLst>
                                          <p:attrName>style.visibility</p:attrName>
                                        </p:attrNameLst>
                                      </p:cBhvr>
                                      <p:to>
                                        <p:strVal val="visible"/>
                                      </p:to>
                                    </p:set>
                                    <p:animEffect transition="in" filter="wipe(left)">
                                      <p:cBhvr>
                                        <p:cTn id="17" dur="500"/>
                                        <p:tgtEl>
                                          <p:spTgt spid="53253"/>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3254"/>
                                        </p:tgtEl>
                                        <p:attrNameLst>
                                          <p:attrName>style.visibility</p:attrName>
                                        </p:attrNameLst>
                                      </p:cBhvr>
                                      <p:to>
                                        <p:strVal val="visible"/>
                                      </p:to>
                                    </p:set>
                                    <p:animEffect transition="in" filter="wipe(left)">
                                      <p:cBhvr>
                                        <p:cTn id="22" dur="500"/>
                                        <p:tgtEl>
                                          <p:spTgt spid="53254"/>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53252" grpId="0"/>
      <p:bldP spid="53253" grpId="0"/>
      <p:bldP spid="5325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矩形 55297"/>
          <p:cNvSpPr/>
          <p:nvPr/>
        </p:nvSpPr>
        <p:spPr>
          <a:xfrm>
            <a:off x="3921760" y="2761616"/>
            <a:ext cx="4348480" cy="1938020"/>
          </a:xfrm>
          <a:prstGeom prst="rect">
            <a:avLst/>
          </a:prstGeom>
          <a:noFill/>
          <a:ln w="9525">
            <a:noFill/>
          </a:ln>
        </p:spPr>
        <p:txBody>
          <a:bodyPr wrap="none" anchor="ctr" anchorCtr="1">
            <a:spAutoFit/>
          </a:bodyPr>
          <a:lstStyle/>
          <a:p>
            <a:pPr algn="ctr"/>
            <a:r>
              <a:rPr lang="zh-CN" altLang="en-US" sz="12000" dirty="0">
                <a:solidFill>
                  <a:srgbClr val="996633"/>
                </a:solidFill>
                <a:latin typeface="Times New Roman" panose="02020603050405020304" pitchFamily="2" charset="0"/>
                <a:ea typeface="华文行楷" panose="02010800040101010101" pitchFamily="2" charset="-122"/>
              </a:rPr>
              <a:t>结</a:t>
            </a:r>
            <a:r>
              <a:rPr lang="zh-CN" altLang="en-US" sz="8800" dirty="0">
                <a:solidFill>
                  <a:srgbClr val="996633"/>
                </a:solidFill>
                <a:latin typeface="Times New Roman" panose="02020603050405020304" pitchFamily="2" charset="0"/>
                <a:ea typeface="华文行楷" panose="02010800040101010101" pitchFamily="2" charset="-122"/>
              </a:rPr>
              <a:t>　</a:t>
            </a:r>
            <a:r>
              <a:rPr lang="zh-CN" altLang="en-US" sz="12000" dirty="0">
                <a:solidFill>
                  <a:srgbClr val="996633"/>
                </a:solidFill>
                <a:latin typeface="Times New Roman" panose="02020603050405020304" pitchFamily="2" charset="0"/>
                <a:ea typeface="华文行楷" panose="02010800040101010101" pitchFamily="2" charset="-122"/>
              </a:rPr>
              <a:t>束</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9217"/>
          <p:cNvSpPr/>
          <p:nvPr/>
        </p:nvSpPr>
        <p:spPr>
          <a:xfrm>
            <a:off x="3175001" y="6477000"/>
            <a:ext cx="5842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1789</a:t>
            </a:r>
            <a:r>
              <a:rPr lang="zh-CN" altLang="en-US" sz="2000" dirty="0">
                <a:solidFill>
                  <a:srgbClr val="663300"/>
                </a:solidFill>
                <a:latin typeface="Times New Roman" panose="02020603050405020304" pitchFamily="2" charset="0"/>
                <a:ea typeface="黑体" panose="02010600030101010101" pitchFamily="49" charset="-122"/>
              </a:rPr>
              <a:t>年</a:t>
            </a:r>
            <a:r>
              <a:rPr lang="en-US" altLang="zh-CN" sz="2000" dirty="0">
                <a:solidFill>
                  <a:srgbClr val="663300"/>
                </a:solidFill>
                <a:latin typeface="Times New Roman" panose="02020603050405020304" pitchFamily="2" charset="0"/>
                <a:ea typeface="黑体" panose="02010600030101010101" pitchFamily="49" charset="-122"/>
              </a:rPr>
              <a:t>5</a:t>
            </a:r>
            <a:r>
              <a:rPr lang="zh-CN" altLang="en-US" sz="2000" dirty="0">
                <a:solidFill>
                  <a:srgbClr val="663300"/>
                </a:solidFill>
                <a:latin typeface="Times New Roman" panose="02020603050405020304" pitchFamily="2" charset="0"/>
                <a:ea typeface="黑体" panose="02010600030101010101" pitchFamily="49" charset="-122"/>
              </a:rPr>
              <a:t>月</a:t>
            </a:r>
            <a:r>
              <a:rPr lang="en-US" altLang="zh-CN" sz="2000" dirty="0">
                <a:solidFill>
                  <a:srgbClr val="663300"/>
                </a:solidFill>
                <a:latin typeface="Times New Roman" panose="02020603050405020304" pitchFamily="2" charset="0"/>
                <a:ea typeface="黑体" panose="02010600030101010101" pitchFamily="49" charset="-122"/>
              </a:rPr>
              <a:t>5</a:t>
            </a:r>
            <a:r>
              <a:rPr lang="zh-CN" altLang="en-US" sz="2000" dirty="0">
                <a:solidFill>
                  <a:srgbClr val="663300"/>
                </a:solidFill>
                <a:latin typeface="Times New Roman" panose="02020603050405020304" pitchFamily="2" charset="0"/>
                <a:ea typeface="黑体" panose="02010600030101010101" pitchFamily="49" charset="-122"/>
              </a:rPr>
              <a:t>日法国国王在凡尔赛宫召开“三级会议”</a:t>
            </a:r>
          </a:p>
        </p:txBody>
      </p:sp>
      <p:sp>
        <p:nvSpPr>
          <p:cNvPr id="9219" name="文本框 9218"/>
          <p:cNvSpPr txBox="1"/>
          <p:nvPr/>
        </p:nvSpPr>
        <p:spPr>
          <a:xfrm>
            <a:off x="3302000" y="968693"/>
            <a:ext cx="5588000" cy="615315"/>
          </a:xfrm>
          <a:prstGeom prst="rect">
            <a:avLst/>
          </a:prstGeom>
          <a:noFill/>
          <a:ln w="9525">
            <a:noFill/>
          </a:ln>
        </p:spPr>
        <p:txBody>
          <a:bodyPr wrap="none" lIns="0" tIns="0" rIns="0" bIns="0" anchor="ctr" anchorCtr="1">
            <a:spAutoFit/>
          </a:bodyPr>
          <a:lstStyle/>
          <a:p>
            <a:pPr algn="ctr">
              <a:buClrTx/>
            </a:pPr>
            <a:r>
              <a:rPr lang="zh-CN" altLang="en-US" sz="4000" dirty="0">
                <a:solidFill>
                  <a:srgbClr val="FF0000"/>
                </a:solidFill>
                <a:latin typeface="Arial" panose="020B0604020202020204" pitchFamily="34" charset="0"/>
                <a:ea typeface="华文隶书" panose="02010800040101010101" pitchFamily="2" charset="-122"/>
              </a:rPr>
              <a:t>导火线：三级会议的召开</a:t>
            </a:r>
          </a:p>
        </p:txBody>
      </p:sp>
      <p:pic>
        <p:nvPicPr>
          <p:cNvPr id="9220" name="图片 9219" descr="s"/>
          <p:cNvPicPr>
            <a:picLocks noChangeAspect="1"/>
          </p:cNvPicPr>
          <p:nvPr/>
        </p:nvPicPr>
        <p:blipFill>
          <a:blip r:embed="rId3" cstate="print">
            <a:lum contrast="12000"/>
          </a:blip>
          <a:srcRect t="12653"/>
          <a:stretch>
            <a:fillRect/>
          </a:stretch>
        </p:blipFill>
        <p:spPr>
          <a:xfrm>
            <a:off x="1785938" y="1587500"/>
            <a:ext cx="8620125" cy="48323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fltVal val="0"/>
                                          </p:val>
                                        </p:tav>
                                        <p:tav tm="100000">
                                          <p:val>
                                            <p:strVal val="#ppt_w"/>
                                          </p:val>
                                        </p:tav>
                                      </p:tavLst>
                                    </p:anim>
                                    <p:anim calcmode="lin" valueType="num">
                                      <p:cBhvr>
                                        <p:cTn id="8" dur="500" fill="hold"/>
                                        <p:tgtEl>
                                          <p:spTgt spid="921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0241" descr="01法国国王路易十六像（现收藏在法国尚蒂伊康德美术馆）"/>
          <p:cNvPicPr>
            <a:picLocks noChangeAspect="1"/>
          </p:cNvPicPr>
          <p:nvPr/>
        </p:nvPicPr>
        <p:blipFill>
          <a:blip r:embed="rId3" cstate="print"/>
          <a:srcRect b="740"/>
          <a:stretch>
            <a:fillRect/>
          </a:stretch>
        </p:blipFill>
        <p:spPr>
          <a:xfrm>
            <a:off x="1873250" y="1025525"/>
            <a:ext cx="3663950" cy="4256088"/>
          </a:xfrm>
          <a:prstGeom prst="rect">
            <a:avLst/>
          </a:prstGeom>
          <a:noFill/>
          <a:ln w="9525">
            <a:noFill/>
          </a:ln>
        </p:spPr>
      </p:pic>
      <p:sp>
        <p:nvSpPr>
          <p:cNvPr id="10243" name="矩形 10242"/>
          <p:cNvSpPr/>
          <p:nvPr/>
        </p:nvSpPr>
        <p:spPr>
          <a:xfrm>
            <a:off x="2638425" y="6367304"/>
            <a:ext cx="2133600" cy="430530"/>
          </a:xfrm>
          <a:prstGeom prst="rect">
            <a:avLst/>
          </a:prstGeom>
          <a:noFill/>
          <a:ln w="9525">
            <a:noFill/>
          </a:ln>
        </p:spPr>
        <p:txBody>
          <a:bodyPr wrap="none" lIns="0" tIns="0" rIns="0" bIns="0" anchor="ctr" anchorCtr="1">
            <a:spAutoFit/>
          </a:bodyPr>
          <a:lstStyle/>
          <a:p>
            <a:pPr algn="ctr">
              <a:buClrTx/>
            </a:pPr>
            <a:r>
              <a:rPr lang="zh-CN" altLang="en-US" sz="2800" dirty="0">
                <a:solidFill>
                  <a:srgbClr val="FF0000"/>
                </a:solidFill>
                <a:latin typeface="Arial" panose="020B0604020202020204" pitchFamily="34" charset="0"/>
                <a:ea typeface="华文行楷" panose="02010800040101010101" pitchFamily="2" charset="-122"/>
              </a:rPr>
              <a:t>摆脱财政危机</a:t>
            </a:r>
          </a:p>
        </p:txBody>
      </p:sp>
      <p:sp>
        <p:nvSpPr>
          <p:cNvPr id="10244" name="矩形 10243"/>
          <p:cNvSpPr/>
          <p:nvPr/>
        </p:nvSpPr>
        <p:spPr>
          <a:xfrm>
            <a:off x="7651750" y="5408613"/>
            <a:ext cx="1524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法国资产阶级</a:t>
            </a:r>
          </a:p>
        </p:txBody>
      </p:sp>
      <p:sp>
        <p:nvSpPr>
          <p:cNvPr id="10245" name="矩形 10244"/>
          <p:cNvSpPr/>
          <p:nvPr/>
        </p:nvSpPr>
        <p:spPr>
          <a:xfrm>
            <a:off x="7346950" y="5896928"/>
            <a:ext cx="2133600" cy="861695"/>
          </a:xfrm>
          <a:prstGeom prst="rect">
            <a:avLst/>
          </a:prstGeom>
          <a:noFill/>
          <a:ln w="9525">
            <a:noFill/>
          </a:ln>
        </p:spPr>
        <p:txBody>
          <a:bodyPr wrap="none" lIns="0" tIns="0" rIns="0" bIns="0" anchor="ctr" anchorCtr="1">
            <a:spAutoFit/>
          </a:bodyPr>
          <a:lstStyle/>
          <a:p>
            <a:pPr algn="ctr">
              <a:buClrTx/>
            </a:pPr>
            <a:r>
              <a:rPr lang="zh-CN" altLang="en-US" sz="2800" dirty="0">
                <a:solidFill>
                  <a:srgbClr val="FF0000"/>
                </a:solidFill>
                <a:latin typeface="Arial" panose="020B0604020202020204" pitchFamily="34" charset="0"/>
                <a:ea typeface="华文行楷" panose="02010800040101010101" pitchFamily="2" charset="-122"/>
              </a:rPr>
              <a:t>要求制定宪法</a:t>
            </a:r>
          </a:p>
          <a:p>
            <a:pPr algn="ctr">
              <a:buClrTx/>
            </a:pPr>
            <a:r>
              <a:rPr lang="zh-CN" altLang="en-US" sz="2800" dirty="0">
                <a:solidFill>
                  <a:srgbClr val="FF0000"/>
                </a:solidFill>
                <a:latin typeface="Arial" panose="020B0604020202020204" pitchFamily="34" charset="0"/>
                <a:ea typeface="华文行楷" panose="02010800040101010101" pitchFamily="2" charset="-122"/>
              </a:rPr>
              <a:t>改革国家体制</a:t>
            </a:r>
          </a:p>
        </p:txBody>
      </p:sp>
      <p:pic>
        <p:nvPicPr>
          <p:cNvPr id="10246" name="图片 10245" descr="g"/>
          <p:cNvPicPr>
            <a:picLocks noChangeAspect="1"/>
          </p:cNvPicPr>
          <p:nvPr/>
        </p:nvPicPr>
        <p:blipFill>
          <a:blip r:embed="rId4" cstate="print"/>
          <a:stretch>
            <a:fillRect/>
          </a:stretch>
        </p:blipFill>
        <p:spPr>
          <a:xfrm>
            <a:off x="6537325" y="1033463"/>
            <a:ext cx="3751263" cy="4257675"/>
          </a:xfrm>
          <a:prstGeom prst="rect">
            <a:avLst/>
          </a:prstGeom>
          <a:noFill/>
          <a:ln w="9525">
            <a:noFill/>
          </a:ln>
        </p:spPr>
      </p:pic>
      <p:sp>
        <p:nvSpPr>
          <p:cNvPr id="10247" name="矩形 10246"/>
          <p:cNvSpPr/>
          <p:nvPr/>
        </p:nvSpPr>
        <p:spPr>
          <a:xfrm>
            <a:off x="2689225" y="5360988"/>
            <a:ext cx="2032000" cy="97091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法国国王路易十六</a:t>
            </a:r>
          </a:p>
          <a:p>
            <a:pPr algn="ctr">
              <a:lnSpc>
                <a:spcPct val="90000"/>
              </a:lnSpc>
            </a:pPr>
            <a:r>
              <a:rPr lang="en-US" altLang="zh-CN" sz="1600" dirty="0">
                <a:solidFill>
                  <a:schemeClr val="bg2"/>
                </a:solidFill>
                <a:latin typeface="Times New Roman" panose="02020603050405020304" pitchFamily="2" charset="0"/>
                <a:ea typeface="楷体_GB2312" panose="02010609030101010101" charset="-122"/>
              </a:rPr>
              <a:t>Louis </a:t>
            </a:r>
            <a:r>
              <a:rPr lang="en-US" altLang="zh-CN" sz="1200" dirty="0">
                <a:solidFill>
                  <a:schemeClr val="bg2"/>
                </a:solidFill>
                <a:latin typeface="Times New Roman" panose="02020603050405020304" pitchFamily="2" charset="0"/>
                <a:ea typeface="楷体_GB2312" panose="02010609030101010101" charset="-122"/>
              </a:rPr>
              <a:t>ⅩⅥ</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1754.8.23</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1793.1.21</a:t>
            </a:r>
            <a:endParaRPr lang="zh-CN" altLang="en-US" sz="1600" dirty="0">
              <a:solidFill>
                <a:schemeClr val="bg2"/>
              </a:solidFill>
              <a:latin typeface="楷体_GB2312" panose="02010609030101010101" charset="-122"/>
              <a:ea typeface="楷体_GB2312" panose="02010609030101010101" charset="-122"/>
            </a:endParaRPr>
          </a:p>
          <a:p>
            <a:pPr algn="ctr">
              <a:lnSpc>
                <a:spcPct val="90000"/>
              </a:lnSpc>
            </a:pPr>
            <a:r>
              <a:rPr lang="zh-CN" altLang="en-US" sz="1600" dirty="0">
                <a:solidFill>
                  <a:schemeClr val="bg2"/>
                </a:solidFill>
                <a:latin typeface="楷体_GB2312" panose="02010609030101010101" charset="-122"/>
                <a:ea typeface="楷体_GB2312" panose="02010609030101010101" charset="-122"/>
              </a:rPr>
              <a:t>制锁技术高且极富创意</a:t>
            </a:r>
          </a:p>
        </p:txBody>
      </p:sp>
      <p:grpSp>
        <p:nvGrpSpPr>
          <p:cNvPr id="10248" name="组合 10247"/>
          <p:cNvGrpSpPr/>
          <p:nvPr/>
        </p:nvGrpSpPr>
        <p:grpSpPr>
          <a:xfrm>
            <a:off x="2763838" y="2352675"/>
            <a:ext cx="6662737" cy="2154238"/>
            <a:chOff x="0" y="-6"/>
            <a:chExt cx="4197" cy="1357"/>
          </a:xfrm>
        </p:grpSpPr>
        <p:sp>
          <p:nvSpPr>
            <p:cNvPr id="10249" name="文本框 10248"/>
            <p:cNvSpPr txBox="1"/>
            <p:nvPr/>
          </p:nvSpPr>
          <p:spPr>
            <a:xfrm>
              <a:off x="0" y="333"/>
              <a:ext cx="1120" cy="678"/>
            </a:xfrm>
            <a:prstGeom prst="rect">
              <a:avLst/>
            </a:prstGeom>
            <a:noFill/>
            <a:ln w="9525">
              <a:noFill/>
            </a:ln>
          </p:spPr>
          <p:txBody>
            <a:bodyPr wrap="none" lIns="0" tIns="0" rIns="0" bIns="0" anchor="ctr" anchorCtr="1">
              <a:spAutoFit/>
            </a:bodyPr>
            <a:lstStyle/>
            <a:p>
              <a:pPr algn="ctr">
                <a:buClrTx/>
              </a:pPr>
              <a:r>
                <a:rPr lang="zh-CN" altLang="en-US" sz="7000" dirty="0">
                  <a:solidFill>
                    <a:schemeClr val="bg1"/>
                  </a:solidFill>
                  <a:latin typeface="Arial" panose="020B0604020202020204" pitchFamily="34" charset="0"/>
                  <a:ea typeface="华文隶书" panose="02010800040101010101" pitchFamily="2" charset="-122"/>
                </a:rPr>
                <a:t>王军</a:t>
              </a:r>
            </a:p>
          </p:txBody>
        </p:sp>
        <p:sp>
          <p:nvSpPr>
            <p:cNvPr id="10250" name="文本框 10249"/>
            <p:cNvSpPr txBox="1"/>
            <p:nvPr/>
          </p:nvSpPr>
          <p:spPr>
            <a:xfrm>
              <a:off x="2517" y="-6"/>
              <a:ext cx="1680" cy="1357"/>
            </a:xfrm>
            <a:prstGeom prst="rect">
              <a:avLst/>
            </a:prstGeom>
            <a:noFill/>
            <a:ln w="9525">
              <a:noFill/>
            </a:ln>
          </p:spPr>
          <p:txBody>
            <a:bodyPr wrap="none" lIns="0" tIns="0" rIns="0" bIns="0" anchor="ctr" anchorCtr="1">
              <a:spAutoFit/>
            </a:bodyPr>
            <a:lstStyle/>
            <a:p>
              <a:pPr algn="ctr">
                <a:buClrTx/>
              </a:pPr>
              <a:r>
                <a:rPr lang="zh-CN" altLang="en-US" sz="7000" dirty="0">
                  <a:solidFill>
                    <a:schemeClr val="bg1"/>
                  </a:solidFill>
                  <a:latin typeface="Arial" panose="020B0604020202020204" pitchFamily="34" charset="0"/>
                  <a:ea typeface="华文隶书" panose="02010800040101010101" pitchFamily="2" charset="-122"/>
                </a:rPr>
                <a:t>国民</a:t>
              </a:r>
            </a:p>
            <a:p>
              <a:pPr algn="ctr">
                <a:buClrTx/>
              </a:pPr>
              <a:r>
                <a:rPr lang="zh-CN" altLang="en-US" sz="7000" dirty="0">
                  <a:solidFill>
                    <a:schemeClr val="bg1"/>
                  </a:solidFill>
                  <a:latin typeface="Arial" panose="020B0604020202020204" pitchFamily="34" charset="0"/>
                  <a:ea typeface="华文隶书" panose="02010800040101010101" pitchFamily="2" charset="-122"/>
                </a:rPr>
                <a:t>自卫军</a:t>
              </a:r>
            </a:p>
          </p:txBody>
        </p:sp>
        <p:sp>
          <p:nvSpPr>
            <p:cNvPr id="10251" name="矩形 10250"/>
            <p:cNvSpPr/>
            <p:nvPr/>
          </p:nvSpPr>
          <p:spPr>
            <a:xfrm>
              <a:off x="1660" y="312"/>
              <a:ext cx="548" cy="720"/>
            </a:xfrm>
            <a:prstGeom prst="rect">
              <a:avLst/>
            </a:prstGeom>
          </p:spPr>
          <p:txBody>
            <a:bodyPr wrap="none" fromWordArt="1">
              <a:prstTxWarp prst="textPlain">
                <a:avLst>
                  <a:gd name="adj" fmla="val 50000"/>
                </a:avLst>
              </a:prstTxWarp>
              <a:normAutofit/>
            </a:bodyPr>
            <a:lstStyle/>
            <a:p>
              <a:pPr algn="ctr"/>
              <a:r>
                <a:rPr lang="zh-CN" altLang="en-US" sz="3600" spc="-720">
                  <a:ln w="12700" cap="flat" cmpd="sng">
                    <a:solidFill>
                      <a:srgbClr val="FF0000"/>
                    </a:solidFill>
                    <a:prstDash val="solid"/>
                    <a:headEnd type="none" w="med" len="med"/>
                    <a:tailEnd type="none" w="med" len="med"/>
                  </a:ln>
                  <a:solidFill>
                    <a:schemeClr val="bg1"/>
                  </a:solidFill>
                  <a:effectLst>
                    <a:outerShdw dist="563972" dir="14049740" sx="125000" sy="125000" algn="tl" rotWithShape="0">
                      <a:srgbClr val="C7DFD3">
                        <a:alpha val="79999"/>
                      </a:srgbClr>
                    </a:outerShdw>
                  </a:effectLst>
                  <a:latin typeface="华文新魏" charset="0"/>
                  <a:ea typeface="华文新魏" charset="0"/>
                </a:rPr>
                <a:t>ＶＳ</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p:cTn id="7" dur="500" fill="hold"/>
                                        <p:tgtEl>
                                          <p:spTgt spid="10248"/>
                                        </p:tgtEl>
                                        <p:attrNameLst>
                                          <p:attrName>ppt_w</p:attrName>
                                        </p:attrNameLst>
                                      </p:cBhvr>
                                      <p:tavLst>
                                        <p:tav tm="0">
                                          <p:val>
                                            <p:fltVal val="0"/>
                                          </p:val>
                                        </p:tav>
                                        <p:tav tm="100000">
                                          <p:val>
                                            <p:strVal val="#ppt_w"/>
                                          </p:val>
                                        </p:tav>
                                      </p:tavLst>
                                    </p:anim>
                                    <p:anim calcmode="lin" valueType="num">
                                      <p:cBhvr>
                                        <p:cTn id="8" dur="500" fill="hold"/>
                                        <p:tgtEl>
                                          <p:spTgt spid="1024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5"/>
          <p:cNvSpPr/>
          <p:nvPr/>
        </p:nvSpPr>
        <p:spPr>
          <a:xfrm>
            <a:off x="5461000" y="6477000"/>
            <a:ext cx="1270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网球场宣誓</a:t>
            </a:r>
          </a:p>
        </p:txBody>
      </p:sp>
      <p:pic>
        <p:nvPicPr>
          <p:cNvPr id="11267" name="图片 11266" descr="11-5-s"/>
          <p:cNvPicPr>
            <a:picLocks noChangeAspect="1"/>
          </p:cNvPicPr>
          <p:nvPr/>
        </p:nvPicPr>
        <p:blipFill>
          <a:blip r:embed="rId2" cstate="print"/>
          <a:stretch>
            <a:fillRect/>
          </a:stretch>
        </p:blipFill>
        <p:spPr>
          <a:xfrm>
            <a:off x="1774825" y="1027113"/>
            <a:ext cx="8640763" cy="5407025"/>
          </a:xfrm>
          <a:prstGeom prst="rect">
            <a:avLst/>
          </a:prstGeom>
          <a:noFill/>
          <a:ln w="9525">
            <a:noFill/>
          </a:ln>
        </p:spPr>
      </p:pic>
      <p:sp>
        <p:nvSpPr>
          <p:cNvPr id="11268" name="矩形 11267"/>
          <p:cNvSpPr/>
          <p:nvPr/>
        </p:nvSpPr>
        <p:spPr>
          <a:xfrm>
            <a:off x="1906588" y="1079500"/>
            <a:ext cx="8377237" cy="1076960"/>
          </a:xfrm>
          <a:prstGeom prst="rect">
            <a:avLst/>
          </a:prstGeom>
          <a:noFill/>
          <a:ln w="9525">
            <a:noFill/>
          </a:ln>
        </p:spPr>
        <p:txBody>
          <a:bodyPr lIns="0" tIns="0" rIns="0" bIns="0">
            <a:spAutoFit/>
          </a:bodyPr>
          <a:lstStyle/>
          <a:p>
            <a:r>
              <a:rPr lang="zh-CN" altLang="en-US" sz="1400" dirty="0">
                <a:solidFill>
                  <a:schemeClr val="bg1"/>
                </a:solidFill>
                <a:latin typeface="黑体" panose="02010600030101010101" pitchFamily="49" charset="-122"/>
                <a:ea typeface="黑体" panose="02010600030101010101" pitchFamily="49" charset="-122"/>
              </a:rPr>
              <a:t>　　</a:t>
            </a:r>
            <a:r>
              <a:rPr lang="en-US" altLang="zh-CN" sz="1400" dirty="0">
                <a:solidFill>
                  <a:schemeClr val="bg1"/>
                </a:solidFill>
                <a:latin typeface="黑体" panose="02010600030101010101" pitchFamily="49" charset="-122"/>
                <a:ea typeface="黑体" panose="02010600030101010101" pitchFamily="49" charset="-122"/>
              </a:rPr>
              <a:t>1789</a:t>
            </a:r>
            <a:r>
              <a:rPr lang="zh-CN" altLang="en-US" sz="1400" dirty="0">
                <a:solidFill>
                  <a:schemeClr val="bg1"/>
                </a:solidFill>
                <a:latin typeface="黑体" panose="02010600030101010101" pitchFamily="49" charset="-122"/>
                <a:ea typeface="黑体" panose="02010600030101010101" pitchFamily="49" charset="-122"/>
              </a:rPr>
              <a:t>年</a:t>
            </a:r>
            <a:r>
              <a:rPr lang="en-US" altLang="zh-CN" sz="1400" dirty="0">
                <a:solidFill>
                  <a:schemeClr val="bg1"/>
                </a:solidFill>
                <a:latin typeface="黑体" panose="02010600030101010101" pitchFamily="49" charset="-122"/>
                <a:ea typeface="黑体" panose="02010600030101010101" pitchFamily="49" charset="-122"/>
              </a:rPr>
              <a:t>5</a:t>
            </a:r>
            <a:r>
              <a:rPr lang="zh-CN" altLang="en-US" sz="1400" dirty="0">
                <a:solidFill>
                  <a:schemeClr val="bg1"/>
                </a:solidFill>
                <a:latin typeface="黑体" panose="02010600030101010101" pitchFamily="49" charset="-122"/>
                <a:ea typeface="黑体" panose="02010600030101010101" pitchFamily="49" charset="-122"/>
              </a:rPr>
              <a:t>月</a:t>
            </a:r>
            <a:r>
              <a:rPr lang="en-US" altLang="zh-CN" sz="1400" dirty="0">
                <a:solidFill>
                  <a:schemeClr val="bg1"/>
                </a:solidFill>
                <a:latin typeface="黑体" panose="02010600030101010101" pitchFamily="49" charset="-122"/>
                <a:ea typeface="黑体" panose="02010600030101010101" pitchFamily="49" charset="-122"/>
              </a:rPr>
              <a:t>5</a:t>
            </a:r>
            <a:r>
              <a:rPr lang="zh-CN" altLang="en-US" sz="1400" dirty="0">
                <a:solidFill>
                  <a:schemeClr val="bg1"/>
                </a:solidFill>
                <a:latin typeface="黑体" panose="02010600030101010101" pitchFamily="49" charset="-122"/>
                <a:ea typeface="黑体" panose="02010600030101010101" pitchFamily="49" charset="-122"/>
              </a:rPr>
              <a:t>日路易十六召开三级会议，代表们产生分歧：如果每个代表都有表决权，则对第三等级有利；如果按等级投票，则两个特权等级的票数将压倒第三等级。在为这一法律问题进行激烈斗争的时候，第三等级代表宣布自己的会议为“国民议会”。</a:t>
            </a:r>
          </a:p>
          <a:p>
            <a:r>
              <a:rPr lang="zh-CN" altLang="en-US" sz="1400" dirty="0">
                <a:solidFill>
                  <a:schemeClr val="bg1"/>
                </a:solidFill>
                <a:latin typeface="黑体" panose="02010600030101010101" pitchFamily="49" charset="-122"/>
                <a:ea typeface="黑体" panose="02010600030101010101" pitchFamily="49" charset="-122"/>
              </a:rPr>
              <a:t>　　</a:t>
            </a:r>
            <a:r>
              <a:rPr lang="en-US" altLang="zh-CN" sz="1400" dirty="0">
                <a:solidFill>
                  <a:schemeClr val="bg1"/>
                </a:solidFill>
                <a:latin typeface="黑体" panose="02010600030101010101" pitchFamily="49" charset="-122"/>
                <a:ea typeface="黑体" panose="02010600030101010101" pitchFamily="49" charset="-122"/>
              </a:rPr>
              <a:t>6</a:t>
            </a:r>
            <a:r>
              <a:rPr lang="zh-CN" altLang="en-US" sz="1400" dirty="0">
                <a:solidFill>
                  <a:schemeClr val="bg1"/>
                </a:solidFill>
                <a:latin typeface="黑体" panose="02010600030101010101" pitchFamily="49" charset="-122"/>
                <a:ea typeface="黑体" panose="02010600030101010101" pitchFamily="49" charset="-122"/>
              </a:rPr>
              <a:t>月</a:t>
            </a:r>
            <a:r>
              <a:rPr lang="en-US" altLang="zh-CN" sz="1400" dirty="0">
                <a:solidFill>
                  <a:schemeClr val="bg1"/>
                </a:solidFill>
                <a:latin typeface="黑体" panose="02010600030101010101" pitchFamily="49" charset="-122"/>
                <a:ea typeface="黑体" panose="02010600030101010101" pitchFamily="49" charset="-122"/>
              </a:rPr>
              <a:t>20</a:t>
            </a:r>
            <a:r>
              <a:rPr lang="zh-CN" altLang="en-US" sz="1400" dirty="0">
                <a:solidFill>
                  <a:schemeClr val="bg1"/>
                </a:solidFill>
                <a:latin typeface="黑体" panose="02010600030101010101" pitchFamily="49" charset="-122"/>
                <a:ea typeface="黑体" panose="02010600030101010101" pitchFamily="49" charset="-122"/>
              </a:rPr>
              <a:t>日第三等级代表在网球场集合宣誓：“如不制订出一部王国宪法并使之得以实施，他们决不解散。”史称：“网球场宣誓”。国王最终作出让步，让教士和贵族参加国民议会，但暗中调集军队准备镇压。</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2289"/>
          <p:cNvSpPr/>
          <p:nvPr/>
        </p:nvSpPr>
        <p:spPr>
          <a:xfrm>
            <a:off x="2840038" y="6477000"/>
            <a:ext cx="3175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1789</a:t>
            </a:r>
            <a:r>
              <a:rPr lang="zh-CN" altLang="en-US" sz="2000" dirty="0">
                <a:solidFill>
                  <a:srgbClr val="663300"/>
                </a:solidFill>
                <a:latin typeface="Times New Roman" panose="02020603050405020304" pitchFamily="2" charset="0"/>
                <a:ea typeface="黑体" panose="02010600030101010101" pitchFamily="49" charset="-122"/>
              </a:rPr>
              <a:t>年</a:t>
            </a:r>
            <a:r>
              <a:rPr lang="en-US" altLang="zh-CN" sz="2000" dirty="0">
                <a:solidFill>
                  <a:srgbClr val="663300"/>
                </a:solidFill>
                <a:latin typeface="Times New Roman" panose="02020603050405020304" pitchFamily="2" charset="0"/>
                <a:ea typeface="黑体" panose="02010600030101010101" pitchFamily="49" charset="-122"/>
              </a:rPr>
              <a:t>7</a:t>
            </a:r>
            <a:r>
              <a:rPr lang="zh-CN" altLang="en-US" sz="2000" dirty="0">
                <a:solidFill>
                  <a:srgbClr val="663300"/>
                </a:solidFill>
                <a:latin typeface="Times New Roman" panose="02020603050405020304" pitchFamily="2" charset="0"/>
                <a:ea typeface="黑体" panose="02010600030101010101" pitchFamily="49" charset="-122"/>
              </a:rPr>
              <a:t>月</a:t>
            </a:r>
            <a:r>
              <a:rPr lang="en-US" altLang="zh-CN" sz="2000" dirty="0">
                <a:solidFill>
                  <a:srgbClr val="663300"/>
                </a:solidFill>
                <a:latin typeface="Times New Roman" panose="02020603050405020304" pitchFamily="2" charset="0"/>
                <a:ea typeface="黑体" panose="02010600030101010101" pitchFamily="49" charset="-122"/>
              </a:rPr>
              <a:t>14</a:t>
            </a:r>
            <a:r>
              <a:rPr lang="zh-CN" altLang="en-US" sz="2000" dirty="0">
                <a:solidFill>
                  <a:srgbClr val="663300"/>
                </a:solidFill>
                <a:latin typeface="Times New Roman" panose="02020603050405020304" pitchFamily="2" charset="0"/>
                <a:ea typeface="黑体" panose="02010600030101010101" pitchFamily="49" charset="-122"/>
              </a:rPr>
              <a:t>日攻占巴士底狱</a:t>
            </a:r>
          </a:p>
        </p:txBody>
      </p:sp>
      <p:sp>
        <p:nvSpPr>
          <p:cNvPr id="12291" name="文本框 12290"/>
          <p:cNvSpPr txBox="1"/>
          <p:nvPr/>
        </p:nvSpPr>
        <p:spPr>
          <a:xfrm>
            <a:off x="7340600" y="1630363"/>
            <a:ext cx="3086100" cy="5112385"/>
          </a:xfrm>
          <a:prstGeom prst="rect">
            <a:avLst/>
          </a:prstGeom>
          <a:noFill/>
          <a:ln w="9525">
            <a:noFill/>
          </a:ln>
        </p:spPr>
        <p:txBody>
          <a:bodyPr lIns="0" tIns="0" rIns="0" bIns="0" anchor="t" anchorCtr="1">
            <a:spAutoFit/>
          </a:bodyPr>
          <a:lstStyle/>
          <a:p>
            <a:pPr>
              <a:lnSpc>
                <a:spcPct val="115000"/>
              </a:lnSpc>
            </a:pPr>
            <a:r>
              <a:rPr lang="zh-CN" altLang="en-US" sz="1700" dirty="0">
                <a:solidFill>
                  <a:srgbClr val="996600"/>
                </a:solidFill>
                <a:latin typeface="华文楷体" pitchFamily="2" charset="-122"/>
                <a:ea typeface="华文楷体" pitchFamily="2" charset="-122"/>
              </a:rPr>
              <a:t>　　巴士底狱是</a:t>
            </a:r>
            <a:r>
              <a:rPr lang="en-US" altLang="zh-CN" sz="1700" dirty="0">
                <a:solidFill>
                  <a:srgbClr val="996600"/>
                </a:solidFill>
                <a:latin typeface="华文楷体" pitchFamily="2" charset="-122"/>
                <a:ea typeface="华文楷体" pitchFamily="2" charset="-122"/>
              </a:rPr>
              <a:t>14～18</a:t>
            </a:r>
            <a:r>
              <a:rPr lang="zh-CN" altLang="en-US" sz="1700" dirty="0">
                <a:solidFill>
                  <a:srgbClr val="996600"/>
                </a:solidFill>
                <a:latin typeface="华文楷体" pitchFamily="2" charset="-122"/>
                <a:ea typeface="华文楷体" pitchFamily="2" charset="-122"/>
              </a:rPr>
              <a:t>世纪法国巴黎的城堡和国家监狱。它建于</a:t>
            </a:r>
            <a:r>
              <a:rPr lang="en-US" altLang="zh-CN" sz="1700" dirty="0">
                <a:solidFill>
                  <a:srgbClr val="996600"/>
                </a:solidFill>
                <a:latin typeface="华文楷体" pitchFamily="2" charset="-122"/>
                <a:ea typeface="华文楷体" pitchFamily="2" charset="-122"/>
              </a:rPr>
              <a:t>14</a:t>
            </a:r>
            <a:r>
              <a:rPr lang="zh-CN" altLang="en-US" sz="1700" dirty="0">
                <a:solidFill>
                  <a:srgbClr val="996600"/>
                </a:solidFill>
                <a:latin typeface="华文楷体" pitchFamily="2" charset="-122"/>
                <a:ea typeface="华文楷体" pitchFamily="2" charset="-122"/>
              </a:rPr>
              <a:t>世纪后半期，原来是一座城堡，从</a:t>
            </a:r>
            <a:r>
              <a:rPr lang="en-US" altLang="zh-CN" sz="1700" dirty="0">
                <a:solidFill>
                  <a:srgbClr val="996600"/>
                </a:solidFill>
                <a:latin typeface="华文楷体" pitchFamily="2" charset="-122"/>
                <a:ea typeface="华文楷体" pitchFamily="2" charset="-122"/>
              </a:rPr>
              <a:t>16</a:t>
            </a:r>
            <a:r>
              <a:rPr lang="zh-CN" altLang="en-US" sz="1700" dirty="0">
                <a:solidFill>
                  <a:srgbClr val="996600"/>
                </a:solidFill>
                <a:latin typeface="华文楷体" pitchFamily="2" charset="-122"/>
                <a:ea typeface="华文楷体" pitchFamily="2" charset="-122"/>
              </a:rPr>
              <a:t>世纪起主要作为国家监狱，囚禁政治犯。巴士底狱由</a:t>
            </a:r>
            <a:r>
              <a:rPr lang="en-US" altLang="zh-CN" sz="1700" dirty="0">
                <a:solidFill>
                  <a:srgbClr val="996600"/>
                </a:solidFill>
                <a:latin typeface="华文楷体" pitchFamily="2" charset="-122"/>
                <a:ea typeface="华文楷体" pitchFamily="2" charset="-122"/>
              </a:rPr>
              <a:t>8</a:t>
            </a:r>
            <a:r>
              <a:rPr lang="zh-CN" altLang="en-US" sz="1700" dirty="0">
                <a:solidFill>
                  <a:srgbClr val="996600"/>
                </a:solidFill>
                <a:latin typeface="华文楷体" pitchFamily="2" charset="-122"/>
                <a:ea typeface="华文楷体" pitchFamily="2" charset="-122"/>
              </a:rPr>
              <a:t>个塔楼组成，深沟高墙，成为法国封建专制制度的象征。</a:t>
            </a:r>
          </a:p>
          <a:p>
            <a:pPr>
              <a:lnSpc>
                <a:spcPct val="115000"/>
              </a:lnSpc>
            </a:pPr>
            <a:r>
              <a:rPr lang="zh-CN" altLang="en-US" sz="1700" dirty="0">
                <a:solidFill>
                  <a:srgbClr val="996600"/>
                </a:solidFill>
                <a:latin typeface="华文楷体" pitchFamily="2" charset="-122"/>
                <a:ea typeface="华文楷体" pitchFamily="2" charset="-122"/>
              </a:rPr>
              <a:t>　　</a:t>
            </a:r>
            <a:r>
              <a:rPr lang="en-US" altLang="zh-CN" sz="1700" dirty="0">
                <a:solidFill>
                  <a:srgbClr val="996600"/>
                </a:solidFill>
                <a:latin typeface="华文楷体" pitchFamily="2" charset="-122"/>
                <a:ea typeface="华文楷体" pitchFamily="2" charset="-122"/>
              </a:rPr>
              <a:t>1789</a:t>
            </a:r>
            <a:r>
              <a:rPr lang="zh-CN" altLang="en-US" sz="1700" dirty="0">
                <a:solidFill>
                  <a:srgbClr val="996600"/>
                </a:solidFill>
                <a:latin typeface="华文楷体" pitchFamily="2" charset="-122"/>
                <a:ea typeface="华文楷体" pitchFamily="2" charset="-122"/>
              </a:rPr>
              <a:t>年</a:t>
            </a:r>
            <a:r>
              <a:rPr lang="en-US" altLang="zh-CN" sz="1700" dirty="0">
                <a:solidFill>
                  <a:srgbClr val="996600"/>
                </a:solidFill>
                <a:latin typeface="华文楷体" pitchFamily="2" charset="-122"/>
                <a:ea typeface="华文楷体" pitchFamily="2" charset="-122"/>
              </a:rPr>
              <a:t>7</a:t>
            </a:r>
            <a:r>
              <a:rPr lang="zh-CN" altLang="en-US" sz="1700" dirty="0">
                <a:solidFill>
                  <a:srgbClr val="996600"/>
                </a:solidFill>
                <a:latin typeface="华文楷体" pitchFamily="2" charset="-122"/>
                <a:ea typeface="华文楷体" pitchFamily="2" charset="-122"/>
              </a:rPr>
              <a:t>月</a:t>
            </a:r>
            <a:r>
              <a:rPr lang="en-US" altLang="zh-CN" sz="1700" dirty="0">
                <a:solidFill>
                  <a:srgbClr val="996600"/>
                </a:solidFill>
                <a:latin typeface="华文楷体" pitchFamily="2" charset="-122"/>
                <a:ea typeface="华文楷体" pitchFamily="2" charset="-122"/>
              </a:rPr>
              <a:t>14</a:t>
            </a:r>
            <a:r>
              <a:rPr lang="zh-CN" altLang="en-US" sz="1700" dirty="0">
                <a:solidFill>
                  <a:srgbClr val="996600"/>
                </a:solidFill>
                <a:latin typeface="华文楷体" pitchFamily="2" charset="-122"/>
                <a:ea typeface="华文楷体" pitchFamily="2" charset="-122"/>
              </a:rPr>
              <a:t>日，巴黎起义群众高呼着“打到巴士底去”的口号，向巴士底狱发动猛烈进攻。他们先用大炮轰断吊桥的铁链，一举攻克巴士底狱，法国资产阶级革命开始了。后来这一天就成为了</a:t>
            </a:r>
            <a:r>
              <a:rPr lang="zh-CN" altLang="en-US" sz="1700" dirty="0">
                <a:solidFill>
                  <a:srgbClr val="0000FF"/>
                </a:solidFill>
                <a:latin typeface="华文楷体" pitchFamily="2" charset="-122"/>
                <a:ea typeface="华文楷体" pitchFamily="2" charset="-122"/>
              </a:rPr>
              <a:t>法国国庆日</a:t>
            </a:r>
            <a:r>
              <a:rPr lang="zh-CN" altLang="en-US" sz="1700" dirty="0">
                <a:solidFill>
                  <a:srgbClr val="996600"/>
                </a:solidFill>
                <a:latin typeface="华文楷体" pitchFamily="2" charset="-122"/>
                <a:ea typeface="华文楷体" pitchFamily="2" charset="-122"/>
              </a:rPr>
              <a:t>。</a:t>
            </a:r>
          </a:p>
          <a:p>
            <a:pPr>
              <a:lnSpc>
                <a:spcPct val="115000"/>
              </a:lnSpc>
            </a:pPr>
            <a:r>
              <a:rPr lang="zh-CN" altLang="en-US" sz="1700" dirty="0">
                <a:solidFill>
                  <a:srgbClr val="996600"/>
                </a:solidFill>
                <a:latin typeface="华文楷体" pitchFamily="2" charset="-122"/>
                <a:ea typeface="华文楷体" pitchFamily="2" charset="-122"/>
              </a:rPr>
              <a:t>　　此图描绘的正是巴黎人民攻占巴士底狱的情景，现存于法国巴黎克鲁纳瓦雷美术馆。</a:t>
            </a:r>
          </a:p>
        </p:txBody>
      </p:sp>
      <p:sp>
        <p:nvSpPr>
          <p:cNvPr id="12292" name="文本框 12291"/>
          <p:cNvSpPr txBox="1"/>
          <p:nvPr/>
        </p:nvSpPr>
        <p:spPr>
          <a:xfrm>
            <a:off x="2286000" y="968693"/>
            <a:ext cx="7620000" cy="615315"/>
          </a:xfrm>
          <a:prstGeom prst="rect">
            <a:avLst/>
          </a:prstGeom>
          <a:noFill/>
          <a:ln w="9525">
            <a:noFill/>
          </a:ln>
        </p:spPr>
        <p:txBody>
          <a:bodyPr wrap="none" lIns="0" tIns="0" rIns="0" bIns="0" anchor="ctr" anchorCtr="1">
            <a:spAutoFit/>
          </a:bodyPr>
          <a:lstStyle/>
          <a:p>
            <a:pPr algn="ctr">
              <a:buClrTx/>
            </a:pPr>
            <a:r>
              <a:rPr lang="zh-CN" altLang="en-US" sz="4000" dirty="0">
                <a:solidFill>
                  <a:srgbClr val="FF0000"/>
                </a:solidFill>
                <a:latin typeface="Arial" panose="020B0604020202020204" pitchFamily="34" charset="0"/>
                <a:ea typeface="华文隶书" panose="02010800040101010101" pitchFamily="2" charset="-122"/>
              </a:rPr>
              <a:t>爆发标志：巴黎人民攻占巴士底狱</a:t>
            </a:r>
          </a:p>
        </p:txBody>
      </p:sp>
      <p:pic>
        <p:nvPicPr>
          <p:cNvPr id="12293" name="图片 12292" descr="b"/>
          <p:cNvPicPr>
            <a:picLocks noChangeAspect="1"/>
          </p:cNvPicPr>
          <p:nvPr/>
        </p:nvPicPr>
        <p:blipFill>
          <a:blip r:embed="rId3" cstate="print"/>
          <a:stretch>
            <a:fillRect/>
          </a:stretch>
        </p:blipFill>
        <p:spPr>
          <a:xfrm>
            <a:off x="1809750" y="1535113"/>
            <a:ext cx="5235575" cy="4886325"/>
          </a:xfrm>
          <a:prstGeom prst="rect">
            <a:avLst/>
          </a:prstGeom>
          <a:noFill/>
          <a:ln w="9525">
            <a:noFill/>
          </a:ln>
        </p:spPr>
      </p:pic>
      <p:pic>
        <p:nvPicPr>
          <p:cNvPr id="12294" name="图片 12293" descr="home">
            <a:hlinkClick r:id="" action="ppaction://hlinkshowjump?jump=firstslide" tooltip="返回首页"/>
          </p:cNvPr>
          <p:cNvPicPr preferRelativeResize="0"/>
          <p:nvPr/>
        </p:nvPicPr>
        <p:blipFill>
          <a:blip r:embed="rId4" cstate="print"/>
          <a:stretch>
            <a:fillRect/>
          </a:stretch>
        </p:blipFill>
        <p:spPr>
          <a:xfrm>
            <a:off x="10020300" y="6497638"/>
            <a:ext cx="647700" cy="3603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p:cTn id="7" dur="500" fill="hold"/>
                                        <p:tgtEl>
                                          <p:spTgt spid="12292"/>
                                        </p:tgtEl>
                                        <p:attrNameLst>
                                          <p:attrName>ppt_w</p:attrName>
                                        </p:attrNameLst>
                                      </p:cBhvr>
                                      <p:tavLst>
                                        <p:tav tm="0">
                                          <p:val>
                                            <p:fltVal val="0"/>
                                          </p:val>
                                        </p:tav>
                                        <p:tav tm="100000">
                                          <p:val>
                                            <p:strVal val="#ppt_w"/>
                                          </p:val>
                                        </p:tav>
                                      </p:tavLst>
                                    </p:anim>
                                    <p:anim calcmode="lin" valueType="num">
                                      <p:cBhvr>
                                        <p:cTn id="8" dur="500" fill="hold"/>
                                        <p:tgtEl>
                                          <p:spTgt spid="1229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2878</Words>
  <Application>Microsoft Office PowerPoint</Application>
  <PresentationFormat>Custom</PresentationFormat>
  <Paragraphs>282</Paragraphs>
  <Slides>51</Slides>
  <Notes>2</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主题</vt:lpstr>
      <vt:lpstr>Slide 1</vt:lpstr>
      <vt:lpstr>Slide 2</vt:lpstr>
      <vt:lpstr>攻占巴士底狱</vt:lpstr>
      <vt:lpstr>Slide 4</vt:lpstr>
      <vt:lpstr>Slide 5</vt:lpstr>
      <vt:lpstr>Slide 6</vt:lpstr>
      <vt:lpstr>Slide 7</vt:lpstr>
      <vt:lpstr>Slide 8</vt:lpstr>
      <vt:lpstr>Slide 9</vt:lpstr>
      <vt:lpstr>Slide 10</vt:lpstr>
      <vt:lpstr>《人权宣言》和共和国诞生</vt:lpstr>
      <vt:lpstr>Slide 12</vt:lpstr>
      <vt:lpstr>Slide 13</vt:lpstr>
      <vt:lpstr>Slide 14</vt:lpstr>
      <vt:lpstr>Slide 15</vt:lpstr>
      <vt:lpstr>Slide 16</vt:lpstr>
      <vt:lpstr>Slide 17</vt:lpstr>
      <vt:lpstr>Slide 18</vt:lpstr>
      <vt:lpstr>拿破仑与拿破仑帝国</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revision>历史备课大师【全免费】</cp:revision>
  <dcterms:created xsi:type="dcterms:W3CDTF">2018-03-01T02:03:00Z</dcterms:created>
  <dcterms:modified xsi:type="dcterms:W3CDTF">2018-10-23T13:27:17Z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ies>
</file>