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258" r:id="rId3"/>
    <p:sldId id="261" r:id="rId4"/>
    <p:sldId id="259" r:id="rId5"/>
    <p:sldId id="262" r:id="rId6"/>
    <p:sldId id="260" r:id="rId7"/>
    <p:sldId id="264" r:id="rId8"/>
    <p:sldId id="265" r:id="rId9"/>
    <p:sldId id="263" r:id="rId10"/>
    <p:sldId id="292" r:id="rId11"/>
    <p:sldId id="266" r:id="rId12"/>
    <p:sldId id="267" r:id="rId13"/>
    <p:sldId id="293" r:id="rId14"/>
    <p:sldId id="268" r:id="rId15"/>
    <p:sldId id="269" r:id="rId16"/>
    <p:sldId id="270" r:id="rId17"/>
    <p:sldId id="271" r:id="rId18"/>
    <p:sldId id="322" r:id="rId19"/>
    <p:sldId id="294" r:id="rId20"/>
    <p:sldId id="272" r:id="rId21"/>
    <p:sldId id="273" r:id="rId22"/>
    <p:sldId id="275" r:id="rId23"/>
    <p:sldId id="323" r:id="rId25"/>
    <p:sldId id="328" r:id="rId26"/>
    <p:sldId id="276" r:id="rId27"/>
    <p:sldId id="324" r:id="rId28"/>
    <p:sldId id="325" r:id="rId29"/>
    <p:sldId id="326" r:id="rId30"/>
    <p:sldId id="277" r:id="rId31"/>
    <p:sldId id="287" r:id="rId32"/>
    <p:sldId id="278" r:id="rId33"/>
    <p:sldId id="279" r:id="rId34"/>
    <p:sldId id="280" r:id="rId35"/>
    <p:sldId id="329" r:id="rId36"/>
    <p:sldId id="330" r:id="rId37"/>
    <p:sldId id="300" r:id="rId38"/>
    <p:sldId id="295" r:id="rId39"/>
    <p:sldId id="296" r:id="rId40"/>
    <p:sldId id="297" r:id="rId41"/>
    <p:sldId id="332" r:id="rId42"/>
    <p:sldId id="331" r:id="rId43"/>
    <p:sldId id="301" r:id="rId44"/>
    <p:sldId id="299" r:id="rId45"/>
    <p:sldId id="298" r:id="rId46"/>
    <p:sldId id="282" r:id="rId47"/>
    <p:sldId id="283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 noRot="1"/>
          </p:cNvSpPr>
          <p:nvPr>
            <p:ph type="body" idx="1"/>
          </p:nvPr>
        </p:nvSpPr>
        <p:spPr/>
        <p:txBody>
          <a:bodyPr anchor="ctr"/>
          <a:p>
            <a:pPr lvl="0"/>
            <a:r>
              <a:rPr lang="zh-CN" altLang="en-US" dirty="0"/>
              <a:t>　　名称首先在</a:t>
            </a:r>
            <a:r>
              <a:rPr lang="en-US" altLang="zh-CN" dirty="0"/>
              <a:t>1889</a:t>
            </a:r>
            <a:r>
              <a:rPr lang="zh-CN" altLang="en-US" dirty="0"/>
              <a:t>年被英国科学促进协会（</a:t>
            </a:r>
            <a:r>
              <a:rPr lang="en-US" altLang="zh-CN" dirty="0"/>
              <a:t>the British Association for the Advancement of Science</a:t>
            </a:r>
            <a:r>
              <a:rPr lang="zh-CN" altLang="en-US" dirty="0"/>
              <a:t>）第</a:t>
            </a:r>
            <a:r>
              <a:rPr lang="en-US" altLang="zh-CN" dirty="0"/>
              <a:t>2</a:t>
            </a:r>
            <a:r>
              <a:rPr lang="zh-CN" altLang="en-US" dirty="0"/>
              <a:t>次会议采用。</a:t>
            </a:r>
            <a:r>
              <a:rPr lang="en-US" altLang="zh-CN" dirty="0"/>
              <a:t>1960</a:t>
            </a:r>
            <a:r>
              <a:rPr lang="zh-CN" altLang="en-US" dirty="0"/>
              <a:t>年，国际计量大会（</a:t>
            </a:r>
            <a:r>
              <a:rPr lang="en-US" altLang="zh-CN" dirty="0"/>
              <a:t>Conférence Généraledes Poidset Mesures</a:t>
            </a:r>
            <a:r>
              <a:rPr lang="zh-CN" altLang="en-US" dirty="0"/>
              <a:t>）第</a:t>
            </a:r>
            <a:r>
              <a:rPr lang="en-US" altLang="zh-CN" dirty="0"/>
              <a:t>11</a:t>
            </a:r>
            <a:r>
              <a:rPr lang="zh-CN" altLang="en-US" dirty="0"/>
              <a:t>次会议采用瓦特为国际单位制中功率的单位。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4.xml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843213"/>
            <a:ext cx="9144000" cy="1171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5588000" y="5649913"/>
            <a:ext cx="1016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旧式纺车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755775" y="6008688"/>
            <a:ext cx="8680450" cy="784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棉花最早在印度种植，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世纪传到了佛兰德斯，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世纪末，棉纺织业传到英国。从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世纪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年代开始，英国开始了大机器代替手工生产的工业革命。工业革命首先发生于新兴的棉纺织业部门。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4" name="图片 10243" descr="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5663" y="1028700"/>
            <a:ext cx="3255962" cy="456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f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1770063" y="1038225"/>
            <a:ext cx="5373687" cy="456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十六角星 10245"/>
          <p:cNvSpPr/>
          <p:nvPr/>
        </p:nvSpPr>
        <p:spPr>
          <a:xfrm>
            <a:off x="3867150" y="1327150"/>
            <a:ext cx="4457700" cy="4203700"/>
          </a:xfrm>
          <a:prstGeom prst="star16">
            <a:avLst>
              <a:gd name="adj" fmla="val 37500"/>
            </a:avLst>
          </a:prstGeom>
          <a:solidFill>
            <a:schemeClr val="bg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36000" tIns="36000" rIns="36000" bIns="36000" anchor="ctr" anchorCtr="1"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18</a:t>
            </a:r>
            <a:r>
              <a:rPr lang="zh-CN" altLang="en-US" sz="40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世纪早期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endParaRPr lang="zh-CN" altLang="en-US" sz="2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英国棉纺织业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8297863" y="5110163"/>
            <a:ext cx="508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飞梭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1771650" y="5468938"/>
            <a:ext cx="8648700" cy="13074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通过脚踏、手推、抛梭一系列动作，将棉线纺织成布。传统农业“男耕女织”，每昼夜能纺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斤纱。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1733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年，纺织师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约翰</a:t>
            </a:r>
            <a:r>
              <a:rPr lang="en-US" altLang="zh-CN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凯伊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John Kay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1704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1764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）发明飞梭代替抛梭，借助于一条特制的绳索带动织梭，织工拉动绳索使其来回飞越梭道。是一种半自动的织布机，与原来手掷梭子方法相比较，效率提高一倍，布面也比原来的宽。它的出现，大大提高了织布的速度，使棉纱供不应求。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1760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年其子罗伯特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凯伊进一步改进制成自动飞梭。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513138" y="5110163"/>
            <a:ext cx="1270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脚踏纺织机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12293" name="图片 12292" descr="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2425" y="1030288"/>
            <a:ext cx="3698875" cy="406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293" descr="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488" y="1027113"/>
            <a:ext cx="4811712" cy="402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1265" descr="John Kay's Flying Shuttle飞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377950"/>
            <a:ext cx="4535487" cy="3995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6959600" y="1466850"/>
            <a:ext cx="34575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发明者：约翰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sym typeface="Wingdings 2" pitchFamily="18" charset="2"/>
              </a:rPr>
              <a:t>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凯伊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（机械师）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847850" y="620713"/>
            <a:ext cx="46656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飞梭（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1733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年取得专利）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221" name="文本框 11268"/>
          <p:cNvSpPr txBox="1"/>
          <p:nvPr/>
        </p:nvSpPr>
        <p:spPr>
          <a:xfrm>
            <a:off x="2297113" y="5589588"/>
            <a:ext cx="7597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“飞梭”的发明使英国出现了“棉纱荒”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9222" name="Picture 2" descr="http://www.lsfyw.net/data/attachment/forum/201303/24/081333nhv2ft6yt2h42b7t.jpg"/>
          <p:cNvPicPr>
            <a:picLocks noChangeAspect="1"/>
          </p:cNvPicPr>
          <p:nvPr/>
        </p:nvPicPr>
        <p:blipFill>
          <a:blip r:embed="rId2"/>
          <a:srcRect l="19891" t="17249" r="23447" b="17207"/>
          <a:stretch>
            <a:fillRect/>
          </a:stretch>
        </p:blipFill>
        <p:spPr>
          <a:xfrm>
            <a:off x="7678738" y="2565400"/>
            <a:ext cx="2089150" cy="273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1749425" y="6008688"/>
            <a:ext cx="8693150" cy="784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　　珍妮机的发明是英国工业革命的起点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，工业革命开始于一系列机器的发明。织工兼木匠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哈格里夫斯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Hargreaves 1710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1778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）因偶然受到妻子的纺车翻倒在地的启发，约在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1765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年发明手摇纺纱机，并用女儿的名字珍妮称呼这架机器。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4826001" y="5649913"/>
            <a:ext cx="2540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“珍妮纺纱机”在纺纱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13316" name="图片 13315" descr="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2763" y="1035050"/>
            <a:ext cx="8624887" cy="456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5089525" y="5699125"/>
            <a:ext cx="2621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400">
                <a:latin typeface="Times New Roman" panose="02020603050405020304" pitchFamily="2" charset="0"/>
              </a:rPr>
              <a:t>珍妮纺纱机在纺纱</a:t>
            </a:r>
            <a:endParaRPr lang="zh-CN" altLang="en-US" sz="2400">
              <a:latin typeface="Times New Roman" panose="02020603050405020304" pitchFamily="2" charset="0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1524000" y="665163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 pitchFamily="2" charset="0"/>
              </a:rPr>
              <a:t>纺织机的发明和蒸汽机的改良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4340" name="图片 14339" descr="00-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3513" y="1339850"/>
            <a:ext cx="6783387" cy="417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830388" y="6008688"/>
            <a:ext cx="8529637" cy="784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英国钟表匠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阿克莱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发明的水力纺纱机。这种水力纺纱机有四对卷轴，以水力作动力，纺出的纱坚韧结实，但比较粗。此后不久，英国第一家用水带动纺纱机运转的棉纺厂便出现了。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7288213" y="5649913"/>
            <a:ext cx="1270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水力纺纱机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15364" name="图片 15363" descr="water_frame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0213" y="1036638"/>
            <a:ext cx="4826000" cy="456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3124200" y="5649913"/>
            <a:ext cx="762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阿克莱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15366" name="图片 15365" descr="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1030288"/>
            <a:ext cx="3302000" cy="458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1743075" y="5757863"/>
            <a:ext cx="8704263" cy="104584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英国工业革命时期工人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克隆普顿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1753～1827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）于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1779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年发明的骡机（缪尔纺纱机）。这种骡机集中了水力纺纱机坚实和珍妮纺纱机纱细的优点（似骡兼具马与驴的优点一样，故定名为骡机（或按英语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mule[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骡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译为“缪尔机”），它可以推动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个纱绽，纺出细致而又牢固的纱线。后不断改进，到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1800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年，骡机能同时纺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个纱锭。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5588001" y="5397500"/>
            <a:ext cx="1016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“骡机”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16388" name="图片 16387" descr="l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1781175" y="1020763"/>
            <a:ext cx="8628063" cy="434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210水力纺纱机"/>
          <p:cNvPicPr>
            <a:picLocks noChangeAspect="1"/>
          </p:cNvPicPr>
          <p:nvPr/>
        </p:nvPicPr>
        <p:blipFill>
          <a:blip r:embed="rId1"/>
          <a:srcRect l="16902" r="9859"/>
          <a:stretch>
            <a:fillRect/>
          </a:stretch>
        </p:blipFill>
        <p:spPr>
          <a:xfrm>
            <a:off x="1524000" y="0"/>
            <a:ext cx="4932363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5232400" y="6021388"/>
            <a:ext cx="4572000" cy="5835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特点：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效率提高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40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倍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22532" name="图片 22531" descr="0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764"/>
          <a:stretch>
            <a:fillRect/>
          </a:stretch>
        </p:blipFill>
        <p:spPr>
          <a:xfrm>
            <a:off x="1524000" y="4365625"/>
            <a:ext cx="3779838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22532"/>
          <p:cNvSpPr txBox="1"/>
          <p:nvPr/>
        </p:nvSpPr>
        <p:spPr>
          <a:xfrm>
            <a:off x="1703388" y="1557338"/>
            <a:ext cx="3313112" cy="5835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特点：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粗而结实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5087938" y="4941888"/>
            <a:ext cx="3959225" cy="9366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1785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年阿克莱特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钟表匠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>
              <a:lnSpc>
                <a:spcPct val="85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水力织纱机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1524000" y="3357563"/>
            <a:ext cx="3959225" cy="9366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1768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年阿克莱特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钟表匠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>
              <a:lnSpc>
                <a:spcPct val="85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水力织纱机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2536" name="图片 22535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263" y="0"/>
            <a:ext cx="3995737" cy="350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7" name="文本框 22536"/>
          <p:cNvSpPr txBox="1"/>
          <p:nvPr/>
        </p:nvSpPr>
        <p:spPr>
          <a:xfrm>
            <a:off x="6851650" y="3500438"/>
            <a:ext cx="3024188" cy="82359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85000"/>
              </a:lnSpc>
              <a:buClrTx/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1799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年克隆普顿骡机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纺纱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7354888" y="2276475"/>
            <a:ext cx="3313112" cy="5835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特点：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细而结实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3" grpId="0" bldLvl="0" animBg="1"/>
      <p:bldP spid="2253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828800" y="1922463"/>
          <a:ext cx="8569325" cy="4306570"/>
        </p:xfrm>
        <a:graphic>
          <a:graphicData uri="http://schemas.openxmlformats.org/drawingml/2006/table">
            <a:tbl>
              <a:tblPr/>
              <a:tblGrid>
                <a:gridCol w="2143125"/>
                <a:gridCol w="2141855"/>
                <a:gridCol w="2052320"/>
                <a:gridCol w="2232025"/>
              </a:tblGrid>
              <a:tr h="8667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9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61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8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6" name="文本框 16417"/>
          <p:cNvSpPr txBox="1"/>
          <p:nvPr/>
        </p:nvSpPr>
        <p:spPr>
          <a:xfrm>
            <a:off x="2125663" y="1847850"/>
            <a:ext cx="18002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时间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(18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世纪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47" name="文本框 16419"/>
          <p:cNvSpPr txBox="1"/>
          <p:nvPr/>
        </p:nvSpPr>
        <p:spPr>
          <a:xfrm>
            <a:off x="4440238" y="1963738"/>
            <a:ext cx="14331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发   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48" name="文本框 16420"/>
          <p:cNvSpPr txBox="1"/>
          <p:nvPr/>
        </p:nvSpPr>
        <p:spPr>
          <a:xfrm>
            <a:off x="6527800" y="1963738"/>
            <a:ext cx="14331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动   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49" name="文本框 16421"/>
          <p:cNvSpPr txBox="1"/>
          <p:nvPr/>
        </p:nvSpPr>
        <p:spPr>
          <a:xfrm>
            <a:off x="8428038" y="197802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特   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16422"/>
          <p:cNvSpPr txBox="1"/>
          <p:nvPr/>
        </p:nvSpPr>
        <p:spPr>
          <a:xfrm>
            <a:off x="2139950" y="2830513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1764</a:t>
            </a:r>
            <a:r>
              <a:rPr lang="zh-CN" altLang="en-US" sz="2800" b="1" dirty="0">
                <a:latin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" name="文本框 16423"/>
          <p:cNvSpPr txBox="1"/>
          <p:nvPr/>
        </p:nvSpPr>
        <p:spPr>
          <a:xfrm>
            <a:off x="2139950" y="3709988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1769</a:t>
            </a:r>
            <a:r>
              <a:rPr lang="zh-CN" altLang="en-US" sz="2800" b="1" dirty="0">
                <a:latin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6424"/>
          <p:cNvSpPr txBox="1"/>
          <p:nvPr/>
        </p:nvSpPr>
        <p:spPr>
          <a:xfrm>
            <a:off x="2139950" y="4559300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1779</a:t>
            </a:r>
            <a:r>
              <a:rPr lang="zh-CN" altLang="en-US" sz="2800" b="1" dirty="0">
                <a:latin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6425"/>
          <p:cNvSpPr txBox="1"/>
          <p:nvPr/>
        </p:nvSpPr>
        <p:spPr>
          <a:xfrm>
            <a:off x="2135188" y="5422900"/>
            <a:ext cx="12573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1785</a:t>
            </a:r>
            <a:r>
              <a:rPr lang="zh-CN" altLang="en-US" sz="2800" b="1" dirty="0">
                <a:latin typeface="宋体" panose="02010600030101010101" pitchFamily="2" charset="-122"/>
              </a:rPr>
              <a:t>年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6426">
            <a:hlinkClick r:id="rId1" action="ppaction://hlinksldjump"/>
          </p:cNvPr>
          <p:cNvSpPr txBox="1"/>
          <p:nvPr/>
        </p:nvSpPr>
        <p:spPr>
          <a:xfrm>
            <a:off x="4092575" y="283051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珍妮纺纱机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3" name="文本框 16427">
            <a:hlinkClick r:id="rId1" action="ppaction://hlinksldjump"/>
          </p:cNvPr>
          <p:cNvSpPr txBox="1"/>
          <p:nvPr/>
        </p:nvSpPr>
        <p:spPr>
          <a:xfrm>
            <a:off x="4054475" y="3743325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水力纺纱机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6428">
            <a:hlinkClick r:id="rId1" action="ppaction://hlinksldjump"/>
          </p:cNvPr>
          <p:cNvSpPr txBox="1"/>
          <p:nvPr/>
        </p:nvSpPr>
        <p:spPr>
          <a:xfrm>
            <a:off x="4424363" y="4556125"/>
            <a:ext cx="125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骡  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5" name="文本框 16429"/>
          <p:cNvSpPr txBox="1"/>
          <p:nvPr/>
        </p:nvSpPr>
        <p:spPr>
          <a:xfrm>
            <a:off x="4070350" y="548481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水力织布机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" name="文本框 16430"/>
          <p:cNvSpPr txBox="1"/>
          <p:nvPr/>
        </p:nvSpPr>
        <p:spPr>
          <a:xfrm>
            <a:off x="6527800" y="2900363"/>
            <a:ext cx="125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人  力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7" name="文本框 16431"/>
          <p:cNvSpPr txBox="1"/>
          <p:nvPr/>
        </p:nvSpPr>
        <p:spPr>
          <a:xfrm>
            <a:off x="6527800" y="3763963"/>
            <a:ext cx="125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水  力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8" name="文本框 16432"/>
          <p:cNvSpPr txBox="1"/>
          <p:nvPr/>
        </p:nvSpPr>
        <p:spPr>
          <a:xfrm>
            <a:off x="6511925" y="4594225"/>
            <a:ext cx="125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水  力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9" name="文本框 16433"/>
          <p:cNvSpPr txBox="1"/>
          <p:nvPr/>
        </p:nvSpPr>
        <p:spPr>
          <a:xfrm>
            <a:off x="6483350" y="5445125"/>
            <a:ext cx="12534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水  力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" name="文本框 16434"/>
          <p:cNvSpPr txBox="1"/>
          <p:nvPr/>
        </p:nvSpPr>
        <p:spPr>
          <a:xfrm>
            <a:off x="8470900" y="291782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细</a:t>
            </a:r>
            <a:r>
              <a:rPr lang="zh-CN" altLang="en-US" sz="2800" b="1" dirty="0">
                <a:latin typeface="宋体" panose="02010600030101010101" pitchFamily="2" charset="-122"/>
              </a:rPr>
              <a:t>而易断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1" name="文本框 16435"/>
          <p:cNvSpPr txBox="1"/>
          <p:nvPr/>
        </p:nvSpPr>
        <p:spPr>
          <a:xfrm>
            <a:off x="8478838" y="37592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粗而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结实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16436"/>
          <p:cNvSpPr txBox="1"/>
          <p:nvPr/>
        </p:nvSpPr>
        <p:spPr>
          <a:xfrm>
            <a:off x="8432800" y="46228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细而结实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16437"/>
          <p:cNvSpPr txBox="1"/>
          <p:nvPr/>
        </p:nvSpPr>
        <p:spPr>
          <a:xfrm>
            <a:off x="8077200" y="5362575"/>
            <a:ext cx="2320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rPr>
              <a:t>效率提高</a:t>
            </a: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</a:rPr>
              <a:t>40</a:t>
            </a: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rPr>
              <a:t>倍</a:t>
            </a:r>
            <a:endParaRPr lang="zh-CN" altLang="en-US" sz="28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16438"/>
          <p:cNvSpPr txBox="1"/>
          <p:nvPr/>
        </p:nvSpPr>
        <p:spPr>
          <a:xfrm>
            <a:off x="1763713" y="476250"/>
            <a:ext cx="8680450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珍妮机以及棉纺织生产领域一系列发明的出现，制约生产的不再是机器，而是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……</a:t>
            </a:r>
            <a:endParaRPr lang="en-US" altLang="zh-CN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4699000" y="6477000"/>
            <a:ext cx="2794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英国工业革命后的棉纺厂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17411" name="图片 17410" descr="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031875"/>
            <a:ext cx="8642350" cy="539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4097"/>
          <p:cNvSpPr/>
          <p:nvPr/>
        </p:nvSpPr>
        <p:spPr>
          <a:xfrm>
            <a:off x="1774825" y="1052513"/>
            <a:ext cx="8642350" cy="230695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恩格斯说：“当革命风暴横扫法国时，英国正在进行一场比较平静的但是威力并不因此减弱的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变革</a:t>
            </a:r>
            <a:r>
              <a:rPr lang="zh-CN" altLang="en-US" sz="3200" b="1" dirty="0">
                <a:latin typeface="宋体" panose="02010600030101010101" pitchFamily="2" charset="-122"/>
              </a:rPr>
              <a:t>。”      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7850" y="3860800"/>
            <a:ext cx="84248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这场“变革”指的是什么？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7" name="文本框 4100"/>
          <p:cNvSpPr txBox="1"/>
          <p:nvPr/>
        </p:nvSpPr>
        <p:spPr>
          <a:xfrm>
            <a:off x="4797425" y="4797425"/>
            <a:ext cx="27035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工业革命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077" name="组合 1"/>
          <p:cNvGrpSpPr/>
          <p:nvPr/>
        </p:nvGrpSpPr>
        <p:grpSpPr>
          <a:xfrm>
            <a:off x="1530350" y="15875"/>
            <a:ext cx="1295400" cy="444500"/>
            <a:chOff x="6524" y="16049"/>
            <a:chExt cx="1295400" cy="444500"/>
          </a:xfrm>
        </p:grpSpPr>
        <p:sp>
          <p:nvSpPr>
            <p:cNvPr id="3078" name="文本框 4103"/>
            <p:cNvSpPr txBox="1"/>
            <p:nvPr/>
          </p:nvSpPr>
          <p:spPr>
            <a:xfrm>
              <a:off x="6524" y="16049"/>
              <a:ext cx="1295400" cy="4013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>
              <a:spAutoFit/>
            </a:bodyPr>
            <a:p>
              <a:r>
                <a:rPr lang="zh-CN" altLang="en-US" sz="2000" b="1" dirty="0">
                  <a:solidFill>
                    <a:srgbClr val="2E6CB8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导入新课</a:t>
              </a:r>
              <a:endParaRPr lang="zh-CN" altLang="zh-CN" sz="2000" b="1" dirty="0">
                <a:solidFill>
                  <a:srgbClr val="2E6CB8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3079" name="Picture 3" descr="C:\Users\Administrator\Desktop\Redocn_2013102516062741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2501" t="2817" r="10249" b="94366"/>
            <a:stretch>
              <a:fillRect/>
            </a:stretch>
          </p:blipFill>
          <p:spPr>
            <a:xfrm>
              <a:off x="58912" y="320849"/>
              <a:ext cx="1095375" cy="1397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4826000" y="5900738"/>
            <a:ext cx="2540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工业革命时代的纺织厂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728788" y="6261100"/>
            <a:ext cx="8732837" cy="5226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后来又发明了水力织布机，把织布的速度提高了数十倍。纺织机器的发明，促进了纺织业的飞速发展。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436" name="图片 18435" descr="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1030288"/>
            <a:ext cx="8610600" cy="482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2898775" y="5649913"/>
            <a:ext cx="2032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瓦特的改良蒸汽机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1762125" y="6008688"/>
            <a:ext cx="8667750" cy="784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1769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年，瓦特成功研制改良蒸汽机。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1785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年，改良蒸汽机开始用作纺织的动力机。现代家庭中许多家用电器的功率计算单位是“瓦特”（</a:t>
            </a:r>
            <a:r>
              <a:rPr lang="en-US" altLang="zh-CN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W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），这是以由对蒸汽机发展做出重大贡献的英国科学家詹姆斯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瓦特的名字命名。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6572250" y="5649913"/>
            <a:ext cx="3556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瓦特万能蒸汽机工作原理示意图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25605" name="图片 25604" descr="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738" y="1065213"/>
            <a:ext cx="4408487" cy="445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25605" descr="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638" y="1185863"/>
            <a:ext cx="4213225" cy="422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1579563" y="819150"/>
            <a:ext cx="8816975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瓦特改良蒸汽机   </a:t>
            </a:r>
            <a:r>
              <a:rPr lang="en-US" altLang="zh-CN" sz="3200" b="1">
                <a:latin typeface="Arial" panose="020B0604020202020204" pitchFamily="34" charset="0"/>
                <a:ea typeface="黑体" panose="02010600030101010101" pitchFamily="49" charset="-122"/>
              </a:rPr>
              <a:t>1769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年</a:t>
            </a:r>
            <a:endParaRPr lang="zh-CN" altLang="en-US" sz="32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5681663" y="930275"/>
            <a:ext cx="4895850" cy="58356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最重大的技术发明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1919288" y="6278563"/>
            <a:ext cx="2808287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endParaRPr sz="3200" b="1">
              <a:solidFill>
                <a:srgbClr val="0000FF"/>
              </a:solidFill>
              <a:latin typeface="Verdana" panose="020B0604030504040204" pitchFamily="2" charset="0"/>
              <a:ea typeface="黑体" panose="02010600030101010101" pitchFamily="49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1847850" y="1484313"/>
            <a:ext cx="208915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152400" eaLnBrk="0" hangingPunct="0"/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影响：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3216275" y="1482725"/>
            <a:ext cx="6408738" cy="9271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>
              <a:lnSpc>
                <a:spcPct val="85000"/>
              </a:lnSpc>
            </a:pP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①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使生产摆脱自然条件的限制，推 动工厂在各地建立；</a:t>
            </a:r>
            <a:endParaRPr lang="zh-CN" altLang="en-US" sz="32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3216275" y="2492375"/>
            <a:ext cx="6048375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黑体" panose="02010600030101010101" pitchFamily="49" charset="-122"/>
              </a:rPr>
              <a:t>②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将人类社会推进到蒸汽时代。</a:t>
            </a:r>
            <a:endParaRPr lang="zh-CN" altLang="en-US" sz="32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31752" name="图片 31751"/>
          <p:cNvPicPr>
            <a:picLocks noChangeAspect="1"/>
          </p:cNvPicPr>
          <p:nvPr/>
        </p:nvPicPr>
        <p:blipFill>
          <a:blip r:embed="rId1"/>
          <a:srcRect l="16606" t="13780" r="16435" b="15343"/>
          <a:stretch>
            <a:fillRect/>
          </a:stretch>
        </p:blipFill>
        <p:spPr>
          <a:xfrm>
            <a:off x="1524000" y="3213100"/>
            <a:ext cx="8532813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文本框 31752"/>
          <p:cNvSpPr txBox="1"/>
          <p:nvPr/>
        </p:nvSpPr>
        <p:spPr>
          <a:xfrm>
            <a:off x="7535863" y="6338888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黑体" panose="02010600030101010101" pitchFamily="49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49" charset="-122"/>
              </a:rPr>
              <a:t>联动式蒸汽机</a:t>
            </a:r>
            <a:r>
              <a:rPr lang="en-US" altLang="zh-CN" sz="2800" b="1">
                <a:latin typeface="Arial" panose="020B0604020202020204" pitchFamily="34" charset="0"/>
                <a:ea typeface="黑体" panose="02010600030101010101" pitchFamily="49" charset="-122"/>
              </a:rPr>
              <a:t>)</a:t>
            </a:r>
            <a:endParaRPr lang="en-US" altLang="zh-CN" sz="28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9" grpId="0"/>
      <p:bldP spid="31750" grpId="0" bldLvl="0" animBg="1"/>
      <p:bldP spid="3175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6"/>
          <p:cNvSpPr txBox="1"/>
          <p:nvPr/>
        </p:nvSpPr>
        <p:spPr>
          <a:xfrm>
            <a:off x="2495550" y="3284538"/>
            <a:ext cx="25209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人力、畜力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水力、风力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3011" name="Text Box 7"/>
          <p:cNvSpPr txBox="1"/>
          <p:nvPr/>
        </p:nvSpPr>
        <p:spPr>
          <a:xfrm>
            <a:off x="6743700" y="3644900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蒸汽动力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0030101010101" pitchFamily="49" charset="-122"/>
            </a:endParaRPr>
          </a:p>
        </p:txBody>
      </p:sp>
      <p:sp>
        <p:nvSpPr>
          <p:cNvPr id="43012" name="WordArt 8"/>
          <p:cNvSpPr>
            <a:spLocks noTextEdit="1"/>
          </p:cNvSpPr>
          <p:nvPr/>
        </p:nvSpPr>
        <p:spPr>
          <a:xfrm rot="21475369">
            <a:off x="7319963" y="765175"/>
            <a:ext cx="2520950" cy="11509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720">
                <a:ln w="635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3882" dir="2699999" algn="ctr" rotWithShape="0">
                    <a:srgbClr val="C0C0C0">
                      <a:alpha val="78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蒸汽时代</a:t>
            </a:r>
            <a:endParaRPr lang="zh-CN" altLang="en-US" sz="3600" spc="720">
              <a:ln w="635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53882" dir="2699999" algn="ctr" rotWithShape="0">
                  <a:srgbClr val="C0C0C0">
                    <a:alpha val="78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3013" name="Text Box 9"/>
          <p:cNvSpPr txBox="1"/>
          <p:nvPr/>
        </p:nvSpPr>
        <p:spPr>
          <a:xfrm>
            <a:off x="2640013" y="5229225"/>
            <a:ext cx="2232025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手工工场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黑体" panose="02010600030101010101" pitchFamily="49" charset="-122"/>
            </a:endParaRPr>
          </a:p>
        </p:txBody>
      </p:sp>
      <p:sp>
        <p:nvSpPr>
          <p:cNvPr id="43014" name="Text Box 10"/>
          <p:cNvSpPr txBox="1"/>
          <p:nvPr/>
        </p:nvSpPr>
        <p:spPr>
          <a:xfrm>
            <a:off x="6959600" y="5229225"/>
            <a:ext cx="1922463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大工厂</a:t>
            </a:r>
            <a:endParaRPr lang="zh-CN" altLang="en-US" sz="3600" b="1">
              <a:solidFill>
                <a:srgbClr val="FF3300"/>
              </a:solidFill>
              <a:latin typeface="宋体" panose="02010600030101010101" pitchFamily="2" charset="-122"/>
              <a:ea typeface="黑体" panose="02010600030101010101" pitchFamily="49" charset="-122"/>
            </a:endParaRPr>
          </a:p>
        </p:txBody>
      </p:sp>
      <p:sp>
        <p:nvSpPr>
          <p:cNvPr id="43015" name="AutoShape 11"/>
          <p:cNvSpPr/>
          <p:nvPr/>
        </p:nvSpPr>
        <p:spPr>
          <a:xfrm>
            <a:off x="5159375" y="5373688"/>
            <a:ext cx="1584325" cy="360362"/>
          </a:xfrm>
          <a:prstGeom prst="rightArrow">
            <a:avLst>
              <a:gd name="adj1" fmla="val 50000"/>
              <a:gd name="adj2" fmla="val 109912"/>
            </a:avLst>
          </a:prstGeom>
          <a:solidFill>
            <a:srgbClr val="0000FF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16" name="Oval 12"/>
          <p:cNvSpPr/>
          <p:nvPr/>
        </p:nvSpPr>
        <p:spPr>
          <a:xfrm>
            <a:off x="1992313" y="3141663"/>
            <a:ext cx="7272337" cy="1441450"/>
          </a:xfrm>
          <a:prstGeom prst="ellipse">
            <a:avLst/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17" name="Oval 13"/>
          <p:cNvSpPr/>
          <p:nvPr/>
        </p:nvSpPr>
        <p:spPr>
          <a:xfrm>
            <a:off x="2208213" y="4797425"/>
            <a:ext cx="7127875" cy="1584325"/>
          </a:xfrm>
          <a:prstGeom prst="ellipse">
            <a:avLst/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18" name="Oval 14"/>
          <p:cNvSpPr/>
          <p:nvPr/>
        </p:nvSpPr>
        <p:spPr>
          <a:xfrm>
            <a:off x="6816725" y="549275"/>
            <a:ext cx="3384550" cy="1441450"/>
          </a:xfrm>
          <a:prstGeom prst="ellipse">
            <a:avLst/>
          </a:prstGeom>
          <a:noFill/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19" name="AutoShape 15"/>
          <p:cNvSpPr/>
          <p:nvPr/>
        </p:nvSpPr>
        <p:spPr>
          <a:xfrm>
            <a:off x="5159375" y="3789363"/>
            <a:ext cx="1511300" cy="360362"/>
          </a:xfrm>
          <a:prstGeom prst="rightArrow">
            <a:avLst>
              <a:gd name="adj1" fmla="val 50000"/>
              <a:gd name="adj2" fmla="val 104845"/>
            </a:avLst>
          </a:prstGeom>
          <a:solidFill>
            <a:srgbClr val="0000FF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20" name="Line 16"/>
          <p:cNvSpPr/>
          <p:nvPr/>
        </p:nvSpPr>
        <p:spPr>
          <a:xfrm>
            <a:off x="5808663" y="836613"/>
            <a:ext cx="0" cy="568801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1" name="Text Box 17"/>
          <p:cNvSpPr txBox="1"/>
          <p:nvPr/>
        </p:nvSpPr>
        <p:spPr>
          <a:xfrm>
            <a:off x="4872038" y="1773238"/>
            <a:ext cx="1873250" cy="113728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黑体" panose="02010600030101010101" pitchFamily="49" charset="-122"/>
              </a:rPr>
              <a:t>蒸汽机的改良</a:t>
            </a:r>
            <a:endParaRPr lang="zh-CN" altLang="en-US" sz="40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43022" name="WordArt 18"/>
          <p:cNvSpPr>
            <a:spLocks noTextEdit="1"/>
          </p:cNvSpPr>
          <p:nvPr/>
        </p:nvSpPr>
        <p:spPr>
          <a:xfrm>
            <a:off x="2063750" y="981075"/>
            <a:ext cx="30956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8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蒸汽机的影响</a:t>
            </a:r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8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3023" name="AutoShape 19"/>
          <p:cNvSpPr/>
          <p:nvPr/>
        </p:nvSpPr>
        <p:spPr>
          <a:xfrm>
            <a:off x="5303838" y="1198563"/>
            <a:ext cx="1439862" cy="360362"/>
          </a:xfrm>
          <a:prstGeom prst="rightArrow">
            <a:avLst>
              <a:gd name="adj1" fmla="val 50000"/>
              <a:gd name="adj2" fmla="val 99889"/>
            </a:avLst>
          </a:prstGeom>
          <a:solidFill>
            <a:srgbClr val="0000FF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3024" name="Text Box 2"/>
          <p:cNvSpPr txBox="1"/>
          <p:nvPr/>
        </p:nvSpPr>
        <p:spPr>
          <a:xfrm>
            <a:off x="1524000" y="0"/>
            <a:ext cx="4500563" cy="6451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人类进入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0030101010101" pitchFamily="49" charset="-122"/>
              </a:rPr>
              <a:t>蒸汽时代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3" grpId="0" bldLvl="0" animBg="1"/>
      <p:bldP spid="43014" grpId="0" bldLvl="0" animBg="1"/>
      <p:bldP spid="43015" grpId="0" bldLvl="0" animBg="1"/>
      <p:bldP spid="43016" grpId="0" bldLvl="0" animBg="1"/>
      <p:bldP spid="43017" grpId="0" bldLvl="0" animBg="1"/>
      <p:bldP spid="43018" grpId="0" bldLvl="0" animBg="1"/>
      <p:bldP spid="43019" grpId="0" bldLvl="0" animBg="1"/>
      <p:bldP spid="43023" grpId="0" bldLvl="0" animBg="1"/>
      <p:bldP spid="430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3810000" y="5900738"/>
            <a:ext cx="4572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英国使用瓦特双动式蒸汽机从矿井中提煤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1797050" y="6261100"/>
            <a:ext cx="8597900" cy="5226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其他工业部门随后也广泛使用蒸汽动力。蒸汽机的广泛应用，促进了机器制造、冶金、采矿等一系列工业部门的技术革命。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7652" name="图片 27651" descr="z"/>
          <p:cNvPicPr>
            <a:picLocks noChangeAspect="1"/>
          </p:cNvPicPr>
          <p:nvPr/>
        </p:nvPicPr>
        <p:blipFill>
          <a:blip r:embed="rId1">
            <a:lum bright="6000" contrast="12000"/>
          </a:blip>
          <a:stretch>
            <a:fillRect/>
          </a:stretch>
        </p:blipFill>
        <p:spPr>
          <a:xfrm>
            <a:off x="1785938" y="1030288"/>
            <a:ext cx="8620125" cy="481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工业革命后的棉纺织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20713"/>
            <a:ext cx="4427538" cy="3430587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2771" name="图片 32770" descr="01300000176284121620384093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563" y="841375"/>
            <a:ext cx="4643437" cy="3384550"/>
          </a:xfrm>
          <a:prstGeom prst="rect">
            <a:avLst/>
          </a:prstGeom>
          <a:noFill/>
          <a:ln w="5715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2772" name="文本框 32771"/>
          <p:cNvSpPr txBox="1"/>
          <p:nvPr/>
        </p:nvSpPr>
        <p:spPr>
          <a:xfrm>
            <a:off x="1681163" y="4448175"/>
            <a:ext cx="3887787" cy="71818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黑体" panose="02010600030101010101" pitchFamily="49" charset="-122"/>
              </a:rPr>
              <a:t>蒸汽机被广泛的应用在纺织业，现代意义的工厂出现</a:t>
            </a:r>
            <a:endParaRPr lang="zh-CN" altLang="en-US" sz="2400" b="1">
              <a:latin typeface="宋体" panose="02010600030101010101" pitchFamily="2" charset="-122"/>
              <a:ea typeface="黑体" panose="02010600030101010101" pitchFamily="49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524000" y="5199063"/>
            <a:ext cx="9036050" cy="1763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5000"/>
              </a:lnSpc>
            </a:pPr>
            <a:r>
              <a:rPr lang="en-US" altLang="zh-CN" sz="3200" b="1">
                <a:latin typeface="Arial" panose="020B0604020202020204" pitchFamily="34" charset="0"/>
                <a:ea typeface="黑体" panose="02010600030101010101" pitchFamily="49" charset="-122"/>
              </a:rPr>
              <a:t>   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19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世纪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30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年代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英国工厂里是一排排用蒸汽机作动力的纺织机器、一群群分工明确的工人、一匹匹花色众多的棉布</a:t>
            </a:r>
            <a:r>
              <a:rPr lang="en-US" altLang="zh-CN" sz="3200" b="1">
                <a:latin typeface="Arial" panose="020B0604020202020204" pitchFamily="34" charset="0"/>
                <a:ea typeface="黑体" panose="02010600030101010101" pitchFamily="49" charset="-122"/>
              </a:rPr>
              <a:t>……</a:t>
            </a:r>
            <a:r>
              <a:rPr lang="zh-CN" altLang="en-US" sz="32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冶金、采矿等部门也采用机器生产和蒸汽动力</a:t>
            </a:r>
            <a:r>
              <a:rPr lang="en-US" altLang="zh-CN" sz="3200" b="1">
                <a:solidFill>
                  <a:srgbClr val="CC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3200" b="1">
              <a:solidFill>
                <a:srgbClr val="CC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6877050" y="4503738"/>
            <a:ext cx="2663825" cy="71818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黑体" panose="02010600030101010101" pitchFamily="49" charset="-122"/>
              </a:rPr>
              <a:t>使用瓦特联动式蒸汽机从矿井中提煤</a:t>
            </a:r>
            <a:endParaRPr lang="zh-CN" altLang="en-US" sz="24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2439988" y="1462088"/>
            <a:ext cx="7308850" cy="15684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蒸汽机是第一个真正国际性的发明。它武装了人类，使虚弱无力的双手变得力大无穷。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解放了人的双手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)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6" name="Text Box 2"/>
          <p:cNvSpPr txBox="1"/>
          <p:nvPr/>
        </p:nvSpPr>
        <p:spPr>
          <a:xfrm>
            <a:off x="3038475" y="3057525"/>
            <a:ext cx="5832475" cy="132207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瓦特改良蒸汽机</a:t>
            </a:r>
            <a:r>
              <a:rPr lang="en-US" altLang="zh-CN" sz="4000" b="1" dirty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4000" b="1" dirty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工业革命</a:t>
            </a:r>
            <a:r>
              <a:rPr lang="zh-CN" altLang="en-US" sz="40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标志性成就</a:t>
            </a:r>
            <a:endParaRPr lang="zh-CN" altLang="en-US" sz="40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7734300" y="0"/>
            <a:ext cx="3276600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新能源：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煤炭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1492250" y="77788"/>
            <a:ext cx="5794375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0030101010101" pitchFamily="49" charset="-122"/>
              </a:rPr>
              <a:t>核心成就：瓦特改良蒸汽机  </a:t>
            </a:r>
            <a:endParaRPr lang="zh-CN" altLang="en-US" sz="32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bldLvl="0" animBg="1"/>
      <p:bldP spid="32776" grpId="0" bldLvl="0" animBg="1"/>
      <p:bldP spid="3277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11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19088"/>
            <a:ext cx="9144000" cy="606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Freeform 9"/>
          <p:cNvSpPr/>
          <p:nvPr/>
        </p:nvSpPr>
        <p:spPr>
          <a:xfrm>
            <a:off x="6792913" y="2065338"/>
            <a:ext cx="2897187" cy="2439987"/>
          </a:xfrm>
          <a:custGeom>
            <a:avLst/>
            <a:gdLst>
              <a:gd name="txL" fmla="*/ 0 w 2296"/>
              <a:gd name="txT" fmla="*/ 0 h 1469"/>
              <a:gd name="txR" fmla="*/ 2296 w 2296"/>
              <a:gd name="txB" fmla="*/ 1469 h 1469"/>
            </a:gdLst>
            <a:ahLst/>
            <a:cxnLst>
              <a:cxn ang="0">
                <a:pos x="982" y="1061"/>
              </a:cxn>
              <a:cxn ang="0">
                <a:pos x="1357" y="1012"/>
              </a:cxn>
              <a:cxn ang="0">
                <a:pos x="1666" y="957"/>
              </a:cxn>
              <a:cxn ang="0">
                <a:pos x="1916" y="897"/>
              </a:cxn>
              <a:cxn ang="0">
                <a:pos x="2100" y="832"/>
              </a:cxn>
              <a:cxn ang="0">
                <a:pos x="2220" y="756"/>
              </a:cxn>
              <a:cxn ang="0">
                <a:pos x="2285" y="669"/>
              </a:cxn>
              <a:cxn ang="0">
                <a:pos x="2290" y="560"/>
              </a:cxn>
              <a:cxn ang="0">
                <a:pos x="2241" y="457"/>
              </a:cxn>
              <a:cxn ang="0">
                <a:pos x="2144" y="364"/>
              </a:cxn>
              <a:cxn ang="0">
                <a:pos x="2008" y="277"/>
              </a:cxn>
              <a:cxn ang="0">
                <a:pos x="1769" y="157"/>
              </a:cxn>
              <a:cxn ang="0">
                <a:pos x="1612" y="92"/>
              </a:cxn>
              <a:cxn ang="0">
                <a:pos x="1476" y="43"/>
              </a:cxn>
              <a:cxn ang="0">
                <a:pos x="1384" y="10"/>
              </a:cxn>
              <a:cxn ang="0">
                <a:pos x="1346" y="0"/>
              </a:cxn>
              <a:cxn ang="0">
                <a:pos x="1655" y="119"/>
              </a:cxn>
              <a:cxn ang="0">
                <a:pos x="1948" y="255"/>
              </a:cxn>
              <a:cxn ang="0">
                <a:pos x="2068" y="326"/>
              </a:cxn>
              <a:cxn ang="0">
                <a:pos x="2171" y="402"/>
              </a:cxn>
              <a:cxn ang="0">
                <a:pos x="2236" y="478"/>
              </a:cxn>
              <a:cxn ang="0">
                <a:pos x="2263" y="560"/>
              </a:cxn>
              <a:cxn ang="0">
                <a:pos x="2241" y="636"/>
              </a:cxn>
              <a:cxn ang="0">
                <a:pos x="2171" y="702"/>
              </a:cxn>
              <a:cxn ang="0">
                <a:pos x="2062" y="756"/>
              </a:cxn>
              <a:cxn ang="0">
                <a:pos x="1921" y="800"/>
              </a:cxn>
              <a:cxn ang="0">
                <a:pos x="1748" y="843"/>
              </a:cxn>
              <a:cxn ang="0">
                <a:pos x="1351" y="908"/>
              </a:cxn>
              <a:cxn ang="0">
                <a:pos x="923" y="968"/>
              </a:cxn>
              <a:cxn ang="0">
                <a:pos x="521" y="1028"/>
              </a:cxn>
              <a:cxn ang="0">
                <a:pos x="353" y="1066"/>
              </a:cxn>
              <a:cxn ang="0">
                <a:pos x="206" y="1104"/>
              </a:cxn>
              <a:cxn ang="0">
                <a:pos x="92" y="1148"/>
              </a:cxn>
              <a:cxn ang="0">
                <a:pos x="22" y="1202"/>
              </a:cxn>
              <a:cxn ang="0">
                <a:pos x="0" y="1262"/>
              </a:cxn>
              <a:cxn ang="0">
                <a:pos x="27" y="1327"/>
              </a:cxn>
              <a:cxn ang="0">
                <a:pos x="98" y="1382"/>
              </a:cxn>
              <a:cxn ang="0">
                <a:pos x="196" y="1425"/>
              </a:cxn>
              <a:cxn ang="0">
                <a:pos x="326" y="1469"/>
              </a:cxn>
              <a:cxn ang="0">
                <a:pos x="217" y="1414"/>
              </a:cxn>
              <a:cxn ang="0">
                <a:pos x="147" y="1360"/>
              </a:cxn>
              <a:cxn ang="0">
                <a:pos x="120" y="1306"/>
              </a:cxn>
              <a:cxn ang="0">
                <a:pos x="141" y="1257"/>
              </a:cxn>
              <a:cxn ang="0">
                <a:pos x="212" y="1208"/>
              </a:cxn>
              <a:cxn ang="0">
                <a:pos x="342" y="1164"/>
              </a:cxn>
              <a:cxn ang="0">
                <a:pos x="527" y="1121"/>
              </a:cxn>
              <a:cxn ang="0">
                <a:pos x="771" y="1088"/>
              </a:cxn>
            </a:cxnLst>
            <a:rect l="txL" t="txT" r="txR" b="txB"/>
            <a:pathLst>
              <a:path w="2296" h="1469">
                <a:moveTo>
                  <a:pt x="771" y="1088"/>
                </a:moveTo>
                <a:lnTo>
                  <a:pt x="982" y="1061"/>
                </a:lnTo>
                <a:lnTo>
                  <a:pt x="1178" y="1034"/>
                </a:lnTo>
                <a:lnTo>
                  <a:pt x="1357" y="1012"/>
                </a:lnTo>
                <a:lnTo>
                  <a:pt x="1520" y="985"/>
                </a:lnTo>
                <a:lnTo>
                  <a:pt x="1666" y="957"/>
                </a:lnTo>
                <a:lnTo>
                  <a:pt x="1796" y="930"/>
                </a:lnTo>
                <a:lnTo>
                  <a:pt x="1916" y="897"/>
                </a:lnTo>
                <a:lnTo>
                  <a:pt x="2013" y="870"/>
                </a:lnTo>
                <a:lnTo>
                  <a:pt x="2100" y="832"/>
                </a:lnTo>
                <a:lnTo>
                  <a:pt x="2171" y="800"/>
                </a:lnTo>
                <a:lnTo>
                  <a:pt x="2220" y="756"/>
                </a:lnTo>
                <a:lnTo>
                  <a:pt x="2263" y="712"/>
                </a:lnTo>
                <a:lnTo>
                  <a:pt x="2285" y="669"/>
                </a:lnTo>
                <a:lnTo>
                  <a:pt x="2296" y="614"/>
                </a:lnTo>
                <a:lnTo>
                  <a:pt x="2290" y="560"/>
                </a:lnTo>
                <a:lnTo>
                  <a:pt x="2269" y="500"/>
                </a:lnTo>
                <a:lnTo>
                  <a:pt x="2241" y="457"/>
                </a:lnTo>
                <a:lnTo>
                  <a:pt x="2198" y="408"/>
                </a:lnTo>
                <a:lnTo>
                  <a:pt x="2144" y="364"/>
                </a:lnTo>
                <a:lnTo>
                  <a:pt x="2079" y="321"/>
                </a:lnTo>
                <a:lnTo>
                  <a:pt x="2008" y="277"/>
                </a:lnTo>
                <a:lnTo>
                  <a:pt x="1927" y="234"/>
                </a:lnTo>
                <a:lnTo>
                  <a:pt x="1769" y="157"/>
                </a:lnTo>
                <a:lnTo>
                  <a:pt x="1688" y="125"/>
                </a:lnTo>
                <a:lnTo>
                  <a:pt x="1612" y="92"/>
                </a:lnTo>
                <a:lnTo>
                  <a:pt x="1536" y="65"/>
                </a:lnTo>
                <a:lnTo>
                  <a:pt x="1476" y="43"/>
                </a:lnTo>
                <a:lnTo>
                  <a:pt x="1422" y="27"/>
                </a:lnTo>
                <a:lnTo>
                  <a:pt x="1384" y="10"/>
                </a:lnTo>
                <a:lnTo>
                  <a:pt x="1357" y="5"/>
                </a:lnTo>
                <a:lnTo>
                  <a:pt x="1346" y="0"/>
                </a:lnTo>
                <a:lnTo>
                  <a:pt x="1498" y="54"/>
                </a:lnTo>
                <a:lnTo>
                  <a:pt x="1655" y="119"/>
                </a:lnTo>
                <a:lnTo>
                  <a:pt x="1807" y="185"/>
                </a:lnTo>
                <a:lnTo>
                  <a:pt x="1948" y="255"/>
                </a:lnTo>
                <a:lnTo>
                  <a:pt x="2013" y="288"/>
                </a:lnTo>
                <a:lnTo>
                  <a:pt x="2068" y="326"/>
                </a:lnTo>
                <a:lnTo>
                  <a:pt x="2122" y="364"/>
                </a:lnTo>
                <a:lnTo>
                  <a:pt x="2171" y="402"/>
                </a:lnTo>
                <a:lnTo>
                  <a:pt x="2209" y="440"/>
                </a:lnTo>
                <a:lnTo>
                  <a:pt x="2236" y="478"/>
                </a:lnTo>
                <a:lnTo>
                  <a:pt x="2252" y="522"/>
                </a:lnTo>
                <a:lnTo>
                  <a:pt x="2263" y="560"/>
                </a:lnTo>
                <a:lnTo>
                  <a:pt x="2258" y="598"/>
                </a:lnTo>
                <a:lnTo>
                  <a:pt x="2241" y="636"/>
                </a:lnTo>
                <a:lnTo>
                  <a:pt x="2214" y="669"/>
                </a:lnTo>
                <a:lnTo>
                  <a:pt x="2171" y="702"/>
                </a:lnTo>
                <a:lnTo>
                  <a:pt x="2122" y="729"/>
                </a:lnTo>
                <a:lnTo>
                  <a:pt x="2062" y="756"/>
                </a:lnTo>
                <a:lnTo>
                  <a:pt x="1997" y="778"/>
                </a:lnTo>
                <a:lnTo>
                  <a:pt x="1921" y="800"/>
                </a:lnTo>
                <a:lnTo>
                  <a:pt x="1834" y="821"/>
                </a:lnTo>
                <a:lnTo>
                  <a:pt x="1748" y="843"/>
                </a:lnTo>
                <a:lnTo>
                  <a:pt x="1552" y="876"/>
                </a:lnTo>
                <a:lnTo>
                  <a:pt x="1351" y="908"/>
                </a:lnTo>
                <a:lnTo>
                  <a:pt x="1134" y="941"/>
                </a:lnTo>
                <a:lnTo>
                  <a:pt x="923" y="968"/>
                </a:lnTo>
                <a:lnTo>
                  <a:pt x="716" y="995"/>
                </a:lnTo>
                <a:lnTo>
                  <a:pt x="521" y="1028"/>
                </a:lnTo>
                <a:lnTo>
                  <a:pt x="434" y="1044"/>
                </a:lnTo>
                <a:lnTo>
                  <a:pt x="353" y="1066"/>
                </a:lnTo>
                <a:lnTo>
                  <a:pt x="277" y="1082"/>
                </a:lnTo>
                <a:lnTo>
                  <a:pt x="206" y="1104"/>
                </a:lnTo>
                <a:lnTo>
                  <a:pt x="147" y="1126"/>
                </a:lnTo>
                <a:lnTo>
                  <a:pt x="92" y="1148"/>
                </a:lnTo>
                <a:lnTo>
                  <a:pt x="54" y="1175"/>
                </a:lnTo>
                <a:lnTo>
                  <a:pt x="22" y="1202"/>
                </a:lnTo>
                <a:lnTo>
                  <a:pt x="6" y="1229"/>
                </a:lnTo>
                <a:lnTo>
                  <a:pt x="0" y="1262"/>
                </a:lnTo>
                <a:lnTo>
                  <a:pt x="11" y="1295"/>
                </a:lnTo>
                <a:lnTo>
                  <a:pt x="27" y="1327"/>
                </a:lnTo>
                <a:lnTo>
                  <a:pt x="54" y="1355"/>
                </a:lnTo>
                <a:lnTo>
                  <a:pt x="98" y="1382"/>
                </a:lnTo>
                <a:lnTo>
                  <a:pt x="141" y="1404"/>
                </a:lnTo>
                <a:lnTo>
                  <a:pt x="196" y="1425"/>
                </a:lnTo>
                <a:lnTo>
                  <a:pt x="261" y="1447"/>
                </a:lnTo>
                <a:lnTo>
                  <a:pt x="326" y="1469"/>
                </a:lnTo>
                <a:lnTo>
                  <a:pt x="266" y="1442"/>
                </a:lnTo>
                <a:lnTo>
                  <a:pt x="217" y="1414"/>
                </a:lnTo>
                <a:lnTo>
                  <a:pt x="174" y="1387"/>
                </a:lnTo>
                <a:lnTo>
                  <a:pt x="147" y="1360"/>
                </a:lnTo>
                <a:lnTo>
                  <a:pt x="125" y="1333"/>
                </a:lnTo>
                <a:lnTo>
                  <a:pt x="120" y="1306"/>
                </a:lnTo>
                <a:lnTo>
                  <a:pt x="125" y="1278"/>
                </a:lnTo>
                <a:lnTo>
                  <a:pt x="141" y="1257"/>
                </a:lnTo>
                <a:lnTo>
                  <a:pt x="174" y="1229"/>
                </a:lnTo>
                <a:lnTo>
                  <a:pt x="212" y="1208"/>
                </a:lnTo>
                <a:lnTo>
                  <a:pt x="272" y="1186"/>
                </a:lnTo>
                <a:lnTo>
                  <a:pt x="342" y="1164"/>
                </a:lnTo>
                <a:lnTo>
                  <a:pt x="423" y="1142"/>
                </a:lnTo>
                <a:lnTo>
                  <a:pt x="527" y="1121"/>
                </a:lnTo>
                <a:lnTo>
                  <a:pt x="641" y="1104"/>
                </a:lnTo>
                <a:lnTo>
                  <a:pt x="771" y="1088"/>
                </a:lnTo>
                <a:close/>
              </a:path>
            </a:pathLst>
          </a:custGeom>
          <a:gradFill rotWithShape="0">
            <a:gsLst>
              <a:gs pos="0">
                <a:srgbClr val="001949"/>
              </a:gs>
              <a:gs pos="100000">
                <a:srgbClr val="001D56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sz="140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9939" name="AutoShape 10" descr="2"/>
          <p:cNvSpPr>
            <a:spLocks noChangeAspect="1"/>
          </p:cNvSpPr>
          <p:nvPr/>
        </p:nvSpPr>
        <p:spPr>
          <a:xfrm>
            <a:off x="6607175" y="6408738"/>
            <a:ext cx="719138" cy="5413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sz="140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9940" name="Rectangle 11"/>
          <p:cNvSpPr/>
          <p:nvPr/>
        </p:nvSpPr>
        <p:spPr>
          <a:xfrm>
            <a:off x="1976438" y="1536700"/>
            <a:ext cx="8229600" cy="452596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sz="1400"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39941" name="Picture 12" descr="jc_ls_bs_tc_91_yz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836613"/>
            <a:ext cx="8785225" cy="561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2" name="Text Box 13"/>
          <p:cNvSpPr txBox="1"/>
          <p:nvPr/>
        </p:nvSpPr>
        <p:spPr>
          <a:xfrm>
            <a:off x="4008438" y="1700213"/>
            <a:ext cx="1219200" cy="58356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英国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3" name="Text Box 14"/>
          <p:cNvSpPr txBox="1"/>
          <p:nvPr/>
        </p:nvSpPr>
        <p:spPr>
          <a:xfrm>
            <a:off x="4583113" y="2781300"/>
            <a:ext cx="1079500" cy="58356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法国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4" name="Text Box 15"/>
          <p:cNvSpPr txBox="1"/>
          <p:nvPr/>
        </p:nvSpPr>
        <p:spPr>
          <a:xfrm>
            <a:off x="2351088" y="2349500"/>
            <a:ext cx="1152525" cy="58356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美国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5" name="Text Box 16"/>
          <p:cNvSpPr txBox="1"/>
          <p:nvPr/>
        </p:nvSpPr>
        <p:spPr>
          <a:xfrm>
            <a:off x="5375275" y="1844675"/>
            <a:ext cx="1689100" cy="583565"/>
          </a:xfrm>
          <a:prstGeom prst="rect">
            <a:avLst/>
          </a:prstGeom>
          <a:solidFill>
            <a:srgbClr val="000514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德意志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6" name="Text Box 17"/>
          <p:cNvSpPr txBox="1"/>
          <p:nvPr/>
        </p:nvSpPr>
        <p:spPr>
          <a:xfrm>
            <a:off x="7464425" y="1628775"/>
            <a:ext cx="1157288" cy="583565"/>
          </a:xfrm>
          <a:prstGeom prst="rect">
            <a:avLst/>
          </a:prstGeom>
          <a:solidFill>
            <a:srgbClr val="0033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俄国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7" name="Text Box 18"/>
          <p:cNvSpPr txBox="1"/>
          <p:nvPr/>
        </p:nvSpPr>
        <p:spPr>
          <a:xfrm>
            <a:off x="8328025" y="3284538"/>
            <a:ext cx="1230313" cy="583565"/>
          </a:xfrm>
          <a:prstGeom prst="rect">
            <a:avLst/>
          </a:prstGeom>
          <a:solidFill>
            <a:srgbClr val="0033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日本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8" name="Text Box 19"/>
          <p:cNvSpPr txBox="1"/>
          <p:nvPr/>
        </p:nvSpPr>
        <p:spPr>
          <a:xfrm>
            <a:off x="5808663" y="2565400"/>
            <a:ext cx="1660525" cy="583565"/>
          </a:xfrm>
          <a:prstGeom prst="rect">
            <a:avLst/>
          </a:prstGeom>
          <a:solidFill>
            <a:srgbClr val="0033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奥地利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9949" name="Rectangle 20"/>
          <p:cNvSpPr/>
          <p:nvPr/>
        </p:nvSpPr>
        <p:spPr>
          <a:xfrm>
            <a:off x="2103438" y="125413"/>
            <a:ext cx="73453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b="1">
              <a:solidFill>
                <a:srgbClr val="FFFF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9950" name="矩形 39949"/>
          <p:cNvSpPr/>
          <p:nvPr/>
        </p:nvSpPr>
        <p:spPr>
          <a:xfrm>
            <a:off x="1524000" y="0"/>
            <a:ext cx="2624138" cy="7667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2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隶书" panose="02010800040101010101" pitchFamily="2" charset="-122"/>
                <a:ea typeface="华文隶书" panose="02010800040101010101" pitchFamily="2" charset="-122"/>
              </a:rPr>
              <a:t>工业革命</a:t>
            </a:r>
            <a:endParaRPr lang="zh-CN" altLang="en-US" sz="32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9951" name="矩形 39950"/>
          <p:cNvSpPr/>
          <p:nvPr/>
        </p:nvSpPr>
        <p:spPr>
          <a:xfrm rot="5400000">
            <a:off x="4800600" y="260350"/>
            <a:ext cx="457200" cy="4572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 fontScale="50000"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107763" dir="2699999" algn="ctr" rotWithShape="0">
                    <a:srgbClr val="000080"/>
                  </a:outerShdw>
                </a:effectLst>
                <a:latin typeface="方正舒体" charset="0"/>
                <a:ea typeface="方正舒体" charset="0"/>
              </a:rPr>
              <a:t>之</a:t>
            </a:r>
            <a:endParaRPr lang="zh-CN" altLang="en-US" sz="360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107763" dir="2699999" algn="ctr" rotWithShape="0">
                  <a:srgbClr val="000080"/>
                </a:outerShdw>
              </a:effectLst>
              <a:latin typeface="方正舒体" charset="0"/>
              <a:ea typeface="方正舒体" charset="0"/>
            </a:endParaRPr>
          </a:p>
        </p:txBody>
      </p:sp>
      <p:sp>
        <p:nvSpPr>
          <p:cNvPr id="39952" name="矩形 39951"/>
          <p:cNvSpPr/>
          <p:nvPr/>
        </p:nvSpPr>
        <p:spPr>
          <a:xfrm>
            <a:off x="6816725" y="0"/>
            <a:ext cx="1401763" cy="1012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完成</a:t>
            </a:r>
            <a:endParaRPr lang="zh-CN" altLang="en-US" sz="32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9953" name="文本框 39952"/>
          <p:cNvSpPr txBox="1"/>
          <p:nvPr/>
        </p:nvSpPr>
        <p:spPr>
          <a:xfrm>
            <a:off x="1847850" y="5013325"/>
            <a:ext cx="7777163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英国工业革命的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完成：</a:t>
            </a:r>
            <a:r>
              <a:rPr lang="en-US" altLang="zh-CN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1840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年</a:t>
            </a:r>
            <a:endParaRPr lang="zh-CN" altLang="en-US" sz="36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9954" name="Text Box 6"/>
          <p:cNvSpPr txBox="1"/>
          <p:nvPr/>
        </p:nvSpPr>
        <p:spPr>
          <a:xfrm>
            <a:off x="1847850" y="3644900"/>
            <a:ext cx="2808288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完成标志</a:t>
            </a:r>
            <a:endParaRPr lang="zh-CN" altLang="en-US" sz="36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9955" name="文本框 39954"/>
          <p:cNvSpPr txBox="1"/>
          <p:nvPr/>
        </p:nvSpPr>
        <p:spPr>
          <a:xfrm>
            <a:off x="3863975" y="3644900"/>
            <a:ext cx="3959225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49" charset="-122"/>
              </a:rPr>
              <a:t>大机器成为工业生产主要方式</a:t>
            </a:r>
            <a:endParaRPr lang="zh-CN" altLang="en-US" sz="36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ldLvl="0" animBg="1"/>
      <p:bldP spid="39943" grpId="0" bldLvl="0" animBg="1"/>
      <p:bldP spid="39944" grpId="0" bldLvl="0" animBg="1"/>
      <p:bldP spid="39945" grpId="0" bldLvl="0" animBg="1"/>
      <p:bldP spid="39946" grpId="0" bldLvl="0" animBg="1"/>
      <p:bldP spid="39947" grpId="0" bldLvl="0" animBg="1"/>
      <p:bldP spid="39948" grpId="0" bldLvl="0" animBg="1"/>
      <p:bldP spid="39953" grpId="0" bldLvl="0" animBg="1"/>
      <p:bldP spid="39954" grpId="0" bldLvl="0" animBg="1"/>
      <p:bldP spid="3995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2787650" y="5649913"/>
            <a:ext cx="2794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工业繁盛的英国曼彻斯特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31747" name="文本框 31746" descr="c0200"/>
          <p:cNvSpPr txBox="1"/>
          <p:nvPr/>
        </p:nvSpPr>
        <p:spPr>
          <a:xfrm>
            <a:off x="6653213" y="1020763"/>
            <a:ext cx="4014787" cy="5886450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 lIns="360000" tIns="36000" rIns="72000" bIns="36000">
            <a:spAutoFit/>
          </a:bodyPr>
          <a:p>
            <a:pPr>
              <a:lnSpc>
                <a:spcPct val="110000"/>
              </a:lnSpc>
            </a:pPr>
            <a:endParaRPr lang="zh-CN" altLang="en-US" dirty="0">
              <a:solidFill>
                <a:srgbClr val="6633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　　资产阶级，由于一切生产工具的迅速改进，由于交通的极其便利，把一切民族甚至最野蛮的民族都卷到文明中来了。它的商品的低廉价格，是它用来摧毁一切万里长城、征服野蛮人最顽强的仇外心理的重炮。它迫使一切民族</a:t>
            </a:r>
            <a:r>
              <a:rPr lang="en-US" altLang="zh-CN" sz="2200" dirty="0">
                <a:solidFill>
                  <a:srgbClr val="663300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——</a:t>
            </a:r>
            <a:r>
              <a:rPr lang="zh-CN" altLang="en-US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如果它们不想灭亡的话</a:t>
            </a:r>
            <a:r>
              <a:rPr lang="en-US" altLang="zh-CN" sz="2200" dirty="0">
                <a:solidFill>
                  <a:srgbClr val="663300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——</a:t>
            </a:r>
            <a:r>
              <a:rPr lang="zh-CN" altLang="en-US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采用资产阶级的生产方式</a:t>
            </a:r>
            <a:r>
              <a:rPr lang="en-US" altLang="zh-CN" sz="2200" dirty="0">
                <a:solidFill>
                  <a:srgbClr val="663300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……</a:t>
            </a:r>
            <a:r>
              <a:rPr lang="zh-CN" altLang="en-US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一句话，它按照自己的面貌为自己创造出一个世界。</a:t>
            </a:r>
            <a:endParaRPr lang="zh-CN" altLang="en-US" sz="2200" dirty="0">
              <a:solidFill>
                <a:srgbClr val="6633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2200" dirty="0">
                <a:solidFill>
                  <a:srgbClr val="663300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——</a:t>
            </a:r>
            <a:r>
              <a:rPr lang="en-US" altLang="zh-CN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共产党宣言</a:t>
            </a:r>
            <a:r>
              <a:rPr lang="en-US" altLang="zh-CN" sz="2200" dirty="0">
                <a:solidFill>
                  <a:srgbClr val="66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2200" dirty="0">
              <a:solidFill>
                <a:srgbClr val="6633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dirty="0">
              <a:solidFill>
                <a:srgbClr val="6633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1741488" y="6008688"/>
            <a:ext cx="4884737" cy="784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r>
              <a:rPr lang="en-US" altLang="zh-CN" sz="17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19</a:t>
            </a:r>
            <a:r>
              <a:rPr lang="zh-CN" altLang="en-US" sz="17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世纪上半叶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英国工业革命完成，持续约百年，后来革命扩展到欧洲、北美。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法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美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17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德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等国也相继进行了工业革命。人类进入机械工业时代。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1749" name="图片 31748" descr="m"/>
          <p:cNvPicPr>
            <a:picLocks noChangeAspect="1"/>
          </p:cNvPicPr>
          <p:nvPr/>
        </p:nvPicPr>
        <p:blipFill>
          <a:blip r:embed="rId2">
            <a:lum bright="-6000" contrast="42000"/>
          </a:blip>
          <a:stretch>
            <a:fillRect/>
          </a:stretch>
        </p:blipFill>
        <p:spPr>
          <a:xfrm>
            <a:off x="1784350" y="1031875"/>
            <a:ext cx="4800600" cy="458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home">
            <a:hlinkClick r:id="" tooltip="返回首页" action="ppaction://hlinkshowjump?jump=firstslide"/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020300" y="6497638"/>
            <a:ext cx="647700" cy="36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矩形 31750"/>
          <p:cNvSpPr/>
          <p:nvPr/>
        </p:nvSpPr>
        <p:spPr>
          <a:xfrm>
            <a:off x="2667000" y="2736533"/>
            <a:ext cx="6858000" cy="1384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>
              <a:buClrTx/>
            </a:pPr>
            <a:r>
              <a:rPr lang="zh-CN" altLang="en-US" sz="90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“蒸汽时代”</a:t>
            </a:r>
            <a:endParaRPr lang="zh-CN" altLang="en-US" sz="90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738" y="2068513"/>
            <a:ext cx="8010525" cy="272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1524000" y="753111"/>
            <a:ext cx="416560" cy="230505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0" rIns="0" bIns="0" anchor="ctr" anchorCtr="1">
            <a:spAutoFit/>
          </a:bodyPr>
          <a:p>
            <a:r>
              <a:rPr lang="zh-CN" altLang="en-US" sz="1500" dirty="0">
                <a:solidFill>
                  <a:srgbClr val="996633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导入</a:t>
            </a:r>
            <a:endParaRPr lang="zh-CN" altLang="en-US" sz="1500" dirty="0">
              <a:solidFill>
                <a:srgbClr val="996633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4953000" y="5397500"/>
            <a:ext cx="2286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蒸汽时代的英国矿山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1755775" y="5757863"/>
            <a:ext cx="8678863" cy="104584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世纪</a:t>
            </a:r>
            <a:r>
              <a:rPr lang="en-US" altLang="zh-CN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年代以后，伴随着科技革命的发展，蒸汽机的汽笛发出了第一声鸣响。世界展现出一派崭新的景象：工厂里机器在轰鸣，江河中轮船在航行，铁路上火车在奔驰。本课将会告诉你，新的发明创造怎样改变了人类社会的面貌，怎样改变了人们的生活方式，人类怎样进入了工业文明的新时代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01" name="图片 4100" descr="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2763" y="1030288"/>
            <a:ext cx="8624887" cy="4306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2674938" y="5613400"/>
            <a:ext cx="1930400" cy="1192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乔治</a:t>
            </a:r>
            <a:r>
              <a:rPr lang="en-US" altLang="zh-CN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·</a:t>
            </a:r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史蒂芬孙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1600" dirty="0">
                <a:solidFill>
                  <a:schemeClr val="bg2"/>
                </a:solidFill>
                <a:latin typeface="Times New Roman" panose="02020603050405020304" pitchFamily="2" charset="0"/>
                <a:ea typeface="楷体_GB2312" panose="02010609030101010101" charset="-122"/>
              </a:rPr>
              <a:t>George Stephenson</a:t>
            </a:r>
            <a:endParaRPr lang="en-US" altLang="zh-CN" sz="1600" dirty="0">
              <a:solidFill>
                <a:schemeClr val="bg2"/>
              </a:solidFill>
              <a:latin typeface="Times New Roman" panose="02020603050405020304" pitchFamily="2" charset="0"/>
              <a:ea typeface="楷体_GB2312" panose="02010609030101010101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1600" dirty="0">
                <a:solidFill>
                  <a:schemeClr val="bg2"/>
                </a:solidFill>
                <a:latin typeface="楷体_GB2312" panose="02010609030101010101" charset="-122"/>
                <a:ea typeface="楷体_GB2312" panose="02010609030101010101" charset="-122"/>
              </a:rPr>
              <a:t>1781.7.9～1848.8.12</a:t>
            </a:r>
            <a:endParaRPr lang="en-US" altLang="zh-CN" sz="1600" dirty="0">
              <a:solidFill>
                <a:schemeClr val="bg2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楷体_GB2312" panose="02010609030101010101" charset="-122"/>
                <a:ea typeface="楷体_GB2312" panose="02010609030101010101" charset="-122"/>
              </a:rPr>
              <a:t>出生在英国诺森伯兰</a:t>
            </a:r>
            <a:endParaRPr lang="zh-CN" altLang="en-US" sz="1600" dirty="0">
              <a:solidFill>
                <a:schemeClr val="bg2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“火车之父”</a:t>
            </a:r>
            <a:endParaRPr lang="zh-CN" altLang="en-US" sz="1600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6550025" y="6189663"/>
            <a:ext cx="3048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史蒂芬孙的蒸汽机车在行驶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煤炭作燃料蒸汽作动力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6359525" y="1076325"/>
            <a:ext cx="3429000" cy="6921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>
              <a:buClrTx/>
            </a:pPr>
            <a:r>
              <a:rPr lang="zh-CN" altLang="en-US" sz="45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“铁路时代”</a:t>
            </a:r>
            <a:endParaRPr lang="zh-CN" altLang="en-US" sz="4500" dirty="0">
              <a:solidFill>
                <a:srgbClr val="FF0000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pic>
        <p:nvPicPr>
          <p:cNvPr id="35845" name="图片 35844" descr="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5163" y="1706563"/>
            <a:ext cx="4657725" cy="441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35845" descr="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0" y="1041400"/>
            <a:ext cx="3709988" cy="4519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火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4699001" y="6477000"/>
            <a:ext cx="2794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第一辆火车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“旅行者”号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36867" name="图片 36866" descr="l"/>
          <p:cNvPicPr>
            <a:picLocks noChangeAspect="1"/>
          </p:cNvPicPr>
          <p:nvPr/>
        </p:nvPicPr>
        <p:blipFill>
          <a:blip r:embed="rId1">
            <a:lum contrast="12000"/>
          </a:blip>
          <a:srcRect t="1004"/>
          <a:stretch>
            <a:fillRect/>
          </a:stretch>
        </p:blipFill>
        <p:spPr>
          <a:xfrm>
            <a:off x="1778000" y="1030288"/>
            <a:ext cx="8636000" cy="5364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7889"/>
          <p:cNvSpPr/>
          <p:nvPr/>
        </p:nvSpPr>
        <p:spPr>
          <a:xfrm>
            <a:off x="5207000" y="6477000"/>
            <a:ext cx="1778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早期的蒸汽机车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pic>
        <p:nvPicPr>
          <p:cNvPr id="37891" name="图片 37890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0" y="1027113"/>
            <a:ext cx="8621713" cy="5408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22"/>
          <p:cNvPicPr>
            <a:picLocks noChangeAspect="1"/>
          </p:cNvPicPr>
          <p:nvPr/>
        </p:nvPicPr>
        <p:blipFill>
          <a:blip r:embed="rId1">
            <a:clrChange>
              <a:clrFrom>
                <a:srgbClr val="E6F9FF"/>
              </a:clrFrom>
              <a:clrTo>
                <a:srgbClr val="E6F9FF">
                  <a:alpha val="0"/>
                </a:srgbClr>
              </a:clrTo>
            </a:clrChange>
            <a:lum contrast="12000"/>
          </a:blip>
          <a:srcRect l="2161" t="26656" r="4196" b="13591"/>
          <a:stretch>
            <a:fillRect/>
          </a:stretch>
        </p:blipFill>
        <p:spPr>
          <a:xfrm>
            <a:off x="7248525" y="2636838"/>
            <a:ext cx="3419475" cy="324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7" name="图片 57346" descr="Stephenson9"/>
          <p:cNvPicPr>
            <a:picLocks noChangeAspect="1"/>
          </p:cNvPicPr>
          <p:nvPr/>
        </p:nvPicPr>
        <p:blipFill>
          <a:blip r:embed="rId2">
            <a:lum contrast="36000"/>
          </a:blip>
          <a:stretch>
            <a:fillRect/>
          </a:stretch>
        </p:blipFill>
        <p:spPr>
          <a:xfrm>
            <a:off x="7896225" y="115888"/>
            <a:ext cx="2771775" cy="2449512"/>
          </a:xfrm>
          <a:prstGeom prst="rect">
            <a:avLst/>
          </a:prstGeom>
          <a:noFill/>
          <a:ln w="76200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7348" name="文本框 57347"/>
          <p:cNvSpPr txBox="1"/>
          <p:nvPr/>
        </p:nvSpPr>
        <p:spPr>
          <a:xfrm>
            <a:off x="1524000" y="0"/>
            <a:ext cx="5724525" cy="15684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黑体" panose="02010600030101010101" pitchFamily="49" charset="-122"/>
              </a:rPr>
              <a:t>② 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1814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年英国工程师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史蒂芬孙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发明世界上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第一辆火车“旅行号”</a:t>
            </a:r>
            <a:endParaRPr lang="zh-CN" altLang="en-US" sz="3200" b="1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aphicFrame>
        <p:nvGraphicFramePr>
          <p:cNvPr id="57349" name="Object 2"/>
          <p:cNvGraphicFramePr>
            <a:graphicFrameLocks noChangeAspect="1"/>
          </p:cNvGraphicFramePr>
          <p:nvPr/>
        </p:nvGraphicFramePr>
        <p:xfrm>
          <a:off x="1524000" y="1196975"/>
          <a:ext cx="5651500" cy="367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5410200" imgH="3476625" progId="Paint.Picture">
                  <p:embed/>
                </p:oleObj>
              </mc:Choice>
              <mc:Fallback>
                <p:oleObj name="" r:id="rId3" imgW="5410200" imgH="347662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1196975"/>
                        <a:ext cx="5651500" cy="367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0" name="Text Box 4"/>
          <p:cNvSpPr txBox="1"/>
          <p:nvPr/>
        </p:nvSpPr>
        <p:spPr>
          <a:xfrm>
            <a:off x="1524000" y="5057775"/>
            <a:ext cx="5292725" cy="15557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85000"/>
              </a:lnSpc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1825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年，英国建成世界上第一条铁路，史蒂芬孙的火车头拖着一长列客车和货车前进，时速达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25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公里 。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8183563" y="6021388"/>
            <a:ext cx="2016125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蒸汽火车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图片 62465"/>
          <p:cNvPicPr>
            <a:picLocks noChangeAspect="1"/>
          </p:cNvPicPr>
          <p:nvPr/>
        </p:nvPicPr>
        <p:blipFill>
          <a:blip r:embed="rId1"/>
          <a:srcRect r="2354" b="3856"/>
          <a:stretch>
            <a:fillRect/>
          </a:stretch>
        </p:blipFill>
        <p:spPr>
          <a:xfrm>
            <a:off x="3719513" y="2276475"/>
            <a:ext cx="451485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文本框 62466"/>
          <p:cNvSpPr txBox="1"/>
          <p:nvPr/>
        </p:nvSpPr>
        <p:spPr>
          <a:xfrm>
            <a:off x="3359150" y="5589588"/>
            <a:ext cx="5212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>
                <a:latin typeface="Times New Roman" panose="02020603050405020304" pitchFamily="2" charset="0"/>
              </a:rPr>
              <a:t>施工中的英国利物浦</a:t>
            </a:r>
            <a:r>
              <a:rPr lang="en-US" altLang="zh-CN">
                <a:latin typeface="Times New Roman" panose="02020603050405020304" pitchFamily="2" charset="0"/>
              </a:rPr>
              <a:t>——</a:t>
            </a:r>
            <a:r>
              <a:rPr lang="zh-CN" altLang="en-US">
                <a:latin typeface="Times New Roman" panose="02020603050405020304" pitchFamily="2" charset="0"/>
              </a:rPr>
              <a:t>曼彻斯特铁路（</a:t>
            </a:r>
            <a:r>
              <a:rPr lang="en-US" altLang="zh-CN">
                <a:latin typeface="Times New Roman" panose="02020603050405020304" pitchFamily="2" charset="0"/>
              </a:rPr>
              <a:t>1831</a:t>
            </a:r>
            <a:r>
              <a:rPr lang="zh-CN" altLang="en-US">
                <a:latin typeface="Times New Roman" panose="02020603050405020304" pitchFamily="2" charset="0"/>
              </a:rPr>
              <a:t>年）</a:t>
            </a:r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7330" y="130175"/>
            <a:ext cx="119303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1.主要原因：17世纪末，英国资本主义经济迅速发展，工场手工业生产已不能满足市场的需求。2.时间： 18世纪到19世纪上半期， 3行业；英国的工业革命最早出现于棉纺织业.4含义；工业革命是以机器生产代替手工生产的技术革命 。5：工业革命进程。        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1）序幕； 1733年凯伊发明飞梭，拉开了工业革命的序幕。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2）1764年织工哈格里夫斯发明“珍妮纺纱机”，提高了纺纱效率。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3）动力和核心；1784年瓦特改良蒸汽机，研制万能蒸汽机成功，使人类进入了“蒸汽时代”。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4）火车发明； 1814年，英国工程师史蒂芬孙发明蒸汽机车“旅行者”号。1825年英国正式建成世界上第一条行驶蒸汽机车的铁路。从19世纪30年代开始欧美各国相继出现兴建铁路网络的热潮。19世纪50至70年代被称作“铁路时代”。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5）完成； 19世纪30至40世纪年代英国机器制造业诞生。标志工业革命完成。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6）发展； 到19世纪中期英国成为世界上第一个工业化国家。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7）扩展； 到19世纪50至70年代美法德等国也先后完成了工业革命。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6625"/>
          <p:cNvSpPr txBox="1"/>
          <p:nvPr/>
        </p:nvSpPr>
        <p:spPr>
          <a:xfrm>
            <a:off x="4079875" y="5662613"/>
            <a:ext cx="4929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宋体" panose="02010600030101010101" pitchFamily="2" charset="-122"/>
              </a:rPr>
              <a:t>18</a:t>
            </a:r>
            <a:r>
              <a:rPr lang="zh-CN" altLang="en-US" sz="2800" b="1" dirty="0">
                <a:latin typeface="宋体" panose="02010600030101010101" pitchFamily="2" charset="-122"/>
              </a:rPr>
              <a:t>世纪末英国工厂场景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0483" name="组合 26626"/>
          <p:cNvGrpSpPr/>
          <p:nvPr/>
        </p:nvGrpSpPr>
        <p:grpSpPr>
          <a:xfrm>
            <a:off x="2927350" y="1628775"/>
            <a:ext cx="6300788" cy="3778250"/>
            <a:chOff x="0" y="0"/>
            <a:chExt cx="4718" cy="3182"/>
          </a:xfrm>
        </p:grpSpPr>
        <p:pic>
          <p:nvPicPr>
            <p:cNvPr id="20486" name="图片 26627" descr="18世纪末英国工厂场景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717" cy="3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矩形 26628"/>
            <p:cNvSpPr/>
            <p:nvPr/>
          </p:nvSpPr>
          <p:spPr>
            <a:xfrm>
              <a:off x="0" y="3"/>
              <a:ext cx="4718" cy="3176"/>
            </a:xfrm>
            <a:prstGeom prst="rect">
              <a:avLst/>
            </a:prstGeom>
            <a:noFill/>
            <a:ln w="57150" cap="flat" cmpd="sng">
              <a:solidFill>
                <a:srgbClr val="FFE0B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484" name="文本框 26629"/>
          <p:cNvSpPr txBox="1"/>
          <p:nvPr/>
        </p:nvSpPr>
        <p:spPr>
          <a:xfrm>
            <a:off x="4440238" y="260350"/>
            <a:ext cx="39608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2" charset="0"/>
              <a:ea typeface="楷体_GB2312" panose="02010609030101010101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4583113" y="762000"/>
            <a:ext cx="2755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工厂制度确立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27649"/>
          <p:cNvSpPr>
            <a:spLocks noGrp="1"/>
          </p:cNvSpPr>
          <p:nvPr>
            <p:ph type="title"/>
          </p:nvPr>
        </p:nvSpPr>
        <p:spPr>
          <a:xfrm>
            <a:off x="3000375" y="809625"/>
            <a:ext cx="3095625" cy="6477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0000"/>
          </a:bodyPr>
          <a:p>
            <a:r>
              <a:rPr lang="zh-CN" altLang="en-US" dirty="0">
                <a:solidFill>
                  <a:srgbClr val="0000FF"/>
                </a:solidFill>
              </a:rPr>
              <a:t>你知道吗？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6626" name="文本占位符 27650"/>
          <p:cNvSpPr>
            <a:spLocks noGrp="1"/>
          </p:cNvSpPr>
          <p:nvPr>
            <p:ph idx="1"/>
          </p:nvPr>
        </p:nvSpPr>
        <p:spPr>
          <a:xfrm>
            <a:off x="1774825" y="1916113"/>
            <a:ext cx="8642350" cy="374015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/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工厂与工场的区别：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b="1" dirty="0">
                <a:latin typeface="宋体" panose="02010600030101010101" pitchFamily="2" charset="-122"/>
              </a:rPr>
              <a:t>工厂以机器生产为基础，工场以手工劳动为基础。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工业革命正是以“工厂”取代“工场”，以机器生产取代手工劳动的过程。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pic>
        <p:nvPicPr>
          <p:cNvPr id="26627" name="图片 2765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476250"/>
            <a:ext cx="1368425" cy="130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6">
                                            <p:txEl>
                                              <p:charRg st="1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6">
                                            <p:txEl>
                                              <p:charRg st="1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3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6">
                                            <p:txEl>
                                              <p:charRg st="3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6">
                                            <p:txEl>
                                              <p:charRg st="3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2662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28673"/>
          <p:cNvSpPr txBox="1"/>
          <p:nvPr/>
        </p:nvSpPr>
        <p:spPr>
          <a:xfrm>
            <a:off x="2135188" y="5003800"/>
            <a:ext cx="81375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1851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年伦敦世界博览会上，英国馆中陈列的机器。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2531" name="图片 28674" descr="图片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813" y="620713"/>
            <a:ext cx="6178550" cy="416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框 86017"/>
          <p:cNvSpPr txBox="1"/>
          <p:nvPr/>
        </p:nvSpPr>
        <p:spPr>
          <a:xfrm>
            <a:off x="1524000" y="754698"/>
            <a:ext cx="797560" cy="230505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0" rIns="0" bIns="0" anchor="ctr" anchorCtr="1">
            <a:spAutoFit/>
          </a:bodyPr>
          <a:p>
            <a:r>
              <a:rPr lang="zh-CN" altLang="en-US" sz="1500" dirty="0">
                <a:solidFill>
                  <a:srgbClr val="996633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学习活动</a:t>
            </a:r>
            <a:endParaRPr lang="zh-CN" altLang="en-US" sz="1500" dirty="0">
              <a:solidFill>
                <a:srgbClr val="996633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3048000" y="971550"/>
            <a:ext cx="6096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1">
            <a:spAutoFit/>
          </a:bodyPr>
          <a:p>
            <a:pPr algn="ctr"/>
            <a:r>
              <a:rPr lang="zh-CN" altLang="en-US" sz="4000" dirty="0">
                <a:solidFill>
                  <a:srgbClr val="996633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参观现代工厂感受工业文明</a:t>
            </a:r>
            <a:endParaRPr lang="zh-CN" altLang="en-US" sz="4000" dirty="0">
              <a:solidFill>
                <a:srgbClr val="996633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86020" name="矩形 86019"/>
          <p:cNvSpPr/>
          <p:nvPr/>
        </p:nvSpPr>
        <p:spPr>
          <a:xfrm>
            <a:off x="3937000" y="6477000"/>
            <a:ext cx="4318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苏州东风精冲工程有限公司总成装配线</a:t>
            </a:r>
            <a:endParaRPr lang="zh-CN" altLang="en-US" sz="2000" dirty="0">
              <a:solidFill>
                <a:srgbClr val="6633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86021" name="图片 86020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9113" y="1547813"/>
            <a:ext cx="8612187" cy="4899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WordArt 9"/>
          <p:cNvSpPr>
            <a:spLocks noTextEdit="1"/>
          </p:cNvSpPr>
          <p:nvPr/>
        </p:nvSpPr>
        <p:spPr>
          <a:xfrm>
            <a:off x="3792538" y="260350"/>
            <a:ext cx="583247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endParaRPr lang="zh-CN" altLang="en-US" sz="4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23"/>
          <p:cNvSpPr txBox="1"/>
          <p:nvPr/>
        </p:nvSpPr>
        <p:spPr>
          <a:xfrm>
            <a:off x="1774825" y="3405188"/>
            <a:ext cx="8642350" cy="239966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工业革命也叫产业革命，是资本主义时期由工场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工业向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大机器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生产的一次飞跃。     </a:t>
            </a:r>
            <a:endParaRPr kumimoji="0" lang="zh-CN" altLang="zh-CN" sz="3000" b="1" i="0" u="none" strike="noStrike" kern="1200" cap="none" spc="0" normalizeH="0" baseline="0" noProof="1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000" b="1" i="0" u="none" strike="noStrike" kern="1200" cap="none" spc="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主要是以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机器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取代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人力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，它既是生产领域里的一场大变革，又是社会关系方面的一场革命</a:t>
            </a:r>
            <a:r>
              <a:rPr kumimoji="0" lang="zh-CN" altLang="zh-CN" sz="3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kumimoji="0" lang="zh-CN" altLang="en-US" sz="3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是资本主义发展史上的重要阶段。</a:t>
            </a:r>
            <a:endParaRPr kumimoji="0" lang="zh-CN" altLang="en-US" sz="3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Group 26"/>
          <p:cNvGrpSpPr/>
          <p:nvPr/>
        </p:nvGrpSpPr>
        <p:grpSpPr>
          <a:xfrm>
            <a:off x="2927350" y="639763"/>
            <a:ext cx="6329363" cy="2306835"/>
            <a:chOff x="0" y="0"/>
            <a:chExt cx="4989" cy="2052"/>
          </a:xfrm>
        </p:grpSpPr>
        <p:grpSp>
          <p:nvGrpSpPr>
            <p:cNvPr id="4101" name="Group 22"/>
            <p:cNvGrpSpPr/>
            <p:nvPr/>
          </p:nvGrpSpPr>
          <p:grpSpPr>
            <a:xfrm>
              <a:off x="0" y="0"/>
              <a:ext cx="2540" cy="1634"/>
              <a:chOff x="0" y="0"/>
              <a:chExt cx="2540" cy="1634"/>
            </a:xfrm>
          </p:grpSpPr>
          <p:pic>
            <p:nvPicPr>
              <p:cNvPr id="4107" name="Picture 17" descr="00000_32"/>
              <p:cNvPicPr>
                <a:picLocks noChangeAspect="1"/>
              </p:cNvPicPr>
              <p:nvPr/>
            </p:nvPicPr>
            <p:blipFill>
              <a:blip r:embed="rId1"/>
              <a:srcRect l="1627" t="4785" r="1627"/>
              <a:stretch>
                <a:fillRect/>
              </a:stretch>
            </p:blipFill>
            <p:spPr>
              <a:xfrm>
                <a:off x="0" y="0"/>
                <a:ext cx="2540" cy="163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8" name="Rectangle 19"/>
              <p:cNvSpPr/>
              <p:nvPr/>
            </p:nvSpPr>
            <p:spPr>
              <a:xfrm>
                <a:off x="0" y="0"/>
                <a:ext cx="2540" cy="1633"/>
              </a:xfrm>
              <a:prstGeom prst="rect">
                <a:avLst/>
              </a:prstGeom>
              <a:noFill/>
              <a:ln w="57150" cap="flat" cmpd="sng">
                <a:solidFill>
                  <a:srgbClr val="FFE0B3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  <p:grpSp>
          <p:nvGrpSpPr>
            <p:cNvPr id="4102" name="Group 21"/>
            <p:cNvGrpSpPr/>
            <p:nvPr/>
          </p:nvGrpSpPr>
          <p:grpSpPr>
            <a:xfrm>
              <a:off x="2540" y="0"/>
              <a:ext cx="2449" cy="1633"/>
              <a:chOff x="0" y="0"/>
              <a:chExt cx="2449" cy="1588"/>
            </a:xfrm>
          </p:grpSpPr>
          <p:pic>
            <p:nvPicPr>
              <p:cNvPr id="4105" name="Picture 15" descr="00000_22"/>
              <p:cNvPicPr>
                <a:picLocks noChangeAspect="1"/>
              </p:cNvPicPr>
              <p:nvPr/>
            </p:nvPicPr>
            <p:blipFill>
              <a:blip r:embed="rId2"/>
              <a:srcRect b="2075"/>
              <a:stretch>
                <a:fillRect/>
              </a:stretch>
            </p:blipFill>
            <p:spPr>
              <a:xfrm>
                <a:off x="0" y="0"/>
                <a:ext cx="2449" cy="15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6" name="Rectangle 20"/>
              <p:cNvSpPr/>
              <p:nvPr/>
            </p:nvSpPr>
            <p:spPr>
              <a:xfrm>
                <a:off x="0" y="0"/>
                <a:ext cx="2449" cy="1588"/>
              </a:xfrm>
              <a:prstGeom prst="rect">
                <a:avLst/>
              </a:prstGeom>
              <a:noFill/>
              <a:ln w="57150" cap="flat" cmpd="sng">
                <a:solidFill>
                  <a:srgbClr val="FFE0B3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b="1" dirty="0">
                  <a:latin typeface="Times New Roman" panose="02020603050405020304" pitchFamily="2" charset="0"/>
                </a:endParaRPr>
              </a:p>
            </p:txBody>
          </p:sp>
        </p:grpSp>
        <p:sp>
          <p:nvSpPr>
            <p:cNvPr id="4103" name="Text Box 24"/>
            <p:cNvSpPr txBox="1"/>
            <p:nvPr/>
          </p:nvSpPr>
          <p:spPr>
            <a:xfrm>
              <a:off x="544" y="1588"/>
              <a:ext cx="1678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工业革命前</a:t>
              </a:r>
              <a:endPara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4104" name="Text Box 25"/>
            <p:cNvSpPr txBox="1"/>
            <p:nvPr/>
          </p:nvSpPr>
          <p:spPr>
            <a:xfrm>
              <a:off x="3130" y="1588"/>
              <a:ext cx="1646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工业革命后</a:t>
              </a:r>
              <a:endPara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Picture 2"/>
          <p:cNvPicPr>
            <a:picLocks noChangeAspect="1"/>
          </p:cNvPicPr>
          <p:nvPr/>
        </p:nvPicPr>
        <p:blipFill>
          <a:blip r:embed="rId1"/>
          <a:srcRect l="2322" t="16161" r="13541"/>
          <a:stretch>
            <a:fillRect/>
          </a:stretch>
        </p:blipFill>
        <p:spPr>
          <a:xfrm>
            <a:off x="1524000" y="620713"/>
            <a:ext cx="9144000" cy="4589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Rectangle 5"/>
          <p:cNvSpPr/>
          <p:nvPr/>
        </p:nvSpPr>
        <p:spPr>
          <a:xfrm>
            <a:off x="4367213" y="5157788"/>
            <a:ext cx="295275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1855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年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谢菲尔德</a:t>
            </a:r>
            <a:endParaRPr lang="zh-CN" altLang="en-US" sz="2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7828" name="Text Box 6"/>
          <p:cNvSpPr txBox="1"/>
          <p:nvPr/>
        </p:nvSpPr>
        <p:spPr>
          <a:xfrm>
            <a:off x="1631950" y="5589588"/>
            <a:ext cx="5256213" cy="509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带来严重的环境污染</a:t>
            </a:r>
            <a:endParaRPr lang="zh-CN" altLang="en-US" sz="32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1524000" y="0"/>
            <a:ext cx="3348038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工业革命的影响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77830" name="文本框 77829"/>
          <p:cNvSpPr txBox="1"/>
          <p:nvPr/>
        </p:nvSpPr>
        <p:spPr>
          <a:xfrm>
            <a:off x="2135188" y="6354763"/>
            <a:ext cx="3098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 sz="32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32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3830" y="91440"/>
            <a:ext cx="1173543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结果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；现代工厂制度的出现；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（1）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新的生产组织形式；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工厂。（2）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特点；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雇佣劳动，集中生产。有一定的规模。有严格的规章制度，统一管理。劳动分工细密，流程固定，有序地进行规范化、标准化、规模化的机械化生产。（3）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意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义； 最大限度地使机器发挥生产效能，充分激发工人的劳动潜能，生产效率和经济效率有了极大提高。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（4）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问题；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工人生产生活状况恶劣、雇佣童工现象泛滥问题突出。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7工业革命的意义、影响； 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(1)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技术革命；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工业革命极大地提高了社会生产力，使人类社会进入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“蒸汽时代”，促进了欧美资本主义经济的迅速发展。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(2)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社会革命；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使社会日益分裂为工业资产阶级和无产阶级两大对立阶级，促进以工厂为中心的近代城市的兴起。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(3)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全球化；</a:t>
            </a:r>
            <a:r>
              <a:rPr lang="en-US" sz="2800" b="1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0000"/>
                </a:solidFill>
                <a:ea typeface="宋体" panose="02010600030101010101" pitchFamily="2" charset="-122"/>
              </a:rPr>
              <a:t>加强了世界各地区之间的联系，引发了人们生活方式和思想观念的变化。同时欧美列强加强了对亚非拉国家的殖民掠夺。</a:t>
            </a:r>
            <a:endParaRPr lang="zh-CN" altLang="en-US" sz="28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8913"/>
          <p:cNvSpPr txBox="1"/>
          <p:nvPr/>
        </p:nvSpPr>
        <p:spPr>
          <a:xfrm>
            <a:off x="6757988" y="554355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黑体" panose="02010600030101010101" pitchFamily="49" charset="-122"/>
              </a:rPr>
              <a:t>机器生产</a:t>
            </a:r>
            <a:endParaRPr lang="zh-CN" altLang="en-US" sz="3200" b="1" dirty="0"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7651" name="文本框 38914"/>
          <p:cNvSpPr txBox="1"/>
          <p:nvPr/>
        </p:nvSpPr>
        <p:spPr>
          <a:xfrm>
            <a:off x="2038350" y="1192213"/>
            <a:ext cx="685800" cy="3415030"/>
          </a:xfrm>
          <a:prstGeom prst="rect">
            <a:avLst/>
          </a:prstGeom>
          <a:solidFill>
            <a:srgbClr val="F2DCDB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/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18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世纪开始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/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椭圆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067550" y="1568450"/>
            <a:ext cx="1371600" cy="13716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改良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蒸汽机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586788" y="2711449"/>
            <a:ext cx="685800" cy="1600200"/>
            <a:chOff x="0" y="0"/>
            <a:chExt cx="432" cy="1872"/>
          </a:xfrm>
          <a:solidFill>
            <a:schemeClr val="accent6">
              <a:lumMod val="75000"/>
            </a:schemeClr>
          </a:solidFill>
        </p:grpSpPr>
        <p:sp>
          <p:nvSpPr>
            <p:cNvPr id="30741" name="直接连接符 38917"/>
            <p:cNvSpPr>
              <a:spLocks noChangeShapeType="1"/>
            </p:cNvSpPr>
            <p:nvPr/>
          </p:nvSpPr>
          <p:spPr bwMode="auto">
            <a:xfrm>
              <a:off x="0" y="0"/>
              <a:ext cx="0" cy="1872"/>
            </a:xfrm>
            <a:prstGeom prst="line">
              <a:avLst/>
            </a:prstGeom>
            <a:grpFill/>
            <a:ln w="19050">
              <a:solidFill>
                <a:srgbClr val="0000FF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42" name="右箭头 38918"/>
            <p:cNvSpPr>
              <a:spLocks noChangeArrowheads="1"/>
            </p:cNvSpPr>
            <p:nvPr/>
          </p:nvSpPr>
          <p:spPr bwMode="auto">
            <a:xfrm>
              <a:off x="0" y="288"/>
              <a:ext cx="432" cy="1200"/>
            </a:xfrm>
            <a:prstGeom prst="rightArrow">
              <a:avLst>
                <a:gd name="adj1" fmla="val 50000"/>
                <a:gd name="adj2" fmla="val 25000"/>
              </a:avLst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4486275" y="5538788"/>
            <a:ext cx="1704975" cy="549275"/>
          </a:xfrm>
          <a:prstGeom prst="rightArrow">
            <a:avLst>
              <a:gd name="adj1" fmla="val 66667"/>
              <a:gd name="adj2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38920"/>
          <p:cNvSpPr txBox="1"/>
          <p:nvPr/>
        </p:nvSpPr>
        <p:spPr>
          <a:xfrm>
            <a:off x="6724650" y="5570538"/>
            <a:ext cx="1905000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  </a:t>
            </a:r>
            <a:r>
              <a:rPr kumimoji="0" lang="zh-CN" altLang="en-US" sz="2800" b="1" kern="1200" cap="none" spc="0" normalizeH="0" baseline="0" noProof="1"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工   厂</a:t>
            </a:r>
            <a:endParaRPr kumimoji="0" lang="zh-CN" altLang="en-US" sz="2800" b="1" kern="1200" cap="none" spc="0" normalizeH="0" baseline="0" noProof="1"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0" name="文本框 38921"/>
          <p:cNvSpPr txBox="1">
            <a:spLocks noChangeArrowheads="1"/>
          </p:cNvSpPr>
          <p:nvPr/>
        </p:nvSpPr>
        <p:spPr bwMode="auto">
          <a:xfrm>
            <a:off x="3028950" y="5243513"/>
            <a:ext cx="1066800" cy="10763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手工工场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1" name="直接连接符 10"/>
          <p:cNvSpPr/>
          <p:nvPr/>
        </p:nvSpPr>
        <p:spPr>
          <a:xfrm>
            <a:off x="7753350" y="2940050"/>
            <a:ext cx="0" cy="914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" name="椭圆 1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181350" y="1644650"/>
            <a:ext cx="1295400" cy="12192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纺织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3" name="椭圆 1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181350" y="3702050"/>
            <a:ext cx="1219200" cy="12192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采矿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冶金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4" name="椭圆 1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067550" y="3854450"/>
            <a:ext cx="1371600" cy="12192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2" charset="0"/>
                <a:ea typeface="黑体" panose="02010600030101010101" pitchFamily="49" charset="-122"/>
                <a:cs typeface="+mn-cs"/>
              </a:rPr>
              <a:t>运输业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2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15" name="直接连接符 14"/>
          <p:cNvSpPr/>
          <p:nvPr/>
        </p:nvSpPr>
        <p:spPr>
          <a:xfrm flipH="1" flipV="1">
            <a:off x="4476750" y="2406650"/>
            <a:ext cx="2514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" name="直接连接符 15"/>
          <p:cNvSpPr/>
          <p:nvPr/>
        </p:nvSpPr>
        <p:spPr>
          <a:xfrm rot="1529568" flipV="1">
            <a:off x="4645025" y="1568450"/>
            <a:ext cx="2274888" cy="10858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" name="直接连接符 16"/>
          <p:cNvSpPr/>
          <p:nvPr/>
        </p:nvSpPr>
        <p:spPr>
          <a:xfrm flipV="1">
            <a:off x="3790950" y="2863850"/>
            <a:ext cx="0" cy="838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" name="直接连接符 17"/>
          <p:cNvSpPr/>
          <p:nvPr/>
        </p:nvSpPr>
        <p:spPr>
          <a:xfrm flipH="1">
            <a:off x="4324350" y="2559050"/>
            <a:ext cx="2743200" cy="1524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" name="直接连接符 18"/>
          <p:cNvSpPr/>
          <p:nvPr/>
        </p:nvSpPr>
        <p:spPr>
          <a:xfrm flipH="1" flipV="1">
            <a:off x="4400550" y="4311650"/>
            <a:ext cx="2667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" name="直接连接符 19"/>
          <p:cNvSpPr/>
          <p:nvPr/>
        </p:nvSpPr>
        <p:spPr>
          <a:xfrm>
            <a:off x="4400550" y="4540250"/>
            <a:ext cx="2667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7" name="文本框 38932"/>
          <p:cNvSpPr txBox="1"/>
          <p:nvPr/>
        </p:nvSpPr>
        <p:spPr>
          <a:xfrm>
            <a:off x="9505950" y="1339850"/>
            <a:ext cx="685800" cy="5015865"/>
          </a:xfrm>
          <a:prstGeom prst="rect">
            <a:avLst/>
          </a:prstGeom>
          <a:solidFill>
            <a:srgbClr val="F2DCDB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19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世纪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40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年代基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/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本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/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完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/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成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68" name="文本框 38933"/>
          <p:cNvSpPr txBox="1"/>
          <p:nvPr/>
        </p:nvSpPr>
        <p:spPr>
          <a:xfrm>
            <a:off x="3575050" y="476250"/>
            <a:ext cx="56165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工 业 革 命 的 历 程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1"/>
          <p:cNvGrpSpPr/>
          <p:nvPr/>
        </p:nvGrpSpPr>
        <p:grpSpPr>
          <a:xfrm>
            <a:off x="1530350" y="15875"/>
            <a:ext cx="1295400" cy="444500"/>
            <a:chOff x="6524" y="16049"/>
            <a:chExt cx="1295400" cy="444500"/>
          </a:xfrm>
        </p:grpSpPr>
        <p:sp>
          <p:nvSpPr>
            <p:cNvPr id="28689" name="文本框 4103"/>
            <p:cNvSpPr txBox="1"/>
            <p:nvPr/>
          </p:nvSpPr>
          <p:spPr>
            <a:xfrm>
              <a:off x="6524" y="16049"/>
              <a:ext cx="1295400" cy="4013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>
              <a:spAutoFit/>
            </a:bodyPr>
            <a:p>
              <a:r>
                <a:rPr lang="zh-CN" altLang="en-US" sz="2000" b="1" dirty="0">
                  <a:solidFill>
                    <a:srgbClr val="2E6CB8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课堂小结</a:t>
              </a:r>
              <a:endParaRPr lang="zh-CN" altLang="zh-CN" sz="2000" b="1" dirty="0">
                <a:solidFill>
                  <a:srgbClr val="2E6CB8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28690" name="Picture 3" descr="C:\Users\Administrator\Desktop\Redocn_2013102516062741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2501" t="2817" r="10249" b="94366"/>
            <a:stretch>
              <a:fillRect/>
            </a:stretch>
          </p:blipFill>
          <p:spPr>
            <a:xfrm>
              <a:off x="58912" y="320849"/>
              <a:ext cx="1095375" cy="1397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Text Box 6"/>
          <p:cNvSpPr txBox="1"/>
          <p:nvPr/>
        </p:nvSpPr>
        <p:spPr>
          <a:xfrm>
            <a:off x="3538538" y="1198563"/>
            <a:ext cx="61928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18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世纪</a:t>
            </a:r>
            <a:r>
              <a:rPr lang="en-US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——19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世纪上半期</a:t>
            </a:r>
            <a:endParaRPr lang="zh-CN" altLang="en-US" sz="3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Oval 9"/>
          <p:cNvSpPr/>
          <p:nvPr/>
        </p:nvSpPr>
        <p:spPr>
          <a:xfrm>
            <a:off x="3684588" y="2817813"/>
            <a:ext cx="2447925" cy="647700"/>
          </a:xfrm>
          <a:prstGeom prst="ellipse">
            <a:avLst/>
          </a:prstGeom>
          <a:noFill/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机器的应用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Oval 10"/>
          <p:cNvSpPr/>
          <p:nvPr/>
        </p:nvSpPr>
        <p:spPr>
          <a:xfrm>
            <a:off x="3684588" y="3825875"/>
            <a:ext cx="2636838" cy="647700"/>
          </a:xfrm>
          <a:prstGeom prst="ellipse">
            <a:avLst/>
          </a:prstGeom>
          <a:noFill/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解决动力问题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11"/>
          <p:cNvSpPr/>
          <p:nvPr/>
        </p:nvSpPr>
        <p:spPr>
          <a:xfrm>
            <a:off x="3684588" y="5122863"/>
            <a:ext cx="2519363" cy="576263"/>
          </a:xfrm>
          <a:prstGeom prst="ellipse">
            <a:avLst/>
          </a:prstGeom>
          <a:noFill/>
          <a:ln w="9525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解决运输问题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13"/>
          <p:cNvSpPr txBox="1"/>
          <p:nvPr/>
        </p:nvSpPr>
        <p:spPr>
          <a:xfrm>
            <a:off x="6888163" y="2789238"/>
            <a:ext cx="28432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800" dirty="0"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从棉纺织业开始</a:t>
            </a:r>
            <a:endParaRPr lang="en-US" altLang="en-US" sz="2800" dirty="0">
              <a:latin typeface="黑体" panose="02010600030101010101" pitchFamily="49" charset="-122"/>
              <a:ea typeface="黑体" panose="02010600030101010101" pitchFamily="49" charset="-122"/>
              <a:hlinkClick r:id="rId2" action="ppaction://hlinksldjump"/>
            </a:endParaRPr>
          </a:p>
        </p:txBody>
      </p:sp>
      <p:sp>
        <p:nvSpPr>
          <p:cNvPr id="18" name="Text Box 14"/>
          <p:cNvSpPr txBox="1"/>
          <p:nvPr/>
        </p:nvSpPr>
        <p:spPr>
          <a:xfrm>
            <a:off x="6888163" y="3465513"/>
            <a:ext cx="35290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黑体" panose="02010600030101010101" pitchFamily="49" charset="-122"/>
                <a:ea typeface="黑体" panose="02010600030101010101" pitchFamily="49" charset="-122"/>
              </a:rPr>
              <a:t>★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瓦特改良蒸汽机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  <a:hlinkClick r:id="rId2" action="ppaction://hlinksldjump"/>
            </a:endParaRPr>
          </a:p>
        </p:txBody>
      </p:sp>
      <p:sp>
        <p:nvSpPr>
          <p:cNvPr id="19" name="Text Box 15"/>
          <p:cNvSpPr txBox="1"/>
          <p:nvPr/>
        </p:nvSpPr>
        <p:spPr>
          <a:xfrm>
            <a:off x="6888163" y="4105275"/>
            <a:ext cx="3529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800" dirty="0"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人类进入“蒸汽时代”</a:t>
            </a:r>
            <a:endParaRPr lang="en-US" altLang="en-US" sz="2800" dirty="0">
              <a:latin typeface="黑体" panose="02010600030101010101" pitchFamily="49" charset="-122"/>
              <a:ea typeface="黑体" panose="02010600030101010101" pitchFamily="49" charset="-122"/>
              <a:hlinkClick r:id="rId2" action="ppaction://hlinksldjump"/>
            </a:endParaRPr>
          </a:p>
        </p:txBody>
      </p:sp>
      <p:sp>
        <p:nvSpPr>
          <p:cNvPr id="21" name="Text Box 18"/>
          <p:cNvSpPr txBox="1"/>
          <p:nvPr/>
        </p:nvSpPr>
        <p:spPr>
          <a:xfrm>
            <a:off x="6888163" y="5065713"/>
            <a:ext cx="3529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800" dirty="0">
                <a:latin typeface="黑体" panose="02010600030101010101" pitchFamily="49" charset="-122"/>
                <a:ea typeface="黑体" panose="02010600030101010101" pitchFamily="49" charset="-122"/>
                <a:hlinkClick r:id="rId2" action="ppaction://hlinksldjump"/>
              </a:rPr>
              <a:t>史蒂芬孙发明火车</a:t>
            </a:r>
            <a:endParaRPr lang="en-US" altLang="en-US" sz="2800" dirty="0">
              <a:latin typeface="黑体" panose="02010600030101010101" pitchFamily="49" charset="-122"/>
              <a:ea typeface="黑体" panose="02010600030101010101" pitchFamily="49" charset="-122"/>
              <a:hlinkClick r:id="rId2" action="ppaction://hlinksldjump"/>
            </a:endParaRPr>
          </a:p>
        </p:txBody>
      </p:sp>
      <p:sp>
        <p:nvSpPr>
          <p:cNvPr id="22" name="Text Box 20"/>
          <p:cNvSpPr txBox="1"/>
          <p:nvPr/>
        </p:nvSpPr>
        <p:spPr>
          <a:xfrm>
            <a:off x="4525963" y="1900238"/>
            <a:ext cx="43211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珍妮机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的发明和使用</a:t>
            </a:r>
            <a:endParaRPr lang="zh-CN" altLang="en-US" sz="3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" name="AutoShape 22"/>
          <p:cNvSpPr/>
          <p:nvPr/>
        </p:nvSpPr>
        <p:spPr>
          <a:xfrm>
            <a:off x="3538538" y="3019425"/>
            <a:ext cx="254000" cy="2620963"/>
          </a:xfrm>
          <a:prstGeom prst="leftBracket">
            <a:avLst>
              <a:gd name="adj" fmla="val 237092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24" name="AutoShape 23"/>
          <p:cNvSpPr/>
          <p:nvPr/>
        </p:nvSpPr>
        <p:spPr>
          <a:xfrm>
            <a:off x="6276975" y="3746500"/>
            <a:ext cx="576263" cy="882650"/>
          </a:xfrm>
          <a:prstGeom prst="curvedRightArrow">
            <a:avLst>
              <a:gd name="adj1" fmla="val 19832"/>
              <a:gd name="adj2" fmla="val 40028"/>
              <a:gd name="adj3" fmla="val 77907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25" name="AutoShape 5"/>
          <p:cNvSpPr/>
          <p:nvPr/>
        </p:nvSpPr>
        <p:spPr>
          <a:xfrm>
            <a:off x="1774825" y="1303338"/>
            <a:ext cx="1397000" cy="693738"/>
          </a:xfrm>
          <a:prstGeom prst="wedgeRoundRectCallout">
            <a:avLst>
              <a:gd name="adj1" fmla="val 56190"/>
              <a:gd name="adj2" fmla="val 3929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时 间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2" name="AutoShape 7"/>
          <p:cNvSpPr/>
          <p:nvPr/>
        </p:nvSpPr>
        <p:spPr>
          <a:xfrm>
            <a:off x="1774825" y="3716338"/>
            <a:ext cx="1368425" cy="1368425"/>
          </a:xfrm>
          <a:prstGeom prst="wedgeRoundRectCallout">
            <a:avLst>
              <a:gd name="adj1" fmla="val 69838"/>
              <a:gd name="adj2" fmla="val -359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主要成就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33" name="AutoShape 19"/>
          <p:cNvSpPr/>
          <p:nvPr/>
        </p:nvSpPr>
        <p:spPr>
          <a:xfrm>
            <a:off x="1774825" y="2033588"/>
            <a:ext cx="2297113" cy="649288"/>
          </a:xfrm>
          <a:prstGeom prst="wedgeRoundRectCallout">
            <a:avLst>
              <a:gd name="adj1" fmla="val 57398"/>
              <a:gd name="adj2" fmla="val 511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开始标志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 bldLvl="0" animBg="1"/>
      <p:bldP spid="24" grpId="0" bldLvl="0" animBg="1"/>
      <p:bldP spid="25" grpId="0" bldLvl="0" animBg="1"/>
      <p:bldP spid="32" grpId="0" bldLvl="0" animBg="1"/>
      <p:bldP spid="3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45057"/>
          <p:cNvSpPr txBox="1"/>
          <p:nvPr/>
        </p:nvSpPr>
        <p:spPr>
          <a:xfrm>
            <a:off x="1524000" y="754698"/>
            <a:ext cx="797560" cy="230505"/>
          </a:xfrm>
          <a:prstGeom prst="rect">
            <a:avLst/>
          </a:prstGeom>
          <a:noFill/>
          <a:ln w="9525">
            <a:noFill/>
          </a:ln>
        </p:spPr>
        <p:txBody>
          <a:bodyPr wrap="none" lIns="36000" tIns="0" rIns="0" bIns="0" anchor="ctr" anchorCtr="1">
            <a:spAutoFit/>
          </a:bodyPr>
          <a:p>
            <a:r>
              <a:rPr lang="zh-CN" altLang="en-US" sz="1500" dirty="0">
                <a:solidFill>
                  <a:srgbClr val="996633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学习测评</a:t>
            </a:r>
            <a:endParaRPr lang="zh-CN" altLang="en-US" sz="1500" dirty="0">
              <a:solidFill>
                <a:srgbClr val="996633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1714500" y="1079500"/>
            <a:ext cx="8761413" cy="38931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英国工业革命中，织工哈格里夫斯发明了（　　　）。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A.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飞梭　　　　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B.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水力纺纱机　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C.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珍妮纺纱机　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D.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骡机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英国基本完成工业革命是在（　　　）。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A.18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世纪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60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年代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B.18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世纪末　　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C.19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世纪上半叶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D.19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世纪末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3.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一般认为英国工业革命开始的标志是（　　　）。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A.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飞梭的发明　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B.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珍妮机的发明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C.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蒸汽机的改良　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D.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火车的发明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4.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工业革命使手工生产被大机器生产所代替，就你的认识谈谈工业革命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　给人们生活带来的变化。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1752600" y="4929188"/>
            <a:ext cx="8686800" cy="185928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>
              <a:lnSpc>
                <a:spcPct val="110000"/>
              </a:lnSpc>
            </a:pPr>
            <a:r>
              <a:rPr lang="zh-CN" altLang="en-US" sz="2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　　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答：</a:t>
            </a:r>
            <a:r>
              <a:rPr lang="zh-CN" altLang="en-US" sz="2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工业革命提高了生产力，提高了人类战胜自然的能力。工业革命带来了人类生活的变化：人们可以拥有更多、更精美的服饰，人们可以用机器制造机器，拥有更为简便、快捷的交通工具。工业革命使世界联系更加密切，为资本主义国家的对外扩张提供了条件，带来了被侵略国家人民的贫困和灾难。</a:t>
            </a:r>
            <a:endParaRPr lang="zh-CN" altLang="en-US" sz="2200" dirty="0">
              <a:solidFill>
                <a:srgbClr val="0000FF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7519988" y="874396"/>
            <a:ext cx="330200" cy="76898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/>
            <a:r>
              <a:rPr lang="en-US" altLang="zh-CN" sz="5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C</a:t>
            </a:r>
            <a:endParaRPr lang="en-US" altLang="zh-CN" sz="50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5842000" y="1853883"/>
            <a:ext cx="330200" cy="76898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/>
            <a:r>
              <a:rPr lang="en-US" altLang="zh-CN" sz="5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C</a:t>
            </a:r>
            <a:endParaRPr lang="en-US" altLang="zh-CN" sz="50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6929438" y="2866708"/>
            <a:ext cx="381000" cy="76898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/>
            <a:r>
              <a:rPr lang="en-US" altLang="zh-CN" sz="5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B</a:t>
            </a:r>
            <a:endParaRPr lang="en-US" altLang="zh-CN" sz="50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  <p:bldP spid="4506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1689100" y="1079500"/>
            <a:ext cx="8813800" cy="574929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5.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阅读下面材料，根据你的理解，请回答：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　　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材料一：针对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18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世纪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60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年代始于英国的社会变化，恩格斯说：“当革命风暴横扫整个法国的时候，英国正在进行一场比较平静的但威力并不因此减弱的变革。”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　　材料二：英国在近代史上进行了两次著名的“革命”，一次是迎来自己新时代的“革命”，另一次是使人类进入工业文明新时代的“革命”。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　　材料三：“资产阶级在它的不到一百年的阶级统治中所创造的生产力，比过去一切世代创造的全部生产力还要多，还要大”。（摘自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共产党宣言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》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）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）材料一中的“变革”指英国发生什么重大事件？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）概述这场“变革”首先发生在英国的原因。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）材料二中的两次“革命”分别是指什么？开始时间？结果如何？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3000"/>
              </a:lnSpc>
            </a:pP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en-US" altLang="zh-CN" sz="2200" dirty="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2200" dirty="0">
                <a:latin typeface="楷体_GB2312" panose="02010609030101010101" charset="-122"/>
                <a:ea typeface="楷体_GB2312" panose="02010609030101010101" charset="-122"/>
              </a:rPr>
              <a:t>）根据材料三简要评价这场“变革”给人类社会带来的影响。</a:t>
            </a:r>
            <a:endParaRPr lang="zh-CN" altLang="en-US" sz="2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6083" name="矩形标注 46082"/>
          <p:cNvSpPr/>
          <p:nvPr/>
        </p:nvSpPr>
        <p:spPr>
          <a:xfrm>
            <a:off x="6507163" y="4054475"/>
            <a:ext cx="1812925" cy="569913"/>
          </a:xfrm>
          <a:prstGeom prst="wedgeRectCallout">
            <a:avLst>
              <a:gd name="adj1" fmla="val -21102"/>
              <a:gd name="adj2" fmla="val 102366"/>
            </a:avLst>
          </a:prstGeom>
          <a:solidFill>
            <a:schemeClr val="bg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 anchor="ctr"/>
          <a:p>
            <a:pPr algn="ctr"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工业革命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6084" name="矩形标注 46083"/>
          <p:cNvSpPr/>
          <p:nvPr/>
        </p:nvSpPr>
        <p:spPr>
          <a:xfrm>
            <a:off x="5767388" y="3695700"/>
            <a:ext cx="3619500" cy="1420813"/>
          </a:xfrm>
          <a:prstGeom prst="wedgeRectCallout">
            <a:avLst>
              <a:gd name="adj1" fmla="val -21097"/>
              <a:gd name="adj2" fmla="val 71005"/>
            </a:avLst>
          </a:prstGeom>
          <a:solidFill>
            <a:schemeClr val="bg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 anchor="ctr"/>
          <a:p>
            <a:pPr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①资产阶级统治的确立；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②市场的扩大；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③商品的需求。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6085" name="矩形标注 46084"/>
          <p:cNvSpPr/>
          <p:nvPr/>
        </p:nvSpPr>
        <p:spPr>
          <a:xfrm>
            <a:off x="3544888" y="3614738"/>
            <a:ext cx="5280025" cy="2005012"/>
          </a:xfrm>
          <a:prstGeom prst="wedgeRectCallout">
            <a:avLst>
              <a:gd name="adj1" fmla="val -21106"/>
              <a:gd name="adj2" fmla="val 64884"/>
            </a:avLst>
          </a:prstGeom>
          <a:solidFill>
            <a:schemeClr val="bg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 anchor="ctr"/>
          <a:p>
            <a:pPr>
              <a:buClrTx/>
            </a:pPr>
            <a:r>
              <a:rPr lang="zh-CN" altLang="en-US" sz="25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①英国资产阶级革命：</a:t>
            </a:r>
            <a:endParaRPr lang="zh-CN" altLang="en-US" sz="25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en-US" altLang="zh-CN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1640</a:t>
            </a: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年；确立君主立宪制。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zh-CN" altLang="en-US" sz="25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②第一次工业革命：</a:t>
            </a:r>
            <a:endParaRPr lang="zh-CN" altLang="en-US" sz="25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en-US" altLang="zh-CN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18</a:t>
            </a: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世纪</a:t>
            </a:r>
            <a:r>
              <a:rPr lang="en-US" altLang="zh-CN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60</a:t>
            </a: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年代；成为强大的工业国。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6086" name="矩形标注 46085"/>
          <p:cNvSpPr/>
          <p:nvPr/>
        </p:nvSpPr>
        <p:spPr>
          <a:xfrm>
            <a:off x="2444750" y="3203575"/>
            <a:ext cx="7512050" cy="2932113"/>
          </a:xfrm>
          <a:prstGeom prst="wedgeRectCallout">
            <a:avLst>
              <a:gd name="adj1" fmla="val -21111"/>
              <a:gd name="adj2" fmla="val 60181"/>
            </a:avLst>
          </a:prstGeom>
          <a:solidFill>
            <a:schemeClr val="bg1"/>
          </a:solidFill>
          <a:ln w="254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36000" tIns="36000" rIns="36000" bIns="36000" anchor="ctr"/>
          <a:p>
            <a:pPr>
              <a:lnSpc>
                <a:spcPct val="120000"/>
              </a:lnSpc>
              <a:buClrTx/>
            </a:pPr>
            <a:r>
              <a:rPr lang="en-US" altLang="zh-CN" sz="25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①</a:t>
            </a:r>
            <a:r>
              <a:rPr lang="en-US" altLang="zh-CN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工</a:t>
            </a: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业革命是生产技术上划时代的变革，极大地提高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　了社会生产力；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en-US" altLang="zh-CN" sz="25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②</a:t>
            </a:r>
            <a:r>
              <a:rPr lang="en-US" altLang="zh-CN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直</a:t>
            </a: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接导致了工厂企业形式的出现，促进了城市的兴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　盛和城市人口的增长；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en-US" altLang="zh-CN" sz="25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③</a:t>
            </a:r>
            <a:r>
              <a:rPr lang="en-US" altLang="zh-CN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英</a:t>
            </a: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、法、美等主要资本主义国家在工业革命后成了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buClrTx/>
            </a:pPr>
            <a:r>
              <a:rPr lang="zh-CN" altLang="en-US" sz="25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　强大的工业国。</a:t>
            </a:r>
            <a:endParaRPr lang="zh-CN" altLang="en-US" sz="25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ldLvl="0" animBg="1"/>
      <p:bldP spid="46083" grpId="1" bldLvl="0" animBg="1"/>
      <p:bldP spid="46084" grpId="0" bldLvl="0" animBg="1"/>
      <p:bldP spid="46084" grpId="1" bldLvl="0" animBg="1"/>
      <p:bldP spid="46085" grpId="0" bldLvl="0" animBg="1"/>
      <p:bldP spid="46085" grpId="1" bldLvl="0" animBg="1"/>
      <p:bldP spid="4608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WordArt 5"/>
          <p:cNvSpPr/>
          <p:nvPr/>
        </p:nvSpPr>
        <p:spPr>
          <a:xfrm>
            <a:off x="4572000" y="609600"/>
            <a:ext cx="2917825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工业革命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WordArt 6"/>
          <p:cNvSpPr/>
          <p:nvPr/>
        </p:nvSpPr>
        <p:spPr>
          <a:xfrm>
            <a:off x="3352800" y="1752600"/>
            <a:ext cx="59055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Impact" panose="020B0806030902050204" charset="0"/>
                <a:ea typeface="Impact" panose="020B0806030902050204" charset="0"/>
              </a:rPr>
              <a:t>indusrtial  revolution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Impact" panose="020B0806030902050204" charset="0"/>
              <a:ea typeface="Impact" panose="020B0806030902050204" charset="0"/>
            </a:endParaRPr>
          </a:p>
        </p:txBody>
      </p:sp>
      <p:sp>
        <p:nvSpPr>
          <p:cNvPr id="7172" name="Text Box 13"/>
          <p:cNvSpPr txBox="1"/>
          <p:nvPr/>
        </p:nvSpPr>
        <p:spPr>
          <a:xfrm>
            <a:off x="2293938" y="2971800"/>
            <a:ext cx="7897812" cy="2553335"/>
          </a:xfrm>
          <a:prstGeom prst="rect">
            <a:avLst/>
          </a:prstGeom>
          <a:noFill/>
          <a:ln w="9525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　　一场在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１８世纪早期至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19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世纪上半叶</a:t>
            </a:r>
            <a:r>
              <a:rPr lang="zh-CN" altLang="en-US" sz="4000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，最先在英国棉纺织业兴起的，大机器生产取代手工生产的变革。</a:t>
            </a:r>
            <a:endParaRPr lang="zh-CN" altLang="en-US" sz="4000" b="1" dirty="0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o"/>
          <p:cNvPicPr>
            <a:picLocks noChangeAspect="1"/>
          </p:cNvPicPr>
          <p:nvPr/>
        </p:nvPicPr>
        <p:blipFill>
          <a:blip r:embed="rId1">
            <a:lum contrast="18000"/>
          </a:blip>
          <a:srcRect t="11012"/>
          <a:stretch>
            <a:fillRect/>
          </a:stretch>
        </p:blipFill>
        <p:spPr>
          <a:xfrm>
            <a:off x="1789113" y="1565275"/>
            <a:ext cx="8612187" cy="404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5207000" y="5649913"/>
            <a:ext cx="1778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zh-CN" altLang="en-US" sz="2000" dirty="0">
                <a:solidFill>
                  <a:srgbClr val="6633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欧洲的家庭纺纱</a:t>
            </a:r>
            <a:endParaRPr lang="zh-CN" altLang="en-US" sz="2000" dirty="0">
              <a:solidFill>
                <a:srgbClr val="6633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1755775" y="6008688"/>
            <a:ext cx="8680450" cy="784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1">
            <a:spAutoFit/>
          </a:bodyPr>
          <a:p>
            <a:r>
              <a:rPr lang="zh-CN" altLang="en-US" sz="17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　　工业革命首先发生在英国，是英国政治经济发展的必然产物。工业革命既是生产领域里的一场变革，又是社会关系的一次革命。工业革命也称产业革命，是资本主义由工场手工业阶段到工厂大机器生产阶段的一个飞跃。</a:t>
            </a:r>
            <a:endParaRPr lang="zh-CN" altLang="en-US" sz="1700" dirty="0">
              <a:solidFill>
                <a:srgbClr val="3333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2794000" y="970281"/>
            <a:ext cx="6604000" cy="615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pPr algn="ctr">
              <a:buClrTx/>
            </a:pP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工业革命首先爆发英国的原因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924300" y="2156778"/>
            <a:ext cx="4381500" cy="4616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r>
              <a:rPr lang="zh-CN" altLang="en-US" sz="30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① 资产阶级统治的确立；</a:t>
            </a:r>
            <a:endParaRPr lang="zh-CN" altLang="en-US" sz="30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924300" y="3415666"/>
            <a:ext cx="2857500" cy="4616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r>
              <a:rPr lang="zh-CN" altLang="en-US" sz="30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② 市场的扩大；</a:t>
            </a:r>
            <a:endParaRPr lang="zh-CN" altLang="en-US" sz="30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3924300" y="4676141"/>
            <a:ext cx="2857500" cy="4616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 anchorCtr="1">
            <a:spAutoFit/>
          </a:bodyPr>
          <a:p>
            <a:r>
              <a:rPr lang="zh-CN" altLang="en-US" sz="30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③ 商品的需求。</a:t>
            </a:r>
            <a:endParaRPr lang="zh-CN" altLang="en-US" sz="30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82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5" descr="光荣革命Presentation of The Declaration Of Right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811213"/>
            <a:ext cx="3932237" cy="2459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2400300" y="447675"/>
            <a:ext cx="309880" cy="36830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 wrap="none">
            <a:spAutoFit/>
          </a:bodyPr>
          <a:p>
            <a:endParaRPr lang="zh-CN" altLang="en-US" dirty="0">
              <a:latin typeface="Times New Roman" panose="02020603050405020304" pitchFamily="2" charset="0"/>
            </a:endParaRPr>
          </a:p>
        </p:txBody>
      </p:sp>
      <p:sp>
        <p:nvSpPr>
          <p:cNvPr id="9220" name="Rectangle 4"/>
          <p:cNvSpPr>
            <a:spLocks noGrp="1"/>
          </p:cNvSpPr>
          <p:nvPr>
            <p:ph type="subTitle"/>
          </p:nvPr>
        </p:nvSpPr>
        <p:spPr>
          <a:xfrm>
            <a:off x="2400300" y="3232150"/>
            <a:ext cx="2840038" cy="455613"/>
          </a:xfrm>
          <a:prstGeom prst="rect">
            <a:avLst/>
          </a:prstGeom>
          <a:solidFill>
            <a:srgbClr val="FFFFCC">
              <a:alpha val="100000"/>
            </a:srgbClr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lIns="110121" tIns="55061" rIns="110121" bIns="55061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algn="l">
              <a:lnSpc>
                <a:spcPct val="80000"/>
              </a:lnSpc>
            </a:pP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ea typeface="宋体" panose="02010600030101010101" pitchFamily="2" charset="-122"/>
              </a:rPr>
              <a:t>英国资产阶级革命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9221" name="Picture 5" descr="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3" y="3687763"/>
            <a:ext cx="4116387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6"/>
          <p:cNvSpPr txBox="1"/>
          <p:nvPr/>
        </p:nvSpPr>
        <p:spPr>
          <a:xfrm>
            <a:off x="2781300" y="6281738"/>
            <a:ext cx="2097088" cy="4603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</a:rPr>
              <a:t>海外殖民活动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2155825" y="5195888"/>
            <a:ext cx="3889375" cy="460375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</a:rPr>
              <a:t>原料产地、资金、海外市场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pic>
        <p:nvPicPr>
          <p:cNvPr id="9224" name="Picture 8" descr="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38" y="811213"/>
            <a:ext cx="4038600" cy="2459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Text Box 9"/>
          <p:cNvSpPr txBox="1"/>
          <p:nvPr/>
        </p:nvSpPr>
        <p:spPr>
          <a:xfrm>
            <a:off x="7531100" y="3270250"/>
            <a:ext cx="1871663" cy="4603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</a:rPr>
              <a:t>圈地运动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6934200" y="2159000"/>
            <a:ext cx="2657475" cy="460375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</a:rPr>
              <a:t>劳动力、国内市场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pic>
        <p:nvPicPr>
          <p:cNvPr id="9227" name="Picture 11" descr="s"/>
          <p:cNvPicPr>
            <a:picLocks noChangeAspect="1"/>
          </p:cNvPicPr>
          <p:nvPr/>
        </p:nvPicPr>
        <p:blipFill>
          <a:blip r:embed="rId4"/>
          <a:srcRect t="23425" r="41763"/>
          <a:stretch>
            <a:fillRect/>
          </a:stretch>
        </p:blipFill>
        <p:spPr>
          <a:xfrm>
            <a:off x="6383338" y="3752850"/>
            <a:ext cx="4038600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/>
          <p:nvPr/>
        </p:nvSpPr>
        <p:spPr>
          <a:xfrm>
            <a:off x="7153275" y="6245225"/>
            <a:ext cx="2438400" cy="4603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</a:rPr>
              <a:t>手工工场的发展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2" charset="0"/>
            </a:endParaRPr>
          </a:p>
        </p:txBody>
      </p:sp>
      <p:sp>
        <p:nvSpPr>
          <p:cNvPr id="9229" name="Text Box 13"/>
          <p:cNvSpPr txBox="1"/>
          <p:nvPr/>
        </p:nvSpPr>
        <p:spPr>
          <a:xfrm>
            <a:off x="7680325" y="5454650"/>
            <a:ext cx="1447800" cy="460375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</a:rPr>
              <a:t>技术支持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sp>
        <p:nvSpPr>
          <p:cNvPr id="9230" name="Text Box 14"/>
          <p:cNvSpPr txBox="1"/>
          <p:nvPr/>
        </p:nvSpPr>
        <p:spPr>
          <a:xfrm>
            <a:off x="3049588" y="2159000"/>
            <a:ext cx="1447800" cy="460375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2" charset="0"/>
              </a:rPr>
              <a:t>政治保障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/>
      <p:bldP spid="9226" grpId="0" bldLvl="0" animBg="1"/>
      <p:bldP spid="9229" grpId="0" bldLvl="0" animBg="1"/>
      <p:bldP spid="92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51"/>
          <p:cNvSpPr txBox="1"/>
          <p:nvPr/>
        </p:nvSpPr>
        <p:spPr>
          <a:xfrm>
            <a:off x="1776413" y="1268413"/>
            <a:ext cx="47513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工业革命的原因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1790700" y="2205038"/>
            <a:ext cx="7905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政治前提：</a:t>
            </a:r>
            <a:r>
              <a:rPr lang="zh-CN" altLang="en-US" sz="3000" b="1" dirty="0">
                <a:latin typeface="宋体" panose="02010600030101010101" pitchFamily="2" charset="-122"/>
              </a:rPr>
              <a:t>资产阶级统治在英国的确立。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1790700" y="2846388"/>
            <a:ext cx="86264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直接原因：</a:t>
            </a:r>
            <a:r>
              <a:rPr lang="zh-CN" altLang="en-US" sz="3000" b="1" dirty="0">
                <a:latin typeface="宋体" panose="02010600030101010101" pitchFamily="2" charset="-122"/>
              </a:rPr>
              <a:t>工场手工业无法满足市场的需求。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6156" name="文本框 6155"/>
          <p:cNvSpPr txBox="1"/>
          <p:nvPr/>
        </p:nvSpPr>
        <p:spPr>
          <a:xfrm>
            <a:off x="1790700" y="4413250"/>
            <a:ext cx="2232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必要条件：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 bwMode="auto">
          <a:xfrm>
            <a:off x="3921125" y="3709988"/>
            <a:ext cx="287338" cy="2162175"/>
          </a:xfrm>
          <a:prstGeom prst="leftBrace">
            <a:avLst>
              <a:gd name="adj1" fmla="val 70534"/>
              <a:gd name="adj2" fmla="val 50000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8209"/>
          <p:cNvSpPr txBox="1"/>
          <p:nvPr/>
        </p:nvSpPr>
        <p:spPr>
          <a:xfrm>
            <a:off x="4295775" y="3676650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雄厚的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资本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8210"/>
          <p:cNvSpPr txBox="1"/>
          <p:nvPr/>
        </p:nvSpPr>
        <p:spPr>
          <a:xfrm>
            <a:off x="4295775" y="4237038"/>
            <a:ext cx="2592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充足的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劳动力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8211"/>
          <p:cNvSpPr txBox="1"/>
          <p:nvPr/>
        </p:nvSpPr>
        <p:spPr>
          <a:xfrm>
            <a:off x="4295775" y="4822825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丰富的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原料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文本框 8212"/>
          <p:cNvSpPr txBox="1"/>
          <p:nvPr/>
        </p:nvSpPr>
        <p:spPr>
          <a:xfrm>
            <a:off x="4295775" y="5405438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广阔的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市场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6851650" y="3611563"/>
            <a:ext cx="20145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殖民掠夺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6851650" y="4140200"/>
            <a:ext cx="1870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圈地运动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51650" y="4719638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本国＋殖民地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51650" y="53117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海外殖民地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6159" name="组合 1"/>
          <p:cNvGrpSpPr/>
          <p:nvPr/>
        </p:nvGrpSpPr>
        <p:grpSpPr>
          <a:xfrm>
            <a:off x="1530350" y="15875"/>
            <a:ext cx="1295400" cy="444500"/>
            <a:chOff x="6524" y="16049"/>
            <a:chExt cx="1295400" cy="444500"/>
          </a:xfrm>
        </p:grpSpPr>
        <p:sp>
          <p:nvSpPr>
            <p:cNvPr id="6161" name="文本框 4103"/>
            <p:cNvSpPr txBox="1"/>
            <p:nvPr/>
          </p:nvSpPr>
          <p:spPr>
            <a:xfrm>
              <a:off x="6524" y="16049"/>
              <a:ext cx="1295400" cy="4013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>
              <a:spAutoFit/>
            </a:bodyPr>
            <a:p>
              <a:r>
                <a:rPr lang="zh-CN" altLang="zh-CN" sz="2000" b="1" dirty="0">
                  <a:solidFill>
                    <a:srgbClr val="2E6CB8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新课</a:t>
              </a:r>
              <a:r>
                <a:rPr lang="zh-CN" altLang="en-US" sz="2000" b="1" dirty="0">
                  <a:solidFill>
                    <a:srgbClr val="2E6CB8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探究</a:t>
              </a:r>
              <a:endParaRPr lang="zh-CN" altLang="zh-CN" sz="2000" b="1" dirty="0">
                <a:solidFill>
                  <a:srgbClr val="2E6CB8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6162" name="Picture 3" descr="C:\Users\Administrator\Desktop\Redocn_2013102516062741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2501" t="2817" r="10249" b="94366"/>
            <a:stretch>
              <a:fillRect/>
            </a:stretch>
          </p:blipFill>
          <p:spPr>
            <a:xfrm>
              <a:off x="58912" y="320849"/>
              <a:ext cx="1095375" cy="1397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5" grpId="0"/>
      <p:bldP spid="615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0242"/>
          <p:cNvSpPr txBox="1"/>
          <p:nvPr/>
        </p:nvSpPr>
        <p:spPr>
          <a:xfrm>
            <a:off x="2589213" y="5084763"/>
            <a:ext cx="32242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欧洲的旧式纺车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3" name="图片 10243" descr="图片1"/>
          <p:cNvPicPr>
            <a:picLocks noChangeAspect="1"/>
          </p:cNvPicPr>
          <p:nvPr/>
        </p:nvPicPr>
        <p:blipFill>
          <a:blip r:embed="rId1"/>
          <a:srcRect l="6627" t="3851" b="7504"/>
          <a:stretch>
            <a:fillRect/>
          </a:stretch>
        </p:blipFill>
        <p:spPr>
          <a:xfrm>
            <a:off x="2282825" y="1339850"/>
            <a:ext cx="3184525" cy="3546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6002338" y="1412875"/>
            <a:ext cx="3840162" cy="4128528"/>
            <a:chOff x="0" y="0"/>
            <a:chExt cx="2767" cy="3845"/>
          </a:xfrm>
        </p:grpSpPr>
        <p:pic>
          <p:nvPicPr>
            <p:cNvPr id="8197" name="图片 10245" descr="图片2"/>
            <p:cNvPicPr>
              <a:picLocks noChangeAspect="1"/>
            </p:cNvPicPr>
            <p:nvPr/>
          </p:nvPicPr>
          <p:blipFill>
            <a:blip r:embed="rId2"/>
            <a:srcRect l="5815" t="3615" r="5783" b="9593"/>
            <a:stretch>
              <a:fillRect/>
            </a:stretch>
          </p:blipFill>
          <p:spPr>
            <a:xfrm>
              <a:off x="0" y="0"/>
              <a:ext cx="2767" cy="32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8" name="文本框 10246"/>
            <p:cNvSpPr txBox="1"/>
            <p:nvPr/>
          </p:nvSpPr>
          <p:spPr>
            <a:xfrm>
              <a:off x="182" y="3302"/>
              <a:ext cx="2585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欧洲的旧式织布机</a:t>
              </a:r>
              <a:endPara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4858</Words>
  <PresentationFormat>宽屏</PresentationFormat>
  <Paragraphs>446</Paragraphs>
  <Slides>45</Slides>
  <Notes>31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9" baseType="lpstr">
      <vt:lpstr>Arial</vt:lpstr>
      <vt:lpstr>宋体</vt:lpstr>
      <vt:lpstr>Wingdings</vt:lpstr>
      <vt:lpstr>黑体</vt:lpstr>
      <vt:lpstr>华文行楷</vt:lpstr>
      <vt:lpstr>Times New Roman</vt:lpstr>
      <vt:lpstr>华文楷体</vt:lpstr>
      <vt:lpstr>Impact</vt:lpstr>
      <vt:lpstr>楷体_GB2312</vt:lpstr>
      <vt:lpstr>华文隶书</vt:lpstr>
      <vt:lpstr>华文琥珀</vt:lpstr>
      <vt:lpstr>Calibri</vt:lpstr>
      <vt:lpstr>微软雅黑</vt:lpstr>
      <vt:lpstr>Arial Unicode MS</vt:lpstr>
      <vt:lpstr>Wingdings 2</vt:lpstr>
      <vt:lpstr>华文细黑</vt:lpstr>
      <vt:lpstr>Wingdings</vt:lpstr>
      <vt:lpstr>Verdana</vt:lpstr>
      <vt:lpstr>华文中宋</vt:lpstr>
      <vt:lpstr>华文新魏</vt:lpstr>
      <vt:lpstr>方正舒体</vt:lpstr>
      <vt:lpstr>Courier New</vt:lpstr>
      <vt:lpstr>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你知道吗？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revision>历史备课大师【全免费】</cp:revision>
  <dcterms:created xsi:type="dcterms:W3CDTF">2018-03-01T02:03:00Z</dcterms:created>
  <dcterms:modified xsi:type="dcterms:W3CDTF">2018-09-15T05:45:12Z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