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  <p:sldMasterId id="2147483672" r:id="rId4"/>
  </p:sldMasterIdLst>
  <p:notesMasterIdLst>
    <p:notesMasterId r:id="rId23"/>
  </p:notesMasterIdLst>
  <p:sldIdLst>
    <p:sldId id="481" r:id="rId5"/>
    <p:sldId id="315" r:id="rId6"/>
    <p:sldId id="393" r:id="rId7"/>
    <p:sldId id="319" r:id="rId8"/>
    <p:sldId id="422" r:id="rId9"/>
    <p:sldId id="455" r:id="rId10"/>
    <p:sldId id="456" r:id="rId11"/>
    <p:sldId id="470" r:id="rId12"/>
    <p:sldId id="408" r:id="rId13"/>
    <p:sldId id="410" r:id="rId14"/>
    <p:sldId id="409" r:id="rId15"/>
    <p:sldId id="411" r:id="rId16"/>
    <p:sldId id="413" r:id="rId17"/>
    <p:sldId id="412" r:id="rId18"/>
    <p:sldId id="461" r:id="rId19"/>
    <p:sldId id="414" r:id="rId20"/>
    <p:sldId id="415" r:id="rId21"/>
    <p:sldId id="471" r:id="rId22"/>
  </p:sldIdLst>
  <p:sldSz cx="1219009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1494A"/>
    <a:srgbClr val="13742F"/>
    <a:srgbClr val="FDE11C"/>
    <a:srgbClr val="EEC920"/>
    <a:srgbClr val="840C18"/>
    <a:srgbClr val="DF3621"/>
    <a:srgbClr val="D568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888" y="-90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7892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 sz="1200" dirty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19DF5FA-2B2E-487C-9F57-E61D5CE8784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关系图"/>
          <p:cNvPicPr>
            <a:picLocks noChangeAspect="1"/>
          </p:cNvPicPr>
          <p:nvPr/>
        </p:nvPicPr>
        <p:blipFill>
          <a:blip r:embed="rId2"/>
          <a:srcRect r="2528" b="10909"/>
          <a:stretch>
            <a:fillRect/>
          </a:stretch>
        </p:blipFill>
        <p:spPr>
          <a:xfrm>
            <a:off x="239147" y="692150"/>
            <a:ext cx="11883226" cy="61102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副标题 2050"/>
          <p:cNvSpPr/>
          <p:nvPr>
            <p:ph type="subTitle" idx="1"/>
          </p:nvPr>
        </p:nvSpPr>
        <p:spPr>
          <a:xfrm>
            <a:off x="2543836" y="2492375"/>
            <a:ext cx="7392362" cy="12223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  <p:sp>
        <p:nvSpPr>
          <p:cNvPr id="2055" name="矩形 2054"/>
          <p:cNvSpPr/>
          <p:nvPr/>
        </p:nvSpPr>
        <p:spPr>
          <a:xfrm>
            <a:off x="2117" y="549275"/>
            <a:ext cx="12190095" cy="151130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56" name="标题 2055"/>
          <p:cNvSpPr/>
          <p:nvPr>
            <p:ph type="ctrTitle"/>
          </p:nvPr>
        </p:nvSpPr>
        <p:spPr>
          <a:xfrm>
            <a:off x="1007376" y="620713"/>
            <a:ext cx="10361581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b="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/>
    </p:bldLst>
  </p:timing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21" y="1709738"/>
            <a:ext cx="10513957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21" y="4589463"/>
            <a:ext cx="10513957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05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4758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365125"/>
            <a:ext cx="1051395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57" y="1681163"/>
            <a:ext cx="515698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57" y="2505075"/>
            <a:ext cx="515698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236" y="1681163"/>
            <a:ext cx="518237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236" y="2505075"/>
            <a:ext cx="518237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819" y="274638"/>
            <a:ext cx="274277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05" y="274638"/>
            <a:ext cx="8069312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1.png"/><Relationship Id="rId13" Type="http://schemas.openxmlformats.org/officeDocument/2006/relationships/image" Target="../media/image3.jpe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41" descr="12090410105639f"/>
          <p:cNvPicPr>
            <a:picLocks noChangeAspect="1"/>
          </p:cNvPicPr>
          <p:nvPr userDrawn="1"/>
        </p:nvPicPr>
        <p:blipFill>
          <a:blip r:embed="rId12"/>
          <a:srcRect t="93056"/>
          <a:stretch>
            <a:fillRect/>
          </a:stretch>
        </p:blipFill>
        <p:spPr bwMode="auto">
          <a:xfrm>
            <a:off x="0" y="6453188"/>
            <a:ext cx="121904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1040" descr="12090410105557f"/>
          <p:cNvPicPr>
            <a:picLocks noChangeAspect="1"/>
          </p:cNvPicPr>
          <p:nvPr userDrawn="1"/>
        </p:nvPicPr>
        <p:blipFill>
          <a:blip r:embed="rId13"/>
          <a:srcRect l="8887" t="1610" b="89497"/>
          <a:stretch>
            <a:fillRect/>
          </a:stretch>
        </p:blipFill>
        <p:spPr bwMode="auto">
          <a:xfrm>
            <a:off x="6288088" y="0"/>
            <a:ext cx="5902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1031" descr="优翼不带字1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10874375" y="44450"/>
            <a:ext cx="12128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4613275" y="6669088"/>
            <a:ext cx="3498850" cy="184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30000"/>
              </a:lnSpc>
              <a:buFont typeface="Arial" charset="0"/>
              <a:buNone/>
            </a:pPr>
            <a:r>
              <a:rPr lang="en-US" altLang="zh-CN" sz="2000" b="1">
                <a:solidFill>
                  <a:srgbClr val="009900"/>
                </a:solidFill>
                <a:latin typeface="Times New Roman" pitchFamily="18" charset="0"/>
                <a:ea typeface="方正大黑_GBK" pitchFamily="65" charset="-122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41998" descr="12090410105557f"/>
          <p:cNvPicPr>
            <a:picLocks noChangeAspect="1"/>
          </p:cNvPicPr>
          <p:nvPr userDrawn="1"/>
        </p:nvPicPr>
        <p:blipFill>
          <a:blip r:embed="rId12"/>
          <a:srcRect l="8887" t="1610" b="89497"/>
          <a:stretch>
            <a:fillRect/>
          </a:stretch>
        </p:blipFill>
        <p:spPr bwMode="auto">
          <a:xfrm>
            <a:off x="6288088" y="0"/>
            <a:ext cx="5902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41991" descr="优翼不带字1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10874375" y="44450"/>
            <a:ext cx="12128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图片 41994" descr="12090410105639f"/>
          <p:cNvPicPr>
            <a:picLocks noChangeAspect="1"/>
          </p:cNvPicPr>
          <p:nvPr userDrawn="1"/>
        </p:nvPicPr>
        <p:blipFill>
          <a:blip r:embed="rId14"/>
          <a:srcRect t="93056"/>
          <a:stretch>
            <a:fillRect/>
          </a:stretch>
        </p:blipFill>
        <p:spPr bwMode="auto">
          <a:xfrm>
            <a:off x="0" y="6453188"/>
            <a:ext cx="121904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文本框 1"/>
          <p:cNvSpPr txBox="1">
            <a:spLocks noChangeArrowheads="1"/>
          </p:cNvSpPr>
          <p:nvPr/>
        </p:nvSpPr>
        <p:spPr bwMode="auto">
          <a:xfrm>
            <a:off x="4613275" y="6669088"/>
            <a:ext cx="3498850" cy="184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30000"/>
              </a:lnSpc>
              <a:buFont typeface="Arial" charset="0"/>
              <a:buNone/>
            </a:pPr>
            <a:r>
              <a:rPr lang="en-US" altLang="zh-CN" sz="2000" b="1">
                <a:solidFill>
                  <a:srgbClr val="009900"/>
                </a:solidFill>
                <a:latin typeface="Times New Roman" pitchFamily="18" charset="0"/>
                <a:ea typeface="方正大黑_GBK" pitchFamily="65" charset="-122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2117" y="333375"/>
            <a:ext cx="12190095" cy="100965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1027" name="图片 1026" descr="关系图"/>
          <p:cNvPicPr>
            <a:picLocks noChangeAspect="1"/>
          </p:cNvPicPr>
          <p:nvPr/>
        </p:nvPicPr>
        <p:blipFill>
          <a:blip r:embed="rId12"/>
          <a:srcRect t="1094" r="8122" b="13318"/>
          <a:stretch>
            <a:fillRect/>
          </a:stretch>
        </p:blipFill>
        <p:spPr>
          <a:xfrm>
            <a:off x="7728859" y="4438650"/>
            <a:ext cx="4452771" cy="2333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8" name="标题 1027"/>
          <p:cNvSpPr/>
          <p:nvPr>
            <p:ph type="title"/>
          </p:nvPr>
        </p:nvSpPr>
        <p:spPr>
          <a:xfrm>
            <a:off x="609505" y="274638"/>
            <a:ext cx="10971086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/>
          <p:nvPr>
            <p:ph type="body" idx="1"/>
          </p:nvPr>
        </p:nvSpPr>
        <p:spPr>
          <a:xfrm>
            <a:off x="609505" y="1600200"/>
            <a:ext cx="10971086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1029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1" name="页脚占位符 1030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2" name="灯片编号占位符 1031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ldLvl="0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8.GIF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0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5"/>
          <p:cNvSpPr>
            <a:spLocks noChangeArrowheads="1"/>
          </p:cNvSpPr>
          <p:nvPr/>
        </p:nvSpPr>
        <p:spPr bwMode="auto">
          <a:xfrm>
            <a:off x="1200150" y="4800600"/>
            <a:ext cx="102711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古代埃及</a:t>
            </a:r>
          </a:p>
        </p:txBody>
      </p:sp>
      <p:sp>
        <p:nvSpPr>
          <p:cNvPr id="38914" name="Text Box 33"/>
          <p:cNvSpPr txBox="1">
            <a:spLocks noChangeArrowheads="1"/>
          </p:cNvSpPr>
          <p:nvPr/>
        </p:nvSpPr>
        <p:spPr bwMode="auto">
          <a:xfrm>
            <a:off x="1016000" y="908050"/>
            <a:ext cx="4127500" cy="8302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九年级历史上册（R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1582738" y="3590925"/>
            <a:ext cx="902493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第一单元  古代亚非文明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2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4013" cy="2852737"/>
          </a:xfrm>
          <a:noFill/>
          <a:ln>
            <a:miter lim="800000"/>
          </a:ln>
        </p:spPr>
        <p:txBody>
          <a:bodyPr vert="horz" wrap="square" lIns="91440" tIns="45720" rIns="91440" bIns="45720" numCol="1" anchorCtr="0" compatLnSpc="1"/>
          <a:lstStyle/>
          <a:p>
            <a:r>
              <a:rPr lang="zh-CN" altLang="en-US" sz="2400" b="1" smtClean="0">
                <a:solidFill>
                  <a:schemeClr val="tx1"/>
                </a:solidFill>
                <a:latin typeface="宋体" charset="-122"/>
                <a:ea typeface="宋体" charset="-122"/>
                <a:sym typeface="+mn-ea"/>
              </a:rPr>
              <a:t>1.</a:t>
            </a:r>
            <a:r>
              <a:rPr lang="zh-CN" altLang="en-US" sz="2400" b="1" smtClean="0">
                <a:solidFill>
                  <a:srgbClr val="4F0FBD"/>
                </a:solidFill>
                <a:latin typeface="宋体" charset="-122"/>
                <a:ea typeface="宋体" charset="-122"/>
                <a:sym typeface="+mn-ea"/>
              </a:rPr>
              <a:t>水源</a:t>
            </a:r>
            <a:r>
              <a:rPr lang="zh-CN" altLang="en-US" sz="2400" b="1" smtClean="0">
                <a:solidFill>
                  <a:schemeClr val="tx1"/>
                </a:solidFill>
                <a:latin typeface="宋体" charset="-122"/>
                <a:ea typeface="宋体" charset="-122"/>
                <a:sym typeface="+mn-ea"/>
              </a:rPr>
              <a:t>：尼罗河水量大，是埃及的唯一水源。</a:t>
            </a:r>
            <a:br>
              <a:rPr lang="zh-CN" altLang="en-US" b="1" smtClean="0">
                <a:solidFill>
                  <a:schemeClr val="tx1"/>
                </a:solidFill>
                <a:latin typeface="宋体" charset="-122"/>
                <a:ea typeface="宋体" charset="-122"/>
              </a:rPr>
            </a:br>
            <a:r>
              <a:rPr lang="zh-CN" altLang="en-US" sz="2400" b="1" smtClean="0">
                <a:solidFill>
                  <a:schemeClr val="tx1"/>
                </a:solidFill>
                <a:latin typeface="宋体" charset="-122"/>
                <a:ea typeface="宋体" charset="-122"/>
                <a:sym typeface="+mn-ea"/>
              </a:rPr>
              <a:t>2.</a:t>
            </a:r>
            <a:r>
              <a:rPr lang="zh-CN" altLang="en-US" sz="2400" b="1" smtClean="0">
                <a:solidFill>
                  <a:srgbClr val="4F0FBD"/>
                </a:solidFill>
                <a:latin typeface="宋体" charset="-122"/>
                <a:ea typeface="宋体" charset="-122"/>
                <a:sym typeface="+mn-ea"/>
              </a:rPr>
              <a:t>农业</a:t>
            </a:r>
            <a:r>
              <a:rPr lang="zh-CN" altLang="en-US" sz="2400" b="1" smtClean="0">
                <a:solidFill>
                  <a:schemeClr val="tx1"/>
                </a:solidFill>
                <a:latin typeface="宋体" charset="-122"/>
                <a:ea typeface="宋体" charset="-122"/>
                <a:sym typeface="+mn-ea"/>
              </a:rPr>
              <a:t>：尼罗河的定期泛滥为古埃及的农耕提供了肥沃的土地。</a:t>
            </a:r>
            <a:br>
              <a:rPr lang="zh-CN" altLang="en-US" sz="2400" b="1" smtClean="0">
                <a:solidFill>
                  <a:schemeClr val="tx1"/>
                </a:solidFill>
                <a:latin typeface="宋体" charset="-122"/>
                <a:ea typeface="宋体" charset="-122"/>
              </a:rPr>
            </a:br>
            <a:r>
              <a:rPr lang="zh-CN" altLang="en-US" sz="2400" b="1" smtClean="0">
                <a:solidFill>
                  <a:schemeClr val="tx1"/>
                </a:solidFill>
                <a:latin typeface="宋体" charset="-122"/>
                <a:ea typeface="宋体" charset="-122"/>
                <a:sym typeface="+mn-ea"/>
              </a:rPr>
              <a:t>3.</a:t>
            </a:r>
            <a:r>
              <a:rPr lang="zh-CN" altLang="en-US" sz="2400" b="1" smtClean="0">
                <a:solidFill>
                  <a:srgbClr val="4F0FBD"/>
                </a:solidFill>
                <a:latin typeface="宋体" charset="-122"/>
                <a:ea typeface="宋体" charset="-122"/>
                <a:sym typeface="+mn-ea"/>
              </a:rPr>
              <a:t>交通</a:t>
            </a:r>
            <a:r>
              <a:rPr lang="zh-CN" altLang="en-US" sz="2400" b="1" smtClean="0">
                <a:solidFill>
                  <a:schemeClr val="tx1"/>
                </a:solidFill>
                <a:latin typeface="宋体" charset="-122"/>
                <a:ea typeface="宋体" charset="-122"/>
                <a:sym typeface="+mn-ea"/>
              </a:rPr>
              <a:t>:尼罗河便于航行，为古埃及的统一提供了有力地交通条件。</a:t>
            </a:r>
            <a:br>
              <a:rPr lang="zh-CN" altLang="en-US" sz="2400" b="1" smtClean="0">
                <a:solidFill>
                  <a:schemeClr val="tx1"/>
                </a:solidFill>
                <a:latin typeface="宋体" charset="-122"/>
                <a:ea typeface="宋体" charset="-122"/>
              </a:rPr>
            </a:br>
            <a:r>
              <a:rPr lang="zh-CN" altLang="en-US" sz="2400" b="1" smtClean="0">
                <a:solidFill>
                  <a:schemeClr val="tx1"/>
                </a:solidFill>
                <a:latin typeface="宋体" charset="-122"/>
                <a:ea typeface="宋体" charset="-122"/>
                <a:sym typeface="+mn-ea"/>
              </a:rPr>
              <a:t>4</a:t>
            </a:r>
            <a:r>
              <a:rPr lang="en-US" altLang="zh-CN" sz="2400" b="1" smtClean="0">
                <a:solidFill>
                  <a:schemeClr val="tx1"/>
                </a:solidFill>
                <a:latin typeface="宋体" charset="-122"/>
                <a:ea typeface="宋体" charset="-122"/>
                <a:sym typeface="+mn-ea"/>
              </a:rPr>
              <a:t>.</a:t>
            </a:r>
            <a:r>
              <a:rPr lang="zh-CN" altLang="en-US" sz="2400" b="1" smtClean="0">
                <a:solidFill>
                  <a:srgbClr val="4F0FBD"/>
                </a:solidFill>
                <a:latin typeface="宋体" charset="-122"/>
                <a:ea typeface="宋体" charset="-122"/>
                <a:sym typeface="+mn-ea"/>
              </a:rPr>
              <a:t>历法</a:t>
            </a:r>
            <a:r>
              <a:rPr lang="zh-CN" altLang="en-US" sz="2400" b="1" smtClean="0">
                <a:solidFill>
                  <a:schemeClr val="tx1"/>
                </a:solidFill>
                <a:latin typeface="宋体" charset="-122"/>
                <a:ea typeface="宋体" charset="-122"/>
                <a:sym typeface="+mn-ea"/>
              </a:rPr>
              <a:t>：古代埃及人观察尼罗河水泛滥，发现其规律，发展起天文学，如制定了太阳历。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48130" name="文本框 9217"/>
          <p:cNvSpPr txBox="1">
            <a:spLocks noChangeArrowheads="1"/>
          </p:cNvSpPr>
          <p:nvPr/>
        </p:nvSpPr>
        <p:spPr bwMode="auto">
          <a:xfrm>
            <a:off x="431800" y="720725"/>
            <a:ext cx="9513888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(二)尼罗河</a:t>
            </a:r>
            <a:r>
              <a:rPr lang="zh-CN" altLang="en-US" sz="2600" b="1">
                <a:latin typeface="宋体" charset="-122"/>
              </a:rPr>
              <a:t>（</a:t>
            </a:r>
            <a:r>
              <a:rPr lang="zh-CN" altLang="en-US" sz="2600" b="1">
                <a:solidFill>
                  <a:srgbClr val="F9680D"/>
                </a:solidFill>
                <a:latin typeface="宋体" charset="-122"/>
              </a:rPr>
              <a:t>自然环境</a:t>
            </a:r>
            <a:r>
              <a:rPr lang="zh-CN" altLang="en-US" sz="2600" b="1">
                <a:latin typeface="宋体" charset="-122"/>
              </a:rPr>
              <a:t>）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对古埃及文明的影响?</a:t>
            </a:r>
            <a:endParaRPr lang="en-US" altLang="zh-CN" sz="2600" b="1">
              <a:solidFill>
                <a:schemeClr val="accent2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  <p:bldP spid="481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文本框 6151"/>
          <p:cNvSpPr txBox="1">
            <a:spLocks noChangeArrowheads="1"/>
          </p:cNvSpPr>
          <p:nvPr/>
        </p:nvSpPr>
        <p:spPr bwMode="auto">
          <a:xfrm>
            <a:off x="431800" y="473075"/>
            <a:ext cx="66214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2.金字塔</a:t>
            </a:r>
          </a:p>
        </p:txBody>
      </p:sp>
      <p:sp>
        <p:nvSpPr>
          <p:cNvPr id="49154" name="文本框 6153"/>
          <p:cNvSpPr txBox="1">
            <a:spLocks noChangeArrowheads="1"/>
          </p:cNvSpPr>
          <p:nvPr/>
        </p:nvSpPr>
        <p:spPr bwMode="auto">
          <a:xfrm>
            <a:off x="431800" y="1193800"/>
            <a:ext cx="11326813" cy="177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    </a:t>
            </a:r>
            <a:r>
              <a:rPr lang="zh-CN" altLang="en-US" sz="2600" b="1">
                <a:latin typeface="宋体" charset="-122"/>
              </a:rPr>
              <a:t>古代埃及国家建立起来后，国王自称是神的化身，他们的</a:t>
            </a:r>
            <a:r>
              <a:rPr lang="zh-CN" altLang="en-US" sz="2600" b="1" u="sng">
                <a:solidFill>
                  <a:srgbClr val="FF0000"/>
                </a:solidFill>
                <a:latin typeface="宋体" charset="-122"/>
              </a:rPr>
              <a:t>陵墓金字塔是权力的象征</a:t>
            </a:r>
            <a:r>
              <a:rPr lang="zh-CN" altLang="en-US" sz="2600" b="1">
                <a:latin typeface="宋体" charset="-122"/>
              </a:rPr>
              <a:t>。是古埃及社会经济和建筑技术发展的具体体现。</a:t>
            </a:r>
          </a:p>
        </p:txBody>
      </p:sp>
      <p:pic>
        <p:nvPicPr>
          <p:cNvPr id="49155" name="内容占位符 13314" descr="2090900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-757423">
            <a:off x="665163" y="3916363"/>
            <a:ext cx="3592512" cy="1898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9156" name="矩形 5"/>
          <p:cNvSpPr>
            <a:spLocks noChangeArrowheads="1"/>
          </p:cNvSpPr>
          <p:nvPr/>
        </p:nvSpPr>
        <p:spPr bwMode="auto">
          <a:xfrm>
            <a:off x="4656138" y="3789363"/>
            <a:ext cx="7102475" cy="2492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    古代埃及金字塔是一种高大的角锥体状陵墓，底座四方形，每个侧面是三角形，形似汉字</a:t>
            </a:r>
            <a:r>
              <a:rPr lang="zh-CN" altLang="en-US" sz="2600" b="1">
                <a:latin typeface="宋体" charset="-122"/>
                <a:sym typeface="+mn-ea"/>
              </a:rPr>
              <a:t>“</a:t>
            </a:r>
            <a:r>
              <a:rPr lang="zh-CN" altLang="en-US" sz="2600" b="1">
                <a:latin typeface="宋体" charset="-122"/>
              </a:rPr>
              <a:t>金</a:t>
            </a:r>
            <a:r>
              <a:rPr lang="en-US" altLang="zh-CN" sz="2600" b="1">
                <a:latin typeface="宋体" charset="-122"/>
              </a:rPr>
              <a:t>”</a:t>
            </a:r>
            <a:r>
              <a:rPr lang="zh-CN" altLang="en-US" sz="2600" b="1">
                <a:latin typeface="宋体" charset="-122"/>
              </a:rPr>
              <a:t>字，所以我们叫它金字塔。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2"/>
          <p:cNvSpPr txBox="1">
            <a:spLocks noChangeArrowheads="1"/>
          </p:cNvSpPr>
          <p:nvPr/>
        </p:nvSpPr>
        <p:spPr bwMode="auto">
          <a:xfrm>
            <a:off x="3565525" y="4418013"/>
            <a:ext cx="4471988" cy="30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000" b="1">
                <a:latin typeface="Times New Roman" pitchFamily="18" charset="0"/>
                <a:ea typeface="黑体" pitchFamily="49" charset="-122"/>
              </a:rPr>
              <a:t>屹立在尼罗河下游的金字塔群</a:t>
            </a:r>
          </a:p>
        </p:txBody>
      </p:sp>
      <p:sp>
        <p:nvSpPr>
          <p:cNvPr id="50178" name="Rectangle 3"/>
          <p:cNvSpPr>
            <a:spLocks noChangeArrowheads="1"/>
          </p:cNvSpPr>
          <p:nvPr/>
        </p:nvSpPr>
        <p:spPr bwMode="auto">
          <a:xfrm>
            <a:off x="382588" y="4894263"/>
            <a:ext cx="11376025" cy="14874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600">
                <a:solidFill>
                  <a:srgbClr val="4D4D4D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600" b="1">
                <a:solidFill>
                  <a:srgbClr val="4D4D4D"/>
                </a:solidFill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从左到右依次为第四王朝门卡乌拉（胡夫之孙）、哈佛拉（胡夫之子）、胡夫三位法老的金字塔，小金字塔是孙子的几个妻子。</a:t>
            </a:r>
            <a:r>
              <a:rPr lang="zh-CN" altLang="en-US" sz="2600" b="1">
                <a:solidFill>
                  <a:srgbClr val="F70304"/>
                </a:solidFill>
                <a:latin typeface="楷体" pitchFamily="49" charset="-122"/>
                <a:ea typeface="楷体" pitchFamily="49" charset="-122"/>
              </a:rPr>
              <a:t>金字塔大小代表财富和实力。</a:t>
            </a:r>
          </a:p>
        </p:txBody>
      </p:sp>
      <p:pic>
        <p:nvPicPr>
          <p:cNvPr id="50179" name="Picture 4" descr="a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55825" y="1465263"/>
            <a:ext cx="7043738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矩形 5"/>
          <p:cNvSpPr>
            <a:spLocks noChangeArrowheads="1"/>
          </p:cNvSpPr>
          <p:nvPr/>
        </p:nvSpPr>
        <p:spPr bwMode="auto">
          <a:xfrm>
            <a:off x="2832100" y="611188"/>
            <a:ext cx="5716588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法老的陵墓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金字塔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  <p:bldP spid="50178" grpId="0" animBg="1"/>
      <p:bldP spid="501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2"/>
          <p:cNvSpPr>
            <a:spLocks noChangeArrowheads="1"/>
          </p:cNvSpPr>
          <p:nvPr/>
        </p:nvSpPr>
        <p:spPr bwMode="auto">
          <a:xfrm>
            <a:off x="431800" y="1052513"/>
            <a:ext cx="11423650" cy="2493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埃及金字塔中最大的一座，是法老胡夫的。它规模巨大，建筑技巧高超，每块石头都磨得很平，人们很难用一把锋利的刀刃插入石块之间的缝隙，这不能不说是建筑史上的奇迹。</a:t>
            </a:r>
          </a:p>
        </p:txBody>
      </p:sp>
      <p:pic>
        <p:nvPicPr>
          <p:cNvPr id="51202" name="Picture 2" descr="http://cyjm.qiniudn.com/attractions/137525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13338" y="3789363"/>
            <a:ext cx="6561137" cy="257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3" descr="胡觷"/>
          <p:cNvPicPr>
            <a:picLocks noChangeAspect="1"/>
          </p:cNvPicPr>
          <p:nvPr/>
        </p:nvPicPr>
        <p:blipFill>
          <a:blip r:embed="rId1"/>
          <a:srcRect l="9041" t="2939" r="3596" b="8685"/>
          <a:stretch>
            <a:fillRect/>
          </a:stretch>
        </p:blipFill>
        <p:spPr bwMode="auto">
          <a:xfrm>
            <a:off x="1008063" y="2492375"/>
            <a:ext cx="60420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Rectangle 4"/>
          <p:cNvSpPr>
            <a:spLocks noChangeArrowheads="1"/>
          </p:cNvSpPr>
          <p:nvPr/>
        </p:nvSpPr>
        <p:spPr bwMode="auto">
          <a:xfrm>
            <a:off x="7821613" y="2420938"/>
            <a:ext cx="3408362" cy="720725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高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146.5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米</a:t>
            </a:r>
          </a:p>
        </p:txBody>
      </p:sp>
      <p:sp>
        <p:nvSpPr>
          <p:cNvPr id="52227" name="Rectangle 5"/>
          <p:cNvSpPr>
            <a:spLocks noChangeArrowheads="1"/>
          </p:cNvSpPr>
          <p:nvPr/>
        </p:nvSpPr>
        <p:spPr bwMode="auto">
          <a:xfrm>
            <a:off x="7821613" y="3213100"/>
            <a:ext cx="3408362" cy="720725"/>
          </a:xfrm>
          <a:prstGeom prst="rect">
            <a:avLst/>
          </a:prstGeom>
          <a:solidFill>
            <a:srgbClr val="99FF66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边长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230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多米</a:t>
            </a:r>
          </a:p>
        </p:txBody>
      </p:sp>
      <p:sp>
        <p:nvSpPr>
          <p:cNvPr id="52228" name="Rectangle 6"/>
          <p:cNvSpPr>
            <a:spLocks noChangeArrowheads="1"/>
          </p:cNvSpPr>
          <p:nvPr/>
        </p:nvSpPr>
        <p:spPr bwMode="auto">
          <a:xfrm>
            <a:off x="7821613" y="4005263"/>
            <a:ext cx="3408362" cy="720725"/>
          </a:xfrm>
          <a:prstGeom prst="rect">
            <a:avLst/>
          </a:prstGeom>
          <a:solidFill>
            <a:srgbClr val="99FF33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230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万块巨石</a:t>
            </a:r>
          </a:p>
        </p:txBody>
      </p:sp>
      <p:sp>
        <p:nvSpPr>
          <p:cNvPr id="52229" name="Rectangle 7"/>
          <p:cNvSpPr>
            <a:spLocks noChangeArrowheads="1"/>
          </p:cNvSpPr>
          <p:nvPr/>
        </p:nvSpPr>
        <p:spPr bwMode="auto">
          <a:xfrm>
            <a:off x="7821613" y="4797425"/>
            <a:ext cx="3408362" cy="72072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每块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2.5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吨</a:t>
            </a:r>
          </a:p>
        </p:txBody>
      </p:sp>
      <p:sp>
        <p:nvSpPr>
          <p:cNvPr id="52230" name="矩形 7"/>
          <p:cNvSpPr>
            <a:spLocks noChangeArrowheads="1"/>
          </p:cNvSpPr>
          <p:nvPr/>
        </p:nvSpPr>
        <p:spPr bwMode="auto">
          <a:xfrm>
            <a:off x="719138" y="1331913"/>
            <a:ext cx="64404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胡夫金字塔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最大的金字塔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  <p:bldP spid="52227" grpId="0" animBg="1"/>
      <p:bldP spid="52228" grpId="0" animBg="1"/>
      <p:bldP spid="52229" grpId="0" animBg="1"/>
      <p:bldP spid="522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占位符 2"/>
          <p:cNvSpPr>
            <a:spLocks noGrp="1"/>
          </p:cNvSpPr>
          <p:nvPr>
            <p:ph type="body" orient="vert" idx="1"/>
          </p:nvPr>
        </p:nvSpPr>
        <p:spPr bwMode="auto">
          <a:xfrm>
            <a:off x="547688" y="796925"/>
            <a:ext cx="10787062" cy="5102225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indent="609600">
              <a:lnSpc>
                <a:spcPct val="150000"/>
              </a:lnSpc>
              <a:spcBef>
                <a:spcPts val="100"/>
              </a:spcBef>
            </a:pPr>
            <a:r>
              <a:rPr lang="zh-CN" altLang="en-US" sz="2400" smtClean="0">
                <a:latin typeface="宋体" charset="-122"/>
                <a:ea typeface="宋体" charset="-122"/>
              </a:rPr>
              <a:t>古埃及的国王称法老。法老作为全国最高的统治者，集军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、</a:t>
            </a:r>
            <a:r>
              <a:rPr lang="zh-CN" altLang="en-US" sz="2400" smtClean="0">
                <a:latin typeface="宋体" charset="-122"/>
                <a:ea typeface="宋体" charset="-122"/>
              </a:rPr>
              <a:t>政、财、神等大权于一身。</a:t>
            </a:r>
            <a:endParaRPr lang="zh-CN" altLang="en-US" sz="2400" smtClean="0">
              <a:latin typeface="宋体" charset="-122"/>
              <a:ea typeface="宋体" charset="-122"/>
            </a:endParaRPr>
          </a:p>
          <a:p>
            <a:pPr marL="0" indent="609600">
              <a:lnSpc>
                <a:spcPct val="150000"/>
              </a:lnSpc>
              <a:spcBef>
                <a:spcPts val="100"/>
              </a:spcBef>
            </a:pPr>
            <a:r>
              <a:rPr lang="zh-CN" altLang="en-US" sz="2400" b="1" smtClean="0">
                <a:latin typeface="宋体" charset="-122"/>
                <a:ea typeface="宋体" charset="-122"/>
              </a:rPr>
              <a:t>法老拥有的权利具体有哪些？</a:t>
            </a:r>
            <a:endParaRPr lang="zh-CN" altLang="en-US" sz="2400" b="1" smtClean="0">
              <a:latin typeface="宋体" charset="-122"/>
              <a:ea typeface="宋体" charset="-122"/>
            </a:endParaRPr>
          </a:p>
          <a:p>
            <a:pPr marL="0" indent="609600">
              <a:lnSpc>
                <a:spcPct val="150000"/>
              </a:lnSpc>
              <a:spcBef>
                <a:spcPts val="100"/>
              </a:spcBef>
            </a:pPr>
            <a:r>
              <a:rPr lang="zh-CN" altLang="en-US" sz="2400" b="1" smtClean="0">
                <a:solidFill>
                  <a:srgbClr val="DF3621"/>
                </a:solidFill>
                <a:latin typeface="宋体" charset="-122"/>
                <a:ea typeface="宋体" charset="-122"/>
              </a:rPr>
              <a:t>政治权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：掌握了从中央到地方的高级官吏的任免权；   </a:t>
            </a:r>
            <a:endParaRPr lang="zh-CN" altLang="en-US" sz="2400" b="1" smtClean="0">
              <a:latin typeface="宋体" charset="-122"/>
              <a:ea typeface="宋体" charset="-122"/>
            </a:endParaRPr>
          </a:p>
          <a:p>
            <a:pPr marL="0" indent="609600">
              <a:lnSpc>
                <a:spcPct val="150000"/>
              </a:lnSpc>
              <a:spcBef>
                <a:spcPts val="100"/>
              </a:spcBef>
            </a:pPr>
            <a:r>
              <a:rPr lang="zh-CN" altLang="en-US" sz="2400" b="1" smtClean="0">
                <a:solidFill>
                  <a:srgbClr val="DF3621"/>
                </a:solidFill>
                <a:latin typeface="宋体" charset="-122"/>
                <a:ea typeface="宋体" charset="-122"/>
              </a:rPr>
              <a:t>军事</a:t>
            </a:r>
            <a:r>
              <a:rPr lang="zh-CN" altLang="en-US" sz="2400" b="1" smtClean="0">
                <a:solidFill>
                  <a:srgbClr val="DF3621"/>
                </a:solidFill>
                <a:latin typeface="宋体" charset="-122"/>
                <a:ea typeface="宋体" charset="-122"/>
                <a:sym typeface="+mn-ea"/>
              </a:rPr>
              <a:t>权</a:t>
            </a:r>
            <a:r>
              <a:rPr lang="zh-CN" altLang="en-US" sz="2400" b="1" smtClean="0">
                <a:latin typeface="宋体" charset="-122"/>
                <a:ea typeface="宋体" charset="-122"/>
                <a:sym typeface="+mn-ea"/>
              </a:rPr>
              <a:t>：控制了全国的军队；</a:t>
            </a:r>
            <a:endParaRPr lang="zh-CN" altLang="en-US" sz="2400" b="1" smtClean="0">
              <a:latin typeface="宋体" charset="-122"/>
              <a:ea typeface="宋体" charset="-122"/>
            </a:endParaRPr>
          </a:p>
          <a:p>
            <a:pPr marL="0" indent="609600">
              <a:lnSpc>
                <a:spcPct val="150000"/>
              </a:lnSpc>
              <a:spcBef>
                <a:spcPts val="100"/>
              </a:spcBef>
            </a:pPr>
            <a:r>
              <a:rPr lang="zh-CN" altLang="en-US" sz="2400" b="1" smtClean="0">
                <a:solidFill>
                  <a:srgbClr val="DF3621"/>
                </a:solidFill>
                <a:latin typeface="宋体" charset="-122"/>
                <a:ea typeface="宋体" charset="-122"/>
              </a:rPr>
              <a:t>经济</a:t>
            </a:r>
            <a:r>
              <a:rPr lang="zh-CN" altLang="en-US" sz="2400" b="1" smtClean="0">
                <a:solidFill>
                  <a:srgbClr val="DF3621"/>
                </a:solidFill>
                <a:latin typeface="宋体" charset="-122"/>
                <a:ea typeface="宋体" charset="-122"/>
                <a:sym typeface="+mn-ea"/>
              </a:rPr>
              <a:t>权</a:t>
            </a:r>
            <a:r>
              <a:rPr lang="zh-CN" altLang="en-US" sz="2400" b="1" smtClean="0">
                <a:latin typeface="宋体" charset="-122"/>
                <a:ea typeface="宋体" charset="-122"/>
                <a:sym typeface="+mn-ea"/>
              </a:rPr>
              <a:t>：拥有对全国土地的支配权；</a:t>
            </a:r>
            <a:endParaRPr lang="zh-CN" altLang="en-US" sz="2400" b="1" smtClean="0">
              <a:latin typeface="宋体" charset="-122"/>
              <a:ea typeface="宋体" charset="-122"/>
            </a:endParaRPr>
          </a:p>
          <a:p>
            <a:pPr marL="0" indent="609600">
              <a:lnSpc>
                <a:spcPct val="150000"/>
              </a:lnSpc>
              <a:spcBef>
                <a:spcPts val="100"/>
              </a:spcBef>
            </a:pPr>
            <a:r>
              <a:rPr lang="zh-CN" altLang="en-US" sz="2400" b="1" smtClean="0">
                <a:solidFill>
                  <a:srgbClr val="DF3621"/>
                </a:solidFill>
                <a:latin typeface="宋体" charset="-122"/>
                <a:ea typeface="宋体" charset="-122"/>
              </a:rPr>
              <a:t>司法</a:t>
            </a:r>
            <a:r>
              <a:rPr lang="zh-CN" altLang="en-US" sz="2400" b="1" smtClean="0">
                <a:solidFill>
                  <a:srgbClr val="DF3621"/>
                </a:solidFill>
                <a:latin typeface="宋体" charset="-122"/>
                <a:ea typeface="宋体" charset="-122"/>
                <a:sym typeface="+mn-ea"/>
              </a:rPr>
              <a:t>权</a:t>
            </a:r>
            <a:r>
              <a:rPr lang="zh-CN" altLang="en-US" sz="2400" b="1" smtClean="0">
                <a:latin typeface="宋体" charset="-122"/>
                <a:ea typeface="宋体" charset="-122"/>
                <a:sym typeface="+mn-ea"/>
              </a:rPr>
              <a:t>：将自己的意志视为法律；</a:t>
            </a:r>
            <a:endParaRPr lang="zh-CN" altLang="en-US" sz="2400" b="1" smtClean="0">
              <a:latin typeface="宋体" charset="-122"/>
              <a:ea typeface="宋体" charset="-122"/>
            </a:endParaRPr>
          </a:p>
          <a:p>
            <a:pPr marL="0" indent="609600">
              <a:lnSpc>
                <a:spcPct val="150000"/>
              </a:lnSpc>
              <a:spcBef>
                <a:spcPts val="100"/>
              </a:spcBef>
            </a:pPr>
            <a:r>
              <a:rPr lang="zh-CN" altLang="en-US" sz="2400" b="1" smtClean="0">
                <a:solidFill>
                  <a:srgbClr val="DF3621"/>
                </a:solidFill>
                <a:latin typeface="宋体" charset="-122"/>
                <a:ea typeface="宋体" charset="-122"/>
              </a:rPr>
              <a:t>宗教</a:t>
            </a:r>
            <a:r>
              <a:rPr lang="zh-CN" altLang="en-US" sz="2400" b="1" smtClean="0">
                <a:solidFill>
                  <a:srgbClr val="DF3621"/>
                </a:solidFill>
                <a:latin typeface="宋体" charset="-122"/>
                <a:ea typeface="宋体" charset="-122"/>
                <a:sym typeface="+mn-ea"/>
              </a:rPr>
              <a:t>权</a:t>
            </a:r>
            <a:r>
              <a:rPr lang="zh-CN" altLang="en-US" sz="2400" b="1" smtClean="0">
                <a:latin typeface="宋体" charset="-122"/>
                <a:ea typeface="宋体" charset="-122"/>
                <a:sym typeface="+mn-ea"/>
              </a:rPr>
              <a:t>：强化王权神授的观念，自奉为神或神的后裔。</a:t>
            </a:r>
            <a:endParaRPr lang="zh-CN" altLang="en-US" sz="2400" b="1" smtClean="0">
              <a:latin typeface="宋体" charset="-122"/>
              <a:ea typeface="宋体" charset="-122"/>
            </a:endParaRPr>
          </a:p>
        </p:txBody>
      </p:sp>
      <p:sp>
        <p:nvSpPr>
          <p:cNvPr id="53250" name="文本框 4"/>
          <p:cNvSpPr txBox="1">
            <a:spLocks noChangeArrowheads="1"/>
          </p:cNvSpPr>
          <p:nvPr/>
        </p:nvSpPr>
        <p:spPr bwMode="auto">
          <a:xfrm>
            <a:off x="712788" y="212725"/>
            <a:ext cx="42354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3.法老的统治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 build="p"/>
      <p:bldP spid="532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"/>
          <p:cNvGrpSpPr/>
          <p:nvPr/>
        </p:nvGrpSpPr>
        <p:grpSpPr bwMode="auto">
          <a:xfrm>
            <a:off x="239713" y="365125"/>
            <a:ext cx="3109912" cy="687388"/>
            <a:chOff x="283" y="575"/>
            <a:chExt cx="3675" cy="1083"/>
          </a:xfrm>
        </p:grpSpPr>
        <p:pic>
          <p:nvPicPr>
            <p:cNvPr id="54277" name="图片 8205" descr="13240475_221319465105_1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3" y="575"/>
              <a:ext cx="1578" cy="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278" name="矩形 8201"/>
            <p:cNvSpPr>
              <a:spLocks noChangeArrowheads="1"/>
            </p:cNvSpPr>
            <p:nvPr/>
          </p:nvSpPr>
          <p:spPr bwMode="auto">
            <a:xfrm>
              <a:off x="1864" y="725"/>
              <a:ext cx="1934" cy="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buFont typeface="Arial" charset="0"/>
                <a:buNone/>
              </a:pPr>
              <a:r>
                <a:rPr lang="zh-CN" altLang="en-US" sz="27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动脑筋</a:t>
              </a:r>
            </a:p>
          </p:txBody>
        </p:sp>
        <p:sp>
          <p:nvSpPr>
            <p:cNvPr id="54279" name="直接连接符 8202"/>
            <p:cNvSpPr>
              <a:spLocks noChangeShapeType="1"/>
            </p:cNvSpPr>
            <p:nvPr/>
          </p:nvSpPr>
          <p:spPr bwMode="auto">
            <a:xfrm>
              <a:off x="1780" y="1500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80" name="直接连接符 8203"/>
            <p:cNvSpPr>
              <a:spLocks noChangeShapeType="1"/>
            </p:cNvSpPr>
            <p:nvPr/>
          </p:nvSpPr>
          <p:spPr bwMode="auto">
            <a:xfrm>
              <a:off x="1803" y="795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1268413" y="1052513"/>
            <a:ext cx="10464800" cy="5054600"/>
            <a:chOff x="688" y="608"/>
            <a:chExt cx="4970" cy="3360"/>
          </a:xfrm>
        </p:grpSpPr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688" y="608"/>
              <a:ext cx="4353" cy="2655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</a:ln>
          </p:spPr>
          <p:txBody>
            <a:bodyPr lIns="0" tIns="36000" rIns="0" bIns="36000">
              <a:spAutoFit/>
            </a:bodyPr>
            <a:lstStyle/>
            <a:p>
              <a:pPr>
                <a:lnSpc>
                  <a:spcPct val="150000"/>
                </a:lnSpc>
                <a:buFont typeface="Arial" pitchFamily="34" charset="0"/>
                <a:buNone/>
                <a:defRPr/>
              </a:pPr>
              <a:r>
                <a:rPr lang="en-US" altLang="zh-CN" sz="2600" b="1">
                  <a:latin typeface="宋体" pitchFamily="2" charset="-122"/>
                  <a:ea typeface="宋体" pitchFamily="2" charset="-122"/>
                </a:rPr>
                <a:t>  </a:t>
              </a:r>
              <a:r>
                <a:rPr lang="en-US" altLang="zh-CN" sz="2600" b="1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  </a:t>
              </a:r>
              <a:r>
                <a:rPr lang="zh-CN" altLang="en-US" sz="2400" b="1" noProof="1">
                  <a:latin typeface="黑体" pitchFamily="49" charset="-122"/>
                  <a:ea typeface="黑体" pitchFamily="49" charset="-122"/>
                  <a:cs typeface="+mn-ea"/>
                </a:rPr>
                <a:t>由于古代埃及金字塔的工程浩大，规模宏伟，很多人怀疑五千年前的人类是否具有这种建筑能力。比如，一百年前，我国的一份报纸在首次介绍金字塔时，就提出这样的疑问</a:t>
              </a:r>
              <a:r>
                <a:rPr lang="zh-CN" altLang="en-US" sz="2400" b="1" noProof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  <a:cs typeface="+mn-ea"/>
                </a:rPr>
                <a:t>：“夫五千年以前，人户稀微，制作未备，何以能成此大工？”</a:t>
              </a:r>
              <a:r>
                <a:rPr lang="zh-CN" altLang="en-US" sz="2400" b="1" noProof="1">
                  <a:latin typeface="黑体" pitchFamily="49" charset="-122"/>
                  <a:ea typeface="黑体" pitchFamily="49" charset="-122"/>
                  <a:cs typeface="+mn-ea"/>
                </a:rPr>
                <a:t>直到今天，有人仍然对古代埃及人建造金字塔的能力表示怀疑。你怎样看待这个问题？谈谈你的理由。</a:t>
              </a:r>
              <a:endParaRPr lang="zh-CN" altLang="en-US" sz="24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pic>
          <p:nvPicPr>
            <p:cNvPr id="54276" name="Picture 7" descr="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2" y="3254"/>
              <a:ext cx="986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http://www.pep.com.cn/czls/js/tbjx/tp/9s/u1/201008/W020100825476519129456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76413" y="1028700"/>
            <a:ext cx="8637587" cy="432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5133975" y="5651500"/>
            <a:ext cx="20637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Times New Roman" pitchFamily="18" charset="0"/>
                <a:ea typeface="黑体" pitchFamily="49" charset="-122"/>
              </a:rPr>
              <a:t>修建金字塔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61442" descr="63e113a3t72d0e2d16bd1&amp;690"/>
          <p:cNvPicPr>
            <a:picLocks noChangeAspect="1"/>
          </p:cNvPicPr>
          <p:nvPr/>
        </p:nvPicPr>
        <p:blipFill>
          <a:blip r:embed="rId1"/>
          <a:srcRect l="13129" t="32607" r="10374"/>
          <a:stretch>
            <a:fillRect/>
          </a:stretch>
        </p:blipFill>
        <p:spPr bwMode="auto">
          <a:xfrm>
            <a:off x="3927475" y="1268413"/>
            <a:ext cx="47609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文本框 1"/>
          <p:cNvSpPr txBox="1">
            <a:spLocks noChangeArrowheads="1"/>
          </p:cNvSpPr>
          <p:nvPr/>
        </p:nvSpPr>
        <p:spPr bwMode="auto">
          <a:xfrm>
            <a:off x="2698750" y="5022850"/>
            <a:ext cx="75057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         </a:t>
            </a:r>
            <a:r>
              <a:rPr lang="en-US" altLang="zh-CN" sz="3200" i="1">
                <a:solidFill>
                  <a:srgbClr val="FF0000"/>
                </a:solidFill>
              </a:rPr>
              <a:t>     </a:t>
            </a:r>
            <a:r>
              <a:rPr lang="zh-CN" altLang="en-US" sz="3600" i="1">
                <a:solidFill>
                  <a:srgbClr val="FF0000"/>
                </a:solidFill>
              </a:rPr>
              <a:t>谢谢观看！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7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2413" cy="2387600"/>
          </a:xfrm>
          <a:noFill/>
          <a:ln>
            <a:miter lim="800000"/>
          </a:ln>
        </p:spPr>
        <p:txBody>
          <a:bodyPr vert="horz" wrap="square" lIns="91440" tIns="45720" rIns="91440" bIns="45720" numCol="1" anchorCtr="0" compatLnSpc="1"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39938" name="副标题 8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2413" cy="1655762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>
              <a:ea typeface="宋体" charset="-122"/>
            </a:endParaRPr>
          </a:p>
        </p:txBody>
      </p:sp>
      <p:grpSp>
        <p:nvGrpSpPr>
          <p:cNvPr id="4098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2" cy="844"/>
          </a:xfrm>
        </p:grpSpPr>
        <p:pic>
          <p:nvPicPr>
            <p:cNvPr id="39941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42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pic>
        <p:nvPicPr>
          <p:cNvPr id="39940" name="Picture 6" descr="http://pic41.nipic.com/20140506/6032771_140356689000_2.jpg"/>
          <p:cNvPicPr>
            <a:picLocks noChangeAspect="1"/>
          </p:cNvPicPr>
          <p:nvPr/>
        </p:nvPicPr>
        <p:blipFill>
          <a:blip r:embed="rId2"/>
          <a:srcRect b="7748"/>
          <a:stretch>
            <a:fillRect/>
          </a:stretch>
        </p:blipFill>
        <p:spPr bwMode="auto">
          <a:xfrm>
            <a:off x="1008063" y="1484313"/>
            <a:ext cx="10031412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http://img.sqkk.com/static/images/2014/3/25/871a3d0c0ea148f19d9696d57139c3f6/ad2b4a8ee54a4ff2aeb51c8290e22d30/2014/3/26/0679fe2931d6485a965249cb6b55b32a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3888" y="908050"/>
            <a:ext cx="504031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4" descr="http://www.feiren.com/club/attachment/201102/24/141337_1298516245HkS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1773238"/>
            <a:ext cx="5662613" cy="318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6" descr="http://pic.baike.soso.com/p/20130826/20130826175243-44385201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3313" y="3789363"/>
            <a:ext cx="4221162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ChangeArrowheads="1"/>
          </p:cNvSpPr>
          <p:nvPr/>
        </p:nvSpPr>
        <p:spPr bwMode="auto">
          <a:xfrm>
            <a:off x="173038" y="962025"/>
            <a:ext cx="5732462" cy="6334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FFFFFF"/>
              </a:gs>
            </a:gsLst>
            <a:lin ang="5400000"/>
          </a:gradFill>
          <a:ln w="6350" algn="ctr">
            <a:solidFill>
              <a:srgbClr val="FFFFFF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尼罗河与古埃及文明</a:t>
            </a:r>
          </a:p>
        </p:txBody>
      </p:sp>
      <p:grpSp>
        <p:nvGrpSpPr>
          <p:cNvPr id="6147" name="组合 1"/>
          <p:cNvGrpSpPr/>
          <p:nvPr/>
        </p:nvGrpSpPr>
        <p:grpSpPr bwMode="auto">
          <a:xfrm>
            <a:off x="322263" y="255588"/>
            <a:ext cx="2651125" cy="536575"/>
            <a:chOff x="405" y="428"/>
            <a:chExt cx="3133" cy="845"/>
          </a:xfrm>
        </p:grpSpPr>
        <p:pic>
          <p:nvPicPr>
            <p:cNvPr id="41989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0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课文讲解</a:t>
              </a:r>
            </a:p>
          </p:txBody>
        </p:sp>
      </p:grpSp>
      <p:pic>
        <p:nvPicPr>
          <p:cNvPr id="41987" name="图片 15" descr="埃及地图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1700213"/>
            <a:ext cx="5541963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文本框 6147"/>
          <p:cNvSpPr txBox="1">
            <a:spLocks noChangeArrowheads="1"/>
          </p:cNvSpPr>
          <p:nvPr/>
        </p:nvSpPr>
        <p:spPr bwMode="auto">
          <a:xfrm>
            <a:off x="636588" y="3197225"/>
            <a:ext cx="5087937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从地图上看埃及位于什么位置？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 animBg="1"/>
      <p:bldP spid="419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6151"/>
          <p:cNvSpPr txBox="1">
            <a:spLocks noChangeArrowheads="1"/>
          </p:cNvSpPr>
          <p:nvPr/>
        </p:nvSpPr>
        <p:spPr bwMode="auto">
          <a:xfrm>
            <a:off x="527050" y="401638"/>
            <a:ext cx="63341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（一）古代埃及国家建立</a:t>
            </a:r>
          </a:p>
        </p:txBody>
      </p:sp>
      <p:sp>
        <p:nvSpPr>
          <p:cNvPr id="43010" name="文本框 6153"/>
          <p:cNvSpPr txBox="1">
            <a:spLocks noChangeArrowheads="1"/>
          </p:cNvSpPr>
          <p:nvPr/>
        </p:nvSpPr>
        <p:spPr bwMode="auto">
          <a:xfrm>
            <a:off x="527050" y="1116013"/>
            <a:ext cx="11231563" cy="1401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C00000"/>
                </a:solidFill>
                <a:latin typeface="宋体" charset="-122"/>
              </a:rPr>
              <a:t>1.</a:t>
            </a:r>
            <a:r>
              <a:rPr lang="zh-CN" altLang="en-US" sz="2600" b="1">
                <a:solidFill>
                  <a:srgbClr val="C00000"/>
                </a:solidFill>
                <a:latin typeface="宋体" charset="-122"/>
              </a:rPr>
              <a:t>建立条件</a:t>
            </a:r>
            <a:r>
              <a:rPr lang="zh-CN" altLang="en-US" sz="2600" b="1">
                <a:latin typeface="宋体" charset="-122"/>
              </a:rPr>
              <a:t>：尼罗河蜿蜒北流，每年定期泛滥，水退后</a:t>
            </a:r>
            <a:endParaRPr lang="en-US" altLang="zh-CN" sz="2600" b="1">
              <a:latin typeface="宋体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            </a:t>
            </a:r>
            <a:r>
              <a:rPr lang="zh-CN" altLang="en-US" sz="2600" b="1">
                <a:latin typeface="宋体" charset="-122"/>
              </a:rPr>
              <a:t>留下肥沃的黑土，便于农业种植。</a:t>
            </a:r>
          </a:p>
        </p:txBody>
      </p:sp>
      <p:sp>
        <p:nvSpPr>
          <p:cNvPr id="43011" name="文本框 6153"/>
          <p:cNvSpPr txBox="1">
            <a:spLocks noChangeArrowheads="1"/>
          </p:cNvSpPr>
          <p:nvPr/>
        </p:nvSpPr>
        <p:spPr bwMode="auto">
          <a:xfrm>
            <a:off x="477838" y="2528888"/>
            <a:ext cx="11231562" cy="215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C00000"/>
                </a:solidFill>
                <a:latin typeface="宋体" charset="-122"/>
              </a:rPr>
              <a:t>2.</a:t>
            </a:r>
            <a:r>
              <a:rPr lang="zh-CN" altLang="en-US" sz="2600" b="1">
                <a:solidFill>
                  <a:srgbClr val="C00000"/>
                </a:solidFill>
                <a:latin typeface="宋体" charset="-122"/>
              </a:rPr>
              <a:t>建立到衰落</a:t>
            </a:r>
            <a:r>
              <a:rPr lang="zh-CN" altLang="en-US" sz="2600" b="1">
                <a:latin typeface="宋体" charset="-122"/>
              </a:rPr>
              <a:t>：</a:t>
            </a:r>
            <a:endParaRPr lang="zh-CN" altLang="en-US" sz="2600" b="1">
              <a:latin typeface="宋体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600" b="1" u="sng">
                <a:latin typeface="宋体" charset="-122"/>
              </a:rPr>
              <a:t>①</a:t>
            </a:r>
            <a:r>
              <a:rPr lang="zh-CN" altLang="en-US" sz="2600" b="1" u="sng">
                <a:solidFill>
                  <a:srgbClr val="511F74"/>
                </a:solidFill>
                <a:latin typeface="宋体" charset="-122"/>
              </a:rPr>
              <a:t>约公元前</a:t>
            </a:r>
            <a:r>
              <a:rPr lang="en-US" altLang="zh-CN" sz="2600" b="1" u="sng">
                <a:solidFill>
                  <a:srgbClr val="511F74"/>
                </a:solidFill>
                <a:latin typeface="宋体" charset="-122"/>
              </a:rPr>
              <a:t>3500</a:t>
            </a:r>
            <a:r>
              <a:rPr lang="zh-CN" altLang="en-US" sz="2600" b="1" u="sng">
                <a:solidFill>
                  <a:srgbClr val="511F74"/>
                </a:solidFill>
                <a:latin typeface="宋体" charset="-122"/>
              </a:rPr>
              <a:t>年</a:t>
            </a:r>
            <a:r>
              <a:rPr lang="zh-CN" altLang="en-US" sz="2600" b="1">
                <a:latin typeface="宋体" charset="-122"/>
              </a:rPr>
              <a:t>开始，河流两岸陆续出现几十个奴隶制国家。</a:t>
            </a:r>
            <a:endParaRPr lang="en-US" altLang="zh-CN" sz="2600" b="1">
              <a:latin typeface="宋体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600" b="1" u="sng">
                <a:latin typeface="宋体" charset="-122"/>
              </a:rPr>
              <a:t>②</a:t>
            </a:r>
            <a:r>
              <a:rPr lang="zh-CN" altLang="en-US" sz="2600" b="1" u="sng">
                <a:solidFill>
                  <a:srgbClr val="511F74"/>
                </a:solidFill>
                <a:latin typeface="宋体" charset="-122"/>
              </a:rPr>
              <a:t>约公元前3100年</a:t>
            </a:r>
            <a:r>
              <a:rPr lang="zh-CN" altLang="en-US" sz="2600" b="1">
                <a:latin typeface="宋体" charset="-122"/>
              </a:rPr>
              <a:t>，初步统一的古代埃及国家建立。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占位符 2"/>
          <p:cNvSpPr>
            <a:spLocks noGrp="1"/>
          </p:cNvSpPr>
          <p:nvPr>
            <p:ph type="body" orient="vert" idx="1"/>
          </p:nvPr>
        </p:nvSpPr>
        <p:spPr bwMode="auto">
          <a:xfrm>
            <a:off x="858838" y="627063"/>
            <a:ext cx="9629775" cy="2287587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150000"/>
              </a:lnSpc>
              <a:spcBef>
                <a:spcPts val="100"/>
              </a:spcBef>
            </a:pPr>
            <a:r>
              <a:rPr lang="zh-CN" altLang="en-US" sz="2600" b="1" smtClean="0">
                <a:solidFill>
                  <a:schemeClr val="tx1"/>
                </a:solidFill>
                <a:latin typeface="宋体" charset="-122"/>
                <a:ea typeface="宋体" charset="-122"/>
              </a:rPr>
              <a:t>③古王国时代；</a:t>
            </a:r>
            <a:r>
              <a:rPr lang="zh-CN" altLang="en-US" sz="2400" b="1" smtClean="0">
                <a:latin typeface="宋体" charset="-122"/>
                <a:ea typeface="宋体" charset="-122"/>
                <a:sym typeface="+mn-ea"/>
              </a:rPr>
              <a:t>中王国时代；新王国时代；</a:t>
            </a:r>
            <a:endParaRPr lang="zh-CN" altLang="en-US" sz="2400" b="1" smtClean="0">
              <a:latin typeface="宋体" charset="-122"/>
              <a:ea typeface="宋体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</a:pPr>
            <a:r>
              <a:rPr lang="zh-CN" altLang="en-US" sz="2600" b="1" smtClean="0">
                <a:solidFill>
                  <a:schemeClr val="tx1"/>
                </a:solidFill>
                <a:latin typeface="宋体" charset="-122"/>
                <a:ea typeface="宋体" charset="-122"/>
              </a:rPr>
              <a:t>④</a:t>
            </a:r>
            <a:r>
              <a:rPr lang="zh-CN" altLang="en-US" sz="2400" b="1" smtClean="0">
                <a:latin typeface="宋体" charset="-122"/>
                <a:ea typeface="宋体" charset="-122"/>
                <a:sym typeface="+mn-ea"/>
              </a:rPr>
              <a:t>公元前525年，波斯帝国吞并了古埃及；</a:t>
            </a:r>
            <a:endParaRPr lang="en-US" altLang="zh-CN" sz="2400" smtClean="0">
              <a:latin typeface="宋体" charset="-122"/>
              <a:ea typeface="宋体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</a:pPr>
            <a:r>
              <a:rPr lang="zh-CN" altLang="en-US" sz="2600" b="1" smtClean="0">
                <a:solidFill>
                  <a:schemeClr val="tx1"/>
                </a:solidFill>
                <a:latin typeface="宋体" charset="-122"/>
                <a:ea typeface="宋体" charset="-122"/>
              </a:rPr>
              <a:t>⑤</a:t>
            </a:r>
            <a:r>
              <a:rPr lang="zh-CN" altLang="en-US" sz="2400" b="1" smtClean="0">
                <a:solidFill>
                  <a:schemeClr val="tx1"/>
                </a:solidFill>
                <a:latin typeface="宋体" charset="-122"/>
                <a:ea typeface="宋体" charset="-122"/>
              </a:rPr>
              <a:t>亚历山大帝国和罗马帝国先后占领古埃及；</a:t>
            </a:r>
            <a:endParaRPr lang="en-US" altLang="zh-CN" sz="2400" smtClean="0">
              <a:latin typeface="宋体" charset="-122"/>
              <a:ea typeface="宋体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</a:pPr>
            <a:endParaRPr lang="en-US" altLang="zh-CN" sz="2600" b="1" smtClean="0">
              <a:solidFill>
                <a:srgbClr val="C00000"/>
              </a:solidFill>
              <a:latin typeface="宋体" charset="-122"/>
              <a:ea typeface="宋体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</a:pPr>
            <a:r>
              <a:rPr lang="en-US" altLang="zh-CN" sz="2600" b="1" smtClean="0">
                <a:solidFill>
                  <a:srgbClr val="C00000"/>
                </a:solidFill>
                <a:latin typeface="宋体" charset="-122"/>
                <a:ea typeface="宋体" charset="-122"/>
                <a:sym typeface="+mn-ea"/>
              </a:rPr>
              <a:t>3.</a:t>
            </a:r>
            <a:r>
              <a:rPr lang="zh-CN" altLang="en-US" sz="2600" b="1" smtClean="0">
                <a:solidFill>
                  <a:srgbClr val="C00000"/>
                </a:solidFill>
                <a:latin typeface="宋体" charset="-122"/>
                <a:ea typeface="宋体" charset="-122"/>
                <a:sym typeface="+mn-ea"/>
              </a:rPr>
              <a:t>古埃及的科学文化成就</a:t>
            </a:r>
            <a:r>
              <a:rPr lang="zh-CN" altLang="en-US" sz="2600" b="1" smtClean="0">
                <a:latin typeface="宋体" charset="-122"/>
                <a:ea typeface="宋体" charset="-122"/>
                <a:sym typeface="+mn-ea"/>
              </a:rPr>
              <a:t>：</a:t>
            </a:r>
            <a:endParaRPr lang="zh-CN" altLang="en-US" sz="2600" b="1" smtClean="0">
              <a:latin typeface="宋体" charset="-122"/>
              <a:ea typeface="宋体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</a:pPr>
            <a:r>
              <a:rPr lang="zh-CN" altLang="en-US" sz="2600" b="1" smtClean="0">
                <a:solidFill>
                  <a:srgbClr val="00664D"/>
                </a:solidFill>
                <a:latin typeface="宋体" charset="-122"/>
                <a:ea typeface="宋体" charset="-122"/>
                <a:sym typeface="+mn-ea"/>
              </a:rPr>
              <a:t>古埃及文字</a:t>
            </a:r>
            <a:endParaRPr lang="zh-CN" altLang="en-US" sz="2600" b="1" smtClean="0">
              <a:latin typeface="宋体" charset="-122"/>
              <a:ea typeface="宋体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</a:pPr>
            <a:r>
              <a:rPr lang="zh-CN" altLang="en-US" sz="26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+mn-ea"/>
              </a:rPr>
              <a:t>古埃及的象形文字是世界上最早的文字之一。</a:t>
            </a:r>
            <a:endParaRPr lang="zh-CN" altLang="en-US" sz="2600" b="1" smtClean="0">
              <a:solidFill>
                <a:srgbClr val="003326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</a:pPr>
            <a:r>
              <a:rPr lang="zh-CN" altLang="en-US" sz="2600" b="1" smtClean="0">
                <a:solidFill>
                  <a:srgbClr val="00664D"/>
                </a:solidFill>
                <a:latin typeface="宋体" charset="-122"/>
                <a:ea typeface="宋体" charset="-122"/>
                <a:sym typeface="+mn-ea"/>
              </a:rPr>
              <a:t>数学</a:t>
            </a:r>
            <a:endParaRPr lang="zh-CN" altLang="en-US" sz="2600" b="1" smtClean="0">
              <a:latin typeface="宋体" charset="-122"/>
              <a:ea typeface="宋体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</a:pPr>
            <a:r>
              <a:rPr lang="zh-CN" altLang="en-US" sz="2600" b="1" smtClean="0">
                <a:solidFill>
                  <a:srgbClr val="00664D"/>
                </a:solidFill>
                <a:latin typeface="宋体" charset="-122"/>
                <a:ea typeface="宋体" charset="-122"/>
                <a:sym typeface="+mn-ea"/>
              </a:rPr>
              <a:t>天文学和太阳历</a:t>
            </a:r>
            <a:r>
              <a:rPr lang="zh-CN" altLang="en-US" sz="2600" b="1" u="sng" smtClean="0">
                <a:solidFill>
                  <a:schemeClr val="tx1"/>
                </a:solidFill>
                <a:latin typeface="宋体" charset="-122"/>
                <a:ea typeface="宋体" charset="-122"/>
              </a:rPr>
              <a:t> </a:t>
            </a:r>
            <a:endParaRPr lang="zh-CN" altLang="en-US" sz="2600" b="1" u="sng" smtClean="0">
              <a:solidFill>
                <a:schemeClr val="tx1"/>
              </a:solidFill>
              <a:latin typeface="宋体" charset="-122"/>
              <a:ea typeface="宋体" charset="-122"/>
            </a:endParaRPr>
          </a:p>
          <a:p>
            <a:pPr marL="0" indent="0"/>
            <a:r>
              <a:rPr lang="en-US" altLang="zh-CN" smtClean="0">
                <a:ea typeface="宋体" charset="-122"/>
              </a:rPr>
              <a:t>        </a:t>
            </a:r>
            <a:endParaRPr lang="en-US" altLang="zh-CN" sz="2400" smtClean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0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0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0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0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0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文本占位符 2"/>
          <p:cNvSpPr>
            <a:spLocks noGrp="1"/>
          </p:cNvSpPr>
          <p:nvPr>
            <p:ph type="body" orient="vert" idx="1"/>
          </p:nvPr>
        </p:nvSpPr>
        <p:spPr bwMode="auto">
          <a:xfrm>
            <a:off x="604838" y="873125"/>
            <a:ext cx="10209212" cy="49276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indent="609600">
              <a:lnSpc>
                <a:spcPct val="150000"/>
              </a:lnSpc>
              <a:spcBef>
                <a:spcPts val="100"/>
              </a:spcBef>
            </a:pPr>
            <a:r>
              <a:rPr lang="zh-CN" altLang="en-US" sz="24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+mn-ea"/>
              </a:rPr>
              <a:t>古埃及人把一年分为3个季节，每季4个月，他们还发明了水钟及日晷（即以太阳的倒影来计时）这两种计时器，把每天分为24小时。考古学发现古埃及人了解许多星座，如天鹅座、牧夫座、仙后座、猎户座、天蝎座、白羊座以及昴星团等。另外，古埃及人还把黄道恒星和星座分为36组，在历法中加入旬星，一旬为10天，这与中国农历的旬的概念类似。</a:t>
            </a:r>
            <a:endParaRPr lang="zh-CN" altLang="en-US" sz="2400" b="1" smtClean="0">
              <a:solidFill>
                <a:srgbClr val="00140F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marL="0" indent="609600">
              <a:lnSpc>
                <a:spcPct val="150000"/>
              </a:lnSpc>
              <a:spcBef>
                <a:spcPts val="100"/>
              </a:spcBef>
            </a:pPr>
            <a:endParaRPr lang="zh-CN" altLang="en-US" sz="2400" b="1" smtClean="0">
              <a:solidFill>
                <a:srgbClr val="00664D"/>
              </a:solidFill>
              <a:latin typeface="宋体" charset="-122"/>
              <a:ea typeface="宋体" charset="-122"/>
              <a:sym typeface="+mn-ea"/>
            </a:endParaRPr>
          </a:p>
          <a:p>
            <a:pPr marL="0" indent="609600">
              <a:lnSpc>
                <a:spcPct val="150000"/>
              </a:lnSpc>
              <a:spcBef>
                <a:spcPts val="100"/>
              </a:spcBef>
            </a:pPr>
            <a:endParaRPr lang="zh-CN" altLang="en-US" sz="2400" b="1" smtClean="0">
              <a:solidFill>
                <a:srgbClr val="00664D"/>
              </a:solidFill>
              <a:latin typeface="宋体" charset="-122"/>
              <a:ea typeface="宋体" charset="-122"/>
              <a:sym typeface="+mn-ea"/>
            </a:endParaRPr>
          </a:p>
          <a:p>
            <a:pPr marL="0" indent="609600">
              <a:lnSpc>
                <a:spcPct val="150000"/>
              </a:lnSpc>
              <a:spcBef>
                <a:spcPts val="100"/>
              </a:spcBef>
            </a:pPr>
            <a:r>
              <a:rPr lang="zh-CN" altLang="en-US" sz="24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endParaRPr lang="zh-CN" altLang="en-US" sz="2400" b="1" smtClean="0">
              <a:latin typeface="宋体" charset="-122"/>
              <a:ea typeface="宋体" charset="-122"/>
              <a:sym typeface="+mn-ea"/>
            </a:endParaRPr>
          </a:p>
          <a:p>
            <a:pPr marL="0" indent="609600">
              <a:lnSpc>
                <a:spcPct val="150000"/>
              </a:lnSpc>
              <a:spcBef>
                <a:spcPts val="100"/>
              </a:spcBef>
            </a:pPr>
            <a:endParaRPr lang="zh-CN" altLang="en-US" sz="2400" b="1" smtClean="0">
              <a:latin typeface="仿宋" pitchFamily="49" charset="-122"/>
              <a:ea typeface="仿宋" pitchFamily="49" charset="-122"/>
              <a:sym typeface="+mn-ea"/>
            </a:endParaRPr>
          </a:p>
          <a:p>
            <a:pPr marL="0" indent="609600"/>
            <a:endParaRPr lang="zh-CN" altLang="en-US" sz="2400" b="1" smtClean="0">
              <a:solidFill>
                <a:srgbClr val="003326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3"/>
          <p:cNvSpPr>
            <a:spLocks noGrp="1"/>
          </p:cNvSpPr>
          <p:nvPr>
            <p:ph type="title"/>
          </p:nvPr>
        </p:nvSpPr>
        <p:spPr bwMode="auto">
          <a:xfrm>
            <a:off x="554038" y="288925"/>
            <a:ext cx="9945687" cy="335915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indent="609600">
              <a:lnSpc>
                <a:spcPct val="150000"/>
              </a:lnSpc>
            </a:pPr>
            <a:br>
              <a:rPr lang="zh-CN" altLang="en-US" sz="24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+mn-ea"/>
              </a:rPr>
            </a:br>
            <a:r>
              <a:rPr lang="zh-CN" altLang="en-US" sz="2400" b="1" smtClean="0">
                <a:solidFill>
                  <a:srgbClr val="00664D"/>
                </a:solidFill>
                <a:latin typeface="宋体" charset="-122"/>
                <a:ea typeface="宋体" charset="-122"/>
                <a:sym typeface="+mn-ea"/>
              </a:rPr>
              <a:t>医学</a:t>
            </a:r>
            <a:br>
              <a:rPr lang="zh-CN" altLang="en-US" sz="24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+mn-ea"/>
              </a:rPr>
            </a:br>
            <a:r>
              <a:rPr lang="zh-CN" altLang="en-US" sz="24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sym typeface="+mn-ea"/>
              </a:rPr>
              <a:t>    在制作木乃伊的过程中，初步知道了解解剖学的知识，懂得了血液循环与心脏跳动的关系，并开始分科治病。</a:t>
            </a:r>
            <a:br>
              <a:rPr lang="zh-CN" altLang="en-US" sz="2400" b="1" smtClean="0">
                <a:latin typeface="宋体" charset="-122"/>
                <a:ea typeface="宋体" charset="-122"/>
                <a:sym typeface="+mn-ea"/>
              </a:rPr>
            </a:br>
            <a:r>
              <a:rPr lang="zh-CN" altLang="en-US" sz="2400" b="1" smtClean="0">
                <a:solidFill>
                  <a:srgbClr val="00664D"/>
                </a:solidFill>
                <a:latin typeface="宋体" charset="-122"/>
                <a:ea typeface="宋体" charset="-122"/>
                <a:sym typeface="+mn-ea"/>
              </a:rPr>
              <a:t>建筑</a:t>
            </a:r>
            <a:r>
              <a:rPr lang="zh-CN" altLang="en-US" sz="2400" b="1" smtClean="0">
                <a:latin typeface="宋体" charset="-122"/>
                <a:ea typeface="宋体" charset="-122"/>
                <a:sym typeface="+mn-ea"/>
              </a:rPr>
              <a:t> </a:t>
            </a:r>
            <a:r>
              <a:rPr lang="en-US" altLang="zh-CN" sz="2400" b="1" smtClean="0">
                <a:latin typeface="宋体" charset="-122"/>
                <a:ea typeface="宋体" charset="-122"/>
                <a:sym typeface="+mn-ea"/>
              </a:rPr>
              <a:t>(</a:t>
            </a:r>
            <a:r>
              <a:rPr lang="zh-CN" altLang="en-US" sz="2400" b="1" smtClean="0">
                <a:latin typeface="宋体" charset="-122"/>
                <a:ea typeface="宋体" charset="-122"/>
                <a:sym typeface="+mn-ea"/>
              </a:rPr>
              <a:t>金字塔和狮身人面像</a:t>
            </a:r>
            <a:r>
              <a:rPr lang="en-US" altLang="zh-CN" sz="2400" b="1" smtClean="0">
                <a:latin typeface="宋体" charset="-122"/>
                <a:ea typeface="宋体" charset="-122"/>
                <a:sym typeface="+mn-ea"/>
              </a:rPr>
              <a:t>)</a:t>
            </a:r>
            <a:endParaRPr lang="zh-CN" altLang="en-US" sz="2400" smtClean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7"/>
          <p:cNvPicPr>
            <a:picLocks noChangeAspect="1"/>
          </p:cNvPicPr>
          <p:nvPr/>
        </p:nvPicPr>
        <p:blipFill>
          <a:blip r:embed="rId1"/>
          <a:srcRect r="514"/>
          <a:stretch>
            <a:fillRect/>
          </a:stretch>
        </p:blipFill>
        <p:spPr bwMode="auto">
          <a:xfrm>
            <a:off x="239713" y="836613"/>
            <a:ext cx="4416425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Text Box 5"/>
          <p:cNvSpPr txBox="1">
            <a:spLocks noChangeArrowheads="1"/>
          </p:cNvSpPr>
          <p:nvPr/>
        </p:nvSpPr>
        <p:spPr bwMode="auto">
          <a:xfrm>
            <a:off x="4751388" y="2019300"/>
            <a:ext cx="7199312" cy="1985963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2700" algn="ctr">
            <a:solidFill>
              <a:srgbClr val="232395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古希腊历史学家希罗多德说：</a:t>
            </a:r>
            <a:endParaRPr lang="en-US" altLang="zh-CN" sz="2800" b="1">
              <a:solidFill>
                <a:srgbClr val="000000"/>
              </a:solidFill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ea typeface="黑体" pitchFamily="49" charset="-122"/>
              </a:rPr>
              <a:t>埃及是“尼罗河的馈赠”。</a:t>
            </a:r>
            <a:endParaRPr lang="en-US" sz="2800" b="1">
              <a:solidFill>
                <a:srgbClr val="000000"/>
              </a:solidFill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600" b="1">
                <a:solidFill>
                  <a:srgbClr val="000000"/>
                </a:solidFill>
                <a:ea typeface="黑体" pitchFamily="49" charset="-122"/>
              </a:rPr>
              <a:t>Egypt  is  “the  gift  of  the  Nile.”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商务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1436</Words>
  <PresentationFormat>自定义</PresentationFormat>
  <Paragraphs>93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默认设计模板</vt:lpstr>
      <vt:lpstr>自定义设计方案</vt:lpstr>
      <vt:lpstr>商务合作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医学     在制作木乃伊的过程中，初步知道了解解剖学的知识，懂得了血液循环与心脏跳动的关系，并开始分科治病。 建筑 (金字塔和狮身人面像)</vt:lpstr>
      <vt:lpstr>PowerPoint 演示文稿</vt:lpstr>
      <vt:lpstr>1.水源：尼罗河水量大，是埃及的唯一水源。 2.农业：尼罗河的定期泛滥为古埃及的农耕提供了肥沃的土地。 3.交通:尼罗河便于航行，为古埃及的统一提供了有力地交通条件。 4.历法：古代埃及人观察尼罗河水泛滥，发现其规律，发展起天文学，如制定了太阳历。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2015-07-09T08:14:00Z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