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gif" ContentType="image/gif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256" r:id="rId2"/>
    <p:sldId id="334" r:id="rId3"/>
    <p:sldId id="282" r:id="rId4"/>
    <p:sldId id="306" r:id="rId5"/>
    <p:sldId id="261" r:id="rId6"/>
    <p:sldId id="264" r:id="rId7"/>
    <p:sldId id="263" r:id="rId8"/>
    <p:sldId id="265" r:id="rId9"/>
    <p:sldId id="266" r:id="rId10"/>
    <p:sldId id="284" r:id="rId11"/>
    <p:sldId id="267" r:id="rId12"/>
    <p:sldId id="310" r:id="rId13"/>
    <p:sldId id="283" r:id="rId14"/>
    <p:sldId id="268" r:id="rId15"/>
    <p:sldId id="285" r:id="rId16"/>
    <p:sldId id="308" r:id="rId17"/>
    <p:sldId id="272" r:id="rId18"/>
    <p:sldId id="275" r:id="rId19"/>
    <p:sldId id="276" r:id="rId20"/>
    <p:sldId id="271" r:id="rId21"/>
    <p:sldId id="286" r:id="rId22"/>
    <p:sldId id="278" r:id="rId23"/>
    <p:sldId id="312" r:id="rId24"/>
    <p:sldId id="311" r:id="rId25"/>
    <p:sldId id="279" r:id="rId26"/>
    <p:sldId id="280" r:id="rId27"/>
    <p:sldId id="281" r:id="rId28"/>
    <p:sldId id="309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FC1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6" d="100"/>
          <a:sy n="76" d="100"/>
        </p:scale>
        <p:origin x="-24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2018-9-12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024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171" name="文本占位符 10242"/>
          <p:cNvSpPr>
            <a:spLocks noGrp="1" noRot="1"/>
          </p:cNvSpPr>
          <p:nvPr>
            <p:ph type="body"/>
          </p:nvPr>
        </p:nvSpPr>
        <p:spPr/>
        <p:txBody>
          <a:bodyPr anchor="ctr"/>
          <a:lstStyle/>
          <a:p>
            <a:pPr lvl="0" indent="0"/>
            <a:endParaRPr lang="zh-CN" altLang="en-US"/>
          </a:p>
          <a:p>
            <a:pPr lvl="0" indent="0"/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638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5363" name="文本占位符 16386"/>
          <p:cNvSpPr>
            <a:spLocks noGrp="1" noRot="1"/>
          </p:cNvSpPr>
          <p:nvPr>
            <p:ph type="body"/>
          </p:nvPr>
        </p:nvSpPr>
        <p:spPr/>
        <p:txBody>
          <a:bodyPr anchor="ctr"/>
          <a:lstStyle/>
          <a:p>
            <a:pPr lvl="0"/>
            <a:endParaRPr lang="zh-CN" altLang="en-US"/>
          </a:p>
          <a:p>
            <a:pPr lvl="0"/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24613-4AE4-47A1-995F-688A24B34954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638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5363" name="文本占位符 16386"/>
          <p:cNvSpPr>
            <a:spLocks noGrp="1" noRot="1"/>
          </p:cNvSpPr>
          <p:nvPr>
            <p:ph type="body"/>
          </p:nvPr>
        </p:nvSpPr>
        <p:spPr/>
        <p:txBody>
          <a:bodyPr anchor="ctr"/>
          <a:lstStyle/>
          <a:p>
            <a:pPr lvl="0"/>
            <a:endParaRPr lang="zh-CN" altLang="en-US"/>
          </a:p>
          <a:p>
            <a:pPr lvl="0"/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638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5363" name="文本占位符 16386"/>
          <p:cNvSpPr>
            <a:spLocks noGrp="1" noRot="1"/>
          </p:cNvSpPr>
          <p:nvPr>
            <p:ph type="body"/>
          </p:nvPr>
        </p:nvSpPr>
        <p:spPr/>
        <p:txBody>
          <a:bodyPr anchor="ctr"/>
          <a:lstStyle/>
          <a:p>
            <a:pPr lvl="0"/>
            <a:endParaRPr lang="zh-CN" altLang="en-US"/>
          </a:p>
          <a:p>
            <a:pPr lvl="0"/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638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5363" name="文本占位符 16386"/>
          <p:cNvSpPr>
            <a:spLocks noGrp="1" noRot="1"/>
          </p:cNvSpPr>
          <p:nvPr>
            <p:ph type="body"/>
          </p:nvPr>
        </p:nvSpPr>
        <p:spPr/>
        <p:txBody>
          <a:bodyPr anchor="ctr"/>
          <a:lstStyle/>
          <a:p>
            <a:pPr lvl="0"/>
            <a:endParaRPr lang="zh-CN" altLang="en-US"/>
          </a:p>
          <a:p>
            <a:pPr lvl="0"/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5734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6083" name="文本占位符 57346"/>
          <p:cNvSpPr>
            <a:spLocks noGrp="1" noRot="1"/>
          </p:cNvSpPr>
          <p:nvPr>
            <p:ph type="body"/>
          </p:nvPr>
        </p:nvSpPr>
        <p:spPr/>
        <p:txBody>
          <a:bodyPr anchor="ctr"/>
          <a:lstStyle/>
          <a:p>
            <a:pPr lvl="0"/>
            <a:endParaRPr lang="zh-CN" altLang="en-US"/>
          </a:p>
          <a:p>
            <a:pPr lvl="0"/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638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5363" name="文本占位符 16386"/>
          <p:cNvSpPr>
            <a:spLocks noGrp="1" noRot="1"/>
          </p:cNvSpPr>
          <p:nvPr>
            <p:ph type="body"/>
          </p:nvPr>
        </p:nvSpPr>
        <p:spPr/>
        <p:txBody>
          <a:bodyPr anchor="ctr"/>
          <a:lstStyle/>
          <a:p>
            <a:pPr lvl="0"/>
            <a:endParaRPr lang="zh-CN" altLang="en-US"/>
          </a:p>
          <a:p>
            <a:pPr lvl="0"/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2662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3555" name="文本占位符 26626"/>
          <p:cNvSpPr>
            <a:spLocks noGrp="1" noRot="1"/>
          </p:cNvSpPr>
          <p:nvPr>
            <p:ph type="body"/>
          </p:nvPr>
        </p:nvSpPr>
        <p:spPr/>
        <p:txBody>
          <a:bodyPr anchor="ctr"/>
          <a:lstStyle/>
          <a:p>
            <a:pPr lvl="0" indent="0"/>
            <a:endParaRPr lang="zh-CN" altLang="en-US"/>
          </a:p>
          <a:p>
            <a:pPr lvl="0" indent="0"/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3072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7651" name="文本占位符 30722"/>
          <p:cNvSpPr>
            <a:spLocks noGrp="1" noRot="1"/>
          </p:cNvSpPr>
          <p:nvPr>
            <p:ph type="body"/>
          </p:nvPr>
        </p:nvSpPr>
        <p:spPr/>
        <p:txBody>
          <a:bodyPr anchor="ctr"/>
          <a:lstStyle/>
          <a:p>
            <a:pPr lvl="0"/>
            <a:endParaRPr lang="zh-CN" altLang="en-US"/>
          </a:p>
          <a:p>
            <a:pPr lvl="0"/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4915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7891" name="文本占位符 49154"/>
          <p:cNvSpPr>
            <a:spLocks noGrp="1" noRot="1"/>
          </p:cNvSpPr>
          <p:nvPr>
            <p:ph type="body"/>
          </p:nvPr>
        </p:nvSpPr>
        <p:spPr/>
        <p:txBody>
          <a:bodyPr anchor="ctr"/>
          <a:lstStyle/>
          <a:p>
            <a:pPr lvl="0"/>
            <a:endParaRPr lang="zh-CN" altLang="en-US"/>
          </a:p>
          <a:p>
            <a:pPr lvl="0"/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2018-9-12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2018-9-12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2018-9-12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2018-9-12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2018-9-12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2018-9-12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2018-9-12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2018-9-12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2018-9-12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2018-9-12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2018-9-12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2018-9-12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baike.baidu.com/item/%E6%89%98%E5%8B%92%E5%AF%86%E5%9B%9B%E4%B8%96" TargetMode="External"/><Relationship Id="rId3" Type="http://schemas.openxmlformats.org/officeDocument/2006/relationships/hyperlink" Target="http://baike.baidu.com/view/14581761.htm" TargetMode="External"/><Relationship Id="rId7" Type="http://schemas.openxmlformats.org/officeDocument/2006/relationships/hyperlink" Target="http://baike.baidu.com/view/25912.htm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baike.baidu.com/subview/3565/13600041.htm" TargetMode="External"/><Relationship Id="rId5" Type="http://schemas.openxmlformats.org/officeDocument/2006/relationships/hyperlink" Target="http://baike.baidu.com/subview/846582/17652215.htm" TargetMode="External"/><Relationship Id="rId4" Type="http://schemas.openxmlformats.org/officeDocument/2006/relationships/hyperlink" Target="http://baike.baidu.com/view/4387.htm" TargetMode="External"/><Relationship Id="rId9" Type="http://schemas.openxmlformats.org/officeDocument/2006/relationships/hyperlink" Target="https://baike.baidu.com/item/%E7%A5%9E%E5%BA%99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gif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&#32463;&#27982;\Local%20Settings\Temporary%20Internet%20Files\Content.IE5\RQGRHVZG\&#22467;&#21450;&#37329;&#23383;&#22612;.asf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slide" Target="slide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七大洲四大洋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920" y="104140"/>
            <a:ext cx="11978640" cy="67106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399155" y="1766570"/>
            <a:ext cx="14116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rgbClr val="F6FC14"/>
                </a:solidFill>
              </a:rPr>
              <a:t>亚   洲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38225" y="2619375"/>
            <a:ext cx="14116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rgbClr val="0070C0"/>
                </a:solidFill>
              </a:rPr>
              <a:t>非   洲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987550" y="951230"/>
            <a:ext cx="14116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rgbClr val="F6FC14"/>
                </a:solidFill>
              </a:rPr>
              <a:t>欧   洲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851275" y="6019165"/>
            <a:ext cx="207772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rgbClr val="7030A0"/>
                </a:solidFill>
              </a:rPr>
              <a:t>南  极   洲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408035" y="1122680"/>
            <a:ext cx="187071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rgbClr val="0070C0"/>
                </a:solidFill>
              </a:rPr>
              <a:t>北  美 洲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0278745" y="3602355"/>
            <a:ext cx="156019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rgbClr val="7030A0"/>
                </a:solidFill>
              </a:rPr>
              <a:t>南美洲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086985" y="4107815"/>
            <a:ext cx="197421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rgbClr val="7030A0"/>
                </a:solidFill>
              </a:rPr>
              <a:t>大  洋  洲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文本框 15361"/>
          <p:cNvSpPr txBox="1"/>
          <p:nvPr/>
        </p:nvSpPr>
        <p:spPr>
          <a:xfrm>
            <a:off x="350520" y="62865"/>
            <a:ext cx="4191000" cy="829945"/>
          </a:xfrm>
          <a:prstGeom prst="rect">
            <a:avLst/>
          </a:prstGeom>
          <a:noFill/>
          <a:ln w="63500" cap="flat" cmpd="sng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</a:rPr>
              <a:t>三、文明成就</a:t>
            </a:r>
          </a:p>
        </p:txBody>
      </p:sp>
      <p:sp>
        <p:nvSpPr>
          <p:cNvPr id="14338" name="矩形 15362"/>
          <p:cNvSpPr/>
          <p:nvPr/>
        </p:nvSpPr>
        <p:spPr>
          <a:xfrm>
            <a:off x="1587500" y="1096963"/>
            <a:ext cx="914209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</a:rPr>
              <a:t>古埃及创造了哪些突出的文明成果？（</a:t>
            </a:r>
            <a:r>
              <a:rPr lang="zh-CN" altLang="en-US" sz="2400" b="1">
                <a:latin typeface="Arial" panose="020B0604020202020204" pitchFamily="34" charset="0"/>
              </a:rPr>
              <a:t>看书，在书上画出关键词</a:t>
            </a:r>
            <a:r>
              <a:rPr lang="zh-CN" altLang="en-US" sz="2400">
                <a:latin typeface="Arial" panose="020B0604020202020204" pitchFamily="34" charset="0"/>
              </a:rPr>
              <a:t> ）</a:t>
            </a:r>
          </a:p>
        </p:txBody>
      </p:sp>
      <p:graphicFrame>
        <p:nvGraphicFramePr>
          <p:cNvPr id="15364" name="表格 15363"/>
          <p:cNvGraphicFramePr/>
          <p:nvPr/>
        </p:nvGraphicFramePr>
        <p:xfrm>
          <a:off x="1676400" y="2638425"/>
          <a:ext cx="8763000" cy="4122168"/>
        </p:xfrm>
        <a:graphic>
          <a:graphicData uri="http://schemas.openxmlformats.org/drawingml/2006/table">
            <a:tbl>
              <a:tblPr/>
              <a:tblGrid>
                <a:gridCol w="1600200"/>
                <a:gridCol w="7162800"/>
              </a:tblGrid>
              <a:tr h="10191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b="1" dirty="0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b="1" dirty="0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18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/>
                    </a:p>
                    <a:p>
                      <a:pPr marL="0" lvl="0" indent="0">
                        <a:buNone/>
                      </a:pPr>
                      <a:endParaRPr lang="zh-CN" altLang="en-US" b="1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822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/>
                    </a:p>
                    <a:p>
                      <a:pPr marL="0" lvl="0" indent="0">
                        <a:buNone/>
                      </a:pPr>
                      <a:endParaRPr lang="zh-CN" altLang="en-US" b="1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18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/>
                        <a:t>政治</a:t>
                      </a: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/>
                    </a:p>
                    <a:p>
                      <a:pPr marL="0" lvl="0" indent="0">
                        <a:buNone/>
                      </a:pPr>
                      <a:endParaRPr lang="zh-CN" altLang="en-US" b="1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382" name="矩形 15381"/>
          <p:cNvSpPr/>
          <p:nvPr/>
        </p:nvSpPr>
        <p:spPr>
          <a:xfrm>
            <a:off x="1996440" y="4924425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</a:rPr>
              <a:t>建筑</a:t>
            </a:r>
          </a:p>
        </p:txBody>
      </p:sp>
      <p:sp>
        <p:nvSpPr>
          <p:cNvPr id="15383" name="矩形 15382"/>
          <p:cNvSpPr/>
          <p:nvPr/>
        </p:nvSpPr>
        <p:spPr>
          <a:xfrm>
            <a:off x="1997075" y="2867025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</a:rPr>
              <a:t>文字</a:t>
            </a:r>
          </a:p>
        </p:txBody>
      </p:sp>
      <p:sp>
        <p:nvSpPr>
          <p:cNvPr id="15384" name="矩形 15383"/>
          <p:cNvSpPr/>
          <p:nvPr/>
        </p:nvSpPr>
        <p:spPr>
          <a:xfrm>
            <a:off x="1818005" y="1882140"/>
            <a:ext cx="125539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</a:rPr>
              <a:t>天文学</a:t>
            </a:r>
          </a:p>
        </p:txBody>
      </p:sp>
      <p:sp>
        <p:nvSpPr>
          <p:cNvPr id="15385" name="矩形 15384"/>
          <p:cNvSpPr/>
          <p:nvPr/>
        </p:nvSpPr>
        <p:spPr>
          <a:xfrm>
            <a:off x="1997075" y="3919220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</a:rPr>
              <a:t>医学</a:t>
            </a:r>
          </a:p>
        </p:txBody>
      </p:sp>
      <p:sp>
        <p:nvSpPr>
          <p:cNvPr id="15387" name="矩形 15386">
            <a:hlinkClick r:id="" action="ppaction://noaction"/>
          </p:cNvPr>
          <p:cNvSpPr/>
          <p:nvPr/>
        </p:nvSpPr>
        <p:spPr>
          <a:xfrm>
            <a:off x="4000500" y="2867025"/>
            <a:ext cx="51054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</a:rPr>
              <a:t>象形文字</a:t>
            </a:r>
          </a:p>
        </p:txBody>
      </p:sp>
      <p:sp>
        <p:nvSpPr>
          <p:cNvPr id="15388" name="矩形 15387">
            <a:hlinkClick r:id="" action="ppaction://noaction"/>
          </p:cNvPr>
          <p:cNvSpPr/>
          <p:nvPr/>
        </p:nvSpPr>
        <p:spPr>
          <a:xfrm>
            <a:off x="3810000" y="1758950"/>
            <a:ext cx="54864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</a:rPr>
              <a:t>太阳历</a:t>
            </a:r>
          </a:p>
        </p:txBody>
      </p:sp>
      <p:graphicFrame>
        <p:nvGraphicFramePr>
          <p:cNvPr id="15391" name="表格 15390"/>
          <p:cNvGraphicFramePr/>
          <p:nvPr/>
        </p:nvGraphicFramePr>
        <p:xfrm>
          <a:off x="1676400" y="1647825"/>
          <a:ext cx="8763000" cy="990600"/>
        </p:xfrm>
        <a:graphic>
          <a:graphicData uri="http://schemas.openxmlformats.org/drawingml/2006/table">
            <a:tbl>
              <a:tblPr/>
              <a:tblGrid>
                <a:gridCol w="1600200"/>
                <a:gridCol w="7162800"/>
              </a:tblGrid>
              <a:tr h="9906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/>
                    </a:p>
                  </a:txBody>
                  <a:tcPr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5400" b="1"/>
                        <a:t> </a:t>
                      </a:r>
                    </a:p>
                  </a:txBody>
                  <a:tcPr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8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Box 4"/>
          <p:cNvSpPr txBox="1"/>
          <p:nvPr/>
        </p:nvSpPr>
        <p:spPr>
          <a:xfrm>
            <a:off x="4919345" y="191770"/>
            <a:ext cx="23533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象形文字：</a:t>
            </a:r>
          </a:p>
        </p:txBody>
      </p:sp>
      <p:sp>
        <p:nvSpPr>
          <p:cNvPr id="53253" name="Text Box 5"/>
          <p:cNvSpPr txBox="1"/>
          <p:nvPr/>
        </p:nvSpPr>
        <p:spPr>
          <a:xfrm>
            <a:off x="2473325" y="836613"/>
            <a:ext cx="7799388" cy="953135"/>
          </a:xfrm>
          <a:prstGeom prst="rect">
            <a:avLst/>
          </a:prstGeom>
          <a:noFill/>
          <a:ln w="28575" cap="flat" cmpd="sng">
            <a:solidFill>
              <a:srgbClr val="FF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l"/>
            <a:r>
              <a:rPr lang="zh-CN" altLang="en-US" sz="2800" b="1" u="sng">
                <a:solidFill>
                  <a:srgbClr val="0000FF"/>
                </a:solidFill>
                <a:latin typeface="宋体" panose="02010600030101010101" pitchFamily="2" charset="-122"/>
              </a:rPr>
              <a:t>它形成于公元前</a:t>
            </a:r>
            <a:r>
              <a:rPr lang="en-US" altLang="zh-CN" sz="2800" b="1" u="sng">
                <a:solidFill>
                  <a:srgbClr val="0000FF"/>
                </a:solidFill>
                <a:latin typeface="宋体" panose="02010600030101010101" pitchFamily="2" charset="-122"/>
              </a:rPr>
              <a:t>3000</a:t>
            </a:r>
            <a:r>
              <a:rPr lang="zh-CN" altLang="en-US" sz="2800" b="1" u="sng">
                <a:solidFill>
                  <a:srgbClr val="0000FF"/>
                </a:solidFill>
                <a:latin typeface="宋体" panose="02010600030101010101" pitchFamily="2" charset="-122"/>
              </a:rPr>
              <a:t>年前后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。是一种与事物形状相似的文字，并有一定的读音。</a:t>
            </a:r>
          </a:p>
        </p:txBody>
      </p:sp>
      <p:pic>
        <p:nvPicPr>
          <p:cNvPr id="19" name="图片 18" descr="7aec54e736d12f2e1ebb41b34ec2d562843568a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9735" y="3463290"/>
            <a:ext cx="4598670" cy="31838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19" descr="c995d143ad4bd113740967e15bafa40f4afb051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34020" y="2896870"/>
            <a:ext cx="3648075" cy="37503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Picture 11"/>
          <p:cNvPicPr>
            <a:picLocks noChangeAspect="1"/>
          </p:cNvPicPr>
          <p:nvPr/>
        </p:nvPicPr>
        <p:blipFill>
          <a:blip r:embed="rId4" cstate="print"/>
          <a:srcRect r="53168" b="378"/>
          <a:stretch>
            <a:fillRect/>
          </a:stretch>
        </p:blipFill>
        <p:spPr>
          <a:xfrm>
            <a:off x="5288280" y="2100580"/>
            <a:ext cx="2476500" cy="25679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" name="Rectangle 21"/>
          <p:cNvSpPr/>
          <p:nvPr/>
        </p:nvSpPr>
        <p:spPr>
          <a:xfrm>
            <a:off x="4722813" y="5934075"/>
            <a:ext cx="71913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</a:p>
        </p:txBody>
      </p:sp>
      <p:sp>
        <p:nvSpPr>
          <p:cNvPr id="35" name="Rectangle 21"/>
          <p:cNvSpPr/>
          <p:nvPr/>
        </p:nvSpPr>
        <p:spPr>
          <a:xfrm>
            <a:off x="5746750" y="5934075"/>
            <a:ext cx="70961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</a:p>
        </p:txBody>
      </p:sp>
      <p:sp>
        <p:nvSpPr>
          <p:cNvPr id="36" name="Rectangle 21"/>
          <p:cNvSpPr/>
          <p:nvPr/>
        </p:nvSpPr>
        <p:spPr>
          <a:xfrm>
            <a:off x="6721475" y="5908675"/>
            <a:ext cx="7429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</a:t>
            </a:r>
          </a:p>
        </p:txBody>
      </p:sp>
      <p:sp>
        <p:nvSpPr>
          <p:cNvPr id="37" name="Rectangle 21"/>
          <p:cNvSpPr/>
          <p:nvPr/>
        </p:nvSpPr>
        <p:spPr>
          <a:xfrm>
            <a:off x="7391400" y="5908675"/>
            <a:ext cx="14382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</a:p>
        </p:txBody>
      </p:sp>
      <p:sp>
        <p:nvSpPr>
          <p:cNvPr id="38" name="Rectangle 21"/>
          <p:cNvSpPr/>
          <p:nvPr/>
        </p:nvSpPr>
        <p:spPr>
          <a:xfrm>
            <a:off x="8572500" y="5908675"/>
            <a:ext cx="11239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</a:p>
        </p:txBody>
      </p:sp>
      <p:sp>
        <p:nvSpPr>
          <p:cNvPr id="39" name="Rectangle 21"/>
          <p:cNvSpPr/>
          <p:nvPr/>
        </p:nvSpPr>
        <p:spPr>
          <a:xfrm>
            <a:off x="9625013" y="5876925"/>
            <a:ext cx="71913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8"/>
          <p:cNvSpPr txBox="1"/>
          <p:nvPr/>
        </p:nvSpPr>
        <p:spPr>
          <a:xfrm>
            <a:off x="6140451" y="1703917"/>
            <a:ext cx="620184" cy="742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sz="4235" kern="1200" cap="none" spc="0" normalizeH="0" baseline="0" noProof="0" dirty="0" smtClean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  <a:cs typeface="+mn-cs"/>
              </a:rPr>
              <a:t>2</a:t>
            </a:r>
            <a:endParaRPr kumimoji="0" lang="en-US" sz="2540" kern="1200" cap="none" spc="0" normalizeH="0" baseline="0" noProof="0" dirty="0">
              <a:solidFill>
                <a:schemeClr val="bg1"/>
              </a:solidFill>
              <a:latin typeface="方正行楷简体" pitchFamily="65" charset="-122"/>
              <a:ea typeface="方正行楷简体" pitchFamily="65" charset="-122"/>
              <a:cs typeface="+mn-cs"/>
            </a:endParaRPr>
          </a:p>
        </p:txBody>
      </p:sp>
      <p:pic>
        <p:nvPicPr>
          <p:cNvPr id="35842" name="Picture 5" descr="a044ad345982b2b76dbfbeca31adcbef76099b9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" y="990600"/>
            <a:ext cx="3962400" cy="571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3" name="Rectangle 8"/>
          <p:cNvSpPr/>
          <p:nvPr/>
        </p:nvSpPr>
        <p:spPr>
          <a:xfrm>
            <a:off x="4512310" y="547688"/>
            <a:ext cx="7441565" cy="5561965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 bIns="99981" anchor="ctr">
            <a:spAutoFit/>
          </a:bodyPr>
          <a:lstStyle/>
          <a:p>
            <a:pPr indent="200025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罗塞塔石碑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最早是在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1799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年时由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hlinkClick r:id="rId3"/>
              </a:rPr>
              <a:t>法军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在一个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hlinkClick r:id="rId4"/>
              </a:rPr>
              <a:t>埃及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港湾城市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hlinkClick r:id="rId5"/>
              </a:rPr>
              <a:t>罗塞塔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发现，</a:t>
            </a:r>
            <a:r>
              <a:rPr lang="zh-CN" altLang="en-US" sz="320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上面刻着三段文字，分别由古埃及象形文字、阿拉伯草书、希腊文组成。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但在英法两国的战争之中辗转到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hlinkClick r:id="rId6"/>
              </a:rPr>
              <a:t>英国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手中，自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1802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年起保存于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hlinkClick r:id="rId7"/>
              </a:rPr>
              <a:t>大英博物馆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中并公开展示。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200025"/>
            <a:r>
              <a:rPr lang="zh-CN" altLang="en-US" sz="3200" b="1" dirty="0">
                <a:latin typeface="Arial" panose="020B0604020202020204" pitchFamily="34" charset="0"/>
              </a:rPr>
              <a:t>   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内容主要是在叙述托勒密五世自父亲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hlinkClick r:id="rId8"/>
              </a:rPr>
              <a:t>托勒密四世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处袭得的王位之正统性，与托勒密五世所贡献的许多善行，例如减税、在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hlinkClick r:id="rId9"/>
              </a:rPr>
              <a:t>神庙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中竖立雕像等对神庙与祭司们大力支持的举动。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文本框 15361"/>
          <p:cNvSpPr txBox="1"/>
          <p:nvPr/>
        </p:nvSpPr>
        <p:spPr>
          <a:xfrm>
            <a:off x="350520" y="62865"/>
            <a:ext cx="4191000" cy="829945"/>
          </a:xfrm>
          <a:prstGeom prst="rect">
            <a:avLst/>
          </a:prstGeom>
          <a:noFill/>
          <a:ln w="63500" cap="flat" cmpd="sng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</a:rPr>
              <a:t>三、文明成就</a:t>
            </a:r>
          </a:p>
        </p:txBody>
      </p:sp>
      <p:sp>
        <p:nvSpPr>
          <p:cNvPr id="14338" name="矩形 15362"/>
          <p:cNvSpPr/>
          <p:nvPr/>
        </p:nvSpPr>
        <p:spPr>
          <a:xfrm>
            <a:off x="1587500" y="1096963"/>
            <a:ext cx="914209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</a:rPr>
              <a:t>古埃及创造了哪些突出的文明成果？（</a:t>
            </a:r>
            <a:r>
              <a:rPr lang="zh-CN" altLang="en-US" sz="2400" b="1">
                <a:latin typeface="Arial" panose="020B0604020202020204" pitchFamily="34" charset="0"/>
              </a:rPr>
              <a:t>看书，在书上画出关键词</a:t>
            </a:r>
            <a:r>
              <a:rPr lang="zh-CN" altLang="en-US" sz="2400">
                <a:latin typeface="Arial" panose="020B0604020202020204" pitchFamily="34" charset="0"/>
              </a:rPr>
              <a:t> ）</a:t>
            </a:r>
          </a:p>
        </p:txBody>
      </p:sp>
      <p:graphicFrame>
        <p:nvGraphicFramePr>
          <p:cNvPr id="15364" name="表格 15363"/>
          <p:cNvGraphicFramePr/>
          <p:nvPr/>
        </p:nvGraphicFramePr>
        <p:xfrm>
          <a:off x="1676400" y="2638425"/>
          <a:ext cx="8763000" cy="4122168"/>
        </p:xfrm>
        <a:graphic>
          <a:graphicData uri="http://schemas.openxmlformats.org/drawingml/2006/table">
            <a:tbl>
              <a:tblPr/>
              <a:tblGrid>
                <a:gridCol w="1600200"/>
                <a:gridCol w="7162800"/>
              </a:tblGrid>
              <a:tr h="10191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b="1" dirty="0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b="1" dirty="0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18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/>
                    </a:p>
                    <a:p>
                      <a:pPr marL="0" lvl="0" indent="0">
                        <a:buNone/>
                      </a:pPr>
                      <a:endParaRPr lang="zh-CN" altLang="en-US" b="1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822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/>
                    </a:p>
                    <a:p>
                      <a:pPr marL="0" lvl="0" indent="0">
                        <a:buNone/>
                      </a:pPr>
                      <a:endParaRPr lang="zh-CN" altLang="en-US" b="1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18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/>
                        <a:t>政治</a:t>
                      </a: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/>
                    </a:p>
                    <a:p>
                      <a:pPr marL="0" lvl="0" indent="0">
                        <a:buNone/>
                      </a:pPr>
                      <a:endParaRPr lang="zh-CN" altLang="en-US" b="1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382" name="矩形 15381"/>
          <p:cNvSpPr/>
          <p:nvPr/>
        </p:nvSpPr>
        <p:spPr>
          <a:xfrm>
            <a:off x="1996440" y="4924425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</a:rPr>
              <a:t>建筑</a:t>
            </a:r>
          </a:p>
        </p:txBody>
      </p:sp>
      <p:sp>
        <p:nvSpPr>
          <p:cNvPr id="15383" name="矩形 15382"/>
          <p:cNvSpPr/>
          <p:nvPr/>
        </p:nvSpPr>
        <p:spPr>
          <a:xfrm>
            <a:off x="1997075" y="2867025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</a:rPr>
              <a:t>文字</a:t>
            </a:r>
          </a:p>
        </p:txBody>
      </p:sp>
      <p:sp>
        <p:nvSpPr>
          <p:cNvPr id="15384" name="矩形 15383"/>
          <p:cNvSpPr/>
          <p:nvPr/>
        </p:nvSpPr>
        <p:spPr>
          <a:xfrm>
            <a:off x="1818005" y="1882140"/>
            <a:ext cx="125539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</a:rPr>
              <a:t>天文学</a:t>
            </a:r>
          </a:p>
        </p:txBody>
      </p:sp>
      <p:sp>
        <p:nvSpPr>
          <p:cNvPr id="15385" name="矩形 15384"/>
          <p:cNvSpPr/>
          <p:nvPr/>
        </p:nvSpPr>
        <p:spPr>
          <a:xfrm>
            <a:off x="1997075" y="3919220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</a:rPr>
              <a:t>医学</a:t>
            </a:r>
          </a:p>
        </p:txBody>
      </p:sp>
      <p:sp>
        <p:nvSpPr>
          <p:cNvPr id="15388" name="矩形 15387">
            <a:hlinkClick r:id="" action="ppaction://noaction"/>
          </p:cNvPr>
          <p:cNvSpPr/>
          <p:nvPr/>
        </p:nvSpPr>
        <p:spPr>
          <a:xfrm>
            <a:off x="3810000" y="1758950"/>
            <a:ext cx="54864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</a:rPr>
              <a:t>太阳历</a:t>
            </a:r>
          </a:p>
        </p:txBody>
      </p:sp>
      <p:sp>
        <p:nvSpPr>
          <p:cNvPr id="15389" name="矩形 15388">
            <a:hlinkClick r:id="" action="ppaction://noaction"/>
          </p:cNvPr>
          <p:cNvSpPr/>
          <p:nvPr/>
        </p:nvSpPr>
        <p:spPr>
          <a:xfrm>
            <a:off x="4655820" y="3919220"/>
            <a:ext cx="37947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</a:rPr>
              <a:t>木乃伊</a:t>
            </a:r>
          </a:p>
        </p:txBody>
      </p:sp>
      <p:graphicFrame>
        <p:nvGraphicFramePr>
          <p:cNvPr id="15391" name="表格 15390"/>
          <p:cNvGraphicFramePr/>
          <p:nvPr/>
        </p:nvGraphicFramePr>
        <p:xfrm>
          <a:off x="1676400" y="1647825"/>
          <a:ext cx="8763000" cy="990600"/>
        </p:xfrm>
        <a:graphic>
          <a:graphicData uri="http://schemas.openxmlformats.org/drawingml/2006/table">
            <a:tbl>
              <a:tblPr/>
              <a:tblGrid>
                <a:gridCol w="1600200"/>
                <a:gridCol w="7162800"/>
              </a:tblGrid>
              <a:tr h="9906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/>
                    </a:p>
                  </a:txBody>
                  <a:tcPr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5400" b="1"/>
                        <a:t> </a:t>
                      </a:r>
                    </a:p>
                  </a:txBody>
                  <a:tcPr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387" name="矩形 15386">
            <a:hlinkClick r:id="" action="ppaction://noaction"/>
          </p:cNvPr>
          <p:cNvSpPr/>
          <p:nvPr/>
        </p:nvSpPr>
        <p:spPr>
          <a:xfrm>
            <a:off x="4000500" y="2867025"/>
            <a:ext cx="51054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</a:rPr>
              <a:t>象形文字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8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57" name="组合 56321"/>
          <p:cNvGrpSpPr>
            <a:grpSpLocks noChangeAspect="1"/>
          </p:cNvGrpSpPr>
          <p:nvPr/>
        </p:nvGrpSpPr>
        <p:grpSpPr>
          <a:xfrm>
            <a:off x="2242185" y="1406843"/>
            <a:ext cx="7569200" cy="5045075"/>
            <a:chOff x="0" y="0"/>
            <a:chExt cx="4768" cy="3178"/>
          </a:xfrm>
        </p:grpSpPr>
        <p:pic>
          <p:nvPicPr>
            <p:cNvPr id="45058" name="图片 56322" descr="mummyb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68" y="0"/>
              <a:ext cx="1600" cy="316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5059" name="图片 56323" descr="coffinofdjedbastet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68" y="10"/>
              <a:ext cx="1600" cy="316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5060" name="图片 56324" descr="mummyf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9"/>
              <a:ext cx="1600" cy="3169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6326" name="文本框 56325"/>
          <p:cNvSpPr txBox="1"/>
          <p:nvPr/>
        </p:nvSpPr>
        <p:spPr>
          <a:xfrm>
            <a:off x="5008245" y="184150"/>
            <a:ext cx="2373313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5400" b="1">
                <a:solidFill>
                  <a:srgbClr val="FF0000"/>
                </a:solidFill>
                <a:latin typeface="Times New Roman" panose="02020603050405020304" pitchFamily="18" charset="0"/>
                <a:ea typeface="MingLiU" panose="02020509000000000000" pitchFamily="49" charset="-120"/>
              </a:rPr>
              <a:t>木乃伊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文本框 15361"/>
          <p:cNvSpPr txBox="1"/>
          <p:nvPr/>
        </p:nvSpPr>
        <p:spPr>
          <a:xfrm>
            <a:off x="350520" y="62865"/>
            <a:ext cx="4191000" cy="829945"/>
          </a:xfrm>
          <a:prstGeom prst="rect">
            <a:avLst/>
          </a:prstGeom>
          <a:noFill/>
          <a:ln w="63500" cap="flat" cmpd="sng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</a:rPr>
              <a:t>三、文明成就</a:t>
            </a:r>
          </a:p>
        </p:txBody>
      </p:sp>
      <p:sp>
        <p:nvSpPr>
          <p:cNvPr id="14338" name="矩形 15362"/>
          <p:cNvSpPr/>
          <p:nvPr/>
        </p:nvSpPr>
        <p:spPr>
          <a:xfrm>
            <a:off x="1587500" y="1096963"/>
            <a:ext cx="914209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</a:rPr>
              <a:t>古埃及创造了哪些突出的文明成果？（</a:t>
            </a:r>
            <a:r>
              <a:rPr lang="zh-CN" altLang="en-US" sz="2400" b="1">
                <a:latin typeface="Arial" panose="020B0604020202020204" pitchFamily="34" charset="0"/>
              </a:rPr>
              <a:t>看书，在书上画出关键词</a:t>
            </a:r>
            <a:r>
              <a:rPr lang="zh-CN" altLang="en-US" sz="2400">
                <a:latin typeface="Arial" panose="020B0604020202020204" pitchFamily="34" charset="0"/>
              </a:rPr>
              <a:t> ）</a:t>
            </a:r>
          </a:p>
        </p:txBody>
      </p:sp>
      <p:graphicFrame>
        <p:nvGraphicFramePr>
          <p:cNvPr id="15364" name="表格 15363"/>
          <p:cNvGraphicFramePr/>
          <p:nvPr/>
        </p:nvGraphicFramePr>
        <p:xfrm>
          <a:off x="1676400" y="2638425"/>
          <a:ext cx="8763000" cy="4122168"/>
        </p:xfrm>
        <a:graphic>
          <a:graphicData uri="http://schemas.openxmlformats.org/drawingml/2006/table">
            <a:tbl>
              <a:tblPr/>
              <a:tblGrid>
                <a:gridCol w="1600200"/>
                <a:gridCol w="7162800"/>
              </a:tblGrid>
              <a:tr h="10191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b="1" dirty="0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b="1" dirty="0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18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/>
                    </a:p>
                    <a:p>
                      <a:pPr marL="0" lvl="0" indent="0">
                        <a:buNone/>
                      </a:pPr>
                      <a:endParaRPr lang="zh-CN" altLang="en-US" b="1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822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/>
                    </a:p>
                    <a:p>
                      <a:pPr marL="0" lvl="0" indent="0">
                        <a:buNone/>
                      </a:pPr>
                      <a:endParaRPr lang="zh-CN" altLang="en-US" b="1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18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/>
                        <a:t>政治</a:t>
                      </a: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/>
                    </a:p>
                    <a:p>
                      <a:pPr marL="0" lvl="0" indent="0">
                        <a:buNone/>
                      </a:pPr>
                      <a:endParaRPr lang="zh-CN" altLang="en-US" b="1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382" name="矩形 15381"/>
          <p:cNvSpPr/>
          <p:nvPr/>
        </p:nvSpPr>
        <p:spPr>
          <a:xfrm>
            <a:off x="1996440" y="4924425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</a:rPr>
              <a:t>建筑</a:t>
            </a:r>
          </a:p>
        </p:txBody>
      </p:sp>
      <p:sp>
        <p:nvSpPr>
          <p:cNvPr id="15383" name="矩形 15382"/>
          <p:cNvSpPr/>
          <p:nvPr/>
        </p:nvSpPr>
        <p:spPr>
          <a:xfrm>
            <a:off x="1997075" y="2867025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</a:rPr>
              <a:t>文字</a:t>
            </a:r>
          </a:p>
        </p:txBody>
      </p:sp>
      <p:sp>
        <p:nvSpPr>
          <p:cNvPr id="15384" name="矩形 15383"/>
          <p:cNvSpPr/>
          <p:nvPr/>
        </p:nvSpPr>
        <p:spPr>
          <a:xfrm>
            <a:off x="1818005" y="1882140"/>
            <a:ext cx="125539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</a:rPr>
              <a:t>天文学</a:t>
            </a:r>
          </a:p>
        </p:txBody>
      </p:sp>
      <p:sp>
        <p:nvSpPr>
          <p:cNvPr id="15385" name="矩形 15384"/>
          <p:cNvSpPr/>
          <p:nvPr/>
        </p:nvSpPr>
        <p:spPr>
          <a:xfrm>
            <a:off x="1997075" y="3919220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</a:rPr>
              <a:t>医学</a:t>
            </a:r>
          </a:p>
        </p:txBody>
      </p:sp>
      <p:sp>
        <p:nvSpPr>
          <p:cNvPr id="15386" name="矩形 15385">
            <a:hlinkClick r:id="" action="ppaction://noaction"/>
          </p:cNvPr>
          <p:cNvSpPr/>
          <p:nvPr/>
        </p:nvSpPr>
        <p:spPr>
          <a:xfrm>
            <a:off x="3810000" y="4924425"/>
            <a:ext cx="51816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</a:rPr>
              <a:t>金字塔</a:t>
            </a:r>
          </a:p>
        </p:txBody>
      </p:sp>
      <p:sp>
        <p:nvSpPr>
          <p:cNvPr id="15387" name="矩形 15386">
            <a:hlinkClick r:id="" action="ppaction://noaction"/>
          </p:cNvPr>
          <p:cNvSpPr/>
          <p:nvPr/>
        </p:nvSpPr>
        <p:spPr>
          <a:xfrm>
            <a:off x="4000500" y="2867025"/>
            <a:ext cx="51054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</a:rPr>
              <a:t>象形文字</a:t>
            </a:r>
          </a:p>
        </p:txBody>
      </p:sp>
      <p:sp>
        <p:nvSpPr>
          <p:cNvPr id="15388" name="矩形 15387">
            <a:hlinkClick r:id="" action="ppaction://noaction"/>
          </p:cNvPr>
          <p:cNvSpPr/>
          <p:nvPr/>
        </p:nvSpPr>
        <p:spPr>
          <a:xfrm>
            <a:off x="3810000" y="1758950"/>
            <a:ext cx="54864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</a:rPr>
              <a:t>太阳历</a:t>
            </a:r>
          </a:p>
        </p:txBody>
      </p:sp>
      <p:sp>
        <p:nvSpPr>
          <p:cNvPr id="15389" name="矩形 15388">
            <a:hlinkClick r:id="" action="ppaction://noaction"/>
          </p:cNvPr>
          <p:cNvSpPr/>
          <p:nvPr/>
        </p:nvSpPr>
        <p:spPr>
          <a:xfrm>
            <a:off x="4655820" y="3919220"/>
            <a:ext cx="37947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</a:rPr>
              <a:t>木乃伊</a:t>
            </a:r>
          </a:p>
        </p:txBody>
      </p:sp>
      <p:graphicFrame>
        <p:nvGraphicFramePr>
          <p:cNvPr id="15391" name="表格 15390"/>
          <p:cNvGraphicFramePr/>
          <p:nvPr/>
        </p:nvGraphicFramePr>
        <p:xfrm>
          <a:off x="1676400" y="1647825"/>
          <a:ext cx="8763000" cy="990600"/>
        </p:xfrm>
        <a:graphic>
          <a:graphicData uri="http://schemas.openxmlformats.org/drawingml/2006/table">
            <a:tbl>
              <a:tblPr/>
              <a:tblGrid>
                <a:gridCol w="1600200"/>
                <a:gridCol w="7162800"/>
              </a:tblGrid>
              <a:tr h="9906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/>
                    </a:p>
                  </a:txBody>
                  <a:tcPr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5400" b="1"/>
                        <a:t> </a:t>
                      </a:r>
                    </a:p>
                  </a:txBody>
                  <a:tcPr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8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25602"/>
          <p:cNvSpPr/>
          <p:nvPr/>
        </p:nvSpPr>
        <p:spPr>
          <a:xfrm>
            <a:off x="412115" y="653415"/>
            <a:ext cx="44958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10000"/>
          </a:bodyPr>
          <a:lstStyle/>
          <a:p>
            <a:pPr algn="ctr"/>
            <a:r>
              <a:rPr lang="zh-CN" altLang="en-US" sz="3600">
                <a:solidFill>
                  <a:srgbClr val="800080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华文新魏" charset="0"/>
                <a:ea typeface="华文新魏" charset="0"/>
              </a:rPr>
              <a:t>金字塔之迷——起源</a:t>
            </a:r>
          </a:p>
        </p:txBody>
      </p:sp>
      <p:sp>
        <p:nvSpPr>
          <p:cNvPr id="25604" name="文本框 25603"/>
          <p:cNvSpPr txBox="1"/>
          <p:nvPr/>
        </p:nvSpPr>
        <p:spPr>
          <a:xfrm>
            <a:off x="5280025" y="143510"/>
            <a:ext cx="6751320" cy="6492875"/>
          </a:xfrm>
          <a:prstGeom prst="rect">
            <a:avLst/>
          </a:prstGeom>
          <a:solidFill>
            <a:schemeClr val="bg1"/>
          </a:solidFill>
          <a:ln w="1587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古埃及国王奥西里斯被自己的恶兄弟杀害，碎尸后被扔到了尼罗河里。王后伊西丝悲痛欲绝，她找到遗体，伏尸痛哭，这感动了太阳神。于是天神帮助她把尸块还原成尸体，做成干尸，即木乃伊。奥西里斯于是再生，成为冥界的主宰。从此以后，每个法老死后，都要把奥西里斯神话表演一次，制成木乃伊后装入石棺，再送进“永久的住所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金字塔中。古埃及人认为，这样，法老们的灵魂就能永生，并在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3000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年后的极乐世界里复活。 </a:t>
            </a:r>
          </a:p>
        </p:txBody>
      </p:sp>
      <p:pic>
        <p:nvPicPr>
          <p:cNvPr id="27649" name="Picture 11" descr="http://img.fun48.com/2017/07/24/194340uL7qgcNyoPnn0WhJ03l1ohr.jpg"/>
          <p:cNvPicPr>
            <a:picLocks noChangeAspect="1"/>
          </p:cNvPicPr>
          <p:nvPr/>
        </p:nvPicPr>
        <p:blipFill>
          <a:blip r:embed="rId4" cstate="print"/>
          <a:srcRect t="21114"/>
          <a:stretch>
            <a:fillRect/>
          </a:stretch>
        </p:blipFill>
        <p:spPr>
          <a:xfrm>
            <a:off x="659765" y="1853565"/>
            <a:ext cx="4000500" cy="33737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7" name="WordArt 8"/>
          <p:cNvSpPr>
            <a:spLocks noTextEdit="1"/>
          </p:cNvSpPr>
          <p:nvPr/>
        </p:nvSpPr>
        <p:spPr>
          <a:xfrm>
            <a:off x="1337628" y="2255520"/>
            <a:ext cx="2000250" cy="20716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19050" cap="flat" cmpd="sng">
                  <a:solidFill>
                    <a:srgbClr val="FFFF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FF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金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9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1" bldLvl="0" animBg="1"/>
      <p:bldP spid="23557" grpId="0"/>
      <p:bldP spid="23557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29697" descr="胡夫金字塔结构图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0510" y="1042035"/>
            <a:ext cx="5715000" cy="5080000"/>
          </a:xfrm>
          <a:prstGeom prst="rect">
            <a:avLst/>
          </a:prstGeom>
          <a:noFill/>
          <a:ln w="57150" cap="flat" cmpd="thickThin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9699" name="文本框 29698"/>
          <p:cNvSpPr txBox="1"/>
          <p:nvPr/>
        </p:nvSpPr>
        <p:spPr>
          <a:xfrm>
            <a:off x="270510" y="6121718"/>
            <a:ext cx="56388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99"/>
                </a:solidFill>
                <a:latin typeface="华文新魏" pitchFamily="2" charset="-122"/>
                <a:ea typeface="华文新魏" pitchFamily="2" charset="-122"/>
              </a:rPr>
              <a:t>胡夫金字塔结构示意图</a:t>
            </a:r>
          </a:p>
        </p:txBody>
      </p:sp>
      <p:sp>
        <p:nvSpPr>
          <p:cNvPr id="29700" name="文本框 29699"/>
          <p:cNvSpPr txBox="1"/>
          <p:nvPr/>
        </p:nvSpPr>
        <p:spPr>
          <a:xfrm>
            <a:off x="8146733" y="1013460"/>
            <a:ext cx="3059113" cy="4831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　　胡夫金字塔高约</a:t>
            </a:r>
            <a:r>
              <a:rPr lang="en-US" altLang="zh-CN" sz="2800" b="1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146.5</a:t>
            </a:r>
            <a:r>
              <a:rPr lang="zh-CN" altLang="en-US" sz="2800" b="1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米，有近</a:t>
            </a:r>
            <a:r>
              <a:rPr lang="en-US" altLang="zh-CN" sz="2800" b="1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50</a:t>
            </a:r>
            <a:r>
              <a:rPr lang="zh-CN" altLang="en-US" sz="2800" b="1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层楼高；塔底每边长</a:t>
            </a:r>
            <a:r>
              <a:rPr lang="en-US" altLang="zh-CN" sz="2800" b="1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230</a:t>
            </a:r>
            <a:r>
              <a:rPr lang="zh-CN" altLang="en-US" sz="2800" b="1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米，占地约</a:t>
            </a:r>
            <a:r>
              <a:rPr lang="en-US" altLang="zh-CN" sz="2800" b="1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5.3</a:t>
            </a:r>
            <a:r>
              <a:rPr lang="zh-CN" altLang="en-US" sz="2800" b="1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万平方米；据说用了</a:t>
            </a:r>
            <a:r>
              <a:rPr lang="en-US" altLang="zh-CN" sz="2800" b="1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230</a:t>
            </a:r>
            <a:r>
              <a:rPr lang="zh-CN" altLang="en-US" sz="2800" b="1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万块巨石，石料每块平均重</a:t>
            </a:r>
            <a:r>
              <a:rPr lang="en-US" altLang="zh-CN" sz="2800" b="1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2.5</a:t>
            </a:r>
            <a:r>
              <a:rPr lang="zh-CN" altLang="en-US" sz="2800" b="1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吨，有的重达５万吨。修建金字塔每年用工</a:t>
            </a:r>
            <a:r>
              <a:rPr lang="en-US" altLang="zh-CN" sz="2800" b="1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10</a:t>
            </a:r>
            <a:r>
              <a:rPr lang="zh-CN" altLang="en-US" sz="2800" b="1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万人，</a:t>
            </a:r>
            <a:r>
              <a:rPr lang="en-US" altLang="zh-CN" sz="2800" b="1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30</a:t>
            </a:r>
            <a:r>
              <a:rPr lang="zh-CN" altLang="en-US" sz="2800" b="1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年才修成。 </a:t>
            </a:r>
            <a:endParaRPr lang="zh-CN" altLang="en-US" sz="2800" b="1" noProof="1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9701" name="云形标注 29700"/>
          <p:cNvSpPr/>
          <p:nvPr/>
        </p:nvSpPr>
        <p:spPr>
          <a:xfrm>
            <a:off x="269875" y="1262380"/>
            <a:ext cx="7507605" cy="3723640"/>
          </a:xfrm>
          <a:prstGeom prst="cloudCallout">
            <a:avLst>
              <a:gd name="adj1" fmla="val 59286"/>
              <a:gd name="adj2" fmla="val 44662"/>
            </a:avLst>
          </a:prstGeom>
          <a:pattFill prst="pct90">
            <a:fgClr>
              <a:srgbClr val="99CCFF"/>
            </a:fgClr>
            <a:bgClr>
              <a:srgbClr val="FFFFFF"/>
            </a:bgClr>
          </a:pattFill>
          <a:ln w="57150" cap="flat" cmpd="sng">
            <a:solidFill>
              <a:schemeClr val="folHlink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fontAlgn="base"/>
            <a:r>
              <a:rPr lang="zh-CN" altLang="en-US" sz="3600" b="1" strike="noStrike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楷体" pitchFamily="2" charset="-122"/>
                <a:ea typeface="华文楷体" pitchFamily="2" charset="-122"/>
                <a:cs typeface="+mn-cs"/>
              </a:rPr>
              <a:t>    </a:t>
            </a:r>
            <a:r>
              <a:rPr lang="zh-CN" altLang="en-US" sz="3200" b="1" strike="noStrike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楷体" pitchFamily="2" charset="-122"/>
                <a:ea typeface="华文楷体" pitchFamily="2" charset="-122"/>
                <a:cs typeface="+mn-cs"/>
              </a:rPr>
              <a:t>胡夫金字塔修建于</a:t>
            </a:r>
            <a:r>
              <a:rPr lang="en-US" altLang="zh-CN" sz="3200" b="1" strike="noStrike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楷体" pitchFamily="2" charset="-122"/>
                <a:ea typeface="华文楷体" pitchFamily="2" charset="-122"/>
                <a:cs typeface="+mn-cs"/>
              </a:rPr>
              <a:t>4600</a:t>
            </a:r>
            <a:r>
              <a:rPr lang="zh-CN" altLang="en-US" sz="3200" b="1" strike="noStrike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楷体" pitchFamily="2" charset="-122"/>
                <a:ea typeface="华文楷体" pitchFamily="2" charset="-122"/>
                <a:cs typeface="+mn-cs"/>
              </a:rPr>
              <a:t>多年以前，当时没有起重机、汽车等机械，你认为它是采用什么方法建造的？</a:t>
            </a:r>
            <a:r>
              <a:rPr lang="zh-CN" altLang="en-US" sz="36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华文楷体" pitchFamily="2" charset="-122"/>
                <a:ea typeface="华文楷体" pitchFamily="2" charset="-122"/>
                <a:cs typeface="+mn-cs"/>
              </a:rPr>
              <a:t> </a:t>
            </a:r>
            <a:endParaRPr lang="zh-CN" altLang="en-US" sz="3600" b="1" strike="noStrike" noProof="1">
              <a:effectLst>
                <a:outerShdw blurRad="38100" dist="38100" dir="2700000">
                  <a:srgbClr val="FFFFFF"/>
                </a:outerShdw>
              </a:effectLst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9702" name="图片 29701" descr="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382000" y="4343400"/>
            <a:ext cx="2286000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0" name="矩形 25602"/>
          <p:cNvSpPr/>
          <p:nvPr/>
        </p:nvSpPr>
        <p:spPr>
          <a:xfrm>
            <a:off x="491490" y="210185"/>
            <a:ext cx="44958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10000"/>
          </a:bodyPr>
          <a:lstStyle/>
          <a:p>
            <a:pPr algn="ctr"/>
            <a:r>
              <a:rPr lang="zh-CN" altLang="en-US" sz="3600">
                <a:solidFill>
                  <a:srgbClr val="800080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华文新魏" charset="0"/>
                <a:ea typeface="华文新魏" charset="0"/>
              </a:rPr>
              <a:t>金字塔之迷——建造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238240" y="2026920"/>
            <a:ext cx="5883275" cy="1753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古代埃及的奴隶？外星人？</a:t>
            </a:r>
          </a:p>
          <a:p>
            <a:endParaRPr lang="zh-CN" altLang="en-US" sz="3600" b="1">
              <a:solidFill>
                <a:srgbClr val="FF0000"/>
              </a:solidFill>
            </a:endParaRPr>
          </a:p>
          <a:p>
            <a:r>
              <a:rPr lang="zh-CN" altLang="en-US" sz="3600" b="1">
                <a:solidFill>
                  <a:srgbClr val="FF0000"/>
                </a:solidFill>
              </a:rPr>
              <a:t>水运法、滑轮法，土垒法</a:t>
            </a:r>
            <a:r>
              <a:rPr lang="en-US" altLang="zh-CN" sz="3600" b="1">
                <a:solidFill>
                  <a:srgbClr val="FF0000"/>
                </a:solidFill>
              </a:rPr>
              <a:t>……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5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  <p:bldP spid="29700" grpId="0"/>
      <p:bldP spid="29700" grpId="1"/>
      <p:bldP spid="29701" grpId="0" bldLvl="0" animBg="1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3"/>
          <p:cNvSpPr>
            <a:spLocks noGrp="1"/>
          </p:cNvSpPr>
          <p:nvPr>
            <p:ph idx="1"/>
          </p:nvPr>
        </p:nvSpPr>
        <p:spPr>
          <a:xfrm>
            <a:off x="1838325" y="1512888"/>
            <a:ext cx="8613775" cy="5205412"/>
          </a:xfrm>
        </p:spPr>
        <p:txBody>
          <a:bodyPr vert="horz" wrap="square" lIns="91440" tIns="45720" rIns="91440" bIns="45720" anchor="t"/>
          <a:lstStyle/>
          <a:p>
            <a:pPr algn="just" eaLnBrk="1" hangingPunct="1">
              <a:lnSpc>
                <a:spcPct val="120000"/>
              </a:lnSpc>
            </a:pPr>
            <a:r>
              <a:rPr lang="zh-CN" altLang="en-US" b="1" dirty="0">
                <a:solidFill>
                  <a:srgbClr val="660066"/>
                </a:solidFill>
                <a:ea typeface="仿宋_GB2312" pitchFamily="1" charset="-122"/>
              </a:rPr>
              <a:t>塔高</a:t>
            </a:r>
            <a:r>
              <a:rPr lang="en-US" altLang="en-US" b="1" dirty="0">
                <a:solidFill>
                  <a:srgbClr val="660066"/>
                </a:solidFill>
              </a:rPr>
              <a:t>×</a:t>
            </a:r>
            <a:r>
              <a:rPr lang="en-US" altLang="zh-CN" b="1" dirty="0">
                <a:solidFill>
                  <a:srgbClr val="660066"/>
                </a:solidFill>
                <a:ea typeface="仿宋_GB2312" pitchFamily="1" charset="-122"/>
              </a:rPr>
              <a:t>10</a:t>
            </a:r>
            <a:r>
              <a:rPr lang="zh-CN" altLang="en-US" b="1" dirty="0">
                <a:solidFill>
                  <a:srgbClr val="660066"/>
                </a:solidFill>
                <a:ea typeface="仿宋_GB2312" pitchFamily="1" charset="-122"/>
              </a:rPr>
              <a:t>亿倍</a:t>
            </a:r>
            <a:r>
              <a:rPr lang="en-US" altLang="zh-CN" b="1" dirty="0">
                <a:solidFill>
                  <a:srgbClr val="660066"/>
                </a:solidFill>
                <a:ea typeface="仿宋_GB2312" pitchFamily="1" charset="-122"/>
              </a:rPr>
              <a:t>=</a:t>
            </a:r>
            <a:r>
              <a:rPr lang="zh-CN" altLang="en-US" b="1" dirty="0">
                <a:solidFill>
                  <a:srgbClr val="660066"/>
                </a:solidFill>
                <a:ea typeface="仿宋_GB2312" pitchFamily="1" charset="-122"/>
              </a:rPr>
              <a:t>地球与太阳之间的距离</a:t>
            </a:r>
          </a:p>
          <a:p>
            <a:pPr algn="just" eaLnBrk="1" hangingPunct="1">
              <a:lnSpc>
                <a:spcPct val="120000"/>
              </a:lnSpc>
            </a:pPr>
            <a:r>
              <a:rPr lang="zh-CN" altLang="en-US" b="1" dirty="0">
                <a:solidFill>
                  <a:srgbClr val="008000"/>
                </a:solidFill>
                <a:ea typeface="仿宋_GB2312" pitchFamily="1" charset="-122"/>
              </a:rPr>
              <a:t>塔底周长</a:t>
            </a:r>
            <a:r>
              <a:rPr lang="en-US" altLang="zh-CN" b="1" dirty="0">
                <a:solidFill>
                  <a:srgbClr val="008000"/>
                </a:solidFill>
                <a:ea typeface="宋体" panose="02010600030101010101" pitchFamily="2" charset="-122"/>
              </a:rPr>
              <a:t>÷2</a:t>
            </a:r>
            <a:r>
              <a:rPr lang="zh-CN" altLang="en-US" b="1" dirty="0">
                <a:solidFill>
                  <a:srgbClr val="008000"/>
                </a:solidFill>
                <a:ea typeface="宋体" panose="02010600030101010101" pitchFamily="2" charset="-122"/>
              </a:rPr>
              <a:t>倍</a:t>
            </a:r>
            <a:r>
              <a:rPr lang="zh-CN" altLang="en-US" b="1" dirty="0">
                <a:solidFill>
                  <a:srgbClr val="008000"/>
                </a:solidFill>
                <a:ea typeface="仿宋_GB2312" pitchFamily="1" charset="-122"/>
              </a:rPr>
              <a:t>塔高</a:t>
            </a:r>
            <a:r>
              <a:rPr lang="en-US" altLang="zh-CN" b="1" dirty="0">
                <a:solidFill>
                  <a:srgbClr val="008000"/>
                </a:solidFill>
                <a:ea typeface="仿宋_GB2312" pitchFamily="1" charset="-122"/>
              </a:rPr>
              <a:t>=3.14</a:t>
            </a:r>
          </a:p>
          <a:p>
            <a:pPr algn="just" eaLnBrk="1" hangingPunct="1">
              <a:lnSpc>
                <a:spcPct val="120000"/>
              </a:lnSpc>
            </a:pPr>
            <a:r>
              <a:rPr lang="zh-CN" altLang="en-US" b="1" dirty="0">
                <a:solidFill>
                  <a:srgbClr val="FF0000"/>
                </a:solidFill>
                <a:ea typeface="仿宋_GB2312" pitchFamily="1" charset="-122"/>
              </a:rPr>
              <a:t>金字塔的重量×10×10的15次方=地球的重量</a:t>
            </a:r>
            <a:endParaRPr lang="zh-CN" altLang="en-US" b="1" dirty="0">
              <a:solidFill>
                <a:srgbClr val="008000"/>
              </a:solidFill>
              <a:ea typeface="仿宋_GB2312" pitchFamily="1" charset="-122"/>
            </a:endParaRPr>
          </a:p>
          <a:p>
            <a:pPr algn="just" eaLnBrk="1" hangingPunct="1">
              <a:lnSpc>
                <a:spcPct val="120000"/>
              </a:lnSpc>
            </a:pPr>
            <a:r>
              <a:rPr lang="zh-CN" altLang="en-US" b="1" dirty="0">
                <a:ea typeface="宋体" panose="02010600030101010101" pitchFamily="2" charset="-122"/>
              </a:rPr>
              <a:t>地球的子午线（</a:t>
            </a:r>
            <a:r>
              <a:rPr lang="en-US" altLang="zh-CN" b="1" dirty="0">
                <a:ea typeface="宋体" panose="02010600030101010101" pitchFamily="2" charset="-122"/>
              </a:rPr>
              <a:t>0</a:t>
            </a:r>
            <a:r>
              <a:rPr lang="zh-CN" altLang="en-US" b="1" dirty="0">
                <a:ea typeface="宋体" panose="02010600030101010101" pitchFamily="2" charset="-122"/>
              </a:rPr>
              <a:t>度经线）正好从胡夫金字塔的中心通过</a:t>
            </a:r>
            <a:endParaRPr lang="zh-CN" altLang="en-US" b="1" dirty="0">
              <a:solidFill>
                <a:srgbClr val="0000CC"/>
              </a:solidFill>
              <a:ea typeface="宋体" panose="02010600030101010101" pitchFamily="2" charset="-122"/>
            </a:endParaRPr>
          </a:p>
          <a:p>
            <a:pPr algn="just" eaLnBrk="1" hangingPunct="1">
              <a:lnSpc>
                <a:spcPct val="120000"/>
              </a:lnSpc>
            </a:pPr>
            <a:r>
              <a:rPr lang="zh-CN" altLang="en-US" b="1" dirty="0">
                <a:solidFill>
                  <a:srgbClr val="FF0000"/>
                </a:solidFill>
                <a:ea typeface="仿宋_GB2312" pitchFamily="1" charset="-122"/>
              </a:rPr>
              <a:t>金字塔高度的平方和每面的三角形面积正好相等</a:t>
            </a:r>
            <a:r>
              <a:rPr lang="en-US" altLang="zh-CN" b="1" dirty="0">
                <a:solidFill>
                  <a:srgbClr val="FF0000"/>
                </a:solidFill>
                <a:ea typeface="仿宋_GB2312" pitchFamily="1" charset="-122"/>
              </a:rPr>
              <a:t>……</a:t>
            </a:r>
          </a:p>
        </p:txBody>
      </p:sp>
      <p:pic>
        <p:nvPicPr>
          <p:cNvPr id="28675" name="Picture 4" descr="003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831705" y="5170170"/>
            <a:ext cx="2266950" cy="1547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0" name="矩形 25602"/>
          <p:cNvSpPr/>
          <p:nvPr/>
        </p:nvSpPr>
        <p:spPr>
          <a:xfrm>
            <a:off x="3721100" y="478790"/>
            <a:ext cx="44958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10000"/>
          </a:bodyPr>
          <a:lstStyle/>
          <a:p>
            <a:pPr algn="ctr"/>
            <a:r>
              <a:rPr lang="zh-CN" altLang="en-US" sz="3600">
                <a:solidFill>
                  <a:srgbClr val="800080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华文新魏" charset="0"/>
                <a:ea typeface="华文新魏" charset="0"/>
              </a:rPr>
              <a:t>金字塔之迷——数字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文本框 1"/>
          <p:cNvSpPr txBox="1"/>
          <p:nvPr/>
        </p:nvSpPr>
        <p:spPr>
          <a:xfrm>
            <a:off x="2265680" y="1167130"/>
            <a:ext cx="814070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假如把一枚锈迹斑斑的金属币放进金字塔，不久，就会变得金光灿灿；</a:t>
            </a:r>
          </a:p>
          <a:p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假如把一杯鲜奶放进金字塔，24小时后取出，仍然鲜美清新；</a:t>
            </a:r>
          </a:p>
          <a:p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如果你头痛、牙痛，到金字塔去吧，一小时后，就会消肿止痛，如释重负；</a:t>
            </a:r>
          </a:p>
          <a:p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如果你神经衰弱，疲惫不堪，到金字塔里去吧，几分钟或几小时后，你就会精神焕发，气力倍增。。。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78230" y="2021840"/>
            <a:ext cx="798195" cy="282321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b="1">
                <a:solidFill>
                  <a:srgbClr val="7030A0"/>
                </a:solidFill>
              </a:rPr>
              <a:t>金  字  塔  能</a:t>
            </a:r>
          </a:p>
        </p:txBody>
      </p:sp>
      <p:sp>
        <p:nvSpPr>
          <p:cNvPr id="4" name="十字箭头标注 3"/>
          <p:cNvSpPr/>
          <p:nvPr/>
        </p:nvSpPr>
        <p:spPr>
          <a:xfrm>
            <a:off x="1876425" y="3268345"/>
            <a:ext cx="441325" cy="330835"/>
          </a:xfrm>
          <a:prstGeom prst="quadArrowCallou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十字箭头标注 4"/>
          <p:cNvSpPr/>
          <p:nvPr/>
        </p:nvSpPr>
        <p:spPr>
          <a:xfrm>
            <a:off x="1876425" y="2303780"/>
            <a:ext cx="441325" cy="330835"/>
          </a:xfrm>
          <a:prstGeom prst="quadArrowCallou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十字箭头标注 5"/>
          <p:cNvSpPr/>
          <p:nvPr/>
        </p:nvSpPr>
        <p:spPr>
          <a:xfrm>
            <a:off x="1876425" y="4251960"/>
            <a:ext cx="441325" cy="330835"/>
          </a:xfrm>
          <a:prstGeom prst="quadArrowCallou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十字箭头标注 6"/>
          <p:cNvSpPr/>
          <p:nvPr/>
        </p:nvSpPr>
        <p:spPr>
          <a:xfrm>
            <a:off x="1876425" y="1292225"/>
            <a:ext cx="441325" cy="330835"/>
          </a:xfrm>
          <a:prstGeom prst="quadArrowCallou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530" name="矩形 25602"/>
          <p:cNvSpPr/>
          <p:nvPr/>
        </p:nvSpPr>
        <p:spPr>
          <a:xfrm>
            <a:off x="3277870" y="399415"/>
            <a:ext cx="44958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</a:bodyPr>
          <a:lstStyle/>
          <a:p>
            <a:pPr algn="ctr"/>
            <a:r>
              <a:rPr lang="zh-CN" altLang="en-US" sz="3600">
                <a:solidFill>
                  <a:srgbClr val="800080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华文新魏" charset="0"/>
                <a:ea typeface="华文新魏" charset="0"/>
              </a:rPr>
              <a:t>金字塔之迷——能量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七大洲四大洋"/>
          <p:cNvPicPr>
            <a:picLocks noChangeAspect="1"/>
          </p:cNvPicPr>
          <p:nvPr/>
        </p:nvPicPr>
        <p:blipFill>
          <a:blip r:embed="rId2" cstate="print"/>
          <a:srcRect l="1332" t="7551" r="40026" b="25719"/>
          <a:stretch>
            <a:fillRect/>
          </a:stretch>
        </p:blipFill>
        <p:spPr>
          <a:xfrm>
            <a:off x="264160" y="610870"/>
            <a:ext cx="11586845" cy="615632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矩形 48129"/>
          <p:cNvSpPr/>
          <p:nvPr/>
        </p:nvSpPr>
        <p:spPr>
          <a:xfrm>
            <a:off x="1828800" y="4739005"/>
            <a:ext cx="88392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   金字塔不单纯是一个宏伟的建筑，它综合反映了古代埃及的经济实力、社会结构、科学技术、宗教信仰和社会发展水平。</a:t>
            </a:r>
          </a:p>
        </p:txBody>
      </p:sp>
      <p:sp>
        <p:nvSpPr>
          <p:cNvPr id="48131" name="矩形 48130"/>
          <p:cNvSpPr/>
          <p:nvPr/>
        </p:nvSpPr>
        <p:spPr>
          <a:xfrm>
            <a:off x="1524000" y="501650"/>
            <a:ext cx="9144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Arial" panose="020B0604020202020204" pitchFamily="34" charset="0"/>
              </a:rPr>
              <a:t>1</a:t>
            </a:r>
            <a:r>
              <a:rPr lang="zh-CN" altLang="en-US" sz="2800" b="1">
                <a:latin typeface="Arial" panose="020B0604020202020204" pitchFamily="34" charset="0"/>
              </a:rPr>
              <a:t>、金字塔的精密程度体现了古代埃及高超的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科技水平</a:t>
            </a:r>
            <a:r>
              <a:rPr lang="zh-CN" altLang="en-US" sz="2800" b="1">
                <a:latin typeface="Arial" panose="020B0604020202020204" pitchFamily="34" charset="0"/>
              </a:rPr>
              <a:t>。</a:t>
            </a:r>
          </a:p>
        </p:txBody>
      </p:sp>
      <p:sp>
        <p:nvSpPr>
          <p:cNvPr id="48132" name="矩形 48131"/>
          <p:cNvSpPr/>
          <p:nvPr/>
        </p:nvSpPr>
        <p:spPr>
          <a:xfrm>
            <a:off x="1524000" y="1339850"/>
            <a:ext cx="9144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Arial" panose="020B0604020202020204" pitchFamily="34" charset="0"/>
              </a:rPr>
              <a:t>2</a:t>
            </a:r>
            <a:r>
              <a:rPr lang="zh-CN" altLang="en-US" sz="2800" b="1">
                <a:latin typeface="Arial" panose="020B0604020202020204" pitchFamily="34" charset="0"/>
              </a:rPr>
              <a:t>、金字塔的高峻威严体现了古代埃及王权的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神圣权威</a:t>
            </a:r>
            <a:r>
              <a:rPr lang="zh-CN" altLang="en-US" sz="2800" b="1">
                <a:latin typeface="Arial" panose="020B0604020202020204" pitchFamily="34" charset="0"/>
              </a:rPr>
              <a:t>。</a:t>
            </a:r>
          </a:p>
        </p:txBody>
      </p:sp>
      <p:sp>
        <p:nvSpPr>
          <p:cNvPr id="48133" name="矩形 48132"/>
          <p:cNvSpPr/>
          <p:nvPr/>
        </p:nvSpPr>
        <p:spPr>
          <a:xfrm>
            <a:off x="1524000" y="2330450"/>
            <a:ext cx="9144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Arial" panose="020B0604020202020204" pitchFamily="34" charset="0"/>
              </a:rPr>
              <a:t>3</a:t>
            </a:r>
            <a:r>
              <a:rPr lang="zh-CN" altLang="en-US" sz="2800" b="1">
                <a:latin typeface="Arial" panose="020B0604020202020204" pitchFamily="34" charset="0"/>
              </a:rPr>
              <a:t>、金字塔作为法老的陵墓反映了古代埃及的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宗教信仰</a:t>
            </a:r>
            <a:r>
              <a:rPr lang="zh-CN" altLang="en-US" sz="2800" b="1">
                <a:latin typeface="Arial" panose="020B0604020202020204" pitchFamily="34" charset="0"/>
              </a:rPr>
              <a:t>。</a:t>
            </a:r>
          </a:p>
        </p:txBody>
      </p:sp>
      <p:sp>
        <p:nvSpPr>
          <p:cNvPr id="48134" name="矩形 48133"/>
          <p:cNvSpPr/>
          <p:nvPr/>
        </p:nvSpPr>
        <p:spPr>
          <a:xfrm>
            <a:off x="1524000" y="3321050"/>
            <a:ext cx="91440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Arial" panose="020B0604020202020204" pitchFamily="34" charset="0"/>
              </a:rPr>
              <a:t>4</a:t>
            </a:r>
            <a:r>
              <a:rPr lang="zh-CN" altLang="en-US" sz="2800" b="1">
                <a:latin typeface="Arial" panose="020B0604020202020204" pitchFamily="34" charset="0"/>
              </a:rPr>
              <a:t>、成功组织修建金字塔反映了古代埃及国家强大的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动员</a:t>
            </a:r>
          </a:p>
          <a:p>
            <a:endParaRPr lang="zh-CN" altLang="en-US" sz="1600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     能力</a:t>
            </a:r>
            <a:r>
              <a:rPr lang="zh-CN" altLang="en-US" sz="2800" b="1">
                <a:latin typeface="Arial" panose="020B0604020202020204" pitchFamily="34" charset="0"/>
              </a:rPr>
              <a:t>和先进的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组织水平</a:t>
            </a:r>
            <a:r>
              <a:rPr lang="zh-CN" altLang="en-US" sz="2800" b="1">
                <a:latin typeface="Arial" panose="020B0604020202020204" pitchFamily="34" charset="0"/>
              </a:rPr>
              <a:t>。</a:t>
            </a:r>
          </a:p>
        </p:txBody>
      </p:sp>
      <p:sp>
        <p:nvSpPr>
          <p:cNvPr id="48135" name="矩形 48134"/>
          <p:cNvSpPr/>
          <p:nvPr/>
        </p:nvSpPr>
        <p:spPr>
          <a:xfrm>
            <a:off x="1683385" y="1548130"/>
            <a:ext cx="7620000" cy="29718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6245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b="1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金字塔是古代埃及文明的象征</a:t>
            </a:r>
          </a:p>
        </p:txBody>
      </p:sp>
      <p:pic>
        <p:nvPicPr>
          <p:cNvPr id="24577" name="图片 25601" descr="jzt01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print"/>
          <a:srcRect b="40174"/>
          <a:stretch>
            <a:fillRect/>
          </a:stretch>
        </p:blipFill>
        <p:spPr>
          <a:xfrm>
            <a:off x="10454005" y="5690235"/>
            <a:ext cx="1667510" cy="11201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50545" y="283845"/>
            <a:ext cx="613410" cy="652653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2800" b="1">
                <a:solidFill>
                  <a:srgbClr val="7030A0"/>
                </a:solidFill>
              </a:rPr>
              <a:t>为什么说金字塔是古代埃及文明的象征？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/>
      <p:bldP spid="48131" grpId="0"/>
      <p:bldP spid="48132" grpId="0"/>
      <p:bldP spid="48133" grpId="0"/>
      <p:bldP spid="4813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文本框 15361"/>
          <p:cNvSpPr txBox="1"/>
          <p:nvPr/>
        </p:nvSpPr>
        <p:spPr>
          <a:xfrm>
            <a:off x="350520" y="62865"/>
            <a:ext cx="4191000" cy="829945"/>
          </a:xfrm>
          <a:prstGeom prst="rect">
            <a:avLst/>
          </a:prstGeom>
          <a:noFill/>
          <a:ln w="63500" cap="flat" cmpd="sng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</a:rPr>
              <a:t>三、文明成就</a:t>
            </a:r>
          </a:p>
        </p:txBody>
      </p:sp>
      <p:sp>
        <p:nvSpPr>
          <p:cNvPr id="14338" name="矩形 15362"/>
          <p:cNvSpPr/>
          <p:nvPr/>
        </p:nvSpPr>
        <p:spPr>
          <a:xfrm>
            <a:off x="1587500" y="1096963"/>
            <a:ext cx="914209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</a:rPr>
              <a:t>古埃及创造了哪些突出的文明成果？（</a:t>
            </a:r>
            <a:r>
              <a:rPr lang="zh-CN" altLang="en-US" sz="2400" b="1">
                <a:latin typeface="Arial" panose="020B0604020202020204" pitchFamily="34" charset="0"/>
              </a:rPr>
              <a:t>看书，在书上画出关键词</a:t>
            </a:r>
            <a:r>
              <a:rPr lang="zh-CN" altLang="en-US" sz="2400">
                <a:latin typeface="Arial" panose="020B0604020202020204" pitchFamily="34" charset="0"/>
              </a:rPr>
              <a:t> ）</a:t>
            </a:r>
          </a:p>
        </p:txBody>
      </p:sp>
      <p:graphicFrame>
        <p:nvGraphicFramePr>
          <p:cNvPr id="15364" name="表格 15363"/>
          <p:cNvGraphicFramePr/>
          <p:nvPr/>
        </p:nvGraphicFramePr>
        <p:xfrm>
          <a:off x="1676400" y="2638425"/>
          <a:ext cx="8763000" cy="4122168"/>
        </p:xfrm>
        <a:graphic>
          <a:graphicData uri="http://schemas.openxmlformats.org/drawingml/2006/table">
            <a:tbl>
              <a:tblPr/>
              <a:tblGrid>
                <a:gridCol w="1600200"/>
                <a:gridCol w="7162800"/>
              </a:tblGrid>
              <a:tr h="10191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b="1" dirty="0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b="1" dirty="0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18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/>
                    </a:p>
                    <a:p>
                      <a:pPr marL="0" lvl="0" indent="0">
                        <a:buNone/>
                      </a:pPr>
                      <a:endParaRPr lang="zh-CN" altLang="en-US" b="1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822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/>
                    </a:p>
                    <a:p>
                      <a:pPr marL="0" lvl="0" indent="0">
                        <a:buNone/>
                      </a:pPr>
                      <a:endParaRPr lang="zh-CN" altLang="en-US" b="1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18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/>
                        <a:t>政治</a:t>
                      </a: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/>
                    </a:p>
                    <a:p>
                      <a:pPr marL="0" lvl="0" indent="0">
                        <a:buNone/>
                      </a:pPr>
                      <a:endParaRPr lang="zh-CN" altLang="en-US" b="1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382" name="矩形 15381"/>
          <p:cNvSpPr/>
          <p:nvPr/>
        </p:nvSpPr>
        <p:spPr>
          <a:xfrm>
            <a:off x="1996440" y="4924425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</a:rPr>
              <a:t>建筑</a:t>
            </a:r>
          </a:p>
        </p:txBody>
      </p:sp>
      <p:sp>
        <p:nvSpPr>
          <p:cNvPr id="15383" name="矩形 15382"/>
          <p:cNvSpPr/>
          <p:nvPr/>
        </p:nvSpPr>
        <p:spPr>
          <a:xfrm>
            <a:off x="1997075" y="2867025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</a:rPr>
              <a:t>文字</a:t>
            </a:r>
          </a:p>
        </p:txBody>
      </p:sp>
      <p:sp>
        <p:nvSpPr>
          <p:cNvPr id="15384" name="矩形 15383"/>
          <p:cNvSpPr/>
          <p:nvPr/>
        </p:nvSpPr>
        <p:spPr>
          <a:xfrm>
            <a:off x="1818005" y="1882140"/>
            <a:ext cx="125539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</a:rPr>
              <a:t>天文学</a:t>
            </a:r>
          </a:p>
        </p:txBody>
      </p:sp>
      <p:sp>
        <p:nvSpPr>
          <p:cNvPr id="15385" name="矩形 15384"/>
          <p:cNvSpPr/>
          <p:nvPr/>
        </p:nvSpPr>
        <p:spPr>
          <a:xfrm>
            <a:off x="1997075" y="3919220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</a:rPr>
              <a:t>医学</a:t>
            </a:r>
          </a:p>
        </p:txBody>
      </p:sp>
      <p:sp>
        <p:nvSpPr>
          <p:cNvPr id="15386" name="矩形 15385">
            <a:hlinkClick r:id="" action="ppaction://noaction"/>
          </p:cNvPr>
          <p:cNvSpPr/>
          <p:nvPr/>
        </p:nvSpPr>
        <p:spPr>
          <a:xfrm>
            <a:off x="3810000" y="4924425"/>
            <a:ext cx="51816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</a:rPr>
              <a:t>金字塔</a:t>
            </a:r>
          </a:p>
        </p:txBody>
      </p:sp>
      <p:sp>
        <p:nvSpPr>
          <p:cNvPr id="15387" name="矩形 15386">
            <a:hlinkClick r:id="" action="ppaction://noaction"/>
          </p:cNvPr>
          <p:cNvSpPr/>
          <p:nvPr/>
        </p:nvSpPr>
        <p:spPr>
          <a:xfrm>
            <a:off x="4000500" y="2867025"/>
            <a:ext cx="51054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</a:rPr>
              <a:t>象形文字</a:t>
            </a:r>
          </a:p>
        </p:txBody>
      </p:sp>
      <p:sp>
        <p:nvSpPr>
          <p:cNvPr id="15388" name="矩形 15387">
            <a:hlinkClick r:id="" action="ppaction://noaction"/>
          </p:cNvPr>
          <p:cNvSpPr/>
          <p:nvPr/>
        </p:nvSpPr>
        <p:spPr>
          <a:xfrm>
            <a:off x="3810000" y="1758950"/>
            <a:ext cx="54864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</a:rPr>
              <a:t>太阳历</a:t>
            </a:r>
          </a:p>
        </p:txBody>
      </p:sp>
      <p:sp>
        <p:nvSpPr>
          <p:cNvPr id="15389" name="矩形 15388">
            <a:hlinkClick r:id="" action="ppaction://noaction"/>
          </p:cNvPr>
          <p:cNvSpPr/>
          <p:nvPr/>
        </p:nvSpPr>
        <p:spPr>
          <a:xfrm>
            <a:off x="4655820" y="3919220"/>
            <a:ext cx="37947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</a:rPr>
              <a:t>木乃伊</a:t>
            </a:r>
          </a:p>
        </p:txBody>
      </p:sp>
      <p:graphicFrame>
        <p:nvGraphicFramePr>
          <p:cNvPr id="15391" name="表格 15390"/>
          <p:cNvGraphicFramePr/>
          <p:nvPr/>
        </p:nvGraphicFramePr>
        <p:xfrm>
          <a:off x="1676400" y="1647825"/>
          <a:ext cx="8763000" cy="990600"/>
        </p:xfrm>
        <a:graphic>
          <a:graphicData uri="http://schemas.openxmlformats.org/drawingml/2006/table">
            <a:tbl>
              <a:tblPr/>
              <a:tblGrid>
                <a:gridCol w="1600200"/>
                <a:gridCol w="7162800"/>
              </a:tblGrid>
              <a:tr h="9906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/>
                    </a:p>
                  </a:txBody>
                  <a:tcPr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5400" b="1"/>
                        <a:t> </a:t>
                      </a:r>
                    </a:p>
                  </a:txBody>
                  <a:tcPr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399" name="矩形 15398">
            <a:hlinkClick r:id="" action="ppaction://noaction"/>
          </p:cNvPr>
          <p:cNvSpPr/>
          <p:nvPr/>
        </p:nvSpPr>
        <p:spPr>
          <a:xfrm>
            <a:off x="3657600" y="5977255"/>
            <a:ext cx="51816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</a:rPr>
              <a:t>君主专制统治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05105" y="894080"/>
            <a:ext cx="9145905" cy="706755"/>
          </a:xfrm>
          <a:prstGeom prst="rect">
            <a:avLst/>
          </a:prstGeom>
        </p:spPr>
        <p:txBody>
          <a:bodyPr/>
          <a:lstStyle/>
          <a:p>
            <a:pPr marL="227330" marR="0" indent="-227330" defTabSz="914400" eaLnBrk="0" hangingPunct="0">
              <a:lnSpc>
                <a:spcPct val="90000"/>
              </a:lnSpc>
              <a:spcBef>
                <a:spcPts val="1000"/>
              </a:spcBef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华文新魏" pitchFamily="2" charset="-122"/>
                <a:cs typeface="+mn-cs"/>
              </a:rPr>
              <a:t>宝贵可靠的交通线（尼罗河）</a:t>
            </a:r>
            <a:r>
              <a:rPr kumimoji="0" lang="en-US" altLang="zh-CN" sz="4000" b="1" kern="1200" cap="none" spc="0" normalizeH="0" baseline="0" noProof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华文新魏" pitchFamily="2" charset="-122"/>
                <a:cs typeface="+mn-cs"/>
              </a:rPr>
              <a:t>—</a:t>
            </a:r>
          </a:p>
          <a:p>
            <a:pPr marL="227330" marR="0" indent="-227330" defTabSz="914400" eaLnBrk="0" hangingPunct="0">
              <a:lnSpc>
                <a:spcPct val="90000"/>
              </a:lnSpc>
              <a:spcBef>
                <a:spcPts val="1000"/>
              </a:spcBef>
              <a:buClrTx/>
              <a:buSzTx/>
              <a:buFontTx/>
              <a:buNone/>
              <a:defRPr/>
            </a:pPr>
            <a:endParaRPr kumimoji="0" lang="en-US" altLang="zh-CN" sz="4000" b="1" kern="1200" cap="none" spc="0" normalizeH="0" baseline="0" noProof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华文新魏" pitchFamily="2" charset="-122"/>
              <a:cs typeface="+mn-cs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6026150" y="894080"/>
            <a:ext cx="4932363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 smtClean="0">
                <a:solidFill>
                  <a:srgbClr val="66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华文新魏" pitchFamily="2" charset="-122"/>
                <a:cs typeface="+mn-cs"/>
              </a:rPr>
              <a:t>促进整个流域的统一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807585" y="1600835"/>
            <a:ext cx="3382963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 smtClean="0">
                <a:solidFill>
                  <a:srgbClr val="66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华文新魏" pitchFamily="2" charset="-122"/>
                <a:cs typeface="+mn-cs"/>
              </a:rPr>
              <a:t>发展灌溉农业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8967153" y="3123883"/>
            <a:ext cx="798195" cy="2881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华文新魏" pitchFamily="2" charset="-122"/>
                <a:cs typeface="+mn-cs"/>
              </a:rPr>
              <a:t>统一的国家</a:t>
            </a: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5871528" y="2881948"/>
            <a:ext cx="798195" cy="3744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华文新魏" pitchFamily="2" charset="-122"/>
                <a:cs typeface="+mn-cs"/>
              </a:rPr>
              <a:t>大规模水利工程</a:t>
            </a: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7620953" y="2882265"/>
            <a:ext cx="798195" cy="3744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华文新魏" pitchFamily="2" charset="-122"/>
                <a:cs typeface="+mn-cs"/>
              </a:rPr>
              <a:t>复杂的社会矛盾</a:t>
            </a:r>
          </a:p>
        </p:txBody>
      </p:sp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9351010" y="1488440"/>
            <a:ext cx="16510" cy="1635760"/>
          </a:xfrm>
          <a:prstGeom prst="line">
            <a:avLst/>
          </a:prstGeom>
          <a:noFill/>
          <a:ln w="76200">
            <a:solidFill>
              <a:srgbClr val="6600FF"/>
            </a:solidFill>
            <a:round/>
            <a:tailEnd type="triangle" w="med" len="med"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>
            <a:off x="6270625" y="2307273"/>
            <a:ext cx="0" cy="574675"/>
          </a:xfrm>
          <a:prstGeom prst="line">
            <a:avLst/>
          </a:prstGeom>
          <a:noFill/>
          <a:ln w="76200">
            <a:solidFill>
              <a:srgbClr val="6600FF"/>
            </a:solidFill>
            <a:round/>
            <a:tailEnd type="triangle" w="med" len="med"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" name="AutoShape 10"/>
          <p:cNvSpPr>
            <a:spLocks noChangeArrowheads="1"/>
          </p:cNvSpPr>
          <p:nvPr/>
        </p:nvSpPr>
        <p:spPr bwMode="auto">
          <a:xfrm>
            <a:off x="5658485" y="2739073"/>
            <a:ext cx="4357688" cy="3887788"/>
          </a:xfrm>
          <a:prstGeom prst="wedgeRoundRectCallout">
            <a:avLst>
              <a:gd name="adj1" fmla="val -62867"/>
              <a:gd name="adj2" fmla="val 8448"/>
              <a:gd name="adj3" fmla="val 16667"/>
            </a:avLst>
          </a:prstGeom>
          <a:noFill/>
          <a:ln w="76200">
            <a:solidFill>
              <a:schemeClr val="tx1"/>
            </a:solidFill>
            <a:miter lim="800000"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870585" y="4327525"/>
            <a:ext cx="4427538" cy="25533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华文新魏" pitchFamily="2" charset="-122"/>
                <a:cs typeface="+mn-cs"/>
              </a:rPr>
              <a:t>要求强化统治机构和国王的权力，埃及</a:t>
            </a:r>
            <a:r>
              <a:rPr kumimoji="0" lang="zh-CN" altLang="en-US" sz="40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华文新魏" pitchFamily="2" charset="-122"/>
                <a:cs typeface="+mn-cs"/>
              </a:rPr>
              <a:t>君主专制统治</a:t>
            </a:r>
            <a:r>
              <a:rPr kumimoji="0" lang="zh-CN" altLang="en-US" sz="4000" b="1" kern="1200" cap="none" spc="0" normalizeH="0" baseline="0" noProof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华文新魏" pitchFamily="2" charset="-122"/>
                <a:cs typeface="+mn-cs"/>
              </a:rPr>
              <a:t>逐步发展起来</a:t>
            </a:r>
          </a:p>
        </p:txBody>
      </p:sp>
      <p:sp>
        <p:nvSpPr>
          <p:cNvPr id="22529" name="文本框 23553"/>
          <p:cNvSpPr txBox="1"/>
          <p:nvPr/>
        </p:nvSpPr>
        <p:spPr>
          <a:xfrm>
            <a:off x="4422775" y="53975"/>
            <a:ext cx="3347085" cy="706755"/>
          </a:xfrm>
          <a:prstGeom prst="rect">
            <a:avLst/>
          </a:prstGeom>
          <a:noFill/>
          <a:ln w="63500" cap="flat" cmpd="sng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君主专制统治</a:t>
            </a:r>
          </a:p>
        </p:txBody>
      </p:sp>
      <p:grpSp>
        <p:nvGrpSpPr>
          <p:cNvPr id="23564" name="组合 23563"/>
          <p:cNvGrpSpPr/>
          <p:nvPr/>
        </p:nvGrpSpPr>
        <p:grpSpPr>
          <a:xfrm>
            <a:off x="10015797" y="4546182"/>
            <a:ext cx="2154470" cy="2210411"/>
            <a:chOff x="-232" y="-372"/>
            <a:chExt cx="1805" cy="2073"/>
          </a:xfrm>
        </p:grpSpPr>
        <p:sp>
          <p:nvSpPr>
            <p:cNvPr id="22540" name="直接连接符 23564"/>
            <p:cNvSpPr/>
            <p:nvPr/>
          </p:nvSpPr>
          <p:spPr>
            <a:xfrm>
              <a:off x="558" y="669"/>
              <a:ext cx="672" cy="0"/>
            </a:xfrm>
            <a:prstGeom prst="line">
              <a:avLst/>
            </a:prstGeom>
            <a:ln w="635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pic>
          <p:nvPicPr>
            <p:cNvPr id="22541" name="图片 23565" descr="圖坦卡蒙的金面罩1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-54" y="-372"/>
              <a:ext cx="1451" cy="1699"/>
            </a:xfrm>
            <a:prstGeom prst="rect">
              <a:avLst/>
            </a:prstGeom>
            <a:noFill/>
            <a:ln w="762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22542" name="矩形 23566"/>
            <p:cNvSpPr/>
            <p:nvPr/>
          </p:nvSpPr>
          <p:spPr>
            <a:xfrm>
              <a:off x="-232" y="1327"/>
              <a:ext cx="1805" cy="374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000" b="1">
                  <a:latin typeface="华文中宋" pitchFamily="2" charset="-122"/>
                  <a:ea typeface="华文中宋" pitchFamily="2" charset="-122"/>
                </a:rPr>
                <a:t>法老的黄金面具</a:t>
              </a:r>
            </a:p>
          </p:txBody>
        </p:sp>
      </p:grpSp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507365" y="1666875"/>
            <a:ext cx="4918075" cy="574675"/>
          </a:xfrm>
          <a:prstGeom prst="rect">
            <a:avLst/>
          </a:prstGeom>
        </p:spPr>
        <p:txBody>
          <a:bodyPr/>
          <a:lstStyle/>
          <a:p>
            <a:pPr marL="227330" marR="0" indent="-227330" defTabSz="914400" eaLnBrk="0" hangingPunct="0">
              <a:lnSpc>
                <a:spcPct val="90000"/>
              </a:lnSpc>
              <a:spcBef>
                <a:spcPts val="1000"/>
              </a:spcBef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华文新魏" pitchFamily="2" charset="-122"/>
                <a:cs typeface="+mn-cs"/>
              </a:rPr>
              <a:t>尼罗河定期泛滥</a:t>
            </a:r>
            <a:r>
              <a:rPr kumimoji="0" lang="en-US" altLang="zh-CN" sz="3600" b="1" kern="1200" cap="none" spc="0" normalizeH="0" baseline="0" noProof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华文新魏" pitchFamily="2" charset="-122"/>
                <a:cs typeface="+mn-cs"/>
              </a:rPr>
              <a:t>——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2" grpId="0" bldLvl="0" animBg="1"/>
      <p:bldP spid="13" grpId="0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 descr="t018d16e110143ea110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rcRect t="54831" b="25094"/>
          <a:stretch>
            <a:fillRect/>
          </a:stretch>
        </p:blipFill>
        <p:spPr>
          <a:xfrm>
            <a:off x="585068" y="6762773"/>
            <a:ext cx="10973405" cy="13607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 bwMode="auto">
          <a:xfrm flipV="1">
            <a:off x="609298" y="6855303"/>
            <a:ext cx="10973405" cy="43542"/>
          </a:xfrm>
          <a:prstGeom prst="rect">
            <a:avLst/>
          </a:prstGeom>
          <a:solidFill>
            <a:srgbClr val="6633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glow rad="139700">
              <a:schemeClr val="accent2">
                <a:lumMod val="60000"/>
                <a:lumOff val="40000"/>
                <a:alpha val="40000"/>
              </a:schemeClr>
            </a:glow>
          </a:effectLst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endParaRPr lang="zh-CN" altLang="en-US" sz="1715" dirty="0">
              <a:ln>
                <a:solidFill>
                  <a:srgbClr val="660033"/>
                </a:solidFill>
              </a:ln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1517631" y="247444"/>
            <a:ext cx="0" cy="249464"/>
          </a:xfrm>
          <a:prstGeom prst="line">
            <a:avLst/>
          </a:prstGeom>
          <a:ln w="28575" cmpd="sng"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圆角矩形 58"/>
          <p:cNvSpPr/>
          <p:nvPr/>
        </p:nvSpPr>
        <p:spPr>
          <a:xfrm rot="2332239">
            <a:off x="4180046" y="1311001"/>
            <a:ext cx="1496796" cy="476253"/>
          </a:xfrm>
          <a:prstGeom prst="roundRect">
            <a:avLst/>
          </a:prstGeom>
          <a:solidFill>
            <a:srgbClr val="C00000"/>
          </a:solidFill>
          <a:ln>
            <a:solidFill>
              <a:srgbClr val="9966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85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地理环境</a:t>
            </a:r>
          </a:p>
        </p:txBody>
      </p:sp>
      <p:sp>
        <p:nvSpPr>
          <p:cNvPr id="60" name="圆角矩形 59">
            <a:hlinkClick r:id="rId4" action="ppaction://hlinksldjump"/>
          </p:cNvPr>
          <p:cNvSpPr/>
          <p:nvPr/>
        </p:nvSpPr>
        <p:spPr>
          <a:xfrm>
            <a:off x="9150187" y="2830999"/>
            <a:ext cx="1836977" cy="476253"/>
          </a:xfrm>
          <a:prstGeom prst="roundRect">
            <a:avLst/>
          </a:prstGeom>
          <a:solidFill>
            <a:schemeClr val="accent5"/>
          </a:solidFill>
          <a:ln>
            <a:solidFill>
              <a:srgbClr val="9966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85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文明成就</a:t>
            </a:r>
          </a:p>
        </p:txBody>
      </p:sp>
      <p:sp>
        <p:nvSpPr>
          <p:cNvPr id="61" name="圆角矩形 60">
            <a:hlinkClick r:id="" action="ppaction://noaction"/>
          </p:cNvPr>
          <p:cNvSpPr/>
          <p:nvPr/>
        </p:nvSpPr>
        <p:spPr>
          <a:xfrm rot="19919214">
            <a:off x="3261625" y="3823979"/>
            <a:ext cx="1428760" cy="408217"/>
          </a:xfrm>
          <a:prstGeom prst="roundRect">
            <a:avLst/>
          </a:prstGeom>
          <a:solidFill>
            <a:srgbClr val="00B050"/>
          </a:solidFill>
          <a:ln>
            <a:solidFill>
              <a:srgbClr val="9966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85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兴衰历程</a:t>
            </a:r>
          </a:p>
        </p:txBody>
      </p:sp>
      <p:cxnSp>
        <p:nvCxnSpPr>
          <p:cNvPr id="45" name="曲线连接符 44"/>
          <p:cNvCxnSpPr/>
          <p:nvPr/>
        </p:nvCxnSpPr>
        <p:spPr>
          <a:xfrm rot="10800000">
            <a:off x="3924300" y="1311275"/>
            <a:ext cx="1569085" cy="1409700"/>
          </a:xfrm>
          <a:prstGeom prst="curvedConnector3">
            <a:avLst>
              <a:gd name="adj1" fmla="val 49980"/>
            </a:avLst>
          </a:prstGeom>
          <a:ln w="889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曲线连接符 62"/>
          <p:cNvCxnSpPr/>
          <p:nvPr/>
        </p:nvCxnSpPr>
        <p:spPr>
          <a:xfrm flipV="1">
            <a:off x="1391285" y="1311910"/>
            <a:ext cx="2549525" cy="253365"/>
          </a:xfrm>
          <a:prstGeom prst="curvedConnector3">
            <a:avLst>
              <a:gd name="adj1" fmla="val 50012"/>
            </a:avLst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曲线连接符 64"/>
          <p:cNvCxnSpPr/>
          <p:nvPr/>
        </p:nvCxnSpPr>
        <p:spPr>
          <a:xfrm rot="10800000" flipV="1">
            <a:off x="2439670" y="1311910"/>
            <a:ext cx="1631315" cy="1329055"/>
          </a:xfrm>
          <a:prstGeom prst="curvedConnector3">
            <a:avLst>
              <a:gd name="adj1" fmla="val 49981"/>
            </a:avLst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Cloud"/>
          <p:cNvSpPr>
            <a:spLocks noChangeAspect="1" noEditPoints="1" noChangeArrowheads="1"/>
          </p:cNvSpPr>
          <p:nvPr/>
        </p:nvSpPr>
        <p:spPr bwMode="auto">
          <a:xfrm>
            <a:off x="5191125" y="2310765"/>
            <a:ext cx="2938145" cy="151638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0066"/>
          </a:solidFill>
          <a:ln w="9525">
            <a:solidFill>
              <a:srgbClr val="000000"/>
            </a:solidFill>
            <a:miter lim="800000"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r>
              <a:rPr lang="zh-CN" altLang="en-US" sz="7620" b="1" dirty="0">
                <a:latin typeface="华文行楷" pitchFamily="2" charset="-122"/>
                <a:ea typeface="华文行楷" pitchFamily="2" charset="-122"/>
              </a:rPr>
              <a:t> </a:t>
            </a:r>
            <a:endParaRPr lang="zh-CN" altLang="en-US" sz="2400" b="1" dirty="0">
              <a:latin typeface="华文行楷" pitchFamily="2" charset="-122"/>
              <a:ea typeface="华文行楷" pitchFamily="2" charset="-122"/>
            </a:endParaRPr>
          </a:p>
        </p:txBody>
      </p:sp>
      <p:cxnSp>
        <p:nvCxnSpPr>
          <p:cNvPr id="71" name="曲线连接符 70"/>
          <p:cNvCxnSpPr/>
          <p:nvPr/>
        </p:nvCxnSpPr>
        <p:spPr>
          <a:xfrm rot="10800000" flipV="1">
            <a:off x="3782060" y="3401695"/>
            <a:ext cx="1537335" cy="1252220"/>
          </a:xfrm>
          <a:prstGeom prst="curvedConnector3">
            <a:avLst>
              <a:gd name="adj1" fmla="val 49979"/>
            </a:avLst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曲线连接符 72"/>
          <p:cNvCxnSpPr/>
          <p:nvPr/>
        </p:nvCxnSpPr>
        <p:spPr>
          <a:xfrm rot="10800000">
            <a:off x="1877756" y="3973289"/>
            <a:ext cx="1963964" cy="660701"/>
          </a:xfrm>
          <a:prstGeom prst="curvedConnector3">
            <a:avLst>
              <a:gd name="adj1" fmla="val 50000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曲线连接符 73"/>
          <p:cNvCxnSpPr/>
          <p:nvPr/>
        </p:nvCxnSpPr>
        <p:spPr>
          <a:xfrm rot="5400000" flipV="1">
            <a:off x="3774440" y="4658360"/>
            <a:ext cx="932815" cy="922655"/>
          </a:xfrm>
          <a:prstGeom prst="curvedConnector3">
            <a:avLst>
              <a:gd name="adj1" fmla="val 50034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弦形 78"/>
          <p:cNvSpPr/>
          <p:nvPr/>
        </p:nvSpPr>
        <p:spPr>
          <a:xfrm rot="1185513">
            <a:off x="1031240" y="3646170"/>
            <a:ext cx="1539240" cy="541020"/>
          </a:xfrm>
          <a:prstGeom prst="chord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665" b="1" dirty="0" smtClean="0">
                <a:solidFill>
                  <a:schemeClr val="tx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兴起</a:t>
            </a:r>
          </a:p>
        </p:txBody>
      </p:sp>
      <p:sp>
        <p:nvSpPr>
          <p:cNvPr id="81" name="弦形 80"/>
          <p:cNvSpPr/>
          <p:nvPr/>
        </p:nvSpPr>
        <p:spPr>
          <a:xfrm rot="20296150">
            <a:off x="4143375" y="5532120"/>
            <a:ext cx="1386205" cy="541020"/>
          </a:xfrm>
          <a:prstGeom prst="chord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665" b="1" dirty="0">
                <a:solidFill>
                  <a:schemeClr val="tx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衰亡</a:t>
            </a:r>
          </a:p>
        </p:txBody>
      </p:sp>
      <p:cxnSp>
        <p:nvCxnSpPr>
          <p:cNvPr id="87" name="曲线连接符 86"/>
          <p:cNvCxnSpPr>
            <a:stCxn id="60" idx="1"/>
          </p:cNvCxnSpPr>
          <p:nvPr/>
        </p:nvCxnSpPr>
        <p:spPr>
          <a:xfrm rot="10800000">
            <a:off x="7998460" y="2873375"/>
            <a:ext cx="1151255" cy="195580"/>
          </a:xfrm>
          <a:prstGeom prst="curvedConnector3">
            <a:avLst>
              <a:gd name="adj1" fmla="val 49972"/>
            </a:avLst>
          </a:prstGeom>
          <a:ln w="762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曲线连接符 99"/>
          <p:cNvCxnSpPr/>
          <p:nvPr/>
        </p:nvCxnSpPr>
        <p:spPr>
          <a:xfrm rot="5400000">
            <a:off x="9737725" y="1550670"/>
            <a:ext cx="1785620" cy="713105"/>
          </a:xfrm>
          <a:prstGeom prst="curvedConnector3">
            <a:avLst>
              <a:gd name="adj1" fmla="val 50018"/>
            </a:avLst>
          </a:prstGeom>
          <a:ln w="349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/>
          <p:cNvSpPr txBox="1"/>
          <p:nvPr/>
        </p:nvSpPr>
        <p:spPr>
          <a:xfrm>
            <a:off x="10397786" y="371820"/>
            <a:ext cx="125539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木乃伊</a:t>
            </a:r>
          </a:p>
        </p:txBody>
      </p:sp>
      <p:cxnSp>
        <p:nvCxnSpPr>
          <p:cNvPr id="104" name="曲线连接符 103"/>
          <p:cNvCxnSpPr/>
          <p:nvPr/>
        </p:nvCxnSpPr>
        <p:spPr>
          <a:xfrm rot="5400000">
            <a:off x="7482205" y="3601720"/>
            <a:ext cx="2367280" cy="1334770"/>
          </a:xfrm>
          <a:prstGeom prst="curvedConnector3">
            <a:avLst>
              <a:gd name="adj1" fmla="val 50027"/>
            </a:avLst>
          </a:prstGeom>
          <a:ln w="349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曲线连接符 106"/>
          <p:cNvCxnSpPr/>
          <p:nvPr/>
        </p:nvCxnSpPr>
        <p:spPr>
          <a:xfrm rot="16200000" flipV="1">
            <a:off x="9598025" y="1814195"/>
            <a:ext cx="1156335" cy="909320"/>
          </a:xfrm>
          <a:prstGeom prst="curvedConnector3">
            <a:avLst>
              <a:gd name="adj1" fmla="val 50000"/>
            </a:avLst>
          </a:prstGeom>
          <a:ln w="349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TextBox 112"/>
          <p:cNvSpPr txBox="1"/>
          <p:nvPr/>
        </p:nvSpPr>
        <p:spPr>
          <a:xfrm>
            <a:off x="9045969" y="1234062"/>
            <a:ext cx="1351280" cy="4432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85" b="1" dirty="0">
                <a:latin typeface="黑体" panose="02010609060101010101" pitchFamily="2" charset="-122"/>
                <a:ea typeface="黑体" panose="02010609060101010101" pitchFamily="2" charset="-122"/>
              </a:rPr>
              <a:t>象形文字</a:t>
            </a:r>
          </a:p>
        </p:txBody>
      </p:sp>
      <p:cxnSp>
        <p:nvCxnSpPr>
          <p:cNvPr id="114" name="曲线连接符 113"/>
          <p:cNvCxnSpPr/>
          <p:nvPr/>
        </p:nvCxnSpPr>
        <p:spPr>
          <a:xfrm>
            <a:off x="10492740" y="3225165"/>
            <a:ext cx="1065530" cy="1061085"/>
          </a:xfrm>
          <a:prstGeom prst="curvedConnector3">
            <a:avLst>
              <a:gd name="adj1" fmla="val 50060"/>
            </a:avLst>
          </a:prstGeom>
          <a:ln w="349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TextBox 121"/>
          <p:cNvSpPr txBox="1"/>
          <p:nvPr/>
        </p:nvSpPr>
        <p:spPr>
          <a:xfrm rot="18000000">
            <a:off x="7487845" y="4676228"/>
            <a:ext cx="232791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君主专制统治</a:t>
            </a:r>
          </a:p>
        </p:txBody>
      </p:sp>
      <p:cxnSp>
        <p:nvCxnSpPr>
          <p:cNvPr id="6" name="曲线连接符 5"/>
          <p:cNvCxnSpPr/>
          <p:nvPr/>
        </p:nvCxnSpPr>
        <p:spPr>
          <a:xfrm rot="5400000">
            <a:off x="2892425" y="4991735"/>
            <a:ext cx="1224915" cy="549275"/>
          </a:xfrm>
          <a:prstGeom prst="curvedConnector3">
            <a:avLst>
              <a:gd name="adj1" fmla="val 50026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弦形 6"/>
          <p:cNvSpPr/>
          <p:nvPr/>
        </p:nvSpPr>
        <p:spPr>
          <a:xfrm rot="1216148">
            <a:off x="2447925" y="5842635"/>
            <a:ext cx="1578610" cy="541020"/>
          </a:xfrm>
          <a:prstGeom prst="chord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665" b="1" dirty="0">
                <a:solidFill>
                  <a:schemeClr val="tx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强盛</a:t>
            </a:r>
          </a:p>
        </p:txBody>
      </p:sp>
      <p:sp>
        <p:nvSpPr>
          <p:cNvPr id="8" name="弦形 7"/>
          <p:cNvSpPr/>
          <p:nvPr/>
        </p:nvSpPr>
        <p:spPr>
          <a:xfrm rot="21008589">
            <a:off x="1113790" y="888365"/>
            <a:ext cx="2954020" cy="539750"/>
          </a:xfrm>
          <a:prstGeom prst="chord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665" b="1" dirty="0">
                <a:solidFill>
                  <a:schemeClr val="tx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非洲东北角</a:t>
            </a:r>
          </a:p>
        </p:txBody>
      </p:sp>
      <p:sp>
        <p:nvSpPr>
          <p:cNvPr id="15" name="弦形 14"/>
          <p:cNvSpPr/>
          <p:nvPr/>
        </p:nvSpPr>
        <p:spPr>
          <a:xfrm rot="20296150">
            <a:off x="1897588" y="1984305"/>
            <a:ext cx="2251721" cy="541262"/>
          </a:xfrm>
          <a:prstGeom prst="chord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665" b="1" dirty="0">
                <a:solidFill>
                  <a:schemeClr val="tx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尼罗河</a:t>
            </a:r>
          </a:p>
        </p:txBody>
      </p:sp>
      <p:cxnSp>
        <p:nvCxnSpPr>
          <p:cNvPr id="16" name="曲线连接符 15"/>
          <p:cNvCxnSpPr/>
          <p:nvPr/>
        </p:nvCxnSpPr>
        <p:spPr>
          <a:xfrm rot="10800000">
            <a:off x="7973060" y="1105535"/>
            <a:ext cx="1920875" cy="1741805"/>
          </a:xfrm>
          <a:prstGeom prst="curvedConnector3">
            <a:avLst>
              <a:gd name="adj1" fmla="val 49983"/>
            </a:avLst>
          </a:prstGeom>
          <a:ln w="349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02"/>
          <p:cNvSpPr txBox="1"/>
          <p:nvPr/>
        </p:nvSpPr>
        <p:spPr>
          <a:xfrm>
            <a:off x="7312956" y="583910"/>
            <a:ext cx="125539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太阳历</a:t>
            </a:r>
          </a:p>
        </p:txBody>
      </p:sp>
      <p:sp>
        <p:nvSpPr>
          <p:cNvPr id="23" name="TextBox 91"/>
          <p:cNvSpPr txBox="1"/>
          <p:nvPr/>
        </p:nvSpPr>
        <p:spPr>
          <a:xfrm rot="1440000">
            <a:off x="1367588" y="5136198"/>
            <a:ext cx="864870" cy="501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65" b="1" dirty="0">
                <a:latin typeface="黑体" panose="02010609060101010101" pitchFamily="2" charset="-122"/>
                <a:ea typeface="黑体" panose="02010609060101010101" pitchFamily="2" charset="-122"/>
              </a:rPr>
              <a:t>统一</a:t>
            </a:r>
          </a:p>
        </p:txBody>
      </p:sp>
      <p:cxnSp>
        <p:nvCxnSpPr>
          <p:cNvPr id="2" name="曲线连接符 1"/>
          <p:cNvCxnSpPr/>
          <p:nvPr/>
        </p:nvCxnSpPr>
        <p:spPr>
          <a:xfrm rot="10800000" flipV="1">
            <a:off x="2041525" y="4619625"/>
            <a:ext cx="1725295" cy="634365"/>
          </a:xfrm>
          <a:prstGeom prst="curvedConnector3">
            <a:avLst>
              <a:gd name="adj1" fmla="val 49982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11182350" y="4288790"/>
            <a:ext cx="613410" cy="116395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金字塔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497830" y="2595245"/>
            <a:ext cx="242824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400" b="1">
                <a:solidFill>
                  <a:srgbClr val="00B0F0"/>
                </a:solidFill>
              </a:rPr>
              <a:t>古代埃及</a:t>
            </a:r>
          </a:p>
        </p:txBody>
      </p:sp>
      <p:sp>
        <p:nvSpPr>
          <p:cNvPr id="18445" name="矩形 21517"/>
          <p:cNvSpPr/>
          <p:nvPr/>
        </p:nvSpPr>
        <p:spPr>
          <a:xfrm>
            <a:off x="162560" y="74295"/>
            <a:ext cx="2453640" cy="596265"/>
          </a:xfrm>
          <a:prstGeom prst="rect">
            <a:avLst/>
          </a:prstGeom>
        </p:spPr>
        <p:txBody>
          <a:bodyPr wrap="none" fromWordArt="1">
            <a:prstTxWarp prst="textStop">
              <a:avLst/>
            </a:prstTxWarp>
            <a:normAutofit lnSpcReduction="10000"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3600" b="1">
                <a:solidFill>
                  <a:schemeClr val="accent4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课堂小结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4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0"/>
                            </p:stCondLst>
                            <p:childTnLst>
                              <p:par>
                                <p:cTn id="7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0"/>
                            </p:stCondLst>
                            <p:childTnLst>
                              <p:par>
                                <p:cTn id="86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8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500"/>
                            </p:stCondLst>
                            <p:childTnLst>
                              <p:par>
                                <p:cTn id="9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000"/>
                            </p:stCondLst>
                            <p:childTnLst>
                              <p:par>
                                <p:cTn id="9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500"/>
                            </p:stCondLst>
                            <p:childTnLst>
                              <p:par>
                                <p:cTn id="10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5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4500"/>
                            </p:stCondLst>
                            <p:childTnLst>
                              <p:par>
                                <p:cTn id="10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9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500"/>
                            </p:stCondLst>
                            <p:childTnLst>
                              <p:par>
                                <p:cTn id="11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7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7000"/>
                            </p:stCondLst>
                            <p:childTnLst>
                              <p:par>
                                <p:cTn id="11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1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8000"/>
                            </p:stCondLst>
                            <p:childTnLst>
                              <p:par>
                                <p:cTn id="1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8500"/>
                            </p:stCondLst>
                            <p:childTnLst>
                              <p:par>
                                <p:cTn id="12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9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9500"/>
                            </p:stCondLst>
                            <p:childTnLst>
                              <p:par>
                                <p:cTn id="13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0" grpId="0" animBg="1"/>
      <p:bldP spid="61" grpId="0" animBg="1"/>
      <p:bldP spid="69" grpId="0" animBg="1"/>
      <p:bldP spid="79" grpId="0" animBg="1"/>
      <p:bldP spid="81" grpId="0" animBg="1"/>
      <p:bldP spid="103" grpId="0"/>
      <p:bldP spid="113" grpId="0"/>
      <p:bldP spid="122" grpId="0"/>
      <p:bldP spid="7" grpId="0" animBg="1"/>
      <p:bldP spid="8" grpId="0" animBg="1"/>
      <p:bldP spid="15" grpId="0" animBg="1"/>
      <p:bldP spid="17" grpId="0"/>
      <p:bldP spid="23" grpId="0"/>
      <p:bldP spid="3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Box 1"/>
          <p:cNvSpPr txBox="1"/>
          <p:nvPr/>
        </p:nvSpPr>
        <p:spPr>
          <a:xfrm>
            <a:off x="1536700" y="520065"/>
            <a:ext cx="9434195" cy="55537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400" b="1" dirty="0">
                <a:latin typeface="黑体" panose="02010609060101010101" pitchFamily="2" charset="-122"/>
                <a:ea typeface="黑体" panose="02010609060101010101" pitchFamily="2" charset="-122"/>
              </a:rPr>
              <a:t>第</a:t>
            </a:r>
            <a:r>
              <a:rPr lang="en-US" altLang="zh-CN" sz="4400" b="1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4400" b="1" dirty="0">
                <a:latin typeface="黑体" panose="02010609060101010101" pitchFamily="2" charset="-122"/>
                <a:ea typeface="黑体" panose="02010609060101010101" pitchFamily="2" charset="-122"/>
              </a:rPr>
              <a:t>课  古代埃及  </a:t>
            </a:r>
            <a:endParaRPr lang="en-US" altLang="zh-CN" sz="4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6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6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，古埃及位于哪个大洲？母亲河是？</a:t>
            </a:r>
            <a:endParaRPr lang="en-US" altLang="zh-CN" sz="3600" b="1" dirty="0">
              <a:solidFill>
                <a:srgbClr val="0070C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6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6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，出现奴隶制国家的时间？初步统一的时间？</a:t>
            </a:r>
            <a:endParaRPr lang="en-US" altLang="zh-CN" sz="3600" b="1" dirty="0">
              <a:solidFill>
                <a:srgbClr val="0070C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6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6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，先后经历了哪些时代？古埃及成为强大军事帝国的统治者是？</a:t>
            </a:r>
            <a:endParaRPr lang="en-US" altLang="zh-CN" sz="3600" b="1" dirty="0">
              <a:solidFill>
                <a:srgbClr val="0070C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6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36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，古代埃及在建筑学、天文学的文明成就是？该古国的文字是？</a:t>
            </a:r>
            <a:endParaRPr lang="en-US" altLang="zh-CN" sz="3600" b="1" dirty="0">
              <a:solidFill>
                <a:srgbClr val="0070C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6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36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，古代埃及最高统治者叫？其陵墓叫？</a:t>
            </a: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矩形 2"/>
          <p:cNvSpPr/>
          <p:nvPr/>
        </p:nvSpPr>
        <p:spPr>
          <a:xfrm>
            <a:off x="2325688" y="1125538"/>
            <a:ext cx="8091487" cy="52622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 latinLnBrk="1"/>
            <a:r>
              <a:rPr lang="en-US" altLang="zh-CN" sz="2800">
                <a:latin typeface="Arial" panose="020B0604020202020204" pitchFamily="34" charset="0"/>
              </a:rPr>
              <a:t>1</a:t>
            </a:r>
            <a:r>
              <a:rPr lang="en-US" altLang="zh-CN" sz="2800" b="1">
                <a:latin typeface="Arial" panose="020B0604020202020204" pitchFamily="34" charset="0"/>
              </a:rPr>
              <a:t>. </a:t>
            </a:r>
            <a:r>
              <a:rPr lang="zh-CN" altLang="zh-CN" sz="2800" b="1">
                <a:latin typeface="Arial" panose="020B0604020202020204" pitchFamily="34" charset="0"/>
              </a:rPr>
              <a:t>金字塔是古埃及文明的象征，它位于</a:t>
            </a:r>
            <a:r>
              <a:rPr lang="en-US" altLang="zh-CN" sz="2800" b="1">
                <a:latin typeface="Arial" panose="020B0604020202020204" pitchFamily="34" charset="0"/>
              </a:rPr>
              <a:t>( )</a:t>
            </a:r>
            <a:endParaRPr lang="zh-CN" altLang="zh-CN" sz="2800" b="1">
              <a:latin typeface="Arial" panose="020B0604020202020204" pitchFamily="34" charset="0"/>
            </a:endParaRPr>
          </a:p>
          <a:p>
            <a:pPr algn="l" latinLnBrk="1"/>
            <a:r>
              <a:rPr lang="en-US" altLang="zh-CN" sz="2800" b="1">
                <a:latin typeface="Arial" panose="020B0604020202020204" pitchFamily="34" charset="0"/>
              </a:rPr>
              <a:t>A</a:t>
            </a:r>
            <a:r>
              <a:rPr lang="zh-CN" altLang="zh-CN" sz="2800" b="1">
                <a:latin typeface="Arial" panose="020B0604020202020204" pitchFamily="34" charset="0"/>
              </a:rPr>
              <a:t>．黄河流域</a:t>
            </a:r>
            <a:r>
              <a:rPr lang="en-US" altLang="zh-CN" sz="2800" b="1">
                <a:latin typeface="Arial" panose="020B0604020202020204" pitchFamily="34" charset="0"/>
              </a:rPr>
              <a:t>               B</a:t>
            </a:r>
            <a:r>
              <a:rPr lang="zh-CN" altLang="zh-CN" sz="2800" b="1">
                <a:latin typeface="Arial" panose="020B0604020202020204" pitchFamily="34" charset="0"/>
              </a:rPr>
              <a:t>．两河流域</a:t>
            </a:r>
            <a:r>
              <a:rPr lang="en-US" altLang="zh-CN" sz="2800" b="1">
                <a:latin typeface="Arial" panose="020B0604020202020204" pitchFamily="34" charset="0"/>
              </a:rPr>
              <a:t> </a:t>
            </a:r>
          </a:p>
          <a:p>
            <a:pPr algn="l" latinLnBrk="1"/>
            <a:r>
              <a:rPr lang="en-US" altLang="zh-CN" sz="2800" b="1">
                <a:latin typeface="Arial" panose="020B0604020202020204" pitchFamily="34" charset="0"/>
              </a:rPr>
              <a:t>C</a:t>
            </a:r>
            <a:r>
              <a:rPr lang="zh-CN" altLang="zh-CN" sz="2800" b="1">
                <a:latin typeface="Arial" panose="020B0604020202020204" pitchFamily="34" charset="0"/>
              </a:rPr>
              <a:t>．尼罗河流域</a:t>
            </a:r>
            <a:r>
              <a:rPr lang="en-US" altLang="zh-CN" sz="2800" b="1">
                <a:latin typeface="Arial" panose="020B0604020202020204" pitchFamily="34" charset="0"/>
              </a:rPr>
              <a:t>           D</a:t>
            </a:r>
            <a:r>
              <a:rPr lang="zh-CN" altLang="zh-CN" sz="2800" b="1">
                <a:latin typeface="Arial" panose="020B0604020202020204" pitchFamily="34" charset="0"/>
              </a:rPr>
              <a:t>．印度河流域</a:t>
            </a:r>
          </a:p>
          <a:p>
            <a:pPr algn="l" latinLnBrk="1"/>
            <a:endParaRPr lang="zh-CN" altLang="zh-CN" sz="2800" b="1">
              <a:latin typeface="Arial" panose="020B0604020202020204" pitchFamily="34" charset="0"/>
            </a:endParaRPr>
          </a:p>
          <a:p>
            <a:pPr algn="l" latinLnBrk="1"/>
            <a:r>
              <a:rPr lang="en-US" altLang="zh-CN" sz="2800" b="1">
                <a:latin typeface="Arial" panose="020B0604020202020204" pitchFamily="34" charset="0"/>
              </a:rPr>
              <a:t>2</a:t>
            </a:r>
            <a:r>
              <a:rPr lang="zh-CN" altLang="zh-CN" sz="2800" b="1">
                <a:latin typeface="Arial" panose="020B0604020202020204" pitchFamily="34" charset="0"/>
              </a:rPr>
              <a:t>．古埃及是四大文明古国之一，下列能代表古埃及文明成就的是</a:t>
            </a:r>
            <a:r>
              <a:rPr lang="en-US" altLang="zh-CN" sz="2800" b="1">
                <a:latin typeface="Arial" panose="020B0604020202020204" pitchFamily="34" charset="0"/>
              </a:rPr>
              <a:t>( )</a:t>
            </a:r>
            <a:endParaRPr lang="zh-CN" altLang="zh-CN" sz="2800" b="1">
              <a:latin typeface="Arial" panose="020B0604020202020204" pitchFamily="34" charset="0"/>
            </a:endParaRPr>
          </a:p>
          <a:p>
            <a:pPr algn="l" latinLnBrk="1"/>
            <a:r>
              <a:rPr lang="en-US" altLang="zh-CN" sz="2800" b="1">
                <a:latin typeface="Arial" panose="020B0604020202020204" pitchFamily="34" charset="0"/>
              </a:rPr>
              <a:t>A</a:t>
            </a:r>
            <a:r>
              <a:rPr lang="zh-CN" altLang="zh-CN" sz="2800" b="1">
                <a:latin typeface="Arial" panose="020B0604020202020204" pitchFamily="34" charset="0"/>
              </a:rPr>
              <a:t>．金字塔和狮身人面像</a:t>
            </a:r>
            <a:r>
              <a:rPr lang="en-US" altLang="zh-CN" sz="2800" b="1">
                <a:latin typeface="Arial" panose="020B0604020202020204" pitchFamily="34" charset="0"/>
              </a:rPr>
              <a:t>    B</a:t>
            </a:r>
            <a:r>
              <a:rPr lang="zh-CN" altLang="zh-CN" sz="2800" b="1">
                <a:latin typeface="Arial" panose="020B0604020202020204" pitchFamily="34" charset="0"/>
              </a:rPr>
              <a:t>．圣索菲亚大教堂</a:t>
            </a:r>
          </a:p>
          <a:p>
            <a:pPr algn="l" latinLnBrk="1"/>
            <a:r>
              <a:rPr lang="en-US" altLang="zh-CN" sz="2800" b="1">
                <a:latin typeface="Arial" panose="020B0604020202020204" pitchFamily="34" charset="0"/>
              </a:rPr>
              <a:t>C</a:t>
            </a:r>
            <a:r>
              <a:rPr lang="zh-CN" altLang="zh-CN" sz="2800" b="1">
                <a:latin typeface="Arial" panose="020B0604020202020204" pitchFamily="34" charset="0"/>
              </a:rPr>
              <a:t>．巴黎圣母院</a:t>
            </a:r>
            <a:r>
              <a:rPr lang="en-US" altLang="zh-CN" sz="2800" b="1">
                <a:latin typeface="Arial" panose="020B0604020202020204" pitchFamily="34" charset="0"/>
              </a:rPr>
              <a:t>                  D</a:t>
            </a:r>
            <a:r>
              <a:rPr lang="zh-CN" altLang="zh-CN" sz="2800" b="1">
                <a:latin typeface="Arial" panose="020B0604020202020204" pitchFamily="34" charset="0"/>
              </a:rPr>
              <a:t>．麦加清真寺</a:t>
            </a:r>
          </a:p>
          <a:p>
            <a:pPr algn="l" latinLnBrk="1"/>
            <a:endParaRPr lang="zh-CN" altLang="zh-CN" sz="2800" b="1">
              <a:latin typeface="Arial" panose="020B0604020202020204" pitchFamily="34" charset="0"/>
            </a:endParaRPr>
          </a:p>
          <a:p>
            <a:pPr algn="l" latinLnBrk="1"/>
            <a:r>
              <a:rPr lang="en-US" altLang="zh-CN" sz="2800" b="1">
                <a:latin typeface="Arial" panose="020B0604020202020204" pitchFamily="34" charset="0"/>
              </a:rPr>
              <a:t>3</a:t>
            </a:r>
            <a:r>
              <a:rPr lang="zh-CN" altLang="zh-CN" sz="2800" b="1">
                <a:latin typeface="Arial" panose="020B0604020202020204" pitchFamily="34" charset="0"/>
              </a:rPr>
              <a:t>．尼罗河所孕育的文明古国是</a:t>
            </a:r>
            <a:r>
              <a:rPr lang="en-US" altLang="zh-CN" sz="2800" b="1">
                <a:latin typeface="Arial" panose="020B0604020202020204" pitchFamily="34" charset="0"/>
              </a:rPr>
              <a:t> ( )</a:t>
            </a:r>
            <a:endParaRPr lang="zh-CN" altLang="zh-CN" sz="2800" b="1">
              <a:latin typeface="Arial" panose="020B0604020202020204" pitchFamily="34" charset="0"/>
            </a:endParaRPr>
          </a:p>
          <a:p>
            <a:pPr algn="l" latinLnBrk="1"/>
            <a:r>
              <a:rPr lang="en-US" altLang="zh-CN" sz="2800" b="1">
                <a:latin typeface="Arial" panose="020B0604020202020204" pitchFamily="34" charset="0"/>
              </a:rPr>
              <a:t>A</a:t>
            </a:r>
            <a:r>
              <a:rPr lang="zh-CN" altLang="zh-CN" sz="2800" b="1">
                <a:latin typeface="Arial" panose="020B0604020202020204" pitchFamily="34" charset="0"/>
              </a:rPr>
              <a:t>．古代埃及</a:t>
            </a:r>
            <a:r>
              <a:rPr lang="en-US" altLang="zh-CN" sz="2800" b="1">
                <a:latin typeface="Arial" panose="020B0604020202020204" pitchFamily="34" charset="0"/>
              </a:rPr>
              <a:t>               B</a:t>
            </a:r>
            <a:r>
              <a:rPr lang="zh-CN" altLang="zh-CN" sz="2800" b="1">
                <a:latin typeface="Arial" panose="020B0604020202020204" pitchFamily="34" charset="0"/>
              </a:rPr>
              <a:t>．古巴比伦</a:t>
            </a:r>
            <a:r>
              <a:rPr lang="en-US" altLang="zh-CN" sz="2800" b="1">
                <a:latin typeface="Arial" panose="020B0604020202020204" pitchFamily="34" charset="0"/>
              </a:rPr>
              <a:t> </a:t>
            </a:r>
          </a:p>
          <a:p>
            <a:pPr algn="l" latinLnBrk="1"/>
            <a:r>
              <a:rPr lang="en-US" altLang="zh-CN" sz="2800" b="1">
                <a:latin typeface="Arial" panose="020B0604020202020204" pitchFamily="34" charset="0"/>
              </a:rPr>
              <a:t>C</a:t>
            </a:r>
            <a:r>
              <a:rPr lang="zh-CN" altLang="zh-CN" sz="2800" b="1">
                <a:latin typeface="Arial" panose="020B0604020202020204" pitchFamily="34" charset="0"/>
              </a:rPr>
              <a:t>．古代印度</a:t>
            </a:r>
            <a:r>
              <a:rPr lang="en-US" altLang="zh-CN" sz="2800" b="1">
                <a:latin typeface="Arial" panose="020B0604020202020204" pitchFamily="34" charset="0"/>
              </a:rPr>
              <a:t>               D</a:t>
            </a:r>
            <a:r>
              <a:rPr lang="zh-CN" altLang="zh-CN" sz="2800" b="1">
                <a:latin typeface="Arial" panose="020B0604020202020204" pitchFamily="34" charset="0"/>
              </a:rPr>
              <a:t>．古代中国</a:t>
            </a:r>
          </a:p>
        </p:txBody>
      </p:sp>
      <p:sp>
        <p:nvSpPr>
          <p:cNvPr id="4" name="矩形 3"/>
          <p:cNvSpPr/>
          <p:nvPr/>
        </p:nvSpPr>
        <p:spPr>
          <a:xfrm>
            <a:off x="2326260" y="227739"/>
            <a:ext cx="2689620" cy="7067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base">
              <a:defRPr/>
            </a:pPr>
            <a:r>
              <a:rPr lang="zh-CN" altLang="en-US" sz="4000" b="1" strike="noStrike" noProof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课堂练习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矩形 1"/>
          <p:cNvSpPr/>
          <p:nvPr/>
        </p:nvSpPr>
        <p:spPr>
          <a:xfrm>
            <a:off x="2279650" y="400050"/>
            <a:ext cx="8280400" cy="5692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 latinLnBrk="1"/>
            <a:r>
              <a:rPr lang="en-US" altLang="zh-CN" sz="2800" b="1">
                <a:latin typeface="Arial" panose="020B0604020202020204" pitchFamily="34" charset="0"/>
              </a:rPr>
              <a:t>4</a:t>
            </a:r>
            <a:r>
              <a:rPr lang="zh-CN" altLang="zh-CN" sz="2800" b="1">
                <a:latin typeface="Arial" panose="020B0604020202020204" pitchFamily="34" charset="0"/>
              </a:rPr>
              <a:t>．古代埃及人曾经写下这样的诗</a:t>
            </a:r>
            <a:r>
              <a:rPr lang="en-US" altLang="zh-CN" sz="2800" b="1">
                <a:latin typeface="Arial" panose="020B0604020202020204" pitchFamily="34" charset="0"/>
              </a:rPr>
              <a:t>篇：“啊！尼</a:t>
            </a:r>
            <a:r>
              <a:rPr lang="zh-CN" altLang="zh-CN" sz="2800" b="1">
                <a:latin typeface="Arial" panose="020B0604020202020204" pitchFamily="34" charset="0"/>
              </a:rPr>
              <a:t>罗河，我赞美你，你从大地涌出，养活着埃及</a:t>
            </a:r>
            <a:r>
              <a:rPr lang="en-US" altLang="zh-CN" sz="2800" b="1">
                <a:latin typeface="Arial" panose="020B0604020202020204" pitchFamily="34" charset="0"/>
              </a:rPr>
              <a:t>??</a:t>
            </a:r>
            <a:r>
              <a:rPr lang="zh-CN" altLang="zh-CN" sz="2800" b="1">
                <a:latin typeface="Arial" panose="020B0604020202020204" pitchFamily="34" charset="0"/>
              </a:rPr>
              <a:t>一旦你的水流减少，人们就停止了呼吸。</a:t>
            </a:r>
            <a:r>
              <a:rPr lang="en-US" altLang="zh-CN" sz="2800" b="1">
                <a:latin typeface="Arial" panose="020B0604020202020204" pitchFamily="34" charset="0"/>
              </a:rPr>
              <a:t>”</a:t>
            </a:r>
            <a:r>
              <a:rPr lang="zh-CN" altLang="zh-CN" sz="2800" b="1">
                <a:latin typeface="Arial" panose="020B0604020202020204" pitchFamily="34" charset="0"/>
              </a:rPr>
              <a:t>尼罗河与古代埃及文明的关系是</a:t>
            </a:r>
            <a:r>
              <a:rPr lang="en-US" altLang="zh-CN" sz="2800" b="1">
                <a:latin typeface="Arial" panose="020B0604020202020204" pitchFamily="34" charset="0"/>
              </a:rPr>
              <a:t> ( )</a:t>
            </a:r>
          </a:p>
          <a:p>
            <a:pPr algn="l" latinLnBrk="1"/>
            <a:r>
              <a:rPr lang="en-US" altLang="zh-CN" sz="2800" b="1">
                <a:latin typeface="Arial" panose="020B0604020202020204" pitchFamily="34" charset="0"/>
              </a:rPr>
              <a:t> A</a:t>
            </a:r>
            <a:r>
              <a:rPr lang="zh-CN" altLang="zh-CN" sz="2800" b="1">
                <a:latin typeface="Arial" panose="020B0604020202020204" pitchFamily="34" charset="0"/>
              </a:rPr>
              <a:t>．尼罗河每年定期泛滥，带来了理想的天然肥料。有利于埃及农业的发展</a:t>
            </a:r>
          </a:p>
          <a:p>
            <a:pPr algn="l" latinLnBrk="1"/>
            <a:r>
              <a:rPr lang="en-US" altLang="zh-CN" sz="2800" b="1">
                <a:latin typeface="Arial" panose="020B0604020202020204" pitchFamily="34" charset="0"/>
              </a:rPr>
              <a:t>B</a:t>
            </a:r>
            <a:r>
              <a:rPr lang="zh-CN" altLang="zh-CN" sz="2800" b="1">
                <a:latin typeface="Arial" panose="020B0604020202020204" pitchFamily="34" charset="0"/>
              </a:rPr>
              <a:t>．尼罗河的泛滥毁灭了埃及文明</a:t>
            </a:r>
          </a:p>
          <a:p>
            <a:pPr algn="l" latinLnBrk="1"/>
            <a:r>
              <a:rPr lang="en-US" altLang="zh-CN" sz="2800" b="1">
                <a:latin typeface="Arial" panose="020B0604020202020204" pitchFamily="34" charset="0"/>
              </a:rPr>
              <a:t>C</a:t>
            </a:r>
            <a:r>
              <a:rPr lang="zh-CN" altLang="zh-CN" sz="2800" b="1">
                <a:latin typeface="Arial" panose="020B0604020202020204" pitchFamily="34" charset="0"/>
              </a:rPr>
              <a:t>．尼罗河在埃及人心目中的地位很高</a:t>
            </a:r>
          </a:p>
          <a:p>
            <a:pPr algn="l" latinLnBrk="1"/>
            <a:r>
              <a:rPr lang="en-US" altLang="zh-CN" sz="2800" b="1">
                <a:latin typeface="Arial" panose="020B0604020202020204" pitchFamily="34" charset="0"/>
              </a:rPr>
              <a:t>D</a:t>
            </a:r>
            <a:r>
              <a:rPr lang="zh-CN" altLang="zh-CN" sz="2800" b="1">
                <a:latin typeface="Arial" panose="020B0604020202020204" pitchFamily="34" charset="0"/>
              </a:rPr>
              <a:t>．尼罗河的泛滥淹死了许多人</a:t>
            </a:r>
          </a:p>
          <a:p>
            <a:pPr algn="l" latinLnBrk="1"/>
            <a:endParaRPr lang="en-US" altLang="zh-CN" sz="2800" b="1">
              <a:latin typeface="Arial" panose="020B0604020202020204" pitchFamily="34" charset="0"/>
            </a:endParaRPr>
          </a:p>
          <a:p>
            <a:pPr algn="l" latinLnBrk="1"/>
            <a:r>
              <a:rPr lang="en-US" altLang="zh-CN" sz="2800" b="1">
                <a:latin typeface="Arial" panose="020B0604020202020204" pitchFamily="34" charset="0"/>
              </a:rPr>
              <a:t>5</a:t>
            </a:r>
            <a:r>
              <a:rPr lang="zh-CN" altLang="zh-CN" sz="2800" b="1">
                <a:latin typeface="Arial" panose="020B0604020202020204" pitchFamily="34" charset="0"/>
              </a:rPr>
              <a:t>．公元前</a:t>
            </a:r>
            <a:r>
              <a:rPr lang="en-US" altLang="zh-CN" sz="2800" b="1">
                <a:latin typeface="Arial" panose="020B0604020202020204" pitchFamily="34" charset="0"/>
              </a:rPr>
              <a:t>6</a:t>
            </a:r>
            <a:r>
              <a:rPr lang="zh-CN" altLang="zh-CN" sz="2800" b="1">
                <a:latin typeface="Arial" panose="020B0604020202020204" pitchFamily="34" charset="0"/>
              </a:rPr>
              <a:t>世纪，灭亡古代埃及的是</a:t>
            </a:r>
            <a:r>
              <a:rPr lang="en-US" altLang="zh-CN" sz="2800" b="1">
                <a:latin typeface="Arial" panose="020B0604020202020204" pitchFamily="34" charset="0"/>
              </a:rPr>
              <a:t> ( )</a:t>
            </a:r>
            <a:endParaRPr lang="zh-CN" altLang="zh-CN" sz="2800" b="1">
              <a:latin typeface="Arial" panose="020B0604020202020204" pitchFamily="34" charset="0"/>
            </a:endParaRPr>
          </a:p>
          <a:p>
            <a:pPr algn="l" latinLnBrk="1"/>
            <a:r>
              <a:rPr lang="en-US" altLang="zh-CN" sz="2800" b="1">
                <a:latin typeface="Arial" panose="020B0604020202020204" pitchFamily="34" charset="0"/>
              </a:rPr>
              <a:t>A</a:t>
            </a:r>
            <a:r>
              <a:rPr lang="zh-CN" altLang="zh-CN" sz="2800" b="1">
                <a:latin typeface="Arial" panose="020B0604020202020204" pitchFamily="34" charset="0"/>
              </a:rPr>
              <a:t>．古巴比伦</a:t>
            </a:r>
            <a:r>
              <a:rPr lang="en-US" altLang="zh-CN" sz="2800" b="1">
                <a:latin typeface="Arial" panose="020B0604020202020204" pitchFamily="34" charset="0"/>
              </a:rPr>
              <a:t>               B</a:t>
            </a:r>
            <a:r>
              <a:rPr lang="zh-CN" altLang="zh-CN" sz="2800" b="1">
                <a:latin typeface="Arial" panose="020B0604020202020204" pitchFamily="34" charset="0"/>
              </a:rPr>
              <a:t>．古代印度</a:t>
            </a:r>
            <a:endParaRPr lang="en-US" altLang="zh-CN" sz="2800" b="1">
              <a:latin typeface="Arial" panose="020B0604020202020204" pitchFamily="34" charset="0"/>
            </a:endParaRPr>
          </a:p>
          <a:p>
            <a:pPr algn="l" latinLnBrk="1"/>
            <a:r>
              <a:rPr lang="en-US" altLang="zh-CN" sz="2800" b="1">
                <a:latin typeface="Arial" panose="020B0604020202020204" pitchFamily="34" charset="0"/>
              </a:rPr>
              <a:t>C</a:t>
            </a:r>
            <a:r>
              <a:rPr lang="zh-CN" altLang="zh-CN" sz="2800" b="1">
                <a:latin typeface="Arial" panose="020B0604020202020204" pitchFamily="34" charset="0"/>
              </a:rPr>
              <a:t>．波斯</a:t>
            </a:r>
            <a:r>
              <a:rPr lang="en-US" altLang="zh-CN" sz="2800" b="1">
                <a:latin typeface="Arial" panose="020B0604020202020204" pitchFamily="34" charset="0"/>
              </a:rPr>
              <a:t>                       D</a:t>
            </a:r>
            <a:r>
              <a:rPr lang="zh-CN" altLang="zh-CN" sz="2800" b="1">
                <a:latin typeface="Arial" panose="020B0604020202020204" pitchFamily="34" charset="0"/>
              </a:rPr>
              <a:t>．雅利安人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矩形 1"/>
          <p:cNvSpPr/>
          <p:nvPr/>
        </p:nvSpPr>
        <p:spPr>
          <a:xfrm>
            <a:off x="1699260" y="573405"/>
            <a:ext cx="879411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 latinLnBrk="1"/>
            <a:r>
              <a:rPr lang="en-US" altLang="zh-CN" sz="2800" b="1">
                <a:latin typeface="Arial" panose="020B0604020202020204" pitchFamily="34" charset="0"/>
              </a:rPr>
              <a:t>6</a:t>
            </a:r>
            <a:r>
              <a:rPr lang="zh-CN" altLang="zh-CN" sz="2800" b="1">
                <a:latin typeface="Arial" panose="020B0604020202020204" pitchFamily="34" charset="0"/>
              </a:rPr>
              <a:t>．四大文明古国中，位于北非的是</a:t>
            </a:r>
            <a:r>
              <a:rPr lang="en-US" altLang="zh-CN" sz="2800" b="1">
                <a:latin typeface="Arial" panose="020B0604020202020204" pitchFamily="34" charset="0"/>
              </a:rPr>
              <a:t> ( )</a:t>
            </a:r>
            <a:endParaRPr lang="zh-CN" altLang="zh-CN" sz="2800" b="1">
              <a:latin typeface="Arial" panose="020B0604020202020204" pitchFamily="34" charset="0"/>
            </a:endParaRPr>
          </a:p>
          <a:p>
            <a:pPr algn="l" latinLnBrk="1"/>
            <a:r>
              <a:rPr lang="en-US" altLang="zh-CN" sz="2800" b="1">
                <a:latin typeface="Arial" panose="020B0604020202020204" pitchFamily="34" charset="0"/>
              </a:rPr>
              <a:t>A</a:t>
            </a:r>
            <a:r>
              <a:rPr lang="zh-CN" altLang="zh-CN" sz="2800" b="1">
                <a:latin typeface="Arial" panose="020B0604020202020204" pitchFamily="34" charset="0"/>
              </a:rPr>
              <a:t>．古巴比伦</a:t>
            </a:r>
            <a:r>
              <a:rPr lang="en-US" altLang="zh-CN" sz="2800" b="1">
                <a:latin typeface="Arial" panose="020B0604020202020204" pitchFamily="34" charset="0"/>
              </a:rPr>
              <a:t>             B</a:t>
            </a:r>
            <a:r>
              <a:rPr lang="zh-CN" altLang="zh-CN" sz="2800" b="1">
                <a:latin typeface="Arial" panose="020B0604020202020204" pitchFamily="34" charset="0"/>
              </a:rPr>
              <a:t>．古代埃及</a:t>
            </a:r>
            <a:r>
              <a:rPr lang="en-US" altLang="zh-CN" sz="2800" b="1">
                <a:latin typeface="Arial" panose="020B0604020202020204" pitchFamily="34" charset="0"/>
              </a:rPr>
              <a:t> </a:t>
            </a:r>
          </a:p>
          <a:p>
            <a:pPr algn="l" latinLnBrk="1"/>
            <a:r>
              <a:rPr lang="en-US" altLang="zh-CN" sz="2800" b="1">
                <a:latin typeface="Arial" panose="020B0604020202020204" pitchFamily="34" charset="0"/>
              </a:rPr>
              <a:t>C</a:t>
            </a:r>
            <a:r>
              <a:rPr lang="zh-CN" altLang="zh-CN" sz="2800" b="1">
                <a:latin typeface="Arial" panose="020B0604020202020204" pitchFamily="34" charset="0"/>
              </a:rPr>
              <a:t>．古代印度</a:t>
            </a:r>
            <a:r>
              <a:rPr lang="en-US" altLang="zh-CN" sz="2800" b="1">
                <a:latin typeface="Arial" panose="020B0604020202020204" pitchFamily="34" charset="0"/>
              </a:rPr>
              <a:t>             D</a:t>
            </a:r>
            <a:r>
              <a:rPr lang="zh-CN" altLang="zh-CN" sz="2800" b="1">
                <a:latin typeface="Arial" panose="020B0604020202020204" pitchFamily="34" charset="0"/>
              </a:rPr>
              <a:t>．古代中国</a:t>
            </a:r>
          </a:p>
          <a:p>
            <a:pPr algn="l" latinLnBrk="1"/>
            <a:endParaRPr lang="en-US" altLang="zh-CN" sz="2800" b="1">
              <a:latin typeface="Arial" panose="020B0604020202020204" pitchFamily="34" charset="0"/>
            </a:endParaRPr>
          </a:p>
          <a:p>
            <a:pPr algn="l" latinLnBrk="1"/>
            <a:r>
              <a:rPr lang="en-US" altLang="zh-CN" sz="2800" b="1">
                <a:latin typeface="Arial" panose="020B0604020202020204" pitchFamily="34" charset="0"/>
              </a:rPr>
              <a:t>7</a:t>
            </a:r>
            <a:r>
              <a:rPr lang="zh-CN" altLang="zh-CN" sz="2800" b="1">
                <a:latin typeface="Arial" panose="020B0604020202020204" pitchFamily="34" charset="0"/>
              </a:rPr>
              <a:t>．下列有关古代埃及的叙述，正确的有</a:t>
            </a:r>
            <a:r>
              <a:rPr lang="en-US" altLang="zh-CN" sz="2800" b="1">
                <a:latin typeface="Arial" panose="020B0604020202020204" pitchFamily="34" charset="0"/>
              </a:rPr>
              <a:t> ( )</a:t>
            </a:r>
            <a:endParaRPr lang="zh-CN" altLang="zh-CN" sz="2800" b="1">
              <a:latin typeface="Arial" panose="020B0604020202020204" pitchFamily="34" charset="0"/>
            </a:endParaRPr>
          </a:p>
          <a:p>
            <a:pPr algn="l" latinLnBrk="1"/>
            <a:r>
              <a:rPr lang="en-US" altLang="zh-CN" sz="2800" b="1">
                <a:latin typeface="Arial" panose="020B0604020202020204" pitchFamily="34" charset="0"/>
              </a:rPr>
              <a:t>①</a:t>
            </a:r>
            <a:r>
              <a:rPr lang="zh-CN" altLang="zh-CN" sz="2800" b="1">
                <a:latin typeface="Arial" panose="020B0604020202020204" pitchFamily="34" charset="0"/>
              </a:rPr>
              <a:t>埃及大部分领土位于非洲东部</a:t>
            </a:r>
          </a:p>
          <a:p>
            <a:pPr algn="l" latinLnBrk="1"/>
            <a:r>
              <a:rPr lang="en-US" altLang="zh-CN" sz="2800" b="1">
                <a:latin typeface="Arial" panose="020B0604020202020204" pitchFamily="34" charset="0"/>
              </a:rPr>
              <a:t>②</a:t>
            </a:r>
            <a:r>
              <a:rPr lang="zh-CN" altLang="zh-CN" sz="2800" b="1">
                <a:latin typeface="Arial" panose="020B0604020202020204" pitchFamily="34" charset="0"/>
              </a:rPr>
              <a:t>埃及气候干旱，终年雨量稀少</a:t>
            </a:r>
          </a:p>
          <a:p>
            <a:pPr algn="l" latinLnBrk="1"/>
            <a:r>
              <a:rPr lang="en-US" altLang="zh-CN" sz="2800" b="1">
                <a:latin typeface="Arial" panose="020B0604020202020204" pitchFamily="34" charset="0"/>
              </a:rPr>
              <a:t>③</a:t>
            </a:r>
            <a:r>
              <a:rPr lang="zh-CN" altLang="zh-CN" sz="2800" b="1">
                <a:latin typeface="Arial" panose="020B0604020202020204" pitchFamily="34" charset="0"/>
              </a:rPr>
              <a:t>尼罗河是埃及唯一的水源</a:t>
            </a:r>
          </a:p>
          <a:p>
            <a:pPr algn="l" latinLnBrk="1"/>
            <a:r>
              <a:rPr lang="en-US" altLang="zh-CN" sz="2800" b="1">
                <a:latin typeface="Arial" panose="020B0604020202020204" pitchFamily="34" charset="0"/>
              </a:rPr>
              <a:t>④</a:t>
            </a:r>
            <a:r>
              <a:rPr lang="zh-CN" altLang="zh-CN" sz="2800" b="1">
                <a:latin typeface="Arial" panose="020B0604020202020204" pitchFamily="34" charset="0"/>
              </a:rPr>
              <a:t>尼罗河谷地区一度成为当时世界上最富裕的地区之一</a:t>
            </a:r>
          </a:p>
          <a:p>
            <a:pPr algn="l" latinLnBrk="1"/>
            <a:r>
              <a:rPr lang="en-US" altLang="zh-CN" sz="2800" b="1">
                <a:latin typeface="Arial" panose="020B0604020202020204" pitchFamily="34" charset="0"/>
              </a:rPr>
              <a:t>⑤</a:t>
            </a:r>
            <a:r>
              <a:rPr lang="zh-CN" altLang="zh-CN" sz="2800" b="1">
                <a:latin typeface="Arial" panose="020B0604020202020204" pitchFamily="34" charset="0"/>
              </a:rPr>
              <a:t>约从公元前</a:t>
            </a:r>
            <a:r>
              <a:rPr lang="en-US" altLang="zh-CN" sz="2800" b="1">
                <a:latin typeface="Arial" panose="020B0604020202020204" pitchFamily="34" charset="0"/>
              </a:rPr>
              <a:t>3000</a:t>
            </a:r>
            <a:r>
              <a:rPr lang="zh-CN" altLang="zh-CN" sz="2800" b="1">
                <a:latin typeface="Arial" panose="020B0604020202020204" pitchFamily="34" charset="0"/>
              </a:rPr>
              <a:t>年开始，尼罗河沿岸陆续出现了几十个小国</a:t>
            </a:r>
          </a:p>
          <a:p>
            <a:pPr algn="l" latinLnBrk="1"/>
            <a:r>
              <a:rPr lang="en-US" altLang="zh-CN" sz="2800" b="1">
                <a:latin typeface="Arial" panose="020B0604020202020204" pitchFamily="34" charset="0"/>
              </a:rPr>
              <a:t>A</a:t>
            </a:r>
            <a:r>
              <a:rPr lang="zh-CN" altLang="zh-CN" sz="2800" b="1">
                <a:latin typeface="Arial" panose="020B0604020202020204" pitchFamily="34" charset="0"/>
              </a:rPr>
              <a:t>．</a:t>
            </a:r>
            <a:r>
              <a:rPr lang="en-US" altLang="zh-CN" sz="2800" b="1">
                <a:latin typeface="Arial" panose="020B0604020202020204" pitchFamily="34" charset="0"/>
              </a:rPr>
              <a:t>①②③ B</a:t>
            </a:r>
            <a:r>
              <a:rPr lang="zh-CN" altLang="zh-CN" sz="2800" b="1">
                <a:latin typeface="Arial" panose="020B0604020202020204" pitchFamily="34" charset="0"/>
              </a:rPr>
              <a:t>．</a:t>
            </a:r>
            <a:r>
              <a:rPr lang="en-US" altLang="zh-CN" sz="2800" b="1">
                <a:latin typeface="Arial" panose="020B0604020202020204" pitchFamily="34" charset="0"/>
              </a:rPr>
              <a:t>④⑤ C</a:t>
            </a:r>
            <a:r>
              <a:rPr lang="zh-CN" altLang="zh-CN" sz="2800" b="1">
                <a:latin typeface="Arial" panose="020B0604020202020204" pitchFamily="34" charset="0"/>
              </a:rPr>
              <a:t>．</a:t>
            </a:r>
            <a:r>
              <a:rPr lang="en-US" altLang="zh-CN" sz="2800" b="1">
                <a:latin typeface="Arial" panose="020B0604020202020204" pitchFamily="34" charset="0"/>
              </a:rPr>
              <a:t>③④⑤ D</a:t>
            </a:r>
            <a:r>
              <a:rPr lang="zh-CN" altLang="zh-CN" sz="2800" b="1">
                <a:latin typeface="Arial" panose="020B0604020202020204" pitchFamily="34" charset="0"/>
              </a:rPr>
              <a:t>．</a:t>
            </a:r>
            <a:r>
              <a:rPr lang="en-US" altLang="zh-CN" sz="2800" b="1">
                <a:latin typeface="Arial" panose="020B0604020202020204" pitchFamily="34" charset="0"/>
              </a:rPr>
              <a:t>②③④</a:t>
            </a:r>
            <a:endParaRPr lang="zh-CN" altLang="zh-CN" sz="2800" b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5164773" y="705485"/>
            <a:ext cx="6049963" cy="1363663"/>
          </a:xfrm>
          <a:prstGeom prst="rect">
            <a:avLst/>
          </a:prstGeom>
        </p:spPr>
        <p:txBody>
          <a:bodyPr vert="horz" lIns="98470" tIns="49234" rIns="98470" bIns="49234" anchor="ctr">
            <a:normAutofit fontScale="70000" lnSpcReduction="200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R="0" algn="ctr" defTabSz="914400" fontAlgn="auto"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500" b="1" kern="1200" cap="none" spc="0" normalizeH="0" baseline="0" noProof="0" dirty="0" smtClean="0">
                <a:solidFill>
                  <a:srgbClr val="7030A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华文新魏" pitchFamily="2" charset="-122"/>
                <a:ea typeface="华文新魏" pitchFamily="2" charset="-122"/>
                <a:cs typeface="+mj-cs"/>
              </a:rPr>
              <a:t>你认为尼罗河给古代埃及人带来哪些好处？</a:t>
            </a:r>
            <a:r>
              <a:rPr kumimoji="0" lang="en-US" altLang="zh-CN" sz="4500" b="1" kern="1200" cap="none" spc="0" normalizeH="0" baseline="0" noProof="0" dirty="0" smtClean="0"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华文新魏" pitchFamily="2" charset="-122"/>
                <a:ea typeface="华文新魏" pitchFamily="2" charset="-122"/>
                <a:cs typeface="+mj-cs"/>
              </a:rPr>
              <a:t/>
            </a:r>
            <a:br>
              <a:rPr kumimoji="0" lang="en-US" altLang="zh-CN" sz="4500" b="1" kern="1200" cap="none" spc="0" normalizeH="0" baseline="0" noProof="0" dirty="0" smtClean="0"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华文新魏" pitchFamily="2" charset="-122"/>
                <a:ea typeface="华文新魏" pitchFamily="2" charset="-122"/>
                <a:cs typeface="+mj-cs"/>
              </a:rPr>
            </a:br>
            <a:endParaRPr kumimoji="0" lang="zh-CN" altLang="en-US" sz="4500" b="1" kern="1200" cap="none" spc="0" normalizeH="0" baseline="0" noProof="0" dirty="0" smtClean="0"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华文新魏" pitchFamily="2" charset="-122"/>
              <a:ea typeface="华文新魏" pitchFamily="2" charset="-122"/>
              <a:cs typeface="+mj-cs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5842635" y="2338388"/>
            <a:ext cx="5060950" cy="4097338"/>
          </a:xfrm>
          <a:prstGeom prst="rect">
            <a:avLst/>
          </a:prstGeom>
        </p:spPr>
        <p:txBody>
          <a:bodyPr vert="horz" lIns="98470" tIns="49234" rIns="98470" bIns="49234">
            <a:normAutofit fontScale="92500"/>
          </a:bodyPr>
          <a:lstStyle/>
          <a:p>
            <a:pPr marL="590550" marR="0" indent="-443230" defTabSz="914400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Arial" panose="020B0604020202020204" pitchFamily="34" charset="0"/>
              <a:buNone/>
              <a:defRPr/>
            </a:pPr>
            <a:r>
              <a:rPr kumimoji="0" lang="en-US" altLang="zh-CN" sz="3200" b="1" kern="1200" cap="none" spc="0" normalizeH="0" baseline="0" noProof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cs typeface="+mn-cs"/>
              </a:rPr>
              <a:t>1.</a:t>
            </a:r>
            <a:r>
              <a:rPr kumimoji="0" lang="zh-CN" altLang="en-US" sz="3200" b="1" kern="1200" cap="none" spc="0" normalizeH="0" baseline="0" noProof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cs typeface="+mn-cs"/>
              </a:rPr>
              <a:t>定期泛滥，留下肥沃土壤</a:t>
            </a:r>
            <a:endParaRPr kumimoji="0" lang="en-US" altLang="zh-CN" sz="3200" b="1" kern="1200" cap="none" spc="0" normalizeH="0" baseline="0" noProof="0" smtClean="0">
              <a:solidFill>
                <a:srgbClr val="FF0000"/>
              </a:solidFill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590550" marR="0" indent="-443230" defTabSz="914400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Arial" panose="020B0604020202020204" pitchFamily="34" charset="0"/>
              <a:buNone/>
              <a:defRPr/>
            </a:pPr>
            <a:r>
              <a:rPr kumimoji="0" lang="en-US" altLang="zh-CN" sz="3200" b="1" kern="1200" cap="none" spc="0" normalizeH="0" baseline="0" noProof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cs typeface="+mn-cs"/>
              </a:rPr>
              <a:t>2.</a:t>
            </a:r>
            <a:r>
              <a:rPr kumimoji="0" lang="zh-CN" altLang="en-US" sz="3200" b="1" kern="1200" cap="none" spc="0" normalizeH="0" baseline="0" noProof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cs typeface="+mn-cs"/>
              </a:rPr>
              <a:t>为农业灌溉提供水源</a:t>
            </a:r>
            <a:endParaRPr kumimoji="0" lang="en-US" altLang="zh-CN" sz="3200" b="1" kern="1200" cap="none" spc="0" normalizeH="0" baseline="0" noProof="0" smtClean="0">
              <a:solidFill>
                <a:srgbClr val="FF0000"/>
              </a:solidFill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590550" marR="0" indent="-443230" defTabSz="914400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Arial" panose="020B0604020202020204" pitchFamily="34" charset="0"/>
              <a:buNone/>
              <a:defRPr/>
            </a:pPr>
            <a:r>
              <a:rPr kumimoji="0" lang="en-US" altLang="zh-CN" sz="3200" b="1" kern="1200" cap="none" spc="0" normalizeH="0" baseline="0" noProof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cs typeface="+mn-cs"/>
              </a:rPr>
              <a:t>3.</a:t>
            </a:r>
            <a:r>
              <a:rPr kumimoji="0" lang="zh-CN" altLang="en-US" sz="3200" b="1" kern="1200" cap="none" spc="0" normalizeH="0" baseline="0" noProof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cs typeface="+mn-cs"/>
              </a:rPr>
              <a:t>便于航行，为为古埃及的统一提供有利的自然条件</a:t>
            </a:r>
            <a:endParaRPr kumimoji="0" lang="en-US" altLang="zh-CN" sz="3200" b="1" kern="1200" cap="none" spc="0" normalizeH="0" baseline="0" noProof="0" smtClean="0">
              <a:solidFill>
                <a:srgbClr val="FF0000"/>
              </a:solidFill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590550" marR="0" indent="-443230" defTabSz="914400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Arial" panose="020B0604020202020204" pitchFamily="34" charset="0"/>
              <a:buNone/>
              <a:defRPr/>
            </a:pPr>
            <a:r>
              <a:rPr kumimoji="0" lang="en-US" altLang="zh-CN" sz="3200" b="1" kern="1200" cap="none" spc="0" normalizeH="0" baseline="0" noProof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cs typeface="+mn-cs"/>
              </a:rPr>
              <a:t>4.</a:t>
            </a:r>
            <a:r>
              <a:rPr kumimoji="0" lang="zh-CN" altLang="en-US" sz="3200" b="1" kern="1200" cap="none" spc="0" normalizeH="0" baseline="0" noProof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cs typeface="+mn-cs"/>
              </a:rPr>
              <a:t>古埃及人通过观察尼罗河的涨落，发展了天文学，如制定了太阳历。</a:t>
            </a:r>
          </a:p>
        </p:txBody>
      </p:sp>
      <p:pic>
        <p:nvPicPr>
          <p:cNvPr id="6147" name="Picture 5" descr="https://ss0.bdstatic.com/70cFvHSh_Q1YnxGkpoWK1HF6hhy/it/u=3371541273,3147219937&amp;fm=27&amp;gp=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1448" y="471488"/>
            <a:ext cx="4579937" cy="59737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2-d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26515" y="709295"/>
            <a:ext cx="9497695" cy="5400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4" descr="古埃及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69820" y="3333750"/>
            <a:ext cx="371475" cy="8693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5" descr="古巴比伦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71495" y="2491105"/>
            <a:ext cx="1063625" cy="10242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7" descr="古印度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60975" y="3001010"/>
            <a:ext cx="1691640" cy="14655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9" descr="古代中国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158605" y="2075180"/>
            <a:ext cx="1555115" cy="17221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69634"/>
          <p:cNvSpPr txBox="1"/>
          <p:nvPr/>
        </p:nvSpPr>
        <p:spPr>
          <a:xfrm>
            <a:off x="3221038" y="2223"/>
            <a:ext cx="5770880" cy="70675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说一说亚非四大文明古国</a:t>
            </a:r>
            <a:endParaRPr lang="zh-CN" altLang="en-US" sz="40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47140" y="3515360"/>
            <a:ext cx="69342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rgbClr val="7030A0"/>
                </a:solidFill>
              </a:rPr>
              <a:t>古代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221355" y="2602230"/>
            <a:ext cx="69342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rgbClr val="7030A0"/>
                </a:solidFill>
              </a:rPr>
              <a:t>古代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749290" y="4203700"/>
            <a:ext cx="69342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rgbClr val="7030A0"/>
                </a:solidFill>
              </a:rPr>
              <a:t>古代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9218" descr="法老的面具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24795" y="4880610"/>
            <a:ext cx="1749425" cy="18840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图片 9219" descr="古埃及象形文字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044430" y="8890"/>
            <a:ext cx="2131060" cy="16173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1" name="图片 9220" descr="装木乃伊的棺材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3655" y="4880610"/>
            <a:ext cx="2350770" cy="19710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2" name="图片 9221" descr="狮身人面像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3655" y="8890"/>
            <a:ext cx="2351405" cy="1571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3" name="图片 9222" descr="金字塔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384425" y="673100"/>
            <a:ext cx="7659370" cy="54590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5" name="矩形 9224"/>
          <p:cNvSpPr/>
          <p:nvPr/>
        </p:nvSpPr>
        <p:spPr>
          <a:xfrm>
            <a:off x="2705100" y="1625600"/>
            <a:ext cx="6781800" cy="38862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66032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b="1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古代埃及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626100" y="6329680"/>
            <a:ext cx="4798695" cy="52197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2800"/>
              <a:t>岳西县温泉中心学校   储元旦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27710" y="1341120"/>
            <a:ext cx="3934460" cy="1655445"/>
          </a:xfrm>
        </p:spPr>
        <p:txBody>
          <a:bodyPr>
            <a:noAutofit/>
          </a:bodyPr>
          <a:lstStyle/>
          <a:p>
            <a:r>
              <a:rPr lang="zh-CN" altLang="en-US" sz="4000" b="1">
                <a:solidFill>
                  <a:srgbClr val="7030A0"/>
                </a:solidFill>
              </a:rPr>
              <a:t>非洲东北角</a:t>
            </a:r>
          </a:p>
          <a:p>
            <a:r>
              <a:rPr lang="zh-CN" altLang="en-US" sz="4000" b="1">
                <a:solidFill>
                  <a:srgbClr val="7030A0"/>
                </a:solidFill>
              </a:rPr>
              <a:t>尼罗河流域</a:t>
            </a:r>
          </a:p>
        </p:txBody>
      </p:sp>
      <p:pic>
        <p:nvPicPr>
          <p:cNvPr id="5126" name="Picture 3" descr="0020100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50480" y="180975"/>
            <a:ext cx="3613150" cy="6448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7" name="Text Box 4"/>
          <p:cNvSpPr txBox="1"/>
          <p:nvPr/>
        </p:nvSpPr>
        <p:spPr>
          <a:xfrm>
            <a:off x="7792403" y="4305300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非洲</a:t>
            </a:r>
          </a:p>
        </p:txBody>
      </p:sp>
      <p:sp>
        <p:nvSpPr>
          <p:cNvPr id="5128" name="Text Box 5"/>
          <p:cNvSpPr txBox="1"/>
          <p:nvPr/>
        </p:nvSpPr>
        <p:spPr>
          <a:xfrm>
            <a:off x="10150475" y="1817688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亚洲</a:t>
            </a:r>
          </a:p>
        </p:txBody>
      </p:sp>
      <p:sp>
        <p:nvSpPr>
          <p:cNvPr id="27" name="Text Box 25"/>
          <p:cNvSpPr txBox="1">
            <a:spLocks noChangeArrowheads="1"/>
          </p:cNvSpPr>
          <p:nvPr/>
        </p:nvSpPr>
        <p:spPr bwMode="auto">
          <a:xfrm>
            <a:off x="727393" y="378778"/>
            <a:ext cx="3424238" cy="645160"/>
          </a:xfrm>
          <a:prstGeom prst="rect">
            <a:avLst/>
          </a:prstGeom>
          <a:solidFill>
            <a:schemeClr val="bg1"/>
          </a:solidFill>
          <a:ln w="57150" cmpd="thinThick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  <a:cs typeface="+mn-cs"/>
              </a:rPr>
              <a:t>一、地理环境</a:t>
            </a:r>
          </a:p>
        </p:txBody>
      </p:sp>
      <p:sp>
        <p:nvSpPr>
          <p:cNvPr id="12294" name="Text Box 6"/>
          <p:cNvSpPr txBox="1"/>
          <p:nvPr/>
        </p:nvSpPr>
        <p:spPr>
          <a:xfrm>
            <a:off x="1139190" y="2801303"/>
            <a:ext cx="4851400" cy="310769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古埃及位于非洲东北部，气候干旱，雨量稀少，尼罗河</a:t>
            </a:r>
            <a:r>
              <a:rPr lang="zh-CN" altLang="en-US" sz="2000" b="1" dirty="0">
                <a:solidFill>
                  <a:srgbClr val="008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（世界最长）</a:t>
            </a: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成了唯一的水源，尼罗河定期</a:t>
            </a:r>
            <a:r>
              <a:rPr lang="zh-CN" altLang="en-US" sz="2000" b="1" dirty="0">
                <a:solidFill>
                  <a:srgbClr val="008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000" b="1" dirty="0">
                <a:solidFill>
                  <a:srgbClr val="008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r>
              <a:rPr lang="zh-CN" altLang="en-US" sz="2000" b="1" dirty="0">
                <a:solidFill>
                  <a:srgbClr val="008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000" b="1" dirty="0">
                <a:solidFill>
                  <a:srgbClr val="008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10</a:t>
            </a:r>
            <a:r>
              <a:rPr lang="zh-CN" altLang="en-US" sz="2000" b="1" dirty="0">
                <a:solidFill>
                  <a:srgbClr val="008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月）</a:t>
            </a: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泛滥不成灾，灌溉两岸土地，留下肥沃的黑色淤泥，非常有利于农业</a:t>
            </a:r>
            <a:r>
              <a:rPr lang="zh-CN" altLang="en-US" sz="2000" b="1" dirty="0">
                <a:solidFill>
                  <a:srgbClr val="008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（麦子，棉花，水稻）</a:t>
            </a: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生产。</a:t>
            </a:r>
          </a:p>
        </p:txBody>
      </p:sp>
      <p:sp>
        <p:nvSpPr>
          <p:cNvPr id="18440" name="Rectangle 13"/>
          <p:cNvSpPr/>
          <p:nvPr/>
        </p:nvSpPr>
        <p:spPr>
          <a:xfrm>
            <a:off x="130810" y="6024245"/>
            <a:ext cx="9144000" cy="72263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t"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华文隶书" panose="02010800040101010101" pitchFamily="2" charset="-122"/>
              </a:rPr>
              <a:t>  </a:t>
            </a: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华文隶书" panose="02010800040101010101" pitchFamily="2" charset="-122"/>
              </a:rPr>
              <a:t>埃及是“</a:t>
            </a:r>
            <a:r>
              <a:rPr lang="zh-CN" altLang="en-US" sz="2800" b="1" u="sng" dirty="0">
                <a:solidFill>
                  <a:srgbClr val="FFFF00"/>
                </a:solidFill>
                <a:latin typeface="Arial" panose="020B0604020202020204" pitchFamily="34" charset="0"/>
                <a:ea typeface="华文隶书" panose="02010800040101010101" pitchFamily="2" charset="-122"/>
              </a:rPr>
              <a:t>尼罗河</a:t>
            </a: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华文隶书" panose="02010800040101010101" pitchFamily="2" charset="-122"/>
              </a:rPr>
              <a:t>的馈赠”     </a:t>
            </a:r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华文隶书" panose="02010800040101010101" pitchFamily="2" charset="-122"/>
              </a:rPr>
              <a:t>  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华文隶书" panose="02010800040101010101" pitchFamily="2" charset="-122"/>
              </a:rPr>
              <a:t>--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华文隶书" panose="02010800040101010101" pitchFamily="2" charset="-122"/>
              </a:rPr>
              <a:t>古希腊历史学家希罗多德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2294" grpId="0" bldLvl="0" animBg="1"/>
      <p:bldP spid="1844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3" descr="0020100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1985" y="566738"/>
            <a:ext cx="3309938" cy="5589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Text Box 4"/>
          <p:cNvSpPr txBox="1"/>
          <p:nvPr/>
        </p:nvSpPr>
        <p:spPr>
          <a:xfrm>
            <a:off x="656273" y="4173538"/>
            <a:ext cx="120396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非洲</a:t>
            </a:r>
          </a:p>
        </p:txBody>
      </p:sp>
      <p:sp>
        <p:nvSpPr>
          <p:cNvPr id="6150" name="未知"/>
          <p:cNvSpPr/>
          <p:nvPr/>
        </p:nvSpPr>
        <p:spPr>
          <a:xfrm>
            <a:off x="1467485" y="2366963"/>
            <a:ext cx="673100" cy="1957387"/>
          </a:xfrm>
          <a:custGeom>
            <a:avLst/>
            <a:gdLst>
              <a:gd name="txL" fmla="*/ 0 w 424"/>
              <a:gd name="txT" fmla="*/ 0 h 1233"/>
              <a:gd name="txR" fmla="*/ 424 w 424"/>
              <a:gd name="txB" fmla="*/ 1233 h 1233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424" h="1233">
                <a:moveTo>
                  <a:pt x="0" y="0"/>
                </a:moveTo>
                <a:cubicBezTo>
                  <a:pt x="79" y="68"/>
                  <a:pt x="159" y="137"/>
                  <a:pt x="182" y="182"/>
                </a:cubicBezTo>
                <a:cubicBezTo>
                  <a:pt x="205" y="227"/>
                  <a:pt x="152" y="249"/>
                  <a:pt x="137" y="272"/>
                </a:cubicBezTo>
                <a:cubicBezTo>
                  <a:pt x="122" y="295"/>
                  <a:pt x="99" y="295"/>
                  <a:pt x="91" y="318"/>
                </a:cubicBezTo>
                <a:cubicBezTo>
                  <a:pt x="83" y="341"/>
                  <a:pt x="91" y="363"/>
                  <a:pt x="91" y="408"/>
                </a:cubicBezTo>
                <a:cubicBezTo>
                  <a:pt x="91" y="453"/>
                  <a:pt x="83" y="545"/>
                  <a:pt x="91" y="590"/>
                </a:cubicBezTo>
                <a:cubicBezTo>
                  <a:pt x="99" y="635"/>
                  <a:pt x="129" y="651"/>
                  <a:pt x="137" y="681"/>
                </a:cubicBezTo>
                <a:cubicBezTo>
                  <a:pt x="145" y="711"/>
                  <a:pt x="114" y="741"/>
                  <a:pt x="137" y="771"/>
                </a:cubicBezTo>
                <a:cubicBezTo>
                  <a:pt x="160" y="801"/>
                  <a:pt x="243" y="832"/>
                  <a:pt x="273" y="862"/>
                </a:cubicBezTo>
                <a:cubicBezTo>
                  <a:pt x="303" y="892"/>
                  <a:pt x="311" y="915"/>
                  <a:pt x="318" y="953"/>
                </a:cubicBezTo>
                <a:cubicBezTo>
                  <a:pt x="325" y="991"/>
                  <a:pt x="318" y="1051"/>
                  <a:pt x="318" y="1089"/>
                </a:cubicBezTo>
                <a:cubicBezTo>
                  <a:pt x="318" y="1127"/>
                  <a:pt x="303" y="1157"/>
                  <a:pt x="318" y="1180"/>
                </a:cubicBezTo>
                <a:cubicBezTo>
                  <a:pt x="333" y="1203"/>
                  <a:pt x="394" y="1233"/>
                  <a:pt x="409" y="1225"/>
                </a:cubicBezTo>
                <a:cubicBezTo>
                  <a:pt x="424" y="1217"/>
                  <a:pt x="409" y="1164"/>
                  <a:pt x="409" y="1134"/>
                </a:cubicBezTo>
                <a:cubicBezTo>
                  <a:pt x="409" y="1104"/>
                  <a:pt x="409" y="1081"/>
                  <a:pt x="409" y="1043"/>
                </a:cubicBezTo>
                <a:cubicBezTo>
                  <a:pt x="409" y="1005"/>
                  <a:pt x="424" y="937"/>
                  <a:pt x="409" y="907"/>
                </a:cubicBezTo>
                <a:cubicBezTo>
                  <a:pt x="394" y="877"/>
                  <a:pt x="341" y="877"/>
                  <a:pt x="318" y="862"/>
                </a:cubicBezTo>
                <a:cubicBezTo>
                  <a:pt x="295" y="847"/>
                  <a:pt x="288" y="840"/>
                  <a:pt x="273" y="817"/>
                </a:cubicBezTo>
                <a:cubicBezTo>
                  <a:pt x="258" y="794"/>
                  <a:pt x="242" y="764"/>
                  <a:pt x="227" y="726"/>
                </a:cubicBezTo>
                <a:cubicBezTo>
                  <a:pt x="212" y="688"/>
                  <a:pt x="189" y="628"/>
                  <a:pt x="182" y="590"/>
                </a:cubicBezTo>
                <a:cubicBezTo>
                  <a:pt x="175" y="552"/>
                  <a:pt x="175" y="537"/>
                  <a:pt x="182" y="499"/>
                </a:cubicBezTo>
                <a:cubicBezTo>
                  <a:pt x="189" y="461"/>
                  <a:pt x="220" y="401"/>
                  <a:pt x="227" y="363"/>
                </a:cubicBezTo>
                <a:cubicBezTo>
                  <a:pt x="234" y="325"/>
                  <a:pt x="219" y="295"/>
                  <a:pt x="227" y="272"/>
                </a:cubicBezTo>
                <a:cubicBezTo>
                  <a:pt x="235" y="249"/>
                  <a:pt x="258" y="250"/>
                  <a:pt x="273" y="227"/>
                </a:cubicBezTo>
                <a:cubicBezTo>
                  <a:pt x="288" y="204"/>
                  <a:pt x="303" y="159"/>
                  <a:pt x="318" y="136"/>
                </a:cubicBezTo>
                <a:cubicBezTo>
                  <a:pt x="333" y="113"/>
                  <a:pt x="348" y="106"/>
                  <a:pt x="363" y="91"/>
                </a:cubicBezTo>
                <a:cubicBezTo>
                  <a:pt x="378" y="76"/>
                  <a:pt x="401" y="53"/>
                  <a:pt x="409" y="46"/>
                </a:cubicBezTo>
              </a:path>
            </a:pathLst>
          </a:custGeom>
          <a:noFill/>
          <a:ln w="7620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未知"/>
          <p:cNvSpPr/>
          <p:nvPr/>
        </p:nvSpPr>
        <p:spPr>
          <a:xfrm>
            <a:off x="675323" y="782638"/>
            <a:ext cx="2928937" cy="5329237"/>
          </a:xfrm>
          <a:custGeom>
            <a:avLst/>
            <a:gdLst>
              <a:gd name="txL" fmla="*/ 0 w 1845"/>
              <a:gd name="txT" fmla="*/ 0 h 3357"/>
              <a:gd name="txR" fmla="*/ 1845 w 1845"/>
              <a:gd name="txB" fmla="*/ 3357 h 3357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</a:cxnLst>
            <a:rect l="txL" t="txT" r="txR" b="txB"/>
            <a:pathLst>
              <a:path w="1845" h="3357">
                <a:moveTo>
                  <a:pt x="0" y="3357"/>
                </a:moveTo>
                <a:cubicBezTo>
                  <a:pt x="136" y="3346"/>
                  <a:pt x="272" y="3335"/>
                  <a:pt x="363" y="3312"/>
                </a:cubicBezTo>
                <a:cubicBezTo>
                  <a:pt x="454" y="3289"/>
                  <a:pt x="447" y="3266"/>
                  <a:pt x="545" y="3221"/>
                </a:cubicBezTo>
                <a:cubicBezTo>
                  <a:pt x="643" y="3176"/>
                  <a:pt x="817" y="3137"/>
                  <a:pt x="953" y="3039"/>
                </a:cubicBezTo>
                <a:cubicBezTo>
                  <a:pt x="1089" y="2941"/>
                  <a:pt x="1278" y="2707"/>
                  <a:pt x="1361" y="2631"/>
                </a:cubicBezTo>
                <a:cubicBezTo>
                  <a:pt x="1444" y="2555"/>
                  <a:pt x="1444" y="2654"/>
                  <a:pt x="1452" y="2586"/>
                </a:cubicBezTo>
                <a:cubicBezTo>
                  <a:pt x="1460" y="2518"/>
                  <a:pt x="1452" y="2382"/>
                  <a:pt x="1407" y="2223"/>
                </a:cubicBezTo>
                <a:cubicBezTo>
                  <a:pt x="1362" y="2064"/>
                  <a:pt x="1210" y="1769"/>
                  <a:pt x="1180" y="1633"/>
                </a:cubicBezTo>
                <a:cubicBezTo>
                  <a:pt x="1150" y="1497"/>
                  <a:pt x="1150" y="1549"/>
                  <a:pt x="1225" y="1406"/>
                </a:cubicBezTo>
                <a:cubicBezTo>
                  <a:pt x="1300" y="1263"/>
                  <a:pt x="1535" y="960"/>
                  <a:pt x="1633" y="771"/>
                </a:cubicBezTo>
                <a:cubicBezTo>
                  <a:pt x="1731" y="582"/>
                  <a:pt x="1785" y="385"/>
                  <a:pt x="1815" y="272"/>
                </a:cubicBezTo>
                <a:cubicBezTo>
                  <a:pt x="1845" y="159"/>
                  <a:pt x="1823" y="136"/>
                  <a:pt x="1815" y="91"/>
                </a:cubicBezTo>
                <a:cubicBezTo>
                  <a:pt x="1807" y="46"/>
                  <a:pt x="1814" y="0"/>
                  <a:pt x="1769" y="0"/>
                </a:cubicBezTo>
                <a:cubicBezTo>
                  <a:pt x="1724" y="0"/>
                  <a:pt x="1633" y="45"/>
                  <a:pt x="1543" y="91"/>
                </a:cubicBezTo>
              </a:path>
            </a:pathLst>
          </a:custGeom>
          <a:noFill/>
          <a:ln w="76200" cap="flat" cmpd="sng">
            <a:solidFill>
              <a:schemeClr val="accent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2" name="Text Box 7"/>
          <p:cNvSpPr txBox="1"/>
          <p:nvPr/>
        </p:nvSpPr>
        <p:spPr>
          <a:xfrm>
            <a:off x="2620010" y="1719263"/>
            <a:ext cx="120396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亚洲</a:t>
            </a:r>
          </a:p>
        </p:txBody>
      </p:sp>
      <p:sp>
        <p:nvSpPr>
          <p:cNvPr id="9" name="Text Box 8"/>
          <p:cNvSpPr txBox="1"/>
          <p:nvPr/>
        </p:nvSpPr>
        <p:spPr>
          <a:xfrm>
            <a:off x="559435" y="522288"/>
            <a:ext cx="3493135" cy="583565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前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15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世纪时的疆界</a:t>
            </a:r>
          </a:p>
        </p:txBody>
      </p:sp>
      <p:sp>
        <p:nvSpPr>
          <p:cNvPr id="10" name="Text Box 9"/>
          <p:cNvSpPr txBox="1"/>
          <p:nvPr/>
        </p:nvSpPr>
        <p:spPr>
          <a:xfrm>
            <a:off x="316548" y="5849938"/>
            <a:ext cx="3945255" cy="583565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前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3100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年前后的疆界</a:t>
            </a:r>
          </a:p>
        </p:txBody>
      </p:sp>
      <p:sp>
        <p:nvSpPr>
          <p:cNvPr id="11" name="Line 10"/>
          <p:cNvSpPr/>
          <p:nvPr/>
        </p:nvSpPr>
        <p:spPr>
          <a:xfrm flipV="1">
            <a:off x="1757998" y="3735388"/>
            <a:ext cx="69850" cy="1800225"/>
          </a:xfrm>
          <a:prstGeom prst="line">
            <a:avLst/>
          </a:prstGeom>
          <a:ln w="76200" cap="flat" cmpd="sng">
            <a:solidFill>
              <a:srgbClr val="66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2" name="Line 11"/>
          <p:cNvSpPr/>
          <p:nvPr/>
        </p:nvSpPr>
        <p:spPr>
          <a:xfrm>
            <a:off x="2693035" y="1071563"/>
            <a:ext cx="574675" cy="719137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3" name="Line 12"/>
          <p:cNvSpPr/>
          <p:nvPr/>
        </p:nvSpPr>
        <p:spPr>
          <a:xfrm>
            <a:off x="2332673" y="1214438"/>
            <a:ext cx="287337" cy="3960812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7" name="Text Box 25"/>
          <p:cNvSpPr txBox="1">
            <a:spLocks noChangeArrowheads="1"/>
          </p:cNvSpPr>
          <p:nvPr/>
        </p:nvSpPr>
        <p:spPr bwMode="auto">
          <a:xfrm>
            <a:off x="5936298" y="426403"/>
            <a:ext cx="3424238" cy="645160"/>
          </a:xfrm>
          <a:prstGeom prst="rect">
            <a:avLst/>
          </a:prstGeom>
          <a:solidFill>
            <a:schemeClr val="bg1"/>
          </a:solidFill>
          <a:ln w="57150" cmpd="thinThick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  <a:cs typeface="+mn-cs"/>
              </a:rPr>
              <a:t>二、兴衰历程</a:t>
            </a:r>
          </a:p>
        </p:txBody>
      </p:sp>
      <p:pic>
        <p:nvPicPr>
          <p:cNvPr id="2" name="Picture 4" descr="91010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2"/>
              </a:clrFrom>
              <a:clrTo>
                <a:srgbClr val="FFFFF2">
                  <a:alpha val="0"/>
                </a:srgbClr>
              </a:clrTo>
            </a:clrChange>
          </a:blip>
          <a:srcRect l="3264" t="3413" r="3235" b="2925"/>
          <a:stretch>
            <a:fillRect/>
          </a:stretch>
        </p:blipFill>
        <p:spPr>
          <a:xfrm>
            <a:off x="6900545" y="1325245"/>
            <a:ext cx="3792855" cy="4930140"/>
          </a:xfrm>
          <a:prstGeom prst="rect">
            <a:avLst/>
          </a:prstGeom>
          <a:noFill/>
          <a:ln w="9525" cap="flat" cmpd="sng">
            <a:solidFill>
              <a:srgbClr val="66FF66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  <p:bldP spid="6150" grpId="0" animBg="1"/>
      <p:bldP spid="6152" grpId="0"/>
      <p:bldP spid="9" grpId="0" bldLvl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/>
          <p:cNvSpPr>
            <a:spLocks noChangeArrowheads="1"/>
          </p:cNvSpPr>
          <p:nvPr/>
        </p:nvSpPr>
        <p:spPr bwMode="auto">
          <a:xfrm rot="692077">
            <a:off x="424498" y="4994275"/>
            <a:ext cx="8569325" cy="920750"/>
          </a:xfrm>
          <a:prstGeom prst="rightArrow">
            <a:avLst>
              <a:gd name="adj1" fmla="val 50000"/>
              <a:gd name="adj2" fmla="val 23267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Line 3"/>
          <p:cNvSpPr>
            <a:spLocks noChangeShapeType="1"/>
          </p:cNvSpPr>
          <p:nvPr/>
        </p:nvSpPr>
        <p:spPr bwMode="auto">
          <a:xfrm rot="693670" flipH="1">
            <a:off x="567373" y="4419600"/>
            <a:ext cx="180975" cy="441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 flipV="1">
            <a:off x="1175385" y="2306638"/>
            <a:ext cx="1588" cy="23764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Line 5"/>
          <p:cNvSpPr>
            <a:spLocks noChangeShapeType="1"/>
          </p:cNvSpPr>
          <p:nvPr/>
        </p:nvSpPr>
        <p:spPr bwMode="auto">
          <a:xfrm>
            <a:off x="1175385" y="2301875"/>
            <a:ext cx="18002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1116965" y="2276475"/>
            <a:ext cx="223075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b="1" kern="1200" cap="none" spc="0" normalizeH="0" baseline="0" noProof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公元前</a:t>
            </a:r>
            <a:r>
              <a:rPr kumimoji="0" lang="en-US" altLang="zh-CN" b="1" kern="1200" cap="none" spc="0" normalizeH="0" baseline="0" noProof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3500</a:t>
            </a:r>
            <a:r>
              <a:rPr kumimoji="0" lang="zh-CN" altLang="en-US" b="1" kern="1200" cap="none" spc="0" normalizeH="0" baseline="0" noProof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年出现</a:t>
            </a:r>
            <a:r>
              <a:rPr kumimoji="0" lang="zh-CN" altLang="en-US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小国</a:t>
            </a:r>
          </a:p>
        </p:txBody>
      </p:sp>
      <p:sp>
        <p:nvSpPr>
          <p:cNvPr id="9" name="Line 7"/>
          <p:cNvSpPr>
            <a:spLocks noChangeShapeType="1"/>
          </p:cNvSpPr>
          <p:nvPr/>
        </p:nvSpPr>
        <p:spPr bwMode="auto">
          <a:xfrm flipV="1">
            <a:off x="1750695" y="2845435"/>
            <a:ext cx="6985" cy="200596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1750695" y="2844165"/>
            <a:ext cx="2080260" cy="127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1757680" y="2845435"/>
            <a:ext cx="267144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b="1" kern="1200" cap="none" spc="0" normalizeH="0" baseline="0" noProof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公元前</a:t>
            </a:r>
            <a:r>
              <a:rPr kumimoji="0" lang="en-US" altLang="zh-CN" b="1" kern="1200" cap="none" spc="0" normalizeH="0" baseline="0" noProof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3100</a:t>
            </a:r>
            <a:r>
              <a:rPr kumimoji="0" lang="zh-CN" altLang="en-US" b="1" kern="1200" cap="none" spc="0" normalizeH="0" baseline="0" noProof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年初步实现</a:t>
            </a:r>
            <a:r>
              <a:rPr kumimoji="0" lang="zh-CN" altLang="en-US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统一</a:t>
            </a:r>
          </a:p>
        </p:txBody>
      </p:sp>
      <p:sp>
        <p:nvSpPr>
          <p:cNvPr id="12" name="Line 10"/>
          <p:cNvSpPr>
            <a:spLocks noChangeShapeType="1"/>
          </p:cNvSpPr>
          <p:nvPr/>
        </p:nvSpPr>
        <p:spPr bwMode="auto">
          <a:xfrm rot="679187" flipV="1">
            <a:off x="3640773" y="5046663"/>
            <a:ext cx="176213" cy="4318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3" name="Line 11"/>
          <p:cNvSpPr>
            <a:spLocks noChangeShapeType="1"/>
          </p:cNvSpPr>
          <p:nvPr/>
        </p:nvSpPr>
        <p:spPr bwMode="auto">
          <a:xfrm flipV="1">
            <a:off x="3747135" y="3422015"/>
            <a:ext cx="14605" cy="178816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4" name="Line 12"/>
          <p:cNvSpPr>
            <a:spLocks noChangeShapeType="1"/>
          </p:cNvSpPr>
          <p:nvPr/>
        </p:nvSpPr>
        <p:spPr bwMode="auto">
          <a:xfrm>
            <a:off x="3747135" y="3422015"/>
            <a:ext cx="2692400" cy="762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3747135" y="3490595"/>
            <a:ext cx="2935605" cy="7835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b="1" kern="1200" cap="none" spc="0" normalizeH="0" baseline="0" noProof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图特摩斯三世</a:t>
            </a:r>
          </a:p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强盛</a:t>
            </a:r>
          </a:p>
        </p:txBody>
      </p:sp>
      <p:sp>
        <p:nvSpPr>
          <p:cNvPr id="16" name="Line 14"/>
          <p:cNvSpPr>
            <a:spLocks noChangeShapeType="1"/>
          </p:cNvSpPr>
          <p:nvPr/>
        </p:nvSpPr>
        <p:spPr bwMode="auto">
          <a:xfrm rot="663396" flipV="1">
            <a:off x="4832985" y="5251450"/>
            <a:ext cx="158750" cy="496888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7" name="Line 15"/>
          <p:cNvSpPr>
            <a:spLocks noChangeShapeType="1"/>
          </p:cNvSpPr>
          <p:nvPr/>
        </p:nvSpPr>
        <p:spPr bwMode="auto">
          <a:xfrm flipV="1">
            <a:off x="4909185" y="4035425"/>
            <a:ext cx="33338" cy="14398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8" name="Line 16"/>
          <p:cNvSpPr>
            <a:spLocks noChangeShapeType="1"/>
          </p:cNvSpPr>
          <p:nvPr/>
        </p:nvSpPr>
        <p:spPr bwMode="auto">
          <a:xfrm>
            <a:off x="4925060" y="4017963"/>
            <a:ext cx="16240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9" name="Text Box 17"/>
          <p:cNvSpPr txBox="1">
            <a:spLocks noChangeArrowheads="1"/>
          </p:cNvSpPr>
          <p:nvPr/>
        </p:nvSpPr>
        <p:spPr bwMode="auto">
          <a:xfrm>
            <a:off x="4860290" y="4005580"/>
            <a:ext cx="157988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b="1" kern="1200" cap="none" spc="0" normalizeH="0" baseline="0" noProof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公元前</a:t>
            </a:r>
            <a:r>
              <a:rPr kumimoji="0" lang="en-US" b="1" kern="1200" cap="none" spc="0" normalizeH="0" baseline="0" noProof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525</a:t>
            </a:r>
            <a:r>
              <a:rPr kumimoji="0" lang="zh-CN" altLang="en-US" b="1" kern="1200" cap="none" spc="0" normalizeH="0" baseline="0" noProof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年</a:t>
            </a:r>
            <a:r>
              <a:rPr kumimoji="0" lang="zh-CN" altLang="en-US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灭亡</a:t>
            </a:r>
          </a:p>
        </p:txBody>
      </p:sp>
      <p:sp>
        <p:nvSpPr>
          <p:cNvPr id="20" name="Text Box 18"/>
          <p:cNvSpPr txBox="1">
            <a:spLocks noChangeArrowheads="1"/>
          </p:cNvSpPr>
          <p:nvPr/>
        </p:nvSpPr>
        <p:spPr bwMode="auto">
          <a:xfrm rot="701937">
            <a:off x="635" y="4868863"/>
            <a:ext cx="1042988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b="1" kern="1200" cap="none" spc="0" normalizeH="0" baseline="0" noProof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+mn-cs"/>
              </a:rPr>
              <a:t>前</a:t>
            </a:r>
            <a:r>
              <a:rPr kumimoji="0" lang="en-US" altLang="zh-CN" b="1" kern="1200" cap="none" spc="0" normalizeH="0" baseline="0" noProof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+mn-cs"/>
              </a:rPr>
              <a:t>4000</a:t>
            </a:r>
          </a:p>
        </p:txBody>
      </p:sp>
      <p:sp>
        <p:nvSpPr>
          <p:cNvPr id="21" name="Text Box 19"/>
          <p:cNvSpPr txBox="1">
            <a:spLocks noChangeArrowheads="1"/>
          </p:cNvSpPr>
          <p:nvPr/>
        </p:nvSpPr>
        <p:spPr bwMode="auto">
          <a:xfrm rot="701937">
            <a:off x="2340610" y="5373688"/>
            <a:ext cx="107950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b="1" kern="1200" cap="none" spc="0" normalizeH="0" baseline="0" noProof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+mn-cs"/>
              </a:rPr>
              <a:t>前</a:t>
            </a:r>
            <a:r>
              <a:rPr kumimoji="0" lang="en-US" altLang="zh-CN" b="1" kern="1200" cap="none" spc="0" normalizeH="0" baseline="0" noProof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+mn-cs"/>
              </a:rPr>
              <a:t>2000</a:t>
            </a:r>
          </a:p>
        </p:txBody>
      </p:sp>
      <p:sp>
        <p:nvSpPr>
          <p:cNvPr id="22" name="Line 20"/>
          <p:cNvSpPr>
            <a:spLocks noChangeShapeType="1"/>
          </p:cNvSpPr>
          <p:nvPr/>
        </p:nvSpPr>
        <p:spPr bwMode="auto">
          <a:xfrm rot="684659" flipH="1">
            <a:off x="2952115" y="4893310"/>
            <a:ext cx="139065" cy="444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3" name="Line 21"/>
          <p:cNvSpPr>
            <a:spLocks noChangeShapeType="1"/>
          </p:cNvSpPr>
          <p:nvPr/>
        </p:nvSpPr>
        <p:spPr bwMode="auto">
          <a:xfrm rot="679187" flipH="1">
            <a:off x="1791335" y="4665663"/>
            <a:ext cx="141288" cy="428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4" name="Line 22"/>
          <p:cNvSpPr>
            <a:spLocks noChangeShapeType="1"/>
          </p:cNvSpPr>
          <p:nvPr/>
        </p:nvSpPr>
        <p:spPr bwMode="auto">
          <a:xfrm rot="693670" flipH="1">
            <a:off x="1109980" y="4497705"/>
            <a:ext cx="147320" cy="41973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5" name="Line 23"/>
          <p:cNvSpPr>
            <a:spLocks noChangeShapeType="1"/>
          </p:cNvSpPr>
          <p:nvPr/>
        </p:nvSpPr>
        <p:spPr bwMode="auto">
          <a:xfrm rot="693061" flipH="1">
            <a:off x="5425123" y="5395913"/>
            <a:ext cx="138113" cy="4635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6" name="Text Box 24"/>
          <p:cNvSpPr txBox="1">
            <a:spLocks noChangeArrowheads="1"/>
          </p:cNvSpPr>
          <p:nvPr/>
        </p:nvSpPr>
        <p:spPr bwMode="auto">
          <a:xfrm rot="701937">
            <a:off x="5077460" y="5805488"/>
            <a:ext cx="86360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b="1" kern="1200" cap="none" spc="0" normalizeH="0" baseline="0" noProof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+mn-cs"/>
              </a:rPr>
              <a:t>公元元年</a:t>
            </a:r>
          </a:p>
        </p:txBody>
      </p:sp>
      <p:sp>
        <p:nvSpPr>
          <p:cNvPr id="27" name="Text Box 25"/>
          <p:cNvSpPr txBox="1">
            <a:spLocks noChangeArrowheads="1"/>
          </p:cNvSpPr>
          <p:nvPr/>
        </p:nvSpPr>
        <p:spPr bwMode="auto">
          <a:xfrm>
            <a:off x="362903" y="395923"/>
            <a:ext cx="3424238" cy="645160"/>
          </a:xfrm>
          <a:prstGeom prst="rect">
            <a:avLst/>
          </a:prstGeom>
          <a:solidFill>
            <a:schemeClr val="bg1"/>
          </a:solidFill>
          <a:ln w="57150" cmpd="thinThick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  <a:cs typeface="+mn-cs"/>
              </a:rPr>
              <a:t>二、兴衰历程</a:t>
            </a:r>
          </a:p>
        </p:txBody>
      </p:sp>
      <p:sp>
        <p:nvSpPr>
          <p:cNvPr id="28" name="Text Box 26"/>
          <p:cNvSpPr txBox="1">
            <a:spLocks noChangeArrowheads="1"/>
          </p:cNvSpPr>
          <p:nvPr/>
        </p:nvSpPr>
        <p:spPr bwMode="auto">
          <a:xfrm rot="701937">
            <a:off x="1188085" y="5157788"/>
            <a:ext cx="1081088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b="1" kern="1200" cap="none" spc="0" normalizeH="0" baseline="0" noProof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+mn-cs"/>
              </a:rPr>
              <a:t>前</a:t>
            </a:r>
            <a:r>
              <a:rPr kumimoji="0" lang="en-US" altLang="zh-CN" b="1" kern="1200" cap="none" spc="0" normalizeH="0" baseline="0" noProof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+mn-cs"/>
              </a:rPr>
              <a:t>3000</a:t>
            </a:r>
          </a:p>
        </p:txBody>
      </p:sp>
      <p:sp>
        <p:nvSpPr>
          <p:cNvPr id="29" name="Line 27"/>
          <p:cNvSpPr>
            <a:spLocks noChangeShapeType="1"/>
          </p:cNvSpPr>
          <p:nvPr/>
        </p:nvSpPr>
        <p:spPr bwMode="auto">
          <a:xfrm rot="679187" flipV="1">
            <a:off x="4212273" y="5164138"/>
            <a:ext cx="176213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0" name="Text Box 28"/>
          <p:cNvSpPr txBox="1">
            <a:spLocks noChangeArrowheads="1"/>
          </p:cNvSpPr>
          <p:nvPr/>
        </p:nvSpPr>
        <p:spPr bwMode="auto">
          <a:xfrm rot="701937">
            <a:off x="3636010" y="5589588"/>
            <a:ext cx="1008063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b="1" kern="1200" cap="none" spc="0" normalizeH="0" baseline="0" noProof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+mn-cs"/>
              </a:rPr>
              <a:t>前</a:t>
            </a:r>
            <a:r>
              <a:rPr kumimoji="0" lang="en-US" altLang="zh-CN" b="1" kern="1200" cap="none" spc="0" normalizeH="0" baseline="0" noProof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+mn-cs"/>
              </a:rPr>
              <a:t>1000</a:t>
            </a:r>
          </a:p>
        </p:txBody>
      </p:sp>
      <p:sp>
        <p:nvSpPr>
          <p:cNvPr id="9247" name="WordArt 29"/>
          <p:cNvSpPr/>
          <p:nvPr/>
        </p:nvSpPr>
        <p:spPr>
          <a:xfrm rot="1020000">
            <a:off x="258445" y="5765165"/>
            <a:ext cx="2685415" cy="61785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Autofit/>
          </a:bodyPr>
          <a:lstStyle/>
          <a:p>
            <a:pPr algn="l" eaLnBrk="0" hangingPunct="0"/>
            <a:r>
              <a:rPr lang="zh-CN" altLang="en-US" sz="44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effectLst>
                  <a:outerShdw dist="38100" dir="2699999" algn="tl" rotWithShape="0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年代尺</a:t>
            </a:r>
          </a:p>
        </p:txBody>
      </p:sp>
      <p:sp>
        <p:nvSpPr>
          <p:cNvPr id="32" name="Line 30"/>
          <p:cNvSpPr>
            <a:spLocks noChangeShapeType="1"/>
          </p:cNvSpPr>
          <p:nvPr/>
        </p:nvSpPr>
        <p:spPr bwMode="auto">
          <a:xfrm rot="679187" flipH="1">
            <a:off x="1694498" y="4652963"/>
            <a:ext cx="141288" cy="4286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913880" y="161132"/>
            <a:ext cx="5157788" cy="53670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公元前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525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年波斯帝国吞并古埃及，公元前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332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年亚历山大大帝征服埃及（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近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3000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年的古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埃及文明消亡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），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亚历山大帝国崩溃后，埃及建立了亚历山大部将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托勒密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建立的王朝，后来，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罗马人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灭亡了托勒密王朝，埃及成为罗马的行省。此后，埃及相继为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拜占廷人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阿拉伯人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和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奥斯曼土耳其人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统治，近代以后，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英法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等殖民列强开始控制埃及，直到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1953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年，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埃及才实现独立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0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1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5" grpId="0"/>
      <p:bldP spid="19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文本框 15361"/>
          <p:cNvSpPr txBox="1"/>
          <p:nvPr/>
        </p:nvSpPr>
        <p:spPr>
          <a:xfrm>
            <a:off x="350520" y="62865"/>
            <a:ext cx="4191000" cy="829945"/>
          </a:xfrm>
          <a:prstGeom prst="rect">
            <a:avLst/>
          </a:prstGeom>
          <a:noFill/>
          <a:ln w="63500" cap="flat" cmpd="sng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</a:rPr>
              <a:t>三、文明成就</a:t>
            </a:r>
          </a:p>
        </p:txBody>
      </p:sp>
      <p:sp>
        <p:nvSpPr>
          <p:cNvPr id="14338" name="矩形 15362"/>
          <p:cNvSpPr/>
          <p:nvPr/>
        </p:nvSpPr>
        <p:spPr>
          <a:xfrm>
            <a:off x="1587500" y="1096963"/>
            <a:ext cx="914209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</a:rPr>
              <a:t>古埃及创造了哪些突出的文明成果？（</a:t>
            </a:r>
            <a:r>
              <a:rPr lang="zh-CN" altLang="en-US" sz="2400" b="1">
                <a:latin typeface="Arial" panose="020B0604020202020204" pitchFamily="34" charset="0"/>
              </a:rPr>
              <a:t>看书，在书上画出关键词</a:t>
            </a:r>
            <a:r>
              <a:rPr lang="zh-CN" altLang="en-US" sz="2400">
                <a:latin typeface="Arial" panose="020B0604020202020204" pitchFamily="34" charset="0"/>
              </a:rPr>
              <a:t> ）</a:t>
            </a:r>
          </a:p>
        </p:txBody>
      </p:sp>
      <p:graphicFrame>
        <p:nvGraphicFramePr>
          <p:cNvPr id="15364" name="表格 15363"/>
          <p:cNvGraphicFramePr/>
          <p:nvPr/>
        </p:nvGraphicFramePr>
        <p:xfrm>
          <a:off x="1676400" y="2638425"/>
          <a:ext cx="8763000" cy="4122168"/>
        </p:xfrm>
        <a:graphic>
          <a:graphicData uri="http://schemas.openxmlformats.org/drawingml/2006/table">
            <a:tbl>
              <a:tblPr/>
              <a:tblGrid>
                <a:gridCol w="1600200"/>
                <a:gridCol w="7162800"/>
              </a:tblGrid>
              <a:tr h="10191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b="1" dirty="0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b="1" dirty="0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18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/>
                    </a:p>
                    <a:p>
                      <a:pPr marL="0" lvl="0" indent="0">
                        <a:buNone/>
                      </a:pPr>
                      <a:endParaRPr lang="zh-CN" altLang="en-US" b="1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822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/>
                    </a:p>
                    <a:p>
                      <a:pPr marL="0" lvl="0" indent="0">
                        <a:buNone/>
                      </a:pPr>
                      <a:endParaRPr lang="zh-CN" altLang="en-US" b="1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18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/>
                        <a:t>政治</a:t>
                      </a: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/>
                    </a:p>
                    <a:p>
                      <a:pPr marL="0" lvl="0" indent="0">
                        <a:buNone/>
                      </a:pPr>
                      <a:endParaRPr lang="zh-CN" altLang="en-US" b="1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382" name="矩形 15381"/>
          <p:cNvSpPr/>
          <p:nvPr/>
        </p:nvSpPr>
        <p:spPr>
          <a:xfrm>
            <a:off x="1996440" y="4924425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</a:rPr>
              <a:t>建筑</a:t>
            </a:r>
          </a:p>
        </p:txBody>
      </p:sp>
      <p:sp>
        <p:nvSpPr>
          <p:cNvPr id="15383" name="矩形 15382"/>
          <p:cNvSpPr/>
          <p:nvPr/>
        </p:nvSpPr>
        <p:spPr>
          <a:xfrm>
            <a:off x="1997075" y="2867025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</a:rPr>
              <a:t>文字</a:t>
            </a:r>
          </a:p>
        </p:txBody>
      </p:sp>
      <p:sp>
        <p:nvSpPr>
          <p:cNvPr id="15384" name="矩形 15383"/>
          <p:cNvSpPr/>
          <p:nvPr/>
        </p:nvSpPr>
        <p:spPr>
          <a:xfrm>
            <a:off x="1818005" y="1882140"/>
            <a:ext cx="125539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</a:rPr>
              <a:t>天文学</a:t>
            </a:r>
          </a:p>
        </p:txBody>
      </p:sp>
      <p:sp>
        <p:nvSpPr>
          <p:cNvPr id="15385" name="矩形 15384"/>
          <p:cNvSpPr/>
          <p:nvPr/>
        </p:nvSpPr>
        <p:spPr>
          <a:xfrm>
            <a:off x="1997075" y="3919220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</a:rPr>
              <a:t>医学</a:t>
            </a:r>
          </a:p>
        </p:txBody>
      </p:sp>
      <p:sp>
        <p:nvSpPr>
          <p:cNvPr id="15386" name="矩形 15385">
            <a:hlinkClick r:id="" action="ppaction://noaction"/>
          </p:cNvPr>
          <p:cNvSpPr/>
          <p:nvPr/>
        </p:nvSpPr>
        <p:spPr>
          <a:xfrm>
            <a:off x="4000500" y="4924425"/>
            <a:ext cx="51816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</a:rPr>
              <a:t>金字塔</a:t>
            </a:r>
          </a:p>
        </p:txBody>
      </p:sp>
      <p:sp>
        <p:nvSpPr>
          <p:cNvPr id="15387" name="矩形 15386">
            <a:hlinkClick r:id="" action="ppaction://noaction"/>
          </p:cNvPr>
          <p:cNvSpPr/>
          <p:nvPr/>
        </p:nvSpPr>
        <p:spPr>
          <a:xfrm>
            <a:off x="4000500" y="2867025"/>
            <a:ext cx="51054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</a:rPr>
              <a:t>象形文字</a:t>
            </a:r>
          </a:p>
        </p:txBody>
      </p:sp>
      <p:sp>
        <p:nvSpPr>
          <p:cNvPr id="15388" name="矩形 15387">
            <a:hlinkClick r:id="" action="ppaction://noaction"/>
          </p:cNvPr>
          <p:cNvSpPr/>
          <p:nvPr/>
        </p:nvSpPr>
        <p:spPr>
          <a:xfrm>
            <a:off x="3810000" y="1758950"/>
            <a:ext cx="54864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</a:rPr>
              <a:t>太阳历</a:t>
            </a:r>
          </a:p>
        </p:txBody>
      </p:sp>
      <p:sp>
        <p:nvSpPr>
          <p:cNvPr id="15389" name="矩形 15388">
            <a:hlinkClick r:id="" action="ppaction://noaction"/>
          </p:cNvPr>
          <p:cNvSpPr/>
          <p:nvPr/>
        </p:nvSpPr>
        <p:spPr>
          <a:xfrm>
            <a:off x="4655820" y="3919220"/>
            <a:ext cx="37947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</a:rPr>
              <a:t>木乃伊</a:t>
            </a:r>
          </a:p>
        </p:txBody>
      </p:sp>
      <p:graphicFrame>
        <p:nvGraphicFramePr>
          <p:cNvPr id="15391" name="表格 15390"/>
          <p:cNvGraphicFramePr/>
          <p:nvPr/>
        </p:nvGraphicFramePr>
        <p:xfrm>
          <a:off x="1676400" y="1647825"/>
          <a:ext cx="8763000" cy="990600"/>
        </p:xfrm>
        <a:graphic>
          <a:graphicData uri="http://schemas.openxmlformats.org/drawingml/2006/table">
            <a:tbl>
              <a:tblPr/>
              <a:tblGrid>
                <a:gridCol w="1600200"/>
                <a:gridCol w="7162800"/>
              </a:tblGrid>
              <a:tr h="9906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/>
                    </a:p>
                  </a:txBody>
                  <a:tcPr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5400" b="1"/>
                        <a:t> </a:t>
                      </a:r>
                    </a:p>
                  </a:txBody>
                  <a:tcPr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399" name="矩形 15398">
            <a:hlinkClick r:id="" action="ppaction://noaction"/>
          </p:cNvPr>
          <p:cNvSpPr/>
          <p:nvPr/>
        </p:nvSpPr>
        <p:spPr>
          <a:xfrm>
            <a:off x="3924300" y="5929630"/>
            <a:ext cx="51816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</a:rPr>
              <a:t>君主专制统治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86" grpId="0"/>
      <p:bldP spid="15387" grpId="0"/>
      <p:bldP spid="15388" grpId="0"/>
      <p:bldP spid="1538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5230813" y="261938"/>
            <a:ext cx="1728788" cy="70675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太阳历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792923" y="1287463"/>
            <a:ext cx="2014538" cy="58356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依据：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931160" y="1338263"/>
            <a:ext cx="7680325" cy="52197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  <a:cs typeface="+mn-cs"/>
              </a:rPr>
              <a:t>尼罗河水的涨落和农作物的生长规律。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1792923" y="2036763"/>
            <a:ext cx="1798638" cy="58356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划分：</a:t>
            </a: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3016885" y="2036763"/>
            <a:ext cx="7416800" cy="138366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  <a:cs typeface="+mn-cs"/>
              </a:rPr>
              <a:t>把一年划分为泛滥季、播种季、收获季，每季</a:t>
            </a:r>
            <a:r>
              <a:rPr kumimoji="0" lang="en-US" altLang="zh-CN" sz="2800" b="1" kern="1200" cap="none" spc="0" normalizeH="0" baseline="0" noProof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  <a:cs typeface="+mn-cs"/>
              </a:rPr>
              <a:t>4</a:t>
            </a:r>
            <a:r>
              <a:rPr kumimoji="0" lang="zh-CN" altLang="en-US" sz="2800" b="1" kern="1200" cap="none" spc="0" normalizeH="0" baseline="0" noProof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  <a:cs typeface="+mn-cs"/>
              </a:rPr>
              <a:t>个月，每月</a:t>
            </a:r>
            <a:r>
              <a:rPr kumimoji="0" lang="en-US" altLang="zh-CN" sz="2800" b="1" kern="1200" cap="none" spc="0" normalizeH="0" baseline="0" noProof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  <a:cs typeface="+mn-cs"/>
              </a:rPr>
              <a:t>30</a:t>
            </a:r>
            <a:r>
              <a:rPr kumimoji="0" lang="zh-CN" altLang="en-US" sz="2800" b="1" kern="1200" cap="none" spc="0" normalizeH="0" baseline="0" noProof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  <a:cs typeface="+mn-cs"/>
              </a:rPr>
              <a:t>天，岁末加</a:t>
            </a:r>
            <a:r>
              <a:rPr kumimoji="0" lang="en-US" altLang="zh-CN" sz="2800" b="1" kern="1200" cap="none" spc="0" normalizeH="0" baseline="0" noProof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  <a:cs typeface="+mn-cs"/>
              </a:rPr>
              <a:t>5</a:t>
            </a:r>
            <a:r>
              <a:rPr kumimoji="0" lang="zh-CN" altLang="en-US" sz="2800" b="1" kern="1200" cap="none" spc="0" normalizeH="0" baseline="0" noProof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  <a:cs typeface="+mn-cs"/>
              </a:rPr>
              <a:t>天宗教节日，一年就为</a:t>
            </a:r>
            <a:r>
              <a:rPr kumimoji="0" lang="en-US" altLang="zh-CN" sz="2800" b="1" kern="1200" cap="none" spc="0" normalizeH="0" baseline="0" noProof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  <a:cs typeface="+mn-cs"/>
              </a:rPr>
              <a:t>365</a:t>
            </a:r>
            <a:r>
              <a:rPr kumimoji="0" lang="zh-CN" altLang="en-US" sz="2800" b="1" kern="1200" cap="none" spc="0" normalizeH="0" baseline="0" noProof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  <a:cs typeface="+mn-cs"/>
              </a:rPr>
              <a:t>天。</a:t>
            </a: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1632268" y="4873625"/>
            <a:ext cx="1512888" cy="58356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意义：</a:t>
            </a: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3014980" y="4688840"/>
            <a:ext cx="7418388" cy="953135"/>
          </a:xfrm>
          <a:prstGeom prst="rect">
            <a:avLst/>
          </a:prstGeom>
          <a:noFill/>
          <a:ln w="28575" algn="ctr">
            <a:solidFill>
              <a:srgbClr val="FF33CC"/>
            </a:solidFill>
            <a:miter lim="800000"/>
          </a:ln>
        </p:spPr>
        <p:txBody>
          <a:bodyPr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  <a:cs typeface="+mn-cs"/>
              </a:rPr>
              <a:t>这一发明对后世影响很大，后来的罗马历法以及我们今天通用的公历，都源于这种历法。</a:t>
            </a: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1926273" y="3371850"/>
            <a:ext cx="9294813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这生动反映了天文历法与农业生产的密切关系</a:t>
            </a: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3145473" y="4013200"/>
            <a:ext cx="563880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3200" b="1" u="sng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“</a:t>
            </a:r>
            <a:r>
              <a:rPr kumimoji="0" lang="zh-CN" altLang="en-US" sz="3200" b="1" u="sng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埃及是尼罗河的赠礼”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1" grpId="0"/>
      <p:bldP spid="12" grpId="0" bldLvl="0" animBg="1"/>
      <p:bldP spid="13" grpId="0"/>
      <p:bldP spid="1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7"/>
    </a:accent6>
    <a:hlink>
      <a:srgbClr val="CCCCFF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1684</Words>
  <PresentationFormat>自定义</PresentationFormat>
  <Paragraphs>220</Paragraphs>
  <Slides>28</Slides>
  <Notes>11</Notes>
  <HiddenSlides>1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dcterms:created xsi:type="dcterms:W3CDTF">2018-08-23T07:35:00Z</dcterms:created>
  <dcterms:modified xsi:type="dcterms:W3CDTF">2018-10-22T01:41:56Z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2052-10.1.0.7468</vt:lpwstr>
  </property>
</Properties>
</file>