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</p:sldMasterIdLst>
  <p:notesMasterIdLst>
    <p:notesMasterId r:id="rId9"/>
  </p:notesMasterIdLst>
  <p:sldIdLst>
    <p:sldId id="466" r:id="rId4"/>
    <p:sldId id="315" r:id="rId5"/>
    <p:sldId id="417" r:id="rId6"/>
    <p:sldId id="419" r:id="rId7"/>
    <p:sldId id="455" r:id="rId8"/>
    <p:sldId id="454" r:id="rId10"/>
    <p:sldId id="456" r:id="rId11"/>
    <p:sldId id="457" r:id="rId12"/>
    <p:sldId id="420" r:id="rId13"/>
    <p:sldId id="421" r:id="rId14"/>
    <p:sldId id="434" r:id="rId15"/>
    <p:sldId id="458" r:id="rId16"/>
    <p:sldId id="425" r:id="rId17"/>
    <p:sldId id="430" r:id="rId18"/>
    <p:sldId id="407" r:id="rId19"/>
  </p:sldIdLst>
  <p:sldSz cx="1219009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00"/>
    <a:srgbClr val="FF00FF"/>
    <a:srgbClr val="009900"/>
    <a:srgbClr val="C1A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888" y="-90"/>
      </p:cViewPr>
      <p:guideLst>
        <p:guide orient="horz" pos="2148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 sz="1200" dirty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08833C8-5674-4F98-9862-7AC0A262D87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/>
          </p:cNvSpPr>
          <p:nvPr>
            <p:ph type="sldImg" idx="2"/>
          </p:nvPr>
        </p:nvSpPr>
        <p:spPr/>
      </p:sp>
      <p:sp>
        <p:nvSpPr>
          <p:cNvPr id="31746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charset="0"/>
              <a:buNone/>
            </a:pPr>
            <a:fld id="{262B6C2A-F726-4419-8DFE-7D611A2B1C42}" type="slidenum">
              <a:rPr lang="en-US" altLang="zh-CN" smtClean="0">
                <a:latin typeface="Arial" charset="0"/>
                <a:ea typeface="宋体" charset="-122"/>
              </a:rPr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41986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1987" name="Rectangle 3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239147" y="692150"/>
            <a:ext cx="11883226" cy="61102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2543836" y="2492375"/>
            <a:ext cx="7392362" cy="12223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2055" name="矩形 2054"/>
          <p:cNvSpPr/>
          <p:nvPr/>
        </p:nvSpPr>
        <p:spPr>
          <a:xfrm>
            <a:off x="2117" y="549275"/>
            <a:ext cx="12190095" cy="15113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6" name="标题 2055"/>
          <p:cNvSpPr/>
          <p:nvPr>
            <p:ph type="ctrTitle"/>
          </p:nvPr>
        </p:nvSpPr>
        <p:spPr>
          <a:xfrm>
            <a:off x="1007376" y="620713"/>
            <a:ext cx="10361581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b="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/>
    </p:bld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1" y="1709738"/>
            <a:ext cx="10513957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1" y="4589463"/>
            <a:ext cx="10513957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05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4758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25"/>
            <a:ext cx="1051395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57" y="1681163"/>
            <a:ext cx="515698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57" y="2505075"/>
            <a:ext cx="515698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236" y="1681163"/>
            <a:ext cx="518237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236" y="2505075"/>
            <a:ext cx="518237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819" y="274638"/>
            <a:ext cx="274277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05" y="274638"/>
            <a:ext cx="8069312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41998" descr="12090410105557f"/>
          <p:cNvPicPr>
            <a:picLocks noChangeAspect="1"/>
          </p:cNvPicPr>
          <p:nvPr userDrawn="1"/>
        </p:nvPicPr>
        <p:blipFill>
          <a:blip r:embed="rId12"/>
          <a:srcRect l="8887" t="1610" b="89497"/>
          <a:stretch>
            <a:fillRect/>
          </a:stretch>
        </p:blipFill>
        <p:spPr bwMode="auto">
          <a:xfrm>
            <a:off x="6288088" y="0"/>
            <a:ext cx="5902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41991" descr="优翼不带字1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10874375" y="44450"/>
            <a:ext cx="12128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41994" descr="12090410105639f"/>
          <p:cNvPicPr>
            <a:picLocks noChangeAspect="1"/>
          </p:cNvPicPr>
          <p:nvPr userDrawn="1"/>
        </p:nvPicPr>
        <p:blipFill>
          <a:blip r:embed="rId14"/>
          <a:srcRect t="93056"/>
          <a:stretch>
            <a:fillRect/>
          </a:stretch>
        </p:blipFill>
        <p:spPr bwMode="auto">
          <a:xfrm>
            <a:off x="0" y="6453188"/>
            <a:ext cx="121904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4613275" y="6669088"/>
            <a:ext cx="3498850" cy="18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30000"/>
              </a:lnSpc>
              <a:buFont typeface="Arial" charset="0"/>
              <a:buNone/>
            </a:pPr>
            <a:r>
              <a:rPr lang="en-US" altLang="zh-CN" sz="2000" b="1">
                <a:solidFill>
                  <a:srgbClr val="009900"/>
                </a:solidFill>
                <a:latin typeface="Times New Roman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2117" y="333375"/>
            <a:ext cx="12190095" cy="100965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1027" name="图片 1026" descr="关系图"/>
          <p:cNvPicPr>
            <a:picLocks noChangeAspect="1"/>
          </p:cNvPicPr>
          <p:nvPr/>
        </p:nvPicPr>
        <p:blipFill>
          <a:blip r:embed="rId12"/>
          <a:srcRect t="1094" r="8122" b="13318"/>
          <a:stretch>
            <a:fillRect/>
          </a:stretch>
        </p:blipFill>
        <p:spPr>
          <a:xfrm>
            <a:off x="7728859" y="4438650"/>
            <a:ext cx="4452771" cy="2333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8" name="标题 1027"/>
          <p:cNvSpPr/>
          <p:nvPr>
            <p:ph type="title"/>
          </p:nvPr>
        </p:nvSpPr>
        <p:spPr>
          <a:xfrm>
            <a:off x="609505" y="274638"/>
            <a:ext cx="10971086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/>
          <p:nvPr>
            <p:ph type="body" idx="1"/>
          </p:nvPr>
        </p:nvSpPr>
        <p:spPr>
          <a:xfrm>
            <a:off x="609505" y="1600200"/>
            <a:ext cx="10971086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7.GIF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audio" Target="../media/audio2.wav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5"/>
          <p:cNvSpPr>
            <a:spLocks noChangeArrowheads="1"/>
          </p:cNvSpPr>
          <p:nvPr/>
        </p:nvSpPr>
        <p:spPr bwMode="auto">
          <a:xfrm>
            <a:off x="1200150" y="4800600"/>
            <a:ext cx="102711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古代两河流域</a:t>
            </a:r>
          </a:p>
        </p:txBody>
      </p:sp>
      <p:sp>
        <p:nvSpPr>
          <p:cNvPr id="26626" name="Text Box 33"/>
          <p:cNvSpPr txBox="1">
            <a:spLocks noChangeArrowheads="1"/>
          </p:cNvSpPr>
          <p:nvPr/>
        </p:nvSpPr>
        <p:spPr bwMode="auto">
          <a:xfrm>
            <a:off x="1058863" y="923925"/>
            <a:ext cx="4125912" cy="8302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九年级历史上册（R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582738" y="3590925"/>
            <a:ext cx="902493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第一单元  古代亚非文明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7"/>
          <p:cNvSpPr txBox="1">
            <a:spLocks noChangeArrowheads="1"/>
          </p:cNvSpPr>
          <p:nvPr/>
        </p:nvSpPr>
        <p:spPr bwMode="auto">
          <a:xfrm>
            <a:off x="1035050" y="552450"/>
            <a:ext cx="378142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3汉谟拉比法典</a:t>
            </a:r>
            <a:endParaRPr lang="zh-CN" altLang="en-US" sz="3600" b="1"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36866" name="Picture 2" descr="http://pic.baike.soso.com/p/20140319/20140319095758-1308563034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4388" y="1700213"/>
            <a:ext cx="3649662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Line 9"/>
          <p:cNvSpPr>
            <a:spLocks noChangeShapeType="1"/>
          </p:cNvSpPr>
          <p:nvPr/>
        </p:nvSpPr>
        <p:spPr bwMode="auto">
          <a:xfrm>
            <a:off x="4464050" y="1844675"/>
            <a:ext cx="3351213" cy="584200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8" name="Rectangle 5"/>
          <p:cNvSpPr>
            <a:spLocks noChangeArrowheads="1"/>
          </p:cNvSpPr>
          <p:nvPr/>
        </p:nvSpPr>
        <p:spPr bwMode="auto">
          <a:xfrm>
            <a:off x="4846638" y="2565400"/>
            <a:ext cx="2471737" cy="554038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君权神授</a:t>
            </a:r>
          </a:p>
        </p:txBody>
      </p:sp>
      <p:grpSp>
        <p:nvGrpSpPr>
          <p:cNvPr id="2" name="组合 8"/>
          <p:cNvGrpSpPr/>
          <p:nvPr/>
        </p:nvGrpSpPr>
        <p:grpSpPr bwMode="auto">
          <a:xfrm>
            <a:off x="7726363" y="1196975"/>
            <a:ext cx="3556000" cy="3775075"/>
            <a:chOff x="5796136" y="1196752"/>
            <a:chExt cx="2667397" cy="3774613"/>
          </a:xfrm>
        </p:grpSpPr>
        <p:pic>
          <p:nvPicPr>
            <p:cNvPr id="36871" name="Picture 4" descr="http://a3.att.hudong.com/83/97/01300000280411124833975460435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868144" y="1196752"/>
              <a:ext cx="2448272" cy="3390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2" name="Text Box 6"/>
            <p:cNvSpPr txBox="1">
              <a:spLocks noChangeArrowheads="1"/>
            </p:cNvSpPr>
            <p:nvPr/>
          </p:nvSpPr>
          <p:spPr bwMode="auto">
            <a:xfrm>
              <a:off x="5796136" y="4725144"/>
              <a:ext cx="2667397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altLang="zh-CN" sz="1600">
                  <a:latin typeface="黑体" pitchFamily="49" charset="-122"/>
                  <a:ea typeface="黑体" pitchFamily="49" charset="-122"/>
                </a:rPr>
                <a:t>《</a:t>
              </a:r>
              <a:r>
                <a:rPr lang="zh-CN" altLang="en-US" sz="1600">
                  <a:latin typeface="黑体" pitchFamily="49" charset="-122"/>
                  <a:ea typeface="黑体" pitchFamily="49" charset="-122"/>
                </a:rPr>
                <a:t>汉谟拉比法典</a:t>
              </a:r>
              <a:r>
                <a:rPr lang="en-US" altLang="zh-CN" sz="1600">
                  <a:latin typeface="黑体" pitchFamily="49" charset="-122"/>
                  <a:ea typeface="黑体" pitchFamily="49" charset="-122"/>
                </a:rPr>
                <a:t>》</a:t>
              </a:r>
              <a:r>
                <a:rPr lang="zh-CN" altLang="en-US" sz="1600">
                  <a:latin typeface="黑体" pitchFamily="49" charset="-122"/>
                  <a:ea typeface="黑体" pitchFamily="49" charset="-122"/>
                </a:rPr>
                <a:t>石碑上半部</a:t>
              </a:r>
            </a:p>
          </p:txBody>
        </p:sp>
      </p:grpSp>
      <p:sp>
        <p:nvSpPr>
          <p:cNvPr id="36870" name="Rectangle 11"/>
          <p:cNvSpPr>
            <a:spLocks noChangeArrowheads="1"/>
          </p:cNvSpPr>
          <p:nvPr/>
        </p:nvSpPr>
        <p:spPr bwMode="auto">
          <a:xfrm>
            <a:off x="5284788" y="5108575"/>
            <a:ext cx="6281737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汉谟拉比法典</a:t>
            </a:r>
            <a:r>
              <a:rPr lang="en-US" altLang="zh-CN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endParaRPr lang="en-US" altLang="zh-CN" sz="30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世界上第一部比较完备的成文法典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36867" grpId="0" animBg="1"/>
      <p:bldP spid="36868" grpId="0" bldLvl="0" animBg="1"/>
      <p:bldP spid="368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6153"/>
          <p:cNvSpPr txBox="1">
            <a:spLocks noChangeArrowheads="1"/>
          </p:cNvSpPr>
          <p:nvPr/>
        </p:nvSpPr>
        <p:spPr bwMode="auto">
          <a:xfrm>
            <a:off x="617538" y="671513"/>
            <a:ext cx="11231562" cy="652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1.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目的</a:t>
            </a:r>
            <a:r>
              <a:rPr lang="zh-CN" altLang="en-US" sz="2600" b="1">
                <a:latin typeface="宋体" charset="-122"/>
              </a:rPr>
              <a:t>：巩固奴隶主阶级的统治。</a:t>
            </a:r>
          </a:p>
        </p:txBody>
      </p:sp>
      <p:sp>
        <p:nvSpPr>
          <p:cNvPr id="37890" name="文本框 6153"/>
          <p:cNvSpPr txBox="1">
            <a:spLocks noChangeArrowheads="1"/>
          </p:cNvSpPr>
          <p:nvPr/>
        </p:nvSpPr>
        <p:spPr bwMode="auto">
          <a:xfrm>
            <a:off x="617538" y="1323975"/>
            <a:ext cx="11425237" cy="652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2.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实质</a:t>
            </a:r>
            <a:r>
              <a:rPr lang="zh-CN" altLang="en-US" sz="2600" b="1">
                <a:latin typeface="宋体" charset="-122"/>
              </a:rPr>
              <a:t>：维护奴隶主阶级的利益，强化奴隶主阶级的专政。</a:t>
            </a:r>
          </a:p>
        </p:txBody>
      </p:sp>
      <p:pic>
        <p:nvPicPr>
          <p:cNvPr id="37891" name="Picture 2" descr="D:\图库\64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551988" y="4654550"/>
            <a:ext cx="2297112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文本框 4"/>
          <p:cNvSpPr txBox="1">
            <a:spLocks noChangeArrowheads="1"/>
          </p:cNvSpPr>
          <p:nvPr/>
        </p:nvSpPr>
        <p:spPr bwMode="auto">
          <a:xfrm>
            <a:off x="617538" y="2103438"/>
            <a:ext cx="9617075" cy="329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3.主要内容</a:t>
            </a:r>
            <a:r>
              <a:rPr lang="zh-CN" altLang="en-US" sz="2600" b="1">
                <a:latin typeface="宋体" charset="-122"/>
              </a:rPr>
              <a:t>：</a:t>
            </a:r>
            <a:endParaRPr lang="zh-CN" altLang="en-US" sz="26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（</a:t>
            </a:r>
            <a:r>
              <a:rPr lang="en-US" altLang="zh-CN" sz="2600" b="1">
                <a:latin typeface="宋体" charset="-122"/>
              </a:rPr>
              <a:t>1</a:t>
            </a:r>
            <a:r>
              <a:rPr lang="zh-CN" altLang="en-US" sz="2600" b="1">
                <a:latin typeface="宋体" charset="-122"/>
              </a:rPr>
              <a:t>）古巴比伦分为拥有公民权的自由民、无公</a:t>
            </a:r>
            <a:endParaRPr lang="zh-CN" altLang="en-US" sz="26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是权的自由民和奴隶三个严格的社会等级。</a:t>
            </a:r>
            <a:endParaRPr lang="zh-CN" altLang="en-US" sz="26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（</a:t>
            </a:r>
            <a:r>
              <a:rPr lang="en-US" altLang="zh-CN" sz="2600" b="1">
                <a:latin typeface="宋体" charset="-122"/>
              </a:rPr>
              <a:t>2</a:t>
            </a:r>
            <a:r>
              <a:rPr lang="zh-CN" altLang="en-US" sz="2600" b="1">
                <a:latin typeface="宋体" charset="-122"/>
              </a:rPr>
              <a:t>）奴隶制度在古巴比伦布当发达，家庭奴隶制是古巴比伦的一大特征。</a:t>
            </a:r>
            <a:endParaRPr lang="zh-CN" altLang="en-US" sz="26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（</a:t>
            </a:r>
            <a:r>
              <a:rPr lang="en-US" altLang="zh-CN" sz="2600" b="1">
                <a:latin typeface="宋体" charset="-122"/>
              </a:rPr>
              <a:t>3</a:t>
            </a:r>
            <a:r>
              <a:rPr lang="zh-CN" altLang="en-US" sz="2600" b="1">
                <a:latin typeface="宋体" charset="-122"/>
              </a:rPr>
              <a:t>）法典中有许多关于租赁、雇佣、交换、借贷等方面的规定，说明商品经济在古巴比伦比较活跃。</a:t>
            </a:r>
            <a:endParaRPr lang="en-US" altLang="zh-CN" sz="2600" b="1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7890" grpId="0"/>
      <p:bldP spid="378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1"/>
          <p:cNvSpPr txBox="1">
            <a:spLocks noChangeArrowheads="1"/>
          </p:cNvSpPr>
          <p:nvPr/>
        </p:nvSpPr>
        <p:spPr bwMode="auto">
          <a:xfrm>
            <a:off x="1001713" y="142875"/>
            <a:ext cx="9745662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  <a:sym typeface="+mn-ea"/>
              </a:rPr>
              <a:t>4.价值</a:t>
            </a:r>
            <a:r>
              <a:rPr lang="zh-CN" altLang="en-US" sz="2600" b="1">
                <a:latin typeface="宋体" charset="-122"/>
                <a:sym typeface="+mn-ea"/>
              </a:rPr>
              <a:t>：它是两河流域古代文明的集中体现，是流传下来的人类历史上第一部比法典较完备的成文。</a:t>
            </a:r>
            <a:endParaRPr lang="zh-CN" altLang="en-US" sz="2600" b="1">
              <a:latin typeface="宋体" charset="-122"/>
            </a:endParaRPr>
          </a:p>
        </p:txBody>
      </p:sp>
      <p:sp>
        <p:nvSpPr>
          <p:cNvPr id="38914" name="文本框 2"/>
          <p:cNvSpPr txBox="1">
            <a:spLocks noChangeArrowheads="1"/>
          </p:cNvSpPr>
          <p:nvPr/>
        </p:nvSpPr>
        <p:spPr bwMode="auto">
          <a:xfrm>
            <a:off x="865188" y="1704975"/>
            <a:ext cx="9882187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60400">
              <a:lnSpc>
                <a:spcPct val="150000"/>
              </a:lnSpc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汉谟拉比法典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latin typeface="宋体" charset="-122"/>
              </a:rPr>
              <a:t>是古巴比伦王国留给人类的宝贵的文化遗产，表明人类社会的法制传统源远流长。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389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4"/>
          <p:cNvSpPr txBox="1">
            <a:spLocks noChangeArrowheads="1"/>
          </p:cNvSpPr>
          <p:nvPr/>
        </p:nvSpPr>
        <p:spPr bwMode="auto">
          <a:xfrm>
            <a:off x="431800" y="1354138"/>
            <a:ext cx="11423650" cy="4738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汉谟拉比法典部分内容：    </a:t>
            </a:r>
            <a:endParaRPr lang="en-US" altLang="zh-CN" sz="2600" b="1">
              <a:latin typeface="宋体" charset="-122"/>
            </a:endParaRPr>
          </a:p>
          <a:p>
            <a:pPr>
              <a:lnSpc>
                <a:spcPct val="170000"/>
              </a:lnSpc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   第</a:t>
            </a:r>
            <a:r>
              <a:rPr lang="en-US" altLang="zh-CN" sz="2600" b="1">
                <a:latin typeface="宋体" charset="-122"/>
              </a:rPr>
              <a:t>16</a:t>
            </a:r>
            <a:r>
              <a:rPr lang="zh-CN" altLang="en-US" sz="2600" b="1">
                <a:latin typeface="宋体" charset="-122"/>
              </a:rPr>
              <a:t>条：自由民藏匿宫廷或穆什钦努（指被征服地区的人）之逃奴于其家，而据不交出者，此家家主应处死。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170000"/>
              </a:lnSpc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   第</a:t>
            </a:r>
            <a:r>
              <a:rPr lang="en-US" altLang="zh-CN" sz="2600" b="1">
                <a:latin typeface="宋体" charset="-122"/>
              </a:rPr>
              <a:t>226</a:t>
            </a:r>
            <a:r>
              <a:rPr lang="zh-CN" altLang="en-US" sz="2600" b="1">
                <a:latin typeface="宋体" charset="-122"/>
              </a:rPr>
              <a:t>条，倘理发师未告知主人而剃去其奴隶之标识者，则此理发师应断指。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170000"/>
              </a:lnSpc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   第</a:t>
            </a:r>
            <a:r>
              <a:rPr lang="en-US" altLang="zh-CN" sz="2600" b="1">
                <a:latin typeface="宋体" charset="-122"/>
              </a:rPr>
              <a:t>282</a:t>
            </a:r>
            <a:r>
              <a:rPr lang="zh-CN" altLang="en-US" sz="2600" b="1">
                <a:latin typeface="宋体" charset="-122"/>
              </a:rPr>
              <a:t>条，倘若奴隶告其主人云：“你非吾之主人。”则此主人应证实其为自己的奴隶，而后其主人得割其耳。</a:t>
            </a:r>
          </a:p>
        </p:txBody>
      </p:sp>
      <p:grpSp>
        <p:nvGrpSpPr>
          <p:cNvPr id="22531" name="组合 1"/>
          <p:cNvGrpSpPr/>
          <p:nvPr/>
        </p:nvGrpSpPr>
        <p:grpSpPr bwMode="auto">
          <a:xfrm>
            <a:off x="239713" y="365125"/>
            <a:ext cx="3211512" cy="687388"/>
            <a:chOff x="283" y="575"/>
            <a:chExt cx="3795" cy="1083"/>
          </a:xfrm>
        </p:grpSpPr>
        <p:pic>
          <p:nvPicPr>
            <p:cNvPr id="39939" name="图片 8205" descr="13240475_221319465105_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3" y="575"/>
              <a:ext cx="1578" cy="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40" name="矩形 8201"/>
            <p:cNvSpPr>
              <a:spLocks noChangeArrowheads="1"/>
            </p:cNvSpPr>
            <p:nvPr/>
          </p:nvSpPr>
          <p:spPr bwMode="auto">
            <a:xfrm>
              <a:off x="1618" y="742"/>
              <a:ext cx="2460" cy="8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buFont typeface="Arial" charset="0"/>
                <a:buNone/>
              </a:pPr>
              <a:r>
                <a:rPr lang="zh-CN" altLang="en-US" sz="27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拓展延伸</a:t>
              </a:r>
            </a:p>
          </p:txBody>
        </p:sp>
        <p:sp>
          <p:nvSpPr>
            <p:cNvPr id="39941" name="直接连接符 8202"/>
            <p:cNvSpPr>
              <a:spLocks noChangeShapeType="1"/>
            </p:cNvSpPr>
            <p:nvPr/>
          </p:nvSpPr>
          <p:spPr bwMode="auto">
            <a:xfrm>
              <a:off x="1780" y="1500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2" name="直接连接符 8203"/>
            <p:cNvSpPr>
              <a:spLocks noChangeShapeType="1"/>
            </p:cNvSpPr>
            <p:nvPr/>
          </p:nvSpPr>
          <p:spPr bwMode="auto">
            <a:xfrm>
              <a:off x="1803" y="795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6391"/>
          <p:cNvGrpSpPr/>
          <p:nvPr/>
        </p:nvGrpSpPr>
        <p:grpSpPr bwMode="auto">
          <a:xfrm>
            <a:off x="912813" y="692150"/>
            <a:ext cx="9201150" cy="2030413"/>
            <a:chOff x="431" y="300"/>
            <a:chExt cx="4348" cy="1279"/>
          </a:xfrm>
        </p:grpSpPr>
        <p:pic>
          <p:nvPicPr>
            <p:cNvPr id="40965" name="Picture 3" descr="026_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1" y="709"/>
              <a:ext cx="920" cy="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66" name="AutoShape 4"/>
            <p:cNvSpPr>
              <a:spLocks noChangeArrowheads="1"/>
            </p:cNvSpPr>
            <p:nvPr/>
          </p:nvSpPr>
          <p:spPr bwMode="auto">
            <a:xfrm>
              <a:off x="2109" y="300"/>
              <a:ext cx="2670" cy="1219"/>
            </a:xfrm>
            <a:prstGeom prst="cloudCallout">
              <a:avLst>
                <a:gd name="adj1" fmla="val -77718"/>
                <a:gd name="adj2" fmla="val 10380"/>
              </a:avLst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2800" b="1">
                  <a:latin typeface="宋体" charset="-122"/>
                </a:rPr>
                <a:t>汉谟拉比法典的实质是什么？</a:t>
              </a:r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935038" y="3232150"/>
            <a:ext cx="10607675" cy="2860675"/>
            <a:chOff x="408" y="1791"/>
            <a:chExt cx="5012" cy="1802"/>
          </a:xfrm>
        </p:grpSpPr>
        <p:sp>
          <p:nvSpPr>
            <p:cNvPr id="40963" name="Rectangle 6"/>
            <p:cNvSpPr>
              <a:spLocks noChangeArrowheads="1"/>
            </p:cNvSpPr>
            <p:nvPr/>
          </p:nvSpPr>
          <p:spPr bwMode="auto">
            <a:xfrm>
              <a:off x="408" y="1791"/>
              <a:ext cx="4196" cy="1628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miter lim="800000"/>
            </a:ln>
          </p:spPr>
          <p:txBody>
            <a:bodyPr lIns="0" tIns="36000" rIns="0" bIns="36000">
              <a:spAutoFit/>
            </a:bodyPr>
            <a:lstStyle/>
            <a:p>
              <a:pPr>
                <a:lnSpc>
                  <a:spcPct val="170000"/>
                </a:lnSpc>
                <a:buFont typeface="Arial" charset="0"/>
                <a:buNone/>
              </a:pPr>
              <a:r>
                <a:rPr lang="zh-CN" altLang="en-US" sz="2400" b="1">
                  <a:latin typeface="宋体" charset="-122"/>
                </a:rPr>
                <a:t>    从法典的内容看，他处处</a:t>
              </a:r>
              <a:r>
                <a:rPr lang="zh-CN" altLang="en-US" sz="2400" b="1" u="sng">
                  <a:solidFill>
                    <a:srgbClr val="FF0000"/>
                  </a:solidFill>
                  <a:latin typeface="宋体" charset="-122"/>
                </a:rPr>
                <a:t>维护奴隶主阶级的利益</a:t>
              </a:r>
              <a:r>
                <a:rPr lang="zh-CN" altLang="en-US" sz="2400" b="1">
                  <a:latin typeface="宋体" charset="-122"/>
                </a:rPr>
                <a:t>，强化奴隶主阶级的专政。在阶级社会里，法律是统治阶级意志的体现，是维护国家政权的工具。</a:t>
              </a:r>
            </a:p>
          </p:txBody>
        </p:sp>
        <p:pic>
          <p:nvPicPr>
            <p:cNvPr id="40964" name="Picture 7" descr="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434" y="2879"/>
              <a:ext cx="986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61442" descr="63e113a3t72d0e2d16bd1&amp;690"/>
          <p:cNvPicPr>
            <a:picLocks noChangeAspect="1"/>
          </p:cNvPicPr>
          <p:nvPr/>
        </p:nvPicPr>
        <p:blipFill>
          <a:blip r:embed="rId1"/>
          <a:srcRect l="13129" t="32607" r="10374"/>
          <a:stretch>
            <a:fillRect/>
          </a:stretch>
        </p:blipFill>
        <p:spPr bwMode="auto">
          <a:xfrm>
            <a:off x="3927475" y="1268413"/>
            <a:ext cx="47609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文本框 1"/>
          <p:cNvSpPr txBox="1">
            <a:spLocks noChangeArrowheads="1"/>
          </p:cNvSpPr>
          <p:nvPr/>
        </p:nvSpPr>
        <p:spPr bwMode="auto">
          <a:xfrm>
            <a:off x="2554288" y="5022850"/>
            <a:ext cx="7507287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         </a:t>
            </a:r>
            <a:r>
              <a:rPr lang="en-US" altLang="zh-CN" sz="3200" i="1">
                <a:solidFill>
                  <a:srgbClr val="FF0000"/>
                </a:solidFill>
              </a:rPr>
              <a:t>     </a:t>
            </a:r>
            <a:r>
              <a:rPr lang="zh-CN" altLang="en-US" sz="3600" i="1">
                <a:solidFill>
                  <a:srgbClr val="FF0000"/>
                </a:solidFill>
              </a:rPr>
              <a:t>谢谢观看！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副标题 8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2413" cy="1655762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>
              <a:ea typeface="宋体" charset="-122"/>
            </a:endParaRPr>
          </a:p>
        </p:txBody>
      </p:sp>
      <p:grpSp>
        <p:nvGrpSpPr>
          <p:cNvPr id="4098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2" cy="844"/>
          </a:xfrm>
        </p:grpSpPr>
        <p:pic>
          <p:nvPicPr>
            <p:cNvPr id="27654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5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pic>
        <p:nvPicPr>
          <p:cNvPr id="27651" name="Picture 3" descr="C:\Users\Administrator\Desktop\图片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1408113"/>
            <a:ext cx="8831263" cy="469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AutoShape 5"/>
          <p:cNvSpPr>
            <a:spLocks noChangeArrowheads="1"/>
          </p:cNvSpPr>
          <p:nvPr/>
        </p:nvSpPr>
        <p:spPr bwMode="auto">
          <a:xfrm>
            <a:off x="2628900" y="3716338"/>
            <a:ext cx="3933825" cy="652462"/>
          </a:xfrm>
          <a:prstGeom prst="rightArrowCallout">
            <a:avLst>
              <a:gd name="adj1" fmla="val 25000"/>
              <a:gd name="adj2" fmla="val 25000"/>
              <a:gd name="adj3" fmla="val 79943"/>
              <a:gd name="adj4" fmla="val 79398"/>
            </a:avLst>
          </a:prstGeom>
          <a:solidFill>
            <a:srgbClr val="FFFF00"/>
          </a:solidFill>
          <a:ln w="12700" cap="sq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幼发拉底河</a:t>
            </a:r>
          </a:p>
        </p:txBody>
      </p:sp>
      <p:sp>
        <p:nvSpPr>
          <p:cNvPr id="27653" name="AutoShape 4"/>
          <p:cNvSpPr>
            <a:spLocks noChangeArrowheads="1"/>
          </p:cNvSpPr>
          <p:nvPr/>
        </p:nvSpPr>
        <p:spPr bwMode="auto">
          <a:xfrm>
            <a:off x="6767513" y="3351213"/>
            <a:ext cx="4032250" cy="579437"/>
          </a:xfrm>
          <a:prstGeom prst="leftArrowCallout">
            <a:avLst>
              <a:gd name="adj1" fmla="val 25000"/>
              <a:gd name="adj2" fmla="val 25000"/>
              <a:gd name="adj3" fmla="val 77128"/>
              <a:gd name="adj4" fmla="val 76111"/>
            </a:avLst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底格里斯河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 animBg="1"/>
      <p:bldP spid="2765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90650" y="836613"/>
            <a:ext cx="9947275" cy="50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0"/>
          <p:cNvGrpSpPr/>
          <p:nvPr/>
        </p:nvGrpSpPr>
        <p:grpSpPr bwMode="auto">
          <a:xfrm>
            <a:off x="5238750" y="2003425"/>
            <a:ext cx="6062663" cy="1630363"/>
            <a:chOff x="0" y="7"/>
            <a:chExt cx="3299" cy="1177"/>
          </a:xfrm>
        </p:grpSpPr>
        <p:sp>
          <p:nvSpPr>
            <p:cNvPr id="28675" name="Line 21"/>
            <p:cNvSpPr>
              <a:spLocks noChangeShapeType="1"/>
            </p:cNvSpPr>
            <p:nvPr/>
          </p:nvSpPr>
          <p:spPr bwMode="auto">
            <a:xfrm>
              <a:off x="106" y="7"/>
              <a:ext cx="1950" cy="38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6" name="Line 22"/>
            <p:cNvSpPr>
              <a:spLocks noChangeShapeType="1"/>
            </p:cNvSpPr>
            <p:nvPr/>
          </p:nvSpPr>
          <p:spPr bwMode="auto">
            <a:xfrm flipV="1">
              <a:off x="0" y="392"/>
              <a:ext cx="2056" cy="7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7" name="Rectangle 23"/>
            <p:cNvSpPr>
              <a:spLocks noChangeArrowheads="1"/>
            </p:cNvSpPr>
            <p:nvPr/>
          </p:nvSpPr>
          <p:spPr bwMode="auto">
            <a:xfrm>
              <a:off x="2089" y="214"/>
              <a:ext cx="1210" cy="37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</p:spPr>
          <p:txBody>
            <a:bodyPr lIns="36000" tIns="36000" rIns="36000" bIns="36000" anchor="ctr" anchorCtr="1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两河流域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1"/>
          <p:cNvSpPr>
            <a:spLocks noChangeArrowheads="1"/>
          </p:cNvSpPr>
          <p:nvPr/>
        </p:nvSpPr>
        <p:spPr bwMode="auto">
          <a:xfrm>
            <a:off x="719138" y="996950"/>
            <a:ext cx="10936287" cy="454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1古代两河流域文明</a:t>
            </a:r>
            <a:endParaRPr lang="en-US" altLang="zh-CN" sz="26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6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为什么叫“新月沃地”？是由哪两条河流冲击成的？</a:t>
            </a:r>
            <a:endParaRPr lang="en-US" altLang="zh-CN" sz="26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en-US" altLang="zh-CN" sz="26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en-US" altLang="zh-CN" sz="26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en-US" altLang="zh-CN" sz="26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6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两河流域发展历程</a:t>
            </a:r>
            <a:endParaRPr lang="zh-CN" altLang="en-US" sz="26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en-US" altLang="zh-CN" sz="26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en-US" altLang="zh-CN" sz="26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zh-CN" altLang="en-US" sz="26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en-US" altLang="zh-CN" sz="26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zh-CN" altLang="en-US" sz="26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698" name="矩形 4"/>
          <p:cNvSpPr>
            <a:spLocks noChangeArrowheads="1"/>
          </p:cNvSpPr>
          <p:nvPr/>
        </p:nvSpPr>
        <p:spPr bwMode="auto">
          <a:xfrm>
            <a:off x="1125538" y="1974850"/>
            <a:ext cx="8347075" cy="1123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 b="1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从地图上看，它形似一弯新月，土地肥沃。是由</a:t>
            </a:r>
            <a:r>
              <a:rPr lang="zh-CN" altLang="en-US" sz="2600" b="1">
                <a:solidFill>
                  <a:srgbClr val="00664D"/>
                </a:solidFill>
                <a:latin typeface="楷体" pitchFamily="49" charset="-122"/>
                <a:ea typeface="楷体" pitchFamily="49" charset="-122"/>
              </a:rPr>
              <a:t>幼发拉底河和底格里斯河</a:t>
            </a:r>
            <a:r>
              <a:rPr lang="zh-CN" altLang="en-US" sz="2600" b="1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9699" name="矩形 5"/>
          <p:cNvSpPr>
            <a:spLocks noChangeArrowheads="1"/>
          </p:cNvSpPr>
          <p:nvPr/>
        </p:nvSpPr>
        <p:spPr bwMode="auto">
          <a:xfrm>
            <a:off x="719138" y="3686175"/>
            <a:ext cx="11177587" cy="2465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）国家的出现，约从公元前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3500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年起，两河在域南部逐渐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产生了一些以城市为中心的小国，小国之回混战不止。</a:t>
            </a:r>
            <a:endParaRPr lang="zh-CN" altLang="en-US" sz="2600" b="1" u="sng">
              <a:solidFill>
                <a:srgbClr val="511F74"/>
              </a:solidFill>
              <a:latin typeface="宋体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）国家统一：大约在公元前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2100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年，两河流域实现</a:t>
            </a:r>
            <a:r>
              <a:rPr lang="zh-CN" altLang="en-US" sz="2400" b="1">
                <a:latin typeface="楷体" pitchFamily="49" charset="-122"/>
                <a:ea typeface="楷体" pitchFamily="49" charset="-122"/>
                <a:sym typeface="+mn-ea"/>
              </a:rPr>
              <a:t>初步统一后、两河流域几度统一，也屡遭外部入侵和内部战乱。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9700" name="组合 1"/>
          <p:cNvGrpSpPr/>
          <p:nvPr/>
        </p:nvGrpSpPr>
        <p:grpSpPr bwMode="auto">
          <a:xfrm>
            <a:off x="361950" y="242888"/>
            <a:ext cx="2651125" cy="536575"/>
            <a:chOff x="405" y="428"/>
            <a:chExt cx="3133" cy="845"/>
          </a:xfrm>
        </p:grpSpPr>
        <p:pic>
          <p:nvPicPr>
            <p:cNvPr id="29701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2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课文讲解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 bwMode="auto">
          <a:xfrm>
            <a:off x="417513" y="274638"/>
            <a:ext cx="8342312" cy="1000125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br>
              <a:rPr lang="zh-CN" altLang="en-US" sz="240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）国家强大：古巴比伦王国时期，汉谟拉比建立了统一、强大的奴隶制国家。</a:t>
            </a:r>
          </a:p>
        </p:txBody>
      </p:sp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696913" y="1276350"/>
            <a:ext cx="90011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latin typeface="黑体" pitchFamily="49" charset="-122"/>
                <a:ea typeface="黑体" pitchFamily="49" charset="-122"/>
                <a:sym typeface="+mn-ea"/>
              </a:rPr>
              <a:t>3.</a:t>
            </a:r>
            <a:r>
              <a:rPr lang="zh-CN" altLang="en-US" sz="2400" b="1">
                <a:latin typeface="黑体" pitchFamily="49" charset="-122"/>
                <a:ea typeface="黑体" pitchFamily="49" charset="-122"/>
                <a:sym typeface="+mn-ea"/>
              </a:rPr>
              <a:t>两河流域的文明的文明史</a:t>
            </a:r>
            <a:endParaRPr lang="zh-CN" altLang="en-US" sz="2400"/>
          </a:p>
        </p:txBody>
      </p:sp>
      <p:pic>
        <p:nvPicPr>
          <p:cNvPr id="30723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38388" y="1736725"/>
            <a:ext cx="7596187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"/>
          <p:cNvSpPr txBox="1">
            <a:spLocks noChangeArrowheads="1"/>
          </p:cNvSpPr>
          <p:nvPr/>
        </p:nvSpPr>
        <p:spPr bwMode="auto">
          <a:xfrm>
            <a:off x="812800" y="477838"/>
            <a:ext cx="10082213" cy="4170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0000FF"/>
                </a:solidFill>
              </a:rPr>
              <a:t>相关成就</a:t>
            </a:r>
            <a:endParaRPr lang="zh-CN" altLang="en-US" sz="2800"/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664D"/>
                </a:solidFill>
                <a:latin typeface="宋体" charset="-122"/>
              </a:rPr>
              <a:t>天文历法</a:t>
            </a:r>
            <a:endParaRPr lang="zh-CN" altLang="en-US" sz="2400"/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在阿卡德时代，苏美尔人，制定了太阴历，以月亮的阴晴圆缺作为计时标准，定每个月29或30天，12个月为1年（6个月为29天，6个月为30天），每年354天，并发明闰月，通过置闰月的办法调整。开始依靠经验置闰，后来先后有8年3闰和27年10闰的规定。把一小时分成60分。在亚述时期，确定了今天星期的名称和7天1周的规定。在天文学方面，已经能够区别恒星和五大行星，还观察到黄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/>
          <p:cNvSpPr txBox="1">
            <a:spLocks noChangeArrowheads="1"/>
          </p:cNvSpPr>
          <p:nvPr/>
        </p:nvSpPr>
        <p:spPr bwMode="auto">
          <a:xfrm>
            <a:off x="812800" y="390525"/>
            <a:ext cx="10191750" cy="264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664D"/>
                </a:solidFill>
                <a:latin typeface="宋体" charset="-122"/>
              </a:rPr>
              <a:t>数学</a:t>
            </a:r>
            <a:endParaRPr lang="zh-CN" altLang="en-US" sz="2400"/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苏美尔：分数，加减乘除四则运算 10进位和16进</a:t>
            </a:r>
            <a:r>
              <a:rPr lang="zh-CN" altLang="en-US" sz="2400" b="1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+mn-ea"/>
              </a:rPr>
              <a:t>位</a:t>
            </a:r>
            <a:r>
              <a:rPr lang="zh-CN" altLang="en-US" sz="2400" b="1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zh-CN" altLang="en-US" sz="2400" b="1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巴比伦：算数，60进制，代数，几何；</a:t>
            </a:r>
            <a:endParaRPr lang="zh-CN" altLang="en-US" sz="2400"/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664D"/>
                </a:solidFill>
                <a:latin typeface="宋体" charset="-122"/>
              </a:rPr>
              <a:t>文字</a:t>
            </a:r>
            <a:endParaRPr lang="zh-CN" altLang="en-US" sz="2400"/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苏美尔人发明了一种象形文字，后来这种文字发展为楔形文字。这是最古老的已知的人类文字之一。</a:t>
            </a:r>
            <a:endParaRPr lang="zh-CN" altLang="en-US" sz="2400"/>
          </a:p>
          <a:p>
            <a:pPr>
              <a:buFont typeface="Arial" charset="0"/>
              <a:buNone/>
            </a:pPr>
            <a:endParaRPr lang="zh-CN" altLang="en-US" sz="2400"/>
          </a:p>
        </p:txBody>
      </p:sp>
      <p:pic>
        <p:nvPicPr>
          <p:cNvPr id="3379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87825" y="2762250"/>
            <a:ext cx="26543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文本框 4"/>
          <p:cNvSpPr txBox="1">
            <a:spLocks noChangeArrowheads="1"/>
          </p:cNvSpPr>
          <p:nvPr/>
        </p:nvSpPr>
        <p:spPr bwMode="auto">
          <a:xfrm>
            <a:off x="7112000" y="4724400"/>
            <a:ext cx="458788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/>
              <a:t>楔形文字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"/>
          <p:cNvSpPr txBox="1">
            <a:spLocks noChangeArrowheads="1"/>
          </p:cNvSpPr>
          <p:nvPr/>
        </p:nvSpPr>
        <p:spPr bwMode="auto">
          <a:xfrm>
            <a:off x="889000" y="419100"/>
            <a:ext cx="54562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2.古巴比伦王国</a:t>
            </a:r>
          </a:p>
        </p:txBody>
      </p:sp>
      <p:sp>
        <p:nvSpPr>
          <p:cNvPr id="34818" name="文本框 2"/>
          <p:cNvSpPr txBox="1">
            <a:spLocks noChangeArrowheads="1"/>
          </p:cNvSpPr>
          <p:nvPr/>
        </p:nvSpPr>
        <p:spPr bwMode="auto">
          <a:xfrm>
            <a:off x="1354138" y="1138238"/>
            <a:ext cx="9393237" cy="3378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09600">
              <a:lnSpc>
                <a:spcPct val="150000"/>
              </a:lnSpc>
              <a:buFont typeface="Arial" charset="0"/>
              <a:buNone/>
            </a:pPr>
            <a:r>
              <a:rPr lang="zh-CN" altLang="en-US" sz="2400">
                <a:latin typeface="宋体" charset="-122"/>
              </a:rPr>
              <a:t>古巴比伦王国原是幼发拉底河中游的一个小国。公元前18世纪，第六代</a:t>
            </a:r>
            <a:r>
              <a:rPr lang="zh-CN" altLang="en-US" sz="2400">
                <a:solidFill>
                  <a:srgbClr val="FF0000"/>
                </a:solidFill>
                <a:latin typeface="宋体" charset="-122"/>
              </a:rPr>
              <a:t>国王</a:t>
            </a:r>
            <a:r>
              <a:rPr lang="zh-CN" altLang="en-US" sz="2400">
                <a:solidFill>
                  <a:srgbClr val="FF0000"/>
                </a:solidFill>
                <a:latin typeface="宋体" charset="-122"/>
                <a:sym typeface="+mn-ea"/>
              </a:rPr>
              <a:t>汉谟拉</a:t>
            </a:r>
            <a:r>
              <a:rPr lang="zh-CN" altLang="en-US" sz="2400">
                <a:latin typeface="宋体" charset="-122"/>
                <a:sym typeface="+mn-ea"/>
              </a:rPr>
              <a:t>比</a:t>
            </a:r>
            <a:r>
              <a:rPr lang="zh-CN" altLang="en-US" sz="2400">
                <a:latin typeface="宋体" charset="-122"/>
              </a:rPr>
              <a:t>在位时，对外采取各个击破的策略，完成了整个两河流域中下游地区的统一事业，建立了统一强大的</a:t>
            </a:r>
            <a:r>
              <a:rPr lang="zh-CN" altLang="en-US" sz="2400">
                <a:solidFill>
                  <a:srgbClr val="FF0000"/>
                </a:solidFill>
                <a:latin typeface="宋体" charset="-122"/>
              </a:rPr>
              <a:t>奴隶制</a:t>
            </a:r>
            <a:r>
              <a:rPr lang="zh-CN" altLang="en-US" sz="2400">
                <a:latin typeface="宋体" charset="-122"/>
              </a:rPr>
              <a:t>国家。此时</a:t>
            </a:r>
            <a:r>
              <a:rPr lang="zh-CN" altLang="en-US" sz="2400">
                <a:latin typeface="宋体" charset="-122"/>
                <a:sym typeface="+mn-ea"/>
              </a:rPr>
              <a:t>是古巴地位王国最强盛的时期。</a:t>
            </a:r>
            <a:r>
              <a:rPr lang="zh-CN" altLang="en-US" sz="2400">
                <a:latin typeface="宋体" charset="-122"/>
              </a:rPr>
              <a:t> </a:t>
            </a:r>
            <a:endParaRPr lang="zh-CN" altLang="en-US" sz="2400">
              <a:latin typeface="宋体" charset="-122"/>
            </a:endParaRPr>
          </a:p>
          <a:p>
            <a:pPr indent="609600">
              <a:lnSpc>
                <a:spcPct val="150000"/>
              </a:lnSpc>
              <a:buFont typeface="Arial" charset="0"/>
              <a:buNone/>
            </a:pPr>
            <a:r>
              <a:rPr lang="zh-CN" altLang="en-US" sz="2400">
                <a:latin typeface="宋体" charset="-122"/>
                <a:sym typeface="+mn-ea"/>
              </a:rPr>
              <a:t>汉谟拉比</a:t>
            </a:r>
            <a:r>
              <a:rPr lang="zh-CN" altLang="en-US" sz="2400">
                <a:latin typeface="宋体" charset="-122"/>
              </a:rPr>
              <a:t>实行</a:t>
            </a:r>
            <a:r>
              <a:rPr lang="zh-CN" altLang="en-US" sz="2400">
                <a:solidFill>
                  <a:srgbClr val="FF0000"/>
                </a:solidFill>
                <a:latin typeface="宋体" charset="-122"/>
              </a:rPr>
              <a:t>君主专制</a:t>
            </a:r>
            <a:r>
              <a:rPr lang="zh-CN" altLang="en-US" sz="2400">
                <a:latin typeface="宋体" charset="-122"/>
              </a:rPr>
              <a:t>制度，</a:t>
            </a:r>
            <a:r>
              <a:rPr lang="zh-CN" altLang="en-US" sz="2400">
                <a:solidFill>
                  <a:srgbClr val="FF0000"/>
                </a:solidFill>
                <a:latin typeface="宋体" charset="-122"/>
              </a:rPr>
              <a:t>加强中央集权</a:t>
            </a:r>
            <a:r>
              <a:rPr lang="zh-CN" altLang="en-US" sz="2400">
                <a:latin typeface="宋体" charset="-122"/>
              </a:rPr>
              <a:t>，还制定了一部较为系统和完整的法典。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348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ChangeArrowheads="1"/>
          </p:cNvSpPr>
          <p:nvPr/>
        </p:nvSpPr>
        <p:spPr bwMode="auto">
          <a:xfrm>
            <a:off x="1179513" y="5445125"/>
            <a:ext cx="2751137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000" b="1">
                <a:latin typeface="Times New Roman" pitchFamily="18" charset="0"/>
                <a:ea typeface="黑体" pitchFamily="49" charset="-122"/>
              </a:rPr>
              <a:t>古巴比伦城想象图</a:t>
            </a:r>
          </a:p>
        </p:txBody>
      </p:sp>
      <p:pic>
        <p:nvPicPr>
          <p:cNvPr id="35842" name="Picture 3" descr="Babylon - Stadtansicht - Zeichnu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7050" y="836613"/>
            <a:ext cx="4346575" cy="450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6126163" y="3355975"/>
            <a:ext cx="464026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汉谟拉比（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Hammurapi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）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5614988" y="3937000"/>
            <a:ext cx="6188075" cy="369888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公元前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19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世纪　古巴比伦王国兴起</a:t>
            </a:r>
          </a:p>
        </p:txBody>
      </p:sp>
      <p:sp>
        <p:nvSpPr>
          <p:cNvPr id="35845" name="Rectangle 6"/>
          <p:cNvSpPr>
            <a:spLocks noChangeArrowheads="1"/>
          </p:cNvSpPr>
          <p:nvPr/>
        </p:nvSpPr>
        <p:spPr bwMode="auto">
          <a:xfrm>
            <a:off x="5919788" y="4583113"/>
            <a:ext cx="4949825" cy="157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公元前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世纪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汉谟拉比统一两河流域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建立强大的中央集权制国家</a:t>
            </a:r>
          </a:p>
        </p:txBody>
      </p:sp>
      <p:pic>
        <p:nvPicPr>
          <p:cNvPr id="35846" name="Picture 7" descr="h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16738" y="836613"/>
            <a:ext cx="2763837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35843" grpId="0"/>
      <p:bldP spid="35844" grpId="0" bldLvl="0" animBg="1"/>
      <p:bldP spid="35845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商务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1384</Words>
  <PresentationFormat>自定义</PresentationFormat>
  <Paragraphs>103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自定义设计方案</vt:lpstr>
      <vt:lpstr>商务合作</vt:lpstr>
      <vt:lpstr>PowerPoint 演示文稿</vt:lpstr>
      <vt:lpstr>PowerPoint 演示文稿</vt:lpstr>
      <vt:lpstr>PowerPoint 演示文稿</vt:lpstr>
      <vt:lpstr>PowerPoint 演示文稿</vt:lpstr>
      <vt:lpstr> （3）国家强大：古巴比伦王国时期，汉谟拉比建立了统一、强大的奴隶制国家。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2015-07-09T08:14:00Z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