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472" r:id="rId3"/>
    <p:sldId id="431" r:id="rId4"/>
    <p:sldId id="453" r:id="rId5"/>
    <p:sldId id="432" r:id="rId6"/>
    <p:sldId id="433" r:id="rId7"/>
    <p:sldId id="423" r:id="rId8"/>
    <p:sldId id="424" r:id="rId9"/>
    <p:sldId id="426" r:id="rId10"/>
    <p:sldId id="427" r:id="rId11"/>
    <p:sldId id="428" r:id="rId12"/>
    <p:sldId id="467" r:id="rId13"/>
    <p:sldId id="350" r:id="rId14"/>
    <p:sldId id="352" r:id="rId15"/>
    <p:sldId id="435" r:id="rId16"/>
    <p:sldId id="407" r:id="rId17"/>
  </p:sldIdLst>
  <p:sldSz cx="12190413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009900"/>
    <a:srgbClr val="000000"/>
    <a:srgbClr val="C1AE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48C66D-DE3C-49F5-87B7-4CD3DA5B9D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46" y="274955"/>
            <a:ext cx="6171236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846" y="1600200"/>
            <a:ext cx="6171236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46" y="274955"/>
            <a:ext cx="6171236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778438"/>
            <a:ext cx="3655180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2665379"/>
            <a:ext cx="3655180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46" y="274955"/>
            <a:ext cx="6171236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6765" indent="0">
              <a:buNone/>
              <a:defRPr sz="750"/>
            </a:lvl7pPr>
            <a:lvl8pPr marL="2399665" indent="0">
              <a:buNone/>
              <a:defRPr sz="750"/>
            </a:lvl8pPr>
            <a:lvl9pPr marL="2742565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6765" indent="0">
              <a:buNone/>
              <a:defRPr sz="1050"/>
            </a:lvl7pPr>
            <a:lvl8pPr marL="2399665" indent="0">
              <a:buNone/>
              <a:defRPr sz="1050"/>
            </a:lvl8pPr>
            <a:lvl9pPr marL="2742565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46" y="274955"/>
            <a:ext cx="6171236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846" y="1600200"/>
            <a:ext cx="6171236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3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5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048"/>
          <p:cNvSpPr>
            <a:spLocks noChangeArrowheads="1"/>
          </p:cNvSpPr>
          <p:nvPr/>
        </p:nvSpPr>
        <p:spPr bwMode="auto">
          <a:xfrm rot="6240000" flipH="1">
            <a:off x="9549606" y="4039395"/>
            <a:ext cx="879475" cy="1560512"/>
          </a:xfrm>
          <a:prstGeom prst="rect">
            <a:avLst/>
          </a:prstGeom>
          <a:solidFill>
            <a:srgbClr val="FFBBB3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rot="10800000" vert="eaVert"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15" name="矩形 2049"/>
          <p:cNvSpPr>
            <a:spLocks noChangeArrowheads="1"/>
          </p:cNvSpPr>
          <p:nvPr/>
        </p:nvSpPr>
        <p:spPr bwMode="auto">
          <a:xfrm rot="19020000" flipH="1">
            <a:off x="10086975" y="6107113"/>
            <a:ext cx="187325" cy="187325"/>
          </a:xfrm>
          <a:prstGeom prst="rect">
            <a:avLst/>
          </a:prstGeom>
          <a:solidFill>
            <a:srgbClr val="AACED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16" name="矩形 2050"/>
          <p:cNvSpPr>
            <a:spLocks noChangeArrowheads="1"/>
          </p:cNvSpPr>
          <p:nvPr/>
        </p:nvSpPr>
        <p:spPr bwMode="auto">
          <a:xfrm rot="1020000" flipH="1">
            <a:off x="10501313" y="5622925"/>
            <a:ext cx="471487" cy="473075"/>
          </a:xfrm>
          <a:prstGeom prst="rect">
            <a:avLst/>
          </a:prstGeom>
          <a:solidFill>
            <a:srgbClr val="FFBBB3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17" name="矩形 2051"/>
          <p:cNvSpPr>
            <a:spLocks noChangeArrowheads="1"/>
          </p:cNvSpPr>
          <p:nvPr/>
        </p:nvSpPr>
        <p:spPr bwMode="auto">
          <a:xfrm rot="19260000" flipH="1">
            <a:off x="10172700" y="5684838"/>
            <a:ext cx="225425" cy="223837"/>
          </a:xfrm>
          <a:prstGeom prst="rect">
            <a:avLst/>
          </a:prstGeom>
          <a:solidFill>
            <a:srgbClr val="FAA0AA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18" name="矩形 2052"/>
          <p:cNvSpPr>
            <a:spLocks noChangeArrowheads="1"/>
          </p:cNvSpPr>
          <p:nvPr/>
        </p:nvSpPr>
        <p:spPr bwMode="auto">
          <a:xfrm rot="19620000" flipH="1">
            <a:off x="11163300" y="6589713"/>
            <a:ext cx="479425" cy="477837"/>
          </a:xfrm>
          <a:prstGeom prst="rect">
            <a:avLst/>
          </a:prstGeom>
          <a:solidFill>
            <a:srgbClr val="009FB8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19" name="矩形 2053"/>
          <p:cNvSpPr>
            <a:spLocks noChangeArrowheads="1"/>
          </p:cNvSpPr>
          <p:nvPr/>
        </p:nvSpPr>
        <p:spPr bwMode="auto">
          <a:xfrm rot="1740000" flipH="1">
            <a:off x="11531600" y="2662238"/>
            <a:ext cx="669925" cy="669925"/>
          </a:xfrm>
          <a:prstGeom prst="rect">
            <a:avLst/>
          </a:prstGeom>
          <a:solidFill>
            <a:srgbClr val="FAA0AA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20" name="矩形 2054"/>
          <p:cNvSpPr>
            <a:spLocks noChangeArrowheads="1"/>
          </p:cNvSpPr>
          <p:nvPr/>
        </p:nvSpPr>
        <p:spPr bwMode="auto">
          <a:xfrm rot="1020000" flipH="1">
            <a:off x="11068050" y="5414963"/>
            <a:ext cx="1325563" cy="1325562"/>
          </a:xfrm>
          <a:prstGeom prst="rect">
            <a:avLst/>
          </a:prstGeom>
          <a:solidFill>
            <a:srgbClr val="FFBBB3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21" name="矩形 2055"/>
          <p:cNvSpPr>
            <a:spLocks noChangeArrowheads="1"/>
          </p:cNvSpPr>
          <p:nvPr/>
        </p:nvSpPr>
        <p:spPr bwMode="auto">
          <a:xfrm rot="3000000" flipH="1">
            <a:off x="10435431" y="3256757"/>
            <a:ext cx="1470025" cy="2611438"/>
          </a:xfrm>
          <a:prstGeom prst="rect">
            <a:avLst/>
          </a:prstGeom>
          <a:solidFill>
            <a:srgbClr val="AACED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rot="10800000" vert="eaVert"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22" name="矩形 2056"/>
          <p:cNvSpPr>
            <a:spLocks noChangeArrowheads="1"/>
          </p:cNvSpPr>
          <p:nvPr/>
        </p:nvSpPr>
        <p:spPr bwMode="auto">
          <a:xfrm rot="4200000" flipH="1">
            <a:off x="8975726" y="5429250"/>
            <a:ext cx="152400" cy="269875"/>
          </a:xfrm>
          <a:prstGeom prst="rect">
            <a:avLst/>
          </a:prstGeom>
          <a:solidFill>
            <a:srgbClr val="009FB8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rot="10800000" vert="eaVert"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23" name="矩形 2057"/>
          <p:cNvSpPr>
            <a:spLocks noChangeArrowheads="1"/>
          </p:cNvSpPr>
          <p:nvPr/>
        </p:nvSpPr>
        <p:spPr bwMode="auto">
          <a:xfrm rot="1860000" flipH="1">
            <a:off x="10407650" y="6389688"/>
            <a:ext cx="669925" cy="669925"/>
          </a:xfrm>
          <a:prstGeom prst="rect">
            <a:avLst/>
          </a:prstGeom>
          <a:solidFill>
            <a:srgbClr val="AACED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sp>
        <p:nvSpPr>
          <p:cNvPr id="13324" name="矩形 2058"/>
          <p:cNvSpPr>
            <a:spLocks noChangeArrowheads="1"/>
          </p:cNvSpPr>
          <p:nvPr/>
        </p:nvSpPr>
        <p:spPr bwMode="auto">
          <a:xfrm rot="1740000" flipH="1">
            <a:off x="10048875" y="3233738"/>
            <a:ext cx="327025" cy="330200"/>
          </a:xfrm>
          <a:prstGeom prst="rect">
            <a:avLst/>
          </a:prstGeom>
          <a:solidFill>
            <a:srgbClr val="FAA0AA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00"/>
          </a:p>
        </p:txBody>
      </p:sp>
      <p:pic>
        <p:nvPicPr>
          <p:cNvPr id="13325" name="图片 2059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1144250" y="114300"/>
            <a:ext cx="755650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图片 2060"/>
          <p:cNvPicPr>
            <a:picLocks noChangeAspect="1"/>
          </p:cNvPicPr>
          <p:nvPr/>
        </p:nvPicPr>
        <p:blipFill>
          <a:blip r:embed="rId14"/>
          <a:srcRect b="5327"/>
          <a:stretch>
            <a:fillRect/>
          </a:stretch>
        </p:blipFill>
        <p:spPr bwMode="auto">
          <a:xfrm>
            <a:off x="563563" y="5341938"/>
            <a:ext cx="113347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hf sldNum="0" hdr="0" ftr="0" dt="0"/>
  <p:txStyles>
    <p:titleStyle>
      <a:lvl1pPr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2pPr>
      <a:lvl3pPr lvl="2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3pPr>
      <a:lvl4pPr lvl="3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4pPr>
      <a:lvl5pPr lvl="4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5pPr>
      <a:lvl6pPr marL="457200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6pPr>
      <a:lvl7pPr marL="914400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7pPr>
      <a:lvl8pPr marL="1371600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8pPr>
      <a:lvl9pPr marL="1828800" algn="l" defTabSz="33655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300" kern="1200">
          <a:solidFill>
            <a:srgbClr val="000000"/>
          </a:solidFill>
          <a:latin typeface="+mj-lt"/>
          <a:ea typeface="+mj-ea"/>
          <a:cs typeface="+mj-cs"/>
        </a:defRPr>
      </a:lvl9pPr>
    </p:titleStyle>
    <p:bodyStyle>
      <a:lvl1pPr marL="257175" indent="-257175" algn="l" defTabSz="336550" rtl="0" eaLnBrk="0" fontAlgn="base" hangingPunct="0">
        <a:lnSpc>
          <a:spcPct val="90000"/>
        </a:lnSpc>
        <a:spcBef>
          <a:spcPct val="150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0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2725" algn="l" defTabSz="336550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000000"/>
          </a:solidFill>
          <a:latin typeface="+mn-lt"/>
          <a:ea typeface="+mn-ea"/>
          <a:cs typeface="+mn-cs"/>
        </a:defRPr>
      </a:lvl2pPr>
      <a:lvl3pPr marL="857250" lvl="2" indent="-171450" algn="l" defTabSz="336550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500" kern="1200">
          <a:solidFill>
            <a:srgbClr val="000000"/>
          </a:solidFill>
          <a:latin typeface="+mn-lt"/>
          <a:ea typeface="+mn-ea"/>
          <a:cs typeface="+mn-cs"/>
        </a:defRPr>
      </a:lvl3pPr>
      <a:lvl4pPr marL="1200150" lvl="3" indent="-171450" algn="l" defTabSz="336550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50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lvl="4" indent="-171450" algn="l" defTabSz="336550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5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lvl="5" indent="-171450" algn="l" defTabSz="337185" rtl="0" eaLnBrk="0" fontAlgn="base" latinLnBrk="0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5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6pPr>
      <a:lvl7pPr marL="2228215" lvl="6" indent="-171450" algn="l" defTabSz="337185" rtl="0" eaLnBrk="0" fontAlgn="base" latinLnBrk="0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5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7pPr>
      <a:lvl8pPr marL="2571115" lvl="7" indent="-171450" algn="l" defTabSz="337185" rtl="0" eaLnBrk="0" fontAlgn="base" latinLnBrk="0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5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8pPr>
      <a:lvl9pPr marL="2914015" lvl="8" indent="-171450" algn="l" defTabSz="337185" rtl="0" eaLnBrk="0" fontAlgn="base" latinLnBrk="0" hangingPunct="0">
        <a:lnSpc>
          <a:spcPct val="90000"/>
        </a:lnSpc>
        <a:spcBef>
          <a:spcPct val="750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5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556895" lvl="1" indent="-213995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2pPr>
      <a:lvl3pPr marL="857250" lvl="2" indent="-17145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3pPr>
      <a:lvl4pPr marL="1200150" lvl="3" indent="-17145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1543050" lvl="4" indent="-17145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5pPr>
      <a:lvl6pPr marL="1714500" lvl="5" indent="-17145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6pPr>
      <a:lvl7pPr marL="2056765" lvl="6" indent="-17145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7pPr>
      <a:lvl8pPr marL="2399665" lvl="7" indent="-17145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8pPr>
      <a:lvl9pPr marL="2742565" lvl="8" indent="-171450" algn="l" defTabSz="33718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35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download/&#21360;&#24230;&#31181;&#22995;&#21046;&#24230;&#21448;&#37247;&#26292;&#20081;-&#35270;&#39057;-&#22312;&#32447;&#35266;&#30475;-&#28608;&#21160;&#32593;-&#20013;&#22269;&#26368;&#22823;&#30340;&#35270;&#39057;&#38376;&#25143;.flv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1200150" y="4800600"/>
            <a:ext cx="10271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古代印度</a:t>
            </a:r>
            <a:endParaRPr 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626" name="Text Box 33"/>
          <p:cNvSpPr txBox="1">
            <a:spLocks noChangeArrowheads="1"/>
          </p:cNvSpPr>
          <p:nvPr/>
        </p:nvSpPr>
        <p:spPr bwMode="auto">
          <a:xfrm>
            <a:off x="1058863" y="815975"/>
            <a:ext cx="4125912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582738" y="3590925"/>
            <a:ext cx="9024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第一单元  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古代亚非文明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83" name="Group 43"/>
          <p:cNvGraphicFramePr>
            <a:graphicFrameLocks noGrp="1"/>
          </p:cNvGraphicFramePr>
          <p:nvPr/>
        </p:nvGraphicFramePr>
        <p:xfrm>
          <a:off x="527050" y="908050"/>
          <a:ext cx="11136313" cy="5195888"/>
        </p:xfrm>
        <a:graphic>
          <a:graphicData uri="http://schemas.openxmlformats.org/drawingml/2006/table">
            <a:tbl>
              <a:tblPr/>
              <a:tblGrid>
                <a:gridCol w="3073400"/>
                <a:gridCol w="1919288"/>
                <a:gridCol w="2301875"/>
                <a:gridCol w="3841750"/>
              </a:tblGrid>
              <a:tr h="396875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等级名称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社会阶层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职责和义务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13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87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69" name="文本框 28684"/>
          <p:cNvSpPr txBox="1">
            <a:spLocks noChangeArrowheads="1"/>
          </p:cNvSpPr>
          <p:nvPr/>
        </p:nvSpPr>
        <p:spPr bwMode="auto">
          <a:xfrm>
            <a:off x="3748088" y="1412875"/>
            <a:ext cx="1484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 charset="0"/>
              <a:buNone/>
            </a:pPr>
            <a:r>
              <a:rPr lang="zh-CN" altLang="en-US" sz="2400" b="1" noProof="1">
                <a:latin typeface="宋体" charset="-122"/>
              </a:rPr>
              <a:t>婆罗门</a:t>
            </a:r>
          </a:p>
        </p:txBody>
      </p:sp>
      <p:sp>
        <p:nvSpPr>
          <p:cNvPr id="35870" name="文本框 28685"/>
          <p:cNvSpPr txBox="1">
            <a:spLocks noChangeArrowheads="1"/>
          </p:cNvSpPr>
          <p:nvPr/>
        </p:nvSpPr>
        <p:spPr bwMode="auto">
          <a:xfrm>
            <a:off x="3887788" y="3471863"/>
            <a:ext cx="1071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 charset="0"/>
              <a:buNone/>
            </a:pPr>
            <a:r>
              <a:rPr lang="zh-CN" altLang="en-US" sz="2400" b="1" noProof="1">
                <a:latin typeface="宋体" charset="-122"/>
              </a:rPr>
              <a:t>吠舍</a:t>
            </a:r>
          </a:p>
        </p:txBody>
      </p:sp>
      <p:sp>
        <p:nvSpPr>
          <p:cNvPr id="35871" name="文本框 28686"/>
          <p:cNvSpPr txBox="1">
            <a:spLocks noChangeArrowheads="1"/>
          </p:cNvSpPr>
          <p:nvPr/>
        </p:nvSpPr>
        <p:spPr bwMode="auto">
          <a:xfrm>
            <a:off x="3748088" y="2247900"/>
            <a:ext cx="14843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 charset="0"/>
              <a:buNone/>
            </a:pPr>
            <a:r>
              <a:rPr lang="zh-CN" altLang="en-US" sz="2400" b="1" noProof="1">
                <a:latin typeface="宋体" charset="-122"/>
              </a:rPr>
              <a:t>刹帝利</a:t>
            </a:r>
          </a:p>
        </p:txBody>
      </p:sp>
      <p:sp>
        <p:nvSpPr>
          <p:cNvPr id="35872" name="文本框 28687"/>
          <p:cNvSpPr txBox="1">
            <a:spLocks noChangeArrowheads="1"/>
          </p:cNvSpPr>
          <p:nvPr/>
        </p:nvSpPr>
        <p:spPr bwMode="auto">
          <a:xfrm>
            <a:off x="3843338" y="5084763"/>
            <a:ext cx="1484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 charset="0"/>
              <a:buNone/>
            </a:pPr>
            <a:r>
              <a:rPr lang="zh-CN" altLang="en-US" sz="2400" b="1" noProof="1">
                <a:solidFill>
                  <a:schemeClr val="tx2"/>
                </a:solidFill>
                <a:latin typeface="宋体" charset="-122"/>
              </a:rPr>
              <a:t>首陀罗</a:t>
            </a:r>
          </a:p>
        </p:txBody>
      </p:sp>
      <p:sp>
        <p:nvSpPr>
          <p:cNvPr id="35873" name="文本框 28688"/>
          <p:cNvSpPr txBox="1">
            <a:spLocks noChangeArrowheads="1"/>
          </p:cNvSpPr>
          <p:nvPr/>
        </p:nvSpPr>
        <p:spPr bwMode="auto">
          <a:xfrm>
            <a:off x="5711825" y="1316038"/>
            <a:ext cx="20145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Font typeface="Arial" charset="0"/>
              <a:buNone/>
            </a:pPr>
            <a:r>
              <a:rPr lang="en-US" altLang="en-US" sz="2200" b="1">
                <a:solidFill>
                  <a:srgbClr val="FF0000"/>
                </a:solidFill>
                <a:latin typeface="宋体" charset="-122"/>
              </a:rPr>
              <a:t>祭司贵族    </a:t>
            </a:r>
          </a:p>
        </p:txBody>
      </p:sp>
      <p:sp>
        <p:nvSpPr>
          <p:cNvPr id="35874" name="文本框 28689"/>
          <p:cNvSpPr txBox="1">
            <a:spLocks noChangeArrowheads="1"/>
          </p:cNvSpPr>
          <p:nvPr/>
        </p:nvSpPr>
        <p:spPr bwMode="auto">
          <a:xfrm>
            <a:off x="5519738" y="1844675"/>
            <a:ext cx="24955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Font typeface="Arial" charset="0"/>
              <a:buNone/>
            </a:pPr>
            <a:r>
              <a:rPr lang="en-US" altLang="en-US" sz="2200" b="1">
                <a:solidFill>
                  <a:srgbClr val="FF0000"/>
                </a:solidFill>
                <a:latin typeface="宋体" charset="-122"/>
              </a:rPr>
              <a:t>国王、武士、官吏    </a:t>
            </a:r>
          </a:p>
        </p:txBody>
      </p:sp>
      <p:sp>
        <p:nvSpPr>
          <p:cNvPr id="35875" name="文本框 28690"/>
          <p:cNvSpPr txBox="1">
            <a:spLocks noChangeArrowheads="1"/>
          </p:cNvSpPr>
          <p:nvPr/>
        </p:nvSpPr>
        <p:spPr bwMode="auto">
          <a:xfrm>
            <a:off x="5519738" y="2781300"/>
            <a:ext cx="22066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Font typeface="Arial" charset="0"/>
              <a:buNone/>
            </a:pPr>
            <a:r>
              <a:rPr lang="zh-CN" altLang="en-US" sz="2200" b="1" noProof="1">
                <a:solidFill>
                  <a:srgbClr val="FF0000"/>
                </a:solidFill>
                <a:latin typeface="宋体" charset="-122"/>
              </a:rPr>
              <a:t>农民、牧民、手工业者、商人</a:t>
            </a:r>
          </a:p>
        </p:txBody>
      </p:sp>
      <p:sp>
        <p:nvSpPr>
          <p:cNvPr id="35876" name="文本框 28691"/>
          <p:cNvSpPr txBox="1">
            <a:spLocks noChangeArrowheads="1"/>
          </p:cNvSpPr>
          <p:nvPr/>
        </p:nvSpPr>
        <p:spPr bwMode="auto">
          <a:xfrm>
            <a:off x="5519738" y="4437063"/>
            <a:ext cx="22066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Font typeface="Arial" charset="0"/>
              <a:buNone/>
            </a:pPr>
            <a:r>
              <a:rPr lang="en-US" altLang="en-US" sz="2200" b="1">
                <a:solidFill>
                  <a:srgbClr val="FF0000"/>
                </a:solidFill>
                <a:latin typeface="宋体" charset="-122"/>
              </a:rPr>
              <a:t>被征服者、贫困破产失去土地的人    </a:t>
            </a:r>
          </a:p>
        </p:txBody>
      </p:sp>
      <p:sp>
        <p:nvSpPr>
          <p:cNvPr id="35877" name="文本框 28692"/>
          <p:cNvSpPr txBox="1">
            <a:spLocks noChangeArrowheads="1"/>
          </p:cNvSpPr>
          <p:nvPr/>
        </p:nvSpPr>
        <p:spPr bwMode="auto">
          <a:xfrm>
            <a:off x="8774113" y="1341438"/>
            <a:ext cx="1739900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charset="-122"/>
              </a:rPr>
              <a:t>掌握祭祀</a:t>
            </a:r>
            <a:endParaRPr lang="zh-CN" altLang="en-US" sz="2200" b="1">
              <a:solidFill>
                <a:schemeClr val="tx2"/>
              </a:solidFill>
              <a:latin typeface="宋体" charset="-122"/>
              <a:sym typeface="+mn-ea"/>
            </a:endParaRPr>
          </a:p>
        </p:txBody>
      </p:sp>
      <p:sp>
        <p:nvSpPr>
          <p:cNvPr id="35878" name="文本框 28693"/>
          <p:cNvSpPr txBox="1">
            <a:spLocks noChangeArrowheads="1"/>
          </p:cNvSpPr>
          <p:nvPr/>
        </p:nvSpPr>
        <p:spPr bwMode="auto">
          <a:xfrm>
            <a:off x="8015288" y="1844675"/>
            <a:ext cx="33607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Font typeface="Arial" charset="0"/>
              <a:buNone/>
            </a:pPr>
            <a:r>
              <a:rPr lang="en-US" altLang="en-US" sz="2200" b="1">
                <a:solidFill>
                  <a:schemeClr val="tx2"/>
                </a:solidFill>
                <a:latin typeface="宋体" charset="-122"/>
              </a:rPr>
              <a:t>把持国家军事和行政大权    </a:t>
            </a:r>
          </a:p>
        </p:txBody>
      </p:sp>
      <p:sp>
        <p:nvSpPr>
          <p:cNvPr id="35879" name="文本框 28694"/>
          <p:cNvSpPr txBox="1">
            <a:spLocks noChangeArrowheads="1"/>
          </p:cNvSpPr>
          <p:nvPr/>
        </p:nvSpPr>
        <p:spPr bwMode="auto">
          <a:xfrm>
            <a:off x="7726363" y="3068638"/>
            <a:ext cx="4032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Font typeface="Arial" charset="0"/>
              <a:buNone/>
            </a:pPr>
            <a:r>
              <a:rPr lang="en-US" altLang="en-US" sz="2200" b="1">
                <a:latin typeface="宋体" charset="-122"/>
              </a:rPr>
              <a:t>向国家纳税，向神庙上供，供养一、二等级 </a:t>
            </a:r>
            <a:r>
              <a:rPr lang="en-US" altLang="en-US" sz="2200" b="1">
                <a:solidFill>
                  <a:srgbClr val="FF0000"/>
                </a:solidFill>
                <a:latin typeface="宋体" charset="-122"/>
              </a:rPr>
              <a:t>   </a:t>
            </a:r>
          </a:p>
        </p:txBody>
      </p:sp>
      <p:sp>
        <p:nvSpPr>
          <p:cNvPr id="35880" name="文本框 28695"/>
          <p:cNvSpPr txBox="1">
            <a:spLocks noChangeArrowheads="1"/>
          </p:cNvSpPr>
          <p:nvPr/>
        </p:nvSpPr>
        <p:spPr bwMode="auto">
          <a:xfrm>
            <a:off x="7821613" y="4437063"/>
            <a:ext cx="37544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Font typeface="Arial" charset="0"/>
              <a:buNone/>
            </a:pPr>
            <a:r>
              <a:rPr lang="en-US" altLang="en-US" sz="2200" b="1">
                <a:latin typeface="宋体" charset="-122"/>
              </a:rPr>
              <a:t>几乎没有权利，受奴隶主阶级剥削和奴役，干最低贱的职业    </a:t>
            </a:r>
          </a:p>
        </p:txBody>
      </p:sp>
      <p:pic>
        <p:nvPicPr>
          <p:cNvPr id="35881" name="Picture 2" descr="http://userimage6.360doc.com/15/1129/13/9288681_2015112913004300159584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DF"/>
              </a:clrFrom>
              <a:clrTo>
                <a:srgbClr val="FEFE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138" y="2133600"/>
            <a:ext cx="28003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9" grpId="0" bldLvl="0"/>
      <p:bldP spid="35870" grpId="0" bldLvl="0"/>
      <p:bldP spid="35871" grpId="0" bldLvl="0"/>
      <p:bldP spid="35872" grpId="0" bldLvl="0"/>
      <p:bldP spid="35873" grpId="0"/>
      <p:bldP spid="35874" grpId="0"/>
      <p:bldP spid="35875" grpId="0"/>
      <p:bldP spid="35876" grpId="0"/>
      <p:bldP spid="35877" grpId="0"/>
      <p:bldP spid="35878" grpId="0"/>
      <p:bldP spid="35879" grpId="0"/>
      <p:bldP spid="358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>
            <a:spLocks noChangeArrowheads="1"/>
          </p:cNvSpPr>
          <p:nvPr/>
        </p:nvSpPr>
        <p:spPr bwMode="auto">
          <a:xfrm>
            <a:off x="769938" y="333375"/>
            <a:ext cx="514826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3.释迦牟尼创立佛教</a:t>
            </a:r>
            <a:endParaRPr lang="zh-CN" altLang="en-US" sz="3200"/>
          </a:p>
        </p:txBody>
      </p:sp>
      <p:sp>
        <p:nvSpPr>
          <p:cNvPr id="36866" name="文本框 2"/>
          <p:cNvSpPr txBox="1">
            <a:spLocks noChangeArrowheads="1"/>
          </p:cNvSpPr>
          <p:nvPr/>
        </p:nvSpPr>
        <p:spPr bwMode="auto">
          <a:xfrm>
            <a:off x="769938" y="915988"/>
            <a:ext cx="6937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1.背景 : 古代印度社会矛盾尖锐。</a:t>
            </a:r>
            <a:endParaRPr lang="en-US" altLang="zh-CN" sz="2400" b="1">
              <a:latin typeface="宋体" charset="-122"/>
            </a:endParaRPr>
          </a:p>
        </p:txBody>
      </p:sp>
      <p:sp>
        <p:nvSpPr>
          <p:cNvPr id="36867" name="文本框 3"/>
          <p:cNvSpPr txBox="1">
            <a:spLocks noChangeArrowheads="1"/>
          </p:cNvSpPr>
          <p:nvPr/>
        </p:nvSpPr>
        <p:spPr bwMode="auto">
          <a:xfrm>
            <a:off x="769938" y="1376363"/>
            <a:ext cx="4464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2.时间：公元前6世纪。</a:t>
            </a:r>
          </a:p>
        </p:txBody>
      </p:sp>
      <p:sp>
        <p:nvSpPr>
          <p:cNvPr id="36868" name="文本框 4"/>
          <p:cNvSpPr txBox="1">
            <a:spLocks noChangeArrowheads="1"/>
          </p:cNvSpPr>
          <p:nvPr/>
        </p:nvSpPr>
        <p:spPr bwMode="auto">
          <a:xfrm>
            <a:off x="769938" y="1836738"/>
            <a:ext cx="9299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3.创立人：乔达摩•悉达多,后被称为“释迦牟尼”。</a:t>
            </a:r>
          </a:p>
        </p:txBody>
      </p:sp>
      <p:sp>
        <p:nvSpPr>
          <p:cNvPr id="36869" name="文本框 5"/>
          <p:cNvSpPr txBox="1">
            <a:spLocks noChangeArrowheads="1"/>
          </p:cNvSpPr>
          <p:nvPr/>
        </p:nvSpPr>
        <p:spPr bwMode="auto">
          <a:xfrm>
            <a:off x="769938" y="2297113"/>
            <a:ext cx="97742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4</a:t>
            </a:r>
            <a:r>
              <a:rPr lang="en-US" altLang="zh-CN" sz="2400" b="1">
                <a:latin typeface="宋体" charset="-122"/>
              </a:rPr>
              <a:t>.</a:t>
            </a:r>
            <a:r>
              <a:rPr lang="zh-CN" altLang="en-US" sz="2400" b="1">
                <a:latin typeface="宋体" charset="-122"/>
              </a:rPr>
              <a:t>内容 ：提出“众生平等”，宣扬“忍耐顺从”。</a:t>
            </a:r>
            <a:endParaRPr lang="zh-CN" altLang="en-US"/>
          </a:p>
        </p:txBody>
      </p:sp>
      <p:sp>
        <p:nvSpPr>
          <p:cNvPr id="36870" name="文本框 6"/>
          <p:cNvSpPr txBox="1">
            <a:spLocks noChangeArrowheads="1"/>
          </p:cNvSpPr>
          <p:nvPr/>
        </p:nvSpPr>
        <p:spPr bwMode="auto">
          <a:xfrm>
            <a:off x="563563" y="2940050"/>
            <a:ext cx="9793287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 </a:t>
            </a:r>
            <a:r>
              <a:rPr lang="zh-CN" altLang="en-US" sz="2400" b="1">
                <a:latin typeface="宋体" charset="-122"/>
              </a:rPr>
              <a:t>5.两条外传路线</a:t>
            </a:r>
            <a:endParaRPr lang="zh-CN" altLang="en-US"/>
          </a:p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（1）北传：中亚→中国→朝鲜→日本→越南（传至东亚地区）（公元前后，由中亚传入中国）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（2）南传：佛教往南经锡兰，传到东南亚的缅甸、泰国、柬埔寨等国。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  <p:bldP spid="36867" grpId="0"/>
      <p:bldP spid="36868" grpId="0"/>
      <p:bldP spid="36869" grpId="0"/>
      <p:bldP spid="368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7688" y="3459163"/>
            <a:ext cx="55022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7400" y="236538"/>
            <a:ext cx="5741988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4"/>
          <p:cNvSpPr>
            <a:spLocks noChangeArrowheads="1"/>
          </p:cNvSpPr>
          <p:nvPr/>
        </p:nvSpPr>
        <p:spPr bwMode="auto">
          <a:xfrm>
            <a:off x="334963" y="692150"/>
            <a:ext cx="115204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读图思考：亚非四大文明古国在自然地理环境方面有什么共同特点？它对古代文明产生有哪些影响？</a:t>
            </a:r>
          </a:p>
        </p:txBody>
      </p:sp>
      <p:pic>
        <p:nvPicPr>
          <p:cNvPr id="38914" name="Picture 1033" descr="1148280911482938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7788" y="1989138"/>
            <a:ext cx="2946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1034" descr="hh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5700" y="4221163"/>
            <a:ext cx="3046413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1032" descr="200462873701"/>
          <p:cNvPicPr>
            <a:picLocks noChangeAspect="1"/>
          </p:cNvPicPr>
          <p:nvPr/>
        </p:nvPicPr>
        <p:blipFill>
          <a:blip r:embed="rId4"/>
          <a:srcRect b="9113"/>
          <a:stretch>
            <a:fillRect/>
          </a:stretch>
        </p:blipFill>
        <p:spPr bwMode="auto">
          <a:xfrm>
            <a:off x="763588" y="1963738"/>
            <a:ext cx="3048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 descr="http://p1.so.qhmsg.com/bdr/_240_/t0118e0dff4fc95775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69138" y="4221163"/>
            <a:ext cx="45958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1" name="组合 1"/>
          <p:cNvGrpSpPr>
            <a:grpSpLocks/>
          </p:cNvGrpSpPr>
          <p:nvPr/>
        </p:nvGrpSpPr>
        <p:grpSpPr bwMode="auto">
          <a:xfrm>
            <a:off x="107950" y="133350"/>
            <a:ext cx="3213100" cy="687388"/>
            <a:chOff x="283" y="575"/>
            <a:chExt cx="3795" cy="1083"/>
          </a:xfrm>
        </p:grpSpPr>
        <p:pic>
          <p:nvPicPr>
            <p:cNvPr id="38919" name="图片 8205" descr="13240475_221319465105_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0" name="矩形 8201"/>
            <p:cNvSpPr>
              <a:spLocks noChangeArrowheads="1"/>
            </p:cNvSpPr>
            <p:nvPr/>
          </p:nvSpPr>
          <p:spPr bwMode="auto">
            <a:xfrm>
              <a:off x="1618" y="742"/>
              <a:ext cx="2460" cy="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拓展延伸</a:t>
              </a:r>
            </a:p>
          </p:txBody>
        </p:sp>
        <p:sp>
          <p:nvSpPr>
            <p:cNvPr id="38921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2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060"/>
          <p:cNvSpPr>
            <a:spLocks noChangeArrowheads="1"/>
          </p:cNvSpPr>
          <p:nvPr/>
        </p:nvSpPr>
        <p:spPr bwMode="auto">
          <a:xfrm>
            <a:off x="514350" y="796925"/>
            <a:ext cx="11423650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buFont typeface="Arial" charset="0"/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       </a:t>
            </a:r>
            <a:r>
              <a:rPr lang="zh-CN" altLang="en-US" sz="2800" b="1">
                <a:latin typeface="宋体" charset="-122"/>
              </a:rPr>
              <a:t>亚非四大文明古国都诞生于大河流域的河谷地带。</a:t>
            </a:r>
          </a:p>
          <a:p>
            <a:pPr>
              <a:lnSpc>
                <a:spcPct val="17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这里水源充足，气候湿润，土地肥沃便于灌溉，有利农耕，为以农业为基础的古代文明创造了有利的生态环境。河谷地带物产丰富，林果满布，鱼类资源丰富，便于渔猎业的发展。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61442" descr="63e113a3t72d0e2d16bd1&amp;690"/>
          <p:cNvPicPr>
            <a:picLocks noChangeAspect="1"/>
          </p:cNvPicPr>
          <p:nvPr/>
        </p:nvPicPr>
        <p:blipFill>
          <a:blip r:embed="rId2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文本框 1"/>
          <p:cNvSpPr txBox="1">
            <a:spLocks noChangeArrowheads="1"/>
          </p:cNvSpPr>
          <p:nvPr/>
        </p:nvSpPr>
        <p:spPr bwMode="auto">
          <a:xfrm>
            <a:off x="2554288" y="5022850"/>
            <a:ext cx="7507287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his8.cn/FUploadFile/2010-10/22%E5%8F%A4%E4%BB%A3%E5%8D%B0%E5%BA%A6%E5%9C%B0%E5%9B%B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39025" y="1685925"/>
            <a:ext cx="431958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" name="组合 1"/>
          <p:cNvGrpSpPr>
            <a:grpSpLocks/>
          </p:cNvGrpSpPr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27651" name="文本框 1"/>
          <p:cNvSpPr txBox="1">
            <a:spLocks noChangeArrowheads="1"/>
          </p:cNvSpPr>
          <p:nvPr/>
        </p:nvSpPr>
        <p:spPr bwMode="auto">
          <a:xfrm>
            <a:off x="1639888" y="2457450"/>
            <a:ext cx="5051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古代印度是人类文明的发祥地之一。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>
            <a:spLocks noChangeArrowheads="1"/>
          </p:cNvSpPr>
          <p:nvPr/>
        </p:nvSpPr>
        <p:spPr bwMode="auto">
          <a:xfrm>
            <a:off x="614363" y="1309688"/>
            <a:ext cx="8672512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FF"/>
                </a:solidFill>
                <a:latin typeface="宋体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FF00FF"/>
                </a:solidFill>
                <a:latin typeface="宋体" charset="-122"/>
                <a:sym typeface="+mn-ea"/>
              </a:rPr>
              <a:t>自然条件</a:t>
            </a:r>
            <a:r>
              <a:rPr lang="zh-CN" altLang="en-US" sz="2400" b="1">
                <a:latin typeface="宋体" charset="-122"/>
                <a:sym typeface="+mn-ea"/>
              </a:rPr>
              <a:t>：亚洲南部，印度河由北向南蜿蜒流过。夏季，喜马拉雅山积雪融化，季风也带来丰沛的降水。两岸水源充足，土地肥沃。</a:t>
            </a:r>
            <a:endParaRPr lang="zh-CN" altLang="en-US" sz="2400"/>
          </a:p>
        </p:txBody>
      </p:sp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342900" y="677863"/>
            <a:ext cx="58261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古代印度河流域文明</a:t>
            </a:r>
          </a:p>
        </p:txBody>
      </p:sp>
      <p:grpSp>
        <p:nvGrpSpPr>
          <p:cNvPr id="6147" name="组合 1"/>
          <p:cNvGrpSpPr>
            <a:grpSpLocks/>
          </p:cNvGrpSpPr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28679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0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sp>
        <p:nvSpPr>
          <p:cNvPr id="28676" name="文本框 2"/>
          <p:cNvSpPr txBox="1">
            <a:spLocks noChangeArrowheads="1"/>
          </p:cNvSpPr>
          <p:nvPr/>
        </p:nvSpPr>
        <p:spPr bwMode="auto">
          <a:xfrm>
            <a:off x="614363" y="2952750"/>
            <a:ext cx="5322887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FF"/>
                </a:solidFill>
                <a:latin typeface="宋体" charset="-122"/>
                <a:sym typeface="+mn-ea"/>
              </a:rPr>
              <a:t>2.两河流域发展历程</a:t>
            </a:r>
            <a:endParaRPr lang="zh-CN" altLang="en-US" sz="2400" b="1">
              <a:solidFill>
                <a:srgbClr val="FF00FF"/>
              </a:solidFill>
              <a:latin typeface="宋体" charset="-122"/>
            </a:endParaRPr>
          </a:p>
        </p:txBody>
      </p:sp>
      <p:sp>
        <p:nvSpPr>
          <p:cNvPr id="28677" name="文本框 3"/>
          <p:cNvSpPr txBox="1">
            <a:spLocks noChangeArrowheads="1"/>
          </p:cNvSpPr>
          <p:nvPr/>
        </p:nvSpPr>
        <p:spPr bwMode="auto">
          <a:xfrm>
            <a:off x="846138" y="3413125"/>
            <a:ext cx="877728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/>
              <a:t> </a:t>
            </a:r>
            <a:r>
              <a:rPr lang="zh-CN" altLang="en-US" sz="2600" b="1">
                <a:latin typeface="宋体" charset="-122"/>
              </a:rPr>
              <a:t>①公元前23世纪——前18世纪哈拉巴和摩亨佐.•达罗等早期遗址。</a:t>
            </a:r>
          </a:p>
        </p:txBody>
      </p:sp>
      <p:sp>
        <p:nvSpPr>
          <p:cNvPr id="28678" name="文本框 6153"/>
          <p:cNvSpPr txBox="1">
            <a:spLocks noChangeArrowheads="1"/>
          </p:cNvSpPr>
          <p:nvPr/>
        </p:nvSpPr>
        <p:spPr bwMode="auto">
          <a:xfrm>
            <a:off x="846138" y="4303713"/>
            <a:ext cx="9590087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②</a:t>
            </a:r>
            <a:r>
              <a:rPr lang="zh-CN" altLang="en-US" sz="2600" b="1">
                <a:latin typeface="宋体" charset="-122"/>
                <a:sym typeface="+mn-ea"/>
              </a:rPr>
              <a:t>公元前</a:t>
            </a:r>
            <a:r>
              <a:rPr lang="en-US" altLang="zh-CN" sz="2600" b="1">
                <a:latin typeface="宋体" charset="-122"/>
                <a:sym typeface="+mn-ea"/>
              </a:rPr>
              <a:t>1500</a:t>
            </a:r>
            <a:r>
              <a:rPr lang="zh-CN" altLang="en-US" sz="2600" b="1">
                <a:latin typeface="宋体" charset="-122"/>
                <a:sym typeface="+mn-ea"/>
              </a:rPr>
              <a:t>年，</a:t>
            </a:r>
            <a:r>
              <a:rPr lang="zh-CN" altLang="en-US" sz="2600" b="1">
                <a:latin typeface="宋体" charset="-122"/>
              </a:rPr>
              <a:t>雅利安人部落侵入古代印度，征服当地居民作为奴隶，先后在印度河流域和恒河流域建立起奴隶制国家。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4" grpId="0"/>
      <p:bldP spid="28676" grpId="0"/>
      <p:bldP spid="28677" grpId="0"/>
      <p:bldP spid="286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>
            <a:off x="908050" y="293688"/>
            <a:ext cx="918686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  <a:sym typeface="+mn-ea"/>
              </a:rPr>
              <a:t> ③公元前324年——公元前187年，孔雀王朝时期，印度基本统一。农业、工商业空前繁荣。出现工商业中心城市。</a:t>
            </a:r>
          </a:p>
        </p:txBody>
      </p:sp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1106488" y="1706563"/>
            <a:ext cx="2024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FF"/>
                </a:solidFill>
                <a:latin typeface="宋体" charset="-122"/>
                <a:sym typeface="+mn-ea"/>
              </a:rPr>
              <a:t>3</a:t>
            </a:r>
            <a:r>
              <a:rPr lang="en-US" altLang="zh-CN" sz="2400" b="1">
                <a:solidFill>
                  <a:srgbClr val="FF00FF"/>
                </a:solidFill>
                <a:latin typeface="宋体" charset="-122"/>
                <a:sym typeface="+mn-ea"/>
              </a:rPr>
              <a:t>.</a:t>
            </a:r>
            <a:r>
              <a:rPr lang="zh-CN" altLang="en-US" sz="2400" b="1">
                <a:solidFill>
                  <a:srgbClr val="FF00FF"/>
                </a:solidFill>
                <a:latin typeface="宋体" charset="-122"/>
                <a:sym typeface="+mn-ea"/>
              </a:rPr>
              <a:t>阿拉伯数字</a:t>
            </a:r>
          </a:p>
        </p:txBody>
      </p:sp>
      <p:sp>
        <p:nvSpPr>
          <p:cNvPr id="29699" name="文本框 5"/>
          <p:cNvSpPr txBox="1">
            <a:spLocks noChangeArrowheads="1"/>
          </p:cNvSpPr>
          <p:nvPr/>
        </p:nvSpPr>
        <p:spPr bwMode="auto">
          <a:xfrm>
            <a:off x="908050" y="2287588"/>
            <a:ext cx="1073467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buFont typeface="Arial" charset="0"/>
              <a:buNone/>
            </a:pPr>
            <a:r>
              <a:rPr lang="en-US" altLang="zh-CN"/>
              <a:t> </a:t>
            </a:r>
            <a:r>
              <a:rPr lang="zh-CN" altLang="en-US" sz="2600" b="1">
                <a:latin typeface="宋体" charset="-122"/>
              </a:rPr>
              <a:t>阿拉伯数字是现今国际通用数字。最初由古印度人发明，后由阿拉伯人传入欧洲，再经欧洲人将其现代化，正因阿拉伯人的传播，成为该数字最终被国际通用的关键节点，所以称之为“阿拉伯数字”。阿拉伯数字由0，1,2,3,4,5,6,7,8,9,共十个计数组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  <p:bldP spid="296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8" descr="y"/>
          <p:cNvPicPr>
            <a:picLocks noChangeAspect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912813" y="765175"/>
            <a:ext cx="526732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矩形 3"/>
          <p:cNvSpPr>
            <a:spLocks noChangeArrowheads="1"/>
          </p:cNvSpPr>
          <p:nvPr/>
        </p:nvSpPr>
        <p:spPr bwMode="auto">
          <a:xfrm>
            <a:off x="1968500" y="5991225"/>
            <a:ext cx="202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雅利安人入侵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6958013" y="2565400"/>
            <a:ext cx="4608512" cy="1655763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公元前</a:t>
            </a: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世纪起</a:t>
            </a: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逐渐统一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6151"/>
          <p:cNvSpPr txBox="1">
            <a:spLocks noChangeArrowheads="1"/>
          </p:cNvSpPr>
          <p:nvPr/>
        </p:nvSpPr>
        <p:spPr bwMode="auto">
          <a:xfrm>
            <a:off x="336550" y="692150"/>
            <a:ext cx="461168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森严的种姓制度</a:t>
            </a:r>
          </a:p>
        </p:txBody>
      </p:sp>
      <p:sp>
        <p:nvSpPr>
          <p:cNvPr id="31746" name="文本框 6153"/>
          <p:cNvSpPr txBox="1">
            <a:spLocks noChangeArrowheads="1"/>
          </p:cNvSpPr>
          <p:nvPr/>
        </p:nvSpPr>
        <p:spPr bwMode="auto">
          <a:xfrm>
            <a:off x="527050" y="1479550"/>
            <a:ext cx="112315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1.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定义</a:t>
            </a:r>
            <a:r>
              <a:rPr lang="zh-CN" altLang="en-US" sz="2600" b="1">
                <a:latin typeface="宋体" charset="-122"/>
              </a:rPr>
              <a:t>：雅利安人进入古印度后，逐渐建立了严格的社会等级制度，史称“种姓制度”。</a:t>
            </a:r>
          </a:p>
        </p:txBody>
      </p:sp>
      <p:sp>
        <p:nvSpPr>
          <p:cNvPr id="31747" name="文本框 6153"/>
          <p:cNvSpPr txBox="1">
            <a:spLocks noChangeArrowheads="1"/>
          </p:cNvSpPr>
          <p:nvPr/>
        </p:nvSpPr>
        <p:spPr bwMode="auto">
          <a:xfrm>
            <a:off x="527050" y="2768600"/>
            <a:ext cx="11231563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2.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内容</a:t>
            </a:r>
            <a:r>
              <a:rPr lang="zh-CN" altLang="en-US" sz="2600" b="1">
                <a:latin typeface="宋体" charset="-122"/>
              </a:rPr>
              <a:t>：①各个等级之间有高度贵贱之分；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        </a:t>
            </a:r>
            <a:r>
              <a:rPr lang="zh-CN" altLang="en-US" sz="2600" b="1">
                <a:latin typeface="宋体" charset="-122"/>
              </a:rPr>
              <a:t>②下一级别的人没资格从事高一等级的职业；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        </a:t>
            </a:r>
            <a:r>
              <a:rPr lang="zh-CN" altLang="en-US" sz="2600" b="1">
                <a:latin typeface="宋体" charset="-122"/>
              </a:rPr>
              <a:t>③不同阶级的人不得通婚。</a:t>
            </a:r>
          </a:p>
        </p:txBody>
      </p:sp>
      <p:sp>
        <p:nvSpPr>
          <p:cNvPr id="31748" name="文本框 6153"/>
          <p:cNvSpPr txBox="1">
            <a:spLocks noChangeArrowheads="1"/>
          </p:cNvSpPr>
          <p:nvPr/>
        </p:nvSpPr>
        <p:spPr bwMode="auto">
          <a:xfrm>
            <a:off x="527050" y="5024438"/>
            <a:ext cx="112315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3.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影响</a:t>
            </a:r>
            <a:r>
              <a:rPr lang="zh-CN" altLang="en-US" sz="2600" b="1">
                <a:latin typeface="宋体" charset="-122"/>
              </a:rPr>
              <a:t>：种姓制度激化了当时的社会矛盾，并对后来印度社会的发展带来了不良影响。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4538663" y="5878513"/>
            <a:ext cx="32146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古代印度的种姓制度</a:t>
            </a:r>
          </a:p>
        </p:txBody>
      </p:sp>
      <p:pic>
        <p:nvPicPr>
          <p:cNvPr id="32770" name="Picture 3" descr="z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8063" y="957263"/>
            <a:ext cx="9791700" cy="448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1"/>
          <p:cNvSpPr>
            <a:spLocks noChangeArrowheads="1"/>
          </p:cNvSpPr>
          <p:nvPr/>
        </p:nvSpPr>
        <p:spPr bwMode="auto">
          <a:xfrm>
            <a:off x="6189663" y="2087563"/>
            <a:ext cx="5665787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  婆罗门编造说：从造物神的嘴演化出婆罗门，从手生出刹帝利，从腿生出吠舍，从脚生出首陀罗。</a:t>
            </a:r>
          </a:p>
        </p:txBody>
      </p:sp>
      <p:pic>
        <p:nvPicPr>
          <p:cNvPr id="33794" name="Picture 2" descr="http://userimage6.360doc.com/15/1129/13/9288681_20151129130043001595842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0" y="765175"/>
            <a:ext cx="5375275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176338"/>
            <a:ext cx="6094412" cy="4097337"/>
          </a:xfrm>
          <a:prstGeom prst="rect">
            <a:avLst/>
          </a:prstGeom>
          <a:noFill/>
        </p:spPr>
      </p:pic>
      <p:sp>
        <p:nvSpPr>
          <p:cNvPr id="34818" name="Rectangle 8"/>
          <p:cNvSpPr>
            <a:spLocks noChangeArrowheads="1"/>
          </p:cNvSpPr>
          <p:nvPr/>
        </p:nvSpPr>
        <p:spPr bwMode="auto">
          <a:xfrm>
            <a:off x="1416050" y="5445125"/>
            <a:ext cx="4103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种姓等级金字塔示意图</a:t>
            </a:r>
          </a:p>
        </p:txBody>
      </p:sp>
      <p:sp>
        <p:nvSpPr>
          <p:cNvPr id="34819" name="Rectangle 9"/>
          <p:cNvSpPr>
            <a:spLocks noChangeArrowheads="1"/>
          </p:cNvSpPr>
          <p:nvPr/>
        </p:nvSpPr>
        <p:spPr bwMode="auto">
          <a:xfrm>
            <a:off x="6473825" y="1198563"/>
            <a:ext cx="33655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Ctr="1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种姓制度的特点</a:t>
            </a:r>
          </a:p>
        </p:txBody>
      </p:sp>
      <p:sp>
        <p:nvSpPr>
          <p:cNvPr id="34820" name="Rectangle 10"/>
          <p:cNvSpPr>
            <a:spLocks noChangeArrowheads="1"/>
          </p:cNvSpPr>
          <p:nvPr/>
        </p:nvSpPr>
        <p:spPr bwMode="auto">
          <a:xfrm>
            <a:off x="6684963" y="1835150"/>
            <a:ext cx="4376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000" b="1">
                <a:solidFill>
                  <a:srgbClr val="001817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000" b="1">
                <a:solidFill>
                  <a:srgbClr val="001817"/>
                </a:solidFill>
                <a:latin typeface="楷体" pitchFamily="49" charset="-122"/>
                <a:ea typeface="楷体" pitchFamily="49" charset="-122"/>
              </a:rPr>
              <a:t>、种姓界限森严；</a:t>
            </a:r>
          </a:p>
        </p:txBody>
      </p:sp>
      <p:sp>
        <p:nvSpPr>
          <p:cNvPr id="34821" name="Rectangle 11"/>
          <p:cNvSpPr>
            <a:spLocks noChangeArrowheads="1"/>
          </p:cNvSpPr>
          <p:nvPr/>
        </p:nvSpPr>
        <p:spPr bwMode="auto">
          <a:xfrm>
            <a:off x="6684963" y="2519363"/>
            <a:ext cx="43767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000" b="1">
                <a:solidFill>
                  <a:srgbClr val="001817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000" b="1">
                <a:solidFill>
                  <a:srgbClr val="001817"/>
                </a:solidFill>
                <a:latin typeface="楷体" pitchFamily="49" charset="-122"/>
                <a:ea typeface="楷体" pitchFamily="49" charset="-122"/>
              </a:rPr>
              <a:t>、种姓职业世袭；</a:t>
            </a:r>
          </a:p>
        </p:txBody>
      </p:sp>
      <p:sp>
        <p:nvSpPr>
          <p:cNvPr id="34822" name="Rectangle 12"/>
          <p:cNvSpPr>
            <a:spLocks noChangeArrowheads="1"/>
          </p:cNvSpPr>
          <p:nvPr/>
        </p:nvSpPr>
        <p:spPr bwMode="auto">
          <a:xfrm>
            <a:off x="6684963" y="3203575"/>
            <a:ext cx="4376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000" b="1">
                <a:solidFill>
                  <a:srgbClr val="001817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000" b="1">
                <a:solidFill>
                  <a:srgbClr val="001817"/>
                </a:solidFill>
                <a:latin typeface="楷体" pitchFamily="49" charset="-122"/>
                <a:ea typeface="楷体" pitchFamily="49" charset="-122"/>
              </a:rPr>
              <a:t>、种姓实行内婚。</a:t>
            </a:r>
          </a:p>
        </p:txBody>
      </p:sp>
      <p:sp>
        <p:nvSpPr>
          <p:cNvPr id="34823" name="Rectangle 13"/>
          <p:cNvSpPr>
            <a:spLocks noChangeArrowheads="1"/>
          </p:cNvSpPr>
          <p:nvPr/>
        </p:nvSpPr>
        <p:spPr bwMode="auto">
          <a:xfrm>
            <a:off x="6670675" y="4092575"/>
            <a:ext cx="33670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Ctr="1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种姓制度的影响</a:t>
            </a:r>
          </a:p>
        </p:txBody>
      </p:sp>
      <p:sp>
        <p:nvSpPr>
          <p:cNvPr id="34824" name="Rectangle 1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6745288" y="4797425"/>
            <a:ext cx="4918075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001817"/>
                </a:solidFill>
                <a:latin typeface="楷体" pitchFamily="49" charset="-122"/>
                <a:ea typeface="楷体" pitchFamily="49" charset="-122"/>
              </a:rPr>
              <a:t>严重地阻碍古代印度社会的发展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  <p:bldP spid="34822" grpId="0"/>
      <p:bldP spid="34823" grpId="0"/>
      <p:bldP spid="34824" grpId="0" bldLvl="0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863</Words>
  <PresentationFormat>自定义</PresentationFormat>
  <Paragraphs>60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Calibri</vt:lpstr>
      <vt:lpstr>Times New Roman</vt:lpstr>
      <vt:lpstr>方正大黑_GBK</vt:lpstr>
      <vt:lpstr>黑体</vt:lpstr>
      <vt:lpstr>+mn-ea</vt:lpstr>
      <vt:lpstr>楷体</vt:lpstr>
      <vt:lpstr>自定义设计方案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