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FA6C68-86D9-4AF3-BDEC-DF5D1886B2A7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022999-A67B-46F6-A178-6D7DD6333D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-503238" y="0"/>
            <a:ext cx="2311401" cy="1301750"/>
          </a:xfrm>
          <a:ln/>
        </p:spPr>
      </p:sp>
      <p:sp>
        <p:nvSpPr>
          <p:cNvPr id="214019" name="Rectangle 3"/>
          <p:cNvSpPr>
            <a:spLocks noGrp="1" noRot="1" noChangeAspect="1" noChangeArrowheads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noFill/>
          <a:ln/>
        </p:spPr>
        <p:txBody>
          <a:bodyPr anchor="ctr"/>
          <a:lstStyle/>
          <a:p>
            <a:endParaRPr lang="zh-CN" altLang="en-US" smtClean="0">
              <a:latin typeface="Arial" pitchFamily="34" charset="0"/>
            </a:endParaRPr>
          </a:p>
          <a:p>
            <a:endParaRPr lang="zh-CN" altLang="en-US" smtClean="0">
              <a:latin typeface="Arial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7BCB4-2982-49CE-87A3-D4E9CA138E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5F8FC-7912-4EFB-81E3-8346B8E23679}" type="datetimeFigureOut">
              <a:rPr lang="zh-CN" altLang="en-US" smtClean="0"/>
              <a:t>2018/9/5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1805F-D100-4E1E-BDF0-4AC1206B7B5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6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7" name="图片 30" descr="QQ截图201608011258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03301"/>
            <a:ext cx="9144000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5348" name="图片 27" descr="t01569123e300551b1c.jpg"/>
          <p:cNvPicPr>
            <a:picLocks noChangeAspect="1" noChangeArrowheads="1"/>
          </p:cNvPicPr>
          <p:nvPr/>
        </p:nvPicPr>
        <p:blipFill>
          <a:blip r:embed="rId4" cstate="print"/>
          <a:srcRect t="71094" r="15384" b="10156"/>
          <a:stretch>
            <a:fillRect/>
          </a:stretch>
        </p:blipFill>
        <p:spPr bwMode="auto">
          <a:xfrm>
            <a:off x="919163" y="215901"/>
            <a:ext cx="7540625" cy="113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5349" name="TextBox 22"/>
          <p:cNvSpPr txBox="1">
            <a:spLocks noChangeArrowheads="1"/>
          </p:cNvSpPr>
          <p:nvPr/>
        </p:nvSpPr>
        <p:spPr bwMode="auto">
          <a:xfrm>
            <a:off x="2268539" y="524933"/>
            <a:ext cx="43348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第一单元   古代亚非文明</a:t>
            </a:r>
            <a:endParaRPr lang="en-US" altLang="zh-CN" sz="2800" b="1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矩形 87053"/>
          <p:cNvSpPr/>
          <p:nvPr/>
        </p:nvSpPr>
        <p:spPr>
          <a:xfrm>
            <a:off x="215900" y="1411818"/>
            <a:ext cx="8497888" cy="789516"/>
          </a:xfrm>
          <a:prstGeom prst="rect">
            <a:avLst/>
          </a:prstGeom>
          <a:noFill/>
          <a:ln w="12700">
            <a:noFill/>
          </a:ln>
        </p:spPr>
        <p:txBody>
          <a:bodyPr anchor="ctr"/>
          <a:lstStyle/>
          <a:p>
            <a:pPr algn="ctr">
              <a:defRPr/>
            </a:pPr>
            <a:r>
              <a:rPr lang="zh-CN" altLang="en-US" sz="3600" b="1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</a:rPr>
              <a:t>第</a:t>
            </a:r>
            <a:r>
              <a:rPr lang="en-US" altLang="zh-CN" sz="3600" b="1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</a:rPr>
              <a:t>3</a:t>
            </a:r>
            <a:r>
              <a:rPr lang="zh-CN" altLang="en-US" sz="3600" b="1" noProof="1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ea"/>
              </a:rPr>
              <a:t>课    古代印度</a:t>
            </a:r>
          </a:p>
        </p:txBody>
      </p:sp>
      <p:pic>
        <p:nvPicPr>
          <p:cNvPr id="185351" name="图片 1" descr="t0152fc3f0ebc8132e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7900" y="2199218"/>
            <a:ext cx="7735888" cy="430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63" name="TextBox 6"/>
          <p:cNvSpPr>
            <a:spLocks noChangeArrowheads="1"/>
          </p:cNvSpPr>
          <p:nvPr/>
        </p:nvSpPr>
        <p:spPr bwMode="auto">
          <a:xfrm>
            <a:off x="404813" y="332317"/>
            <a:ext cx="5600700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000000"/>
                </a:solidFill>
                <a:latin typeface="华文隶书"/>
                <a:sym typeface="华文隶书"/>
              </a:rPr>
              <a:t>（三）佛教的发展与传播</a:t>
            </a:r>
          </a:p>
        </p:txBody>
      </p:sp>
      <p:pic>
        <p:nvPicPr>
          <p:cNvPr id="16391" name="Picture 2" descr="C:\Users\Administrator\AppData\Local\Temp\360zip$Temp\360$3\佛教传播图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6" y="1028701"/>
            <a:ext cx="8569325" cy="582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586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5587" name="淘宝店chenying0907 946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0800" y="5395385"/>
            <a:ext cx="412750" cy="1367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1" y="505884"/>
            <a:ext cx="4365625" cy="5357376"/>
            <a:chOff x="0" y="0"/>
            <a:chExt cx="7024255" cy="5357982"/>
          </a:xfrm>
        </p:grpSpPr>
        <p:pic>
          <p:nvPicPr>
            <p:cNvPr id="195592" name="Picture 2" descr="C:\Users\Administrator\Desktop\mhrf-dspd18240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7024255" cy="484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593" name="TextBox 1"/>
            <p:cNvSpPr>
              <a:spLocks noChangeArrowheads="1"/>
            </p:cNvSpPr>
            <p:nvPr/>
          </p:nvSpPr>
          <p:spPr bwMode="auto">
            <a:xfrm>
              <a:off x="1149319" y="4850094"/>
              <a:ext cx="4392314" cy="507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700" b="1">
                  <a:solidFill>
                    <a:srgbClr val="000000"/>
                  </a:solidFill>
                  <a:latin typeface="华文隶书"/>
                  <a:sym typeface="华文隶书"/>
                </a:rPr>
                <a:t>洛阳龙门石窟</a:t>
              </a:r>
            </a:p>
          </p:txBody>
        </p:sp>
      </p:grpSp>
      <p:grpSp>
        <p:nvGrpSpPr>
          <p:cNvPr id="3" name="组合 4"/>
          <p:cNvGrpSpPr>
            <a:grpSpLocks/>
          </p:cNvGrpSpPr>
          <p:nvPr/>
        </p:nvGrpSpPr>
        <p:grpSpPr bwMode="auto">
          <a:xfrm>
            <a:off x="4365626" y="505884"/>
            <a:ext cx="4778375" cy="5357376"/>
            <a:chOff x="0" y="0"/>
            <a:chExt cx="6373091" cy="5357982"/>
          </a:xfrm>
        </p:grpSpPr>
        <p:pic>
          <p:nvPicPr>
            <p:cNvPr id="195590" name="Picture 4" descr="http://p2.so.qhimgs1.com/bdr/_240_/t0193ff807ae3b1dd6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6373091" cy="48499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5591" name="TextBox 3"/>
            <p:cNvSpPr>
              <a:spLocks noChangeArrowheads="1"/>
            </p:cNvSpPr>
            <p:nvPr/>
          </p:nvSpPr>
          <p:spPr bwMode="auto">
            <a:xfrm>
              <a:off x="1551584" y="4850094"/>
              <a:ext cx="3892461" cy="507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700" b="1">
                  <a:solidFill>
                    <a:srgbClr val="000000"/>
                  </a:solidFill>
                  <a:latin typeface="华文隶书"/>
                  <a:sym typeface="华文隶书"/>
                </a:rPr>
                <a:t>甘肃敦煌莫高窟</a:t>
              </a: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610" name="Picture 2" descr="2-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58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1260475" y="5909734"/>
            <a:ext cx="6858000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buClrTx/>
              <a:buSzTx/>
              <a:buFontTx/>
              <a:buNone/>
              <a:defRPr/>
            </a:pPr>
            <a:r>
              <a:rPr lang="zh-CN" altLang="zh-CN" sz="3000" b="1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ea typeface="华文新魏" pitchFamily="2" charset="-122"/>
              </a:rPr>
              <a:t>这些文明产生的地理位置有何共同点？</a:t>
            </a:r>
          </a:p>
        </p:txBody>
      </p:sp>
      <p:pic>
        <p:nvPicPr>
          <p:cNvPr id="6" name="Picture 4" descr="古埃及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41526" y="3028951"/>
            <a:ext cx="18256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古巴比伦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28888" y="2309285"/>
            <a:ext cx="571500" cy="73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6" descr="之字形"/>
          <p:cNvSpPr>
            <a:spLocks noChangeArrowheads="1"/>
          </p:cNvSpPr>
          <p:nvPr/>
        </p:nvSpPr>
        <p:spPr bwMode="auto">
          <a:xfrm>
            <a:off x="2528888" y="797984"/>
            <a:ext cx="2343150" cy="1219200"/>
          </a:xfrm>
          <a:prstGeom prst="wedgeEllipseCallout">
            <a:avLst>
              <a:gd name="adj1" fmla="val -30995"/>
              <a:gd name="adj2" fmla="val 81509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 eaLnBrk="0" hangingPunct="0">
              <a:buClrTx/>
              <a:buSzTx/>
              <a:buFontTx/>
              <a:buNone/>
            </a:pPr>
            <a:r>
              <a:rPr lang="zh-CN" altLang="zh-CN" sz="2700" b="1">
                <a:solidFill>
                  <a:srgbClr val="800000"/>
                </a:solidFill>
                <a:latin typeface="Arial" pitchFamily="34" charset="0"/>
                <a:ea typeface="幼圆" pitchFamily="49" charset="-122"/>
              </a:rPr>
              <a:t>古巴比伦</a:t>
            </a:r>
          </a:p>
        </p:txBody>
      </p:sp>
      <p:pic>
        <p:nvPicPr>
          <p:cNvPr id="9" name="Picture 7" descr="古印度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95750" y="2887134"/>
            <a:ext cx="1193800" cy="12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AutoShape 8" descr="之字形"/>
          <p:cNvSpPr>
            <a:spLocks noChangeArrowheads="1"/>
          </p:cNvSpPr>
          <p:nvPr/>
        </p:nvSpPr>
        <p:spPr bwMode="auto">
          <a:xfrm>
            <a:off x="4346575" y="4601633"/>
            <a:ext cx="1828800" cy="1219200"/>
          </a:xfrm>
          <a:prstGeom prst="wedgeEllipseCallout">
            <a:avLst>
              <a:gd name="adj1" fmla="val -37046"/>
              <a:gd name="adj2" fmla="val -103384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 eaLnBrk="0" hangingPunct="0">
              <a:buClrTx/>
              <a:buSzTx/>
              <a:buFontTx/>
              <a:buNone/>
            </a:pPr>
            <a:r>
              <a:rPr lang="zh-CN" altLang="zh-CN" sz="2700" b="1">
                <a:solidFill>
                  <a:srgbClr val="800000"/>
                </a:solidFill>
                <a:latin typeface="Arial" pitchFamily="34" charset="0"/>
                <a:ea typeface="幼圆" pitchFamily="49" charset="-122"/>
              </a:rPr>
              <a:t>古印度</a:t>
            </a:r>
          </a:p>
        </p:txBody>
      </p:sp>
      <p:pic>
        <p:nvPicPr>
          <p:cNvPr id="11" name="Picture 9" descr="古代中国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04039" y="1949451"/>
            <a:ext cx="1042987" cy="13694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10" descr="之字形"/>
          <p:cNvSpPr>
            <a:spLocks noChangeArrowheads="1"/>
          </p:cNvSpPr>
          <p:nvPr/>
        </p:nvSpPr>
        <p:spPr bwMode="auto">
          <a:xfrm>
            <a:off x="5067300" y="941917"/>
            <a:ext cx="2287588" cy="1219200"/>
          </a:xfrm>
          <a:prstGeom prst="wedgeEllipseCallout">
            <a:avLst>
              <a:gd name="adj1" fmla="val 54116"/>
              <a:gd name="adj2" fmla="val 64324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 eaLnBrk="0" hangingPunct="0">
              <a:buClrTx/>
              <a:buSzTx/>
              <a:buFontTx/>
              <a:buNone/>
            </a:pPr>
            <a:r>
              <a:rPr lang="zh-CN" altLang="zh-CN" sz="2700" b="1">
                <a:solidFill>
                  <a:srgbClr val="800000"/>
                </a:solidFill>
                <a:latin typeface="Arial" pitchFamily="34" charset="0"/>
                <a:ea typeface="幼圆" pitchFamily="49" charset="-122"/>
              </a:rPr>
              <a:t>古代中国</a:t>
            </a:r>
          </a:p>
        </p:txBody>
      </p:sp>
      <p:sp>
        <p:nvSpPr>
          <p:cNvPr id="13" name="AutoShape 11" descr="之字形"/>
          <p:cNvSpPr>
            <a:spLocks noChangeArrowheads="1"/>
          </p:cNvSpPr>
          <p:nvPr/>
        </p:nvSpPr>
        <p:spPr bwMode="auto">
          <a:xfrm>
            <a:off x="2203450" y="3966633"/>
            <a:ext cx="1830388" cy="1219200"/>
          </a:xfrm>
          <a:prstGeom prst="wedgeEllipseCallout">
            <a:avLst>
              <a:gd name="adj1" fmla="val -53384"/>
              <a:gd name="adj2" fmla="val -87111"/>
            </a:avLst>
          </a:prstGeom>
          <a:blipFill dpi="0" rotWithShape="0">
            <a:blip r:embed="rId6" cstate="print"/>
            <a:srcRect/>
            <a:tile tx="0" ty="0" sx="100000" sy="100000" flip="none" algn="tl"/>
          </a:blipFill>
          <a:ln w="38100">
            <a:solidFill>
              <a:schemeClr val="folHlink"/>
            </a:solidFill>
            <a:miter lim="800000"/>
            <a:headEnd/>
            <a:tailEnd/>
          </a:ln>
        </p:spPr>
        <p:txBody>
          <a:bodyPr lIns="68580" tIns="34290" rIns="68580" bIns="34290"/>
          <a:lstStyle/>
          <a:p>
            <a:pPr defTabSz="685800" eaLnBrk="0" hangingPunct="0">
              <a:buClrTx/>
              <a:buSzTx/>
              <a:buFontTx/>
              <a:buNone/>
            </a:pPr>
            <a:r>
              <a:rPr lang="zh-CN" altLang="zh-CN" sz="2700" b="1">
                <a:solidFill>
                  <a:srgbClr val="800000"/>
                </a:solidFill>
                <a:latin typeface="Arial" pitchFamily="34" charset="0"/>
                <a:ea typeface="幼圆" pitchFamily="49" charset="-122"/>
              </a:rPr>
              <a:t>古埃及</a:t>
            </a:r>
          </a:p>
        </p:txBody>
      </p:sp>
      <p:sp>
        <p:nvSpPr>
          <p:cNvPr id="14" name="Text Box 13" descr="实心菱形"/>
          <p:cNvSpPr txBox="1">
            <a:spLocks noChangeArrowheads="1"/>
          </p:cNvSpPr>
          <p:nvPr/>
        </p:nvSpPr>
        <p:spPr bwMode="auto">
          <a:xfrm>
            <a:off x="323850" y="2468034"/>
            <a:ext cx="8351838" cy="1792798"/>
          </a:xfrm>
          <a:prstGeom prst="rect">
            <a:avLst/>
          </a:prstGeom>
          <a:blipFill dpi="0" rotWithShape="0">
            <a:blip r:embed="rId9" cstate="print"/>
            <a:srcRect/>
            <a:tile tx="0" ty="0" sx="100000" sy="100000" flip="none" algn="tl"/>
          </a:blipFill>
          <a:ln w="38100" cmpd="dbl">
            <a:solidFill>
              <a:schemeClr val="hlink"/>
            </a:solidFill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defTabSz="685800" eaLnBrk="0" hangingPunct="0"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四大文明古国都源于大河流域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，所以也可以叫大河文明、东方文明。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defTabSz="685800" eaLnBrk="0" hangingPunct="0"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、经济上都以农业为主，所以也可以叫农业文明。</a:t>
            </a:r>
            <a:endParaRPr lang="en-US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defTabSz="685800" eaLnBrk="0" hangingPunct="0">
              <a:buClrTx/>
              <a:buSzTx/>
              <a:buFontTx/>
              <a:buNone/>
            </a:pPr>
            <a:r>
              <a:rPr lang="en-US" altLang="zh-CN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、政治上都产生了庞大的奴隶制国家。</a:t>
            </a:r>
            <a:endParaRPr lang="zh-CN" altLang="zh-CN" sz="28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8" grpId="0" animBg="1" autoUpdateAnimBg="0"/>
      <p:bldP spid="10" grpId="0" animBg="1" autoUpdateAnimBg="0"/>
      <p:bldP spid="12" grpId="0" animBg="1" autoUpdateAnimBg="0"/>
      <p:bldP spid="13" grpId="0" animBg="1" autoUpdateAnimBg="0"/>
      <p:bldP spid="14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6371" name="Picture 2" descr="古代印度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946150"/>
            <a:ext cx="4267200" cy="57636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6372" name="文本框 9"/>
          <p:cNvSpPr>
            <a:spLocks noChangeArrowheads="1"/>
          </p:cNvSpPr>
          <p:nvPr/>
        </p:nvSpPr>
        <p:spPr bwMode="auto">
          <a:xfrm>
            <a:off x="276226" y="179917"/>
            <a:ext cx="5459413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latin typeface="黑体" pitchFamily="49" charset="-122"/>
                <a:ea typeface="黑体" pitchFamily="49" charset="-122"/>
                <a:sym typeface="隶书" pitchFamily="49" charset="-122"/>
              </a:rPr>
              <a:t>一、古代印度河流域文明</a:t>
            </a:r>
          </a:p>
        </p:txBody>
      </p:sp>
      <p:sp>
        <p:nvSpPr>
          <p:cNvPr id="186373" name="TextBox 13"/>
          <p:cNvSpPr>
            <a:spLocks noChangeArrowheads="1"/>
          </p:cNvSpPr>
          <p:nvPr/>
        </p:nvSpPr>
        <p:spPr bwMode="auto">
          <a:xfrm>
            <a:off x="920751" y="1305985"/>
            <a:ext cx="3590925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（一）发源</a:t>
            </a:r>
          </a:p>
        </p:txBody>
      </p:sp>
      <p:sp>
        <p:nvSpPr>
          <p:cNvPr id="5126" name="椭圆 25"/>
          <p:cNvSpPr>
            <a:spLocks noChangeArrowheads="1"/>
          </p:cNvSpPr>
          <p:nvPr/>
        </p:nvSpPr>
        <p:spPr bwMode="auto">
          <a:xfrm rot="1093341">
            <a:off x="5921375" y="1881717"/>
            <a:ext cx="496888" cy="1320800"/>
          </a:xfrm>
          <a:prstGeom prst="ellipse">
            <a:avLst/>
          </a:prstGeom>
          <a:solidFill>
            <a:schemeClr val="accent1"/>
          </a:solidFill>
          <a:ln w="12700">
            <a:solidFill>
              <a:srgbClr val="42719B"/>
            </a:solidFill>
            <a:round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印度河</a:t>
            </a:r>
          </a:p>
        </p:txBody>
      </p:sp>
      <p:sp>
        <p:nvSpPr>
          <p:cNvPr id="5127" name="TextBox 27"/>
          <p:cNvSpPr>
            <a:spLocks noChangeArrowheads="1"/>
          </p:cNvSpPr>
          <p:nvPr/>
        </p:nvSpPr>
        <p:spPr bwMode="auto">
          <a:xfrm>
            <a:off x="1331914" y="3287184"/>
            <a:ext cx="2522537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印度河流域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bldLvl="0" animBg="1" autoUpdateAnimBg="0"/>
      <p:bldP spid="5127" grpId="0" bldLvl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394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7395" name="Picture 2" descr="D0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9250" y="433917"/>
            <a:ext cx="4984750" cy="59182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  <p:sp>
        <p:nvSpPr>
          <p:cNvPr id="187396" name="TextBox 22"/>
          <p:cNvSpPr>
            <a:spLocks noChangeArrowheads="1"/>
          </p:cNvSpPr>
          <p:nvPr/>
        </p:nvSpPr>
        <p:spPr bwMode="auto">
          <a:xfrm>
            <a:off x="723900" y="408518"/>
            <a:ext cx="3589338" cy="5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（二）主要遗址</a:t>
            </a:r>
          </a:p>
        </p:txBody>
      </p:sp>
      <p:sp>
        <p:nvSpPr>
          <p:cNvPr id="6149" name="TextBox 4"/>
          <p:cNvSpPr>
            <a:spLocks noChangeArrowheads="1"/>
          </p:cNvSpPr>
          <p:nvPr/>
        </p:nvSpPr>
        <p:spPr bwMode="auto">
          <a:xfrm>
            <a:off x="419101" y="2175934"/>
            <a:ext cx="3432175" cy="1300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哈拉帕、</a:t>
            </a:r>
            <a:endParaRPr lang="en-US" sz="4000" b="1">
              <a:solidFill>
                <a:srgbClr val="FF0000"/>
              </a:solidFill>
              <a:latin typeface="黑体" pitchFamily="49" charset="-122"/>
              <a:ea typeface="黑体" pitchFamily="49" charset="-122"/>
              <a:sym typeface="隶书" pitchFamily="49" charset="-122"/>
            </a:endParaRPr>
          </a:p>
          <a:p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摩亨佐</a:t>
            </a:r>
            <a:r>
              <a:rPr lang="en-US" altLang="zh-CN" sz="1600" b="1" baseline="30000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·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隶书" pitchFamily="49" charset="-122"/>
              </a:rPr>
              <a:t>达罗</a:t>
            </a:r>
          </a:p>
        </p:txBody>
      </p:sp>
      <p:sp>
        <p:nvSpPr>
          <p:cNvPr id="187398" name="椭圆 5"/>
          <p:cNvSpPr>
            <a:spLocks noChangeArrowheads="1"/>
          </p:cNvSpPr>
          <p:nvPr/>
        </p:nvSpPr>
        <p:spPr bwMode="auto">
          <a:xfrm>
            <a:off x="5557838" y="1951567"/>
            <a:ext cx="1725612" cy="505884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FF0000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2400" b="1">
                <a:latin typeface="隶书" pitchFamily="49" charset="-122"/>
                <a:ea typeface="隶书" pitchFamily="49" charset="-122"/>
                <a:sym typeface="隶书" pitchFamily="49" charset="-122"/>
              </a:rPr>
              <a:t>哈拉帕</a:t>
            </a:r>
          </a:p>
        </p:txBody>
      </p:sp>
      <p:sp>
        <p:nvSpPr>
          <p:cNvPr id="187399" name="椭圆 23"/>
          <p:cNvSpPr>
            <a:spLocks noChangeArrowheads="1"/>
          </p:cNvSpPr>
          <p:nvPr/>
        </p:nvSpPr>
        <p:spPr bwMode="auto">
          <a:xfrm>
            <a:off x="4533901" y="2719917"/>
            <a:ext cx="2855913" cy="505883"/>
          </a:xfrm>
          <a:prstGeom prst="ellipse">
            <a:avLst/>
          </a:prstGeom>
          <a:solidFill>
            <a:schemeClr val="accent2"/>
          </a:solidFill>
          <a:ln w="12700">
            <a:solidFill>
              <a:srgbClr val="FF0000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r>
              <a:rPr lang="zh-CN" altLang="en-US" sz="2400" b="1">
                <a:latin typeface="隶书" pitchFamily="49" charset="-122"/>
                <a:ea typeface="隶书" pitchFamily="49" charset="-122"/>
                <a:sym typeface="隶书" pitchFamily="49" charset="-122"/>
              </a:rPr>
              <a:t>摩亨佐</a:t>
            </a:r>
            <a:r>
              <a:rPr lang="en-US" altLang="zh-CN" sz="800" b="1" baseline="30000">
                <a:latin typeface="隶书" pitchFamily="49" charset="-122"/>
                <a:ea typeface="隶书" pitchFamily="49" charset="-122"/>
                <a:sym typeface="隶书" pitchFamily="49" charset="-122"/>
              </a:rPr>
              <a:t>·</a:t>
            </a:r>
            <a:r>
              <a:rPr lang="zh-CN" altLang="en-US" sz="2400" b="1">
                <a:latin typeface="隶书" pitchFamily="49" charset="-122"/>
                <a:ea typeface="隶书" pitchFamily="49" charset="-122"/>
                <a:sym typeface="隶书" pitchFamily="49" charset="-122"/>
              </a:rPr>
              <a:t>达罗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418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841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5060951" y="5029201"/>
            <a:ext cx="3306763" cy="76623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68580" tIns="34290" rIns="68580" bIns="34290"/>
          <a:lstStyle/>
          <a:p>
            <a:pPr marL="0" indent="0" eaLnBrk="1" hangingPunct="1">
              <a:buFont typeface="Arial" pitchFamily="34" charset="0"/>
              <a:buNone/>
            </a:pPr>
            <a:r>
              <a:rPr lang="zh-CN" altLang="en-US" sz="2700" b="1" smtClean="0">
                <a:latin typeface="黑体" pitchFamily="49" charset="-122"/>
                <a:ea typeface="黑体" pitchFamily="49" charset="-122"/>
                <a:sym typeface="隶书" pitchFamily="49" charset="-122"/>
              </a:rPr>
              <a:t>摩亨佐</a:t>
            </a:r>
            <a:r>
              <a:rPr lang="en-US" altLang="zh-CN" sz="2700" b="1" baseline="30000" smtClean="0">
                <a:latin typeface="黑体" pitchFamily="49" charset="-122"/>
                <a:ea typeface="黑体" pitchFamily="49" charset="-122"/>
                <a:sym typeface="隶书" pitchFamily="49" charset="-122"/>
              </a:rPr>
              <a:t>·</a:t>
            </a:r>
            <a:r>
              <a:rPr lang="zh-CN" altLang="en-US" sz="2700" b="1" smtClean="0">
                <a:latin typeface="黑体" pitchFamily="49" charset="-122"/>
                <a:ea typeface="黑体" pitchFamily="49" charset="-122"/>
                <a:sym typeface="隶书" pitchFamily="49" charset="-122"/>
              </a:rPr>
              <a:t>达罗遗址</a:t>
            </a:r>
          </a:p>
        </p:txBody>
      </p:sp>
      <p:pic>
        <p:nvPicPr>
          <p:cNvPr id="188420" name="Picture 3" descr="C:\Users\Administrator\AppData\Local\Temp\360zip$Temp\360$1\摩亨佐·达罗遗址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539" y="10585"/>
            <a:ext cx="4446587" cy="490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>
            <a:grpSpLocks/>
          </p:cNvGrpSpPr>
          <p:nvPr/>
        </p:nvGrpSpPr>
        <p:grpSpPr bwMode="auto">
          <a:xfrm>
            <a:off x="144463" y="0"/>
            <a:ext cx="3922712" cy="5545611"/>
            <a:chOff x="0" y="0"/>
            <a:chExt cx="5677468" cy="5544372"/>
          </a:xfrm>
        </p:grpSpPr>
        <p:pic>
          <p:nvPicPr>
            <p:cNvPr id="188422" name="Picture 2" descr="C:\Users\Administrator\AppData\Local\Temp\360zip$Temp\360$0\哈拉巴遗址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77468" cy="4915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8423" name="TextBox 3"/>
            <p:cNvSpPr>
              <a:spLocks noChangeArrowheads="1"/>
            </p:cNvSpPr>
            <p:nvPr/>
          </p:nvSpPr>
          <p:spPr bwMode="auto">
            <a:xfrm>
              <a:off x="519164" y="5036654"/>
              <a:ext cx="3792917" cy="5077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700" b="1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  <a:sym typeface="隶书" pitchFamily="49" charset="-122"/>
                </a:rPr>
                <a:t>哈拉帕遗址</a:t>
              </a:r>
            </a:p>
          </p:txBody>
        </p:sp>
      </p:grpSp>
    </p:spTree>
  </p:cSld>
  <p:clrMapOvr>
    <a:masterClrMapping/>
  </p:clrMapOvr>
  <p:transition spd="slow" advTm="1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442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9443" name="TextBox 8"/>
          <p:cNvSpPr>
            <a:spLocks noChangeArrowheads="1"/>
          </p:cNvSpPr>
          <p:nvPr/>
        </p:nvSpPr>
        <p:spPr bwMode="auto">
          <a:xfrm>
            <a:off x="152400" y="118533"/>
            <a:ext cx="5975350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（三）国家的形成及统一</a:t>
            </a:r>
          </a:p>
        </p:txBody>
      </p:sp>
      <p:sp>
        <p:nvSpPr>
          <p:cNvPr id="8201" name="TextBox 1"/>
          <p:cNvSpPr>
            <a:spLocks noChangeArrowheads="1"/>
          </p:cNvSpPr>
          <p:nvPr/>
        </p:nvSpPr>
        <p:spPr bwMode="auto">
          <a:xfrm>
            <a:off x="207963" y="2402418"/>
            <a:ext cx="7346950" cy="103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外族入侵：</a:t>
            </a:r>
            <a:r>
              <a:rPr lang="zh-CN" altLang="en-US" sz="3000" b="1">
                <a:latin typeface="黑体" pitchFamily="49" charset="-122"/>
                <a:ea typeface="黑体" pitchFamily="49" charset="-122"/>
                <a:sym typeface="华文隶书"/>
              </a:rPr>
              <a:t>公元前</a:t>
            </a:r>
            <a:r>
              <a:rPr lang="en-US" altLang="zh-CN" sz="3000" b="1">
                <a:latin typeface="黑体" pitchFamily="49" charset="-122"/>
                <a:ea typeface="黑体" pitchFamily="49" charset="-122"/>
                <a:sym typeface="华文隶书"/>
              </a:rPr>
              <a:t>1500</a:t>
            </a:r>
            <a:r>
              <a:rPr lang="zh-CN" altLang="en-US" sz="3000" b="1">
                <a:latin typeface="黑体" pitchFamily="49" charset="-122"/>
                <a:ea typeface="黑体" pitchFamily="49" charset="-122"/>
                <a:sym typeface="华文隶书"/>
              </a:rPr>
              <a:t>年左右，雅利安人入侵印度，建立了许多奴隶制小国。</a:t>
            </a:r>
          </a:p>
        </p:txBody>
      </p:sp>
      <p:sp>
        <p:nvSpPr>
          <p:cNvPr id="8202" name="TextBox 10"/>
          <p:cNvSpPr>
            <a:spLocks noChangeArrowheads="1"/>
          </p:cNvSpPr>
          <p:nvPr/>
        </p:nvSpPr>
        <p:spPr bwMode="auto">
          <a:xfrm>
            <a:off x="184150" y="4000501"/>
            <a:ext cx="7696200" cy="1038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统一：</a:t>
            </a:r>
            <a:r>
              <a:rPr lang="zh-CN" altLang="en-US" sz="3000" b="1">
                <a:latin typeface="黑体" pitchFamily="49" charset="-122"/>
                <a:ea typeface="黑体" pitchFamily="49" charset="-122"/>
                <a:sym typeface="华文隶书"/>
              </a:rPr>
              <a:t>孔雀王朝的阿育王统治时期，印度基本上实现了统一</a:t>
            </a:r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。</a:t>
            </a:r>
          </a:p>
        </p:txBody>
      </p:sp>
      <p:sp>
        <p:nvSpPr>
          <p:cNvPr id="11" name="TextBox 1"/>
          <p:cNvSpPr>
            <a:spLocks noChangeArrowheads="1"/>
          </p:cNvSpPr>
          <p:nvPr/>
        </p:nvSpPr>
        <p:spPr bwMode="auto">
          <a:xfrm>
            <a:off x="260350" y="1073151"/>
            <a:ext cx="7327900" cy="577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出现：</a:t>
            </a:r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约公元前</a:t>
            </a:r>
            <a:r>
              <a:rPr lang="en-US" altLang="zh-CN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23</a:t>
            </a:r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世纪</a:t>
            </a:r>
            <a:r>
              <a:rPr lang="en-US" altLang="zh-CN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—</a:t>
            </a:r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前</a:t>
            </a:r>
            <a:r>
              <a:rPr lang="en-US" altLang="zh-CN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18</a:t>
            </a:r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世纪。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1" grpId="0" bldLvl="0" autoUpdateAnimBg="0"/>
      <p:bldP spid="8202" grpId="0" bldLvl="0" autoUpdateAnimBg="0"/>
      <p:bldP spid="11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466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7733"/>
            <a:ext cx="9144000" cy="679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0467" name="Picture 4" descr="C:\Users\Administrator\Desktop\46d63b19da86b47685cb62036eca765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717"/>
            <a:ext cx="3633788" cy="582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标题 1"/>
          <p:cNvSpPr txBox="1">
            <a:spLocks noChangeArrowheads="1"/>
          </p:cNvSpPr>
          <p:nvPr/>
        </p:nvSpPr>
        <p:spPr bwMode="auto">
          <a:xfrm>
            <a:off x="-1981200" y="0"/>
            <a:ext cx="7886700" cy="933451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68580" tIns="34290" rIns="68580" bIns="34290"/>
          <a:lstStyle/>
          <a:p>
            <a:pPr algn="ctr">
              <a:buClrTx/>
              <a:buFont typeface="Times New Roman" pitchFamily="18" charset="0"/>
              <a:buNone/>
              <a:defRPr/>
            </a:pPr>
            <a:r>
              <a:rPr lang="zh-CN" altLang="en-US" sz="3200" b="1" kern="0" dirty="0">
                <a:latin typeface="华文隶书"/>
                <a:ea typeface="+mj-ea"/>
                <a:cs typeface="+mj-cs"/>
                <a:sym typeface="华文隶书"/>
              </a:rPr>
              <a:t>二、森严的种姓制度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924301" y="645584"/>
            <a:ext cx="2244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祭司、贵族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851276" y="1989667"/>
            <a:ext cx="30700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国王、武士、官吏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779839" y="3869267"/>
            <a:ext cx="52927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农民、牧民、手工业者、商人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708400" y="5118101"/>
            <a:ext cx="482536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被征服者、贫困破产失去土地的人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3059114" y="6079067"/>
            <a:ext cx="595227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四个等级之外还有最卑贱的贱民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490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Rectangle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79388" y="1475318"/>
            <a:ext cx="4176712" cy="4641849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1" hangingPunct="1">
              <a:buFontTx/>
              <a:buNone/>
            </a:pPr>
            <a:r>
              <a:rPr lang="zh-CN" altLang="en-US" sz="3600" b="1" smtClean="0">
                <a:latin typeface="华文隶书"/>
                <a:sym typeface="华文隶书"/>
              </a:rPr>
              <a:t>        种姓制度</a:t>
            </a:r>
            <a:r>
              <a:rPr lang="zh-CN" altLang="en-US" sz="3600" b="1" smtClean="0">
                <a:solidFill>
                  <a:srgbClr val="FF0000"/>
                </a:solidFill>
                <a:latin typeface="华文隶书"/>
                <a:sym typeface="华文隶书"/>
              </a:rPr>
              <a:t>激化了社会矛盾，阻碍了印度社会的发展</a:t>
            </a:r>
            <a:r>
              <a:rPr lang="zh-CN" altLang="en-US" sz="3600" b="1" smtClean="0">
                <a:latin typeface="华文隶书"/>
                <a:sym typeface="华文隶书"/>
              </a:rPr>
              <a:t>。种姓制度虽已废除，在当今印度社会仍有影响。</a:t>
            </a:r>
            <a:endParaRPr lang="zh-CN" altLang="en-US" smtClean="0"/>
          </a:p>
        </p:txBody>
      </p:sp>
      <p:sp>
        <p:nvSpPr>
          <p:cNvPr id="191492" name="Rectangle 6"/>
          <p:cNvSpPr>
            <a:spLocks noChangeArrowheads="1"/>
          </p:cNvSpPr>
          <p:nvPr/>
        </p:nvSpPr>
        <p:spPr bwMode="auto">
          <a:xfrm>
            <a:off x="90488" y="304800"/>
            <a:ext cx="5041900" cy="728133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sz="33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种姓制度对印度的影响</a:t>
            </a:r>
            <a:endParaRPr lang="zh-CN" altLang="en-US"/>
          </a:p>
        </p:txBody>
      </p:sp>
      <p:pic>
        <p:nvPicPr>
          <p:cNvPr id="191493" name="Picture 7" descr="415248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2032000"/>
            <a:ext cx="4419600" cy="3733800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33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uild="p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514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3118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2515" name="TextBox 2"/>
          <p:cNvSpPr>
            <a:spLocks noChangeArrowheads="1"/>
          </p:cNvSpPr>
          <p:nvPr/>
        </p:nvSpPr>
        <p:spPr bwMode="auto">
          <a:xfrm>
            <a:off x="317501" y="220133"/>
            <a:ext cx="5781675" cy="62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>
                <a:solidFill>
                  <a:srgbClr val="000000"/>
                </a:solidFill>
                <a:latin typeface="隶书" pitchFamily="49" charset="-122"/>
                <a:ea typeface="隶书" pitchFamily="49" charset="-122"/>
                <a:sym typeface="隶书" pitchFamily="49" charset="-122"/>
              </a:rPr>
              <a:t>三、释迦牟尼创立佛教</a:t>
            </a:r>
          </a:p>
        </p:txBody>
      </p:sp>
      <p:sp>
        <p:nvSpPr>
          <p:cNvPr id="192516" name="Text Box 4"/>
          <p:cNvSpPr>
            <a:spLocks noChangeArrowheads="1"/>
          </p:cNvSpPr>
          <p:nvPr/>
        </p:nvSpPr>
        <p:spPr bwMode="auto">
          <a:xfrm>
            <a:off x="80963" y="1123951"/>
            <a:ext cx="2070118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3333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（一）佛教</a:t>
            </a:r>
            <a:endParaRPr lang="zh-CN" altLang="en-US"/>
          </a:p>
        </p:txBody>
      </p:sp>
      <p:sp>
        <p:nvSpPr>
          <p:cNvPr id="192517" name="Text Box 5"/>
          <p:cNvSpPr>
            <a:spLocks noChangeArrowheads="1"/>
          </p:cNvSpPr>
          <p:nvPr/>
        </p:nvSpPr>
        <p:spPr bwMode="auto">
          <a:xfrm>
            <a:off x="361951" y="2084918"/>
            <a:ext cx="1685398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时  间：</a:t>
            </a:r>
            <a:endParaRPr lang="zh-CN" altLang="en-US"/>
          </a:p>
        </p:txBody>
      </p:sp>
      <p:sp>
        <p:nvSpPr>
          <p:cNvPr id="192518" name="Text Box 6"/>
          <p:cNvSpPr>
            <a:spLocks noChangeArrowheads="1"/>
          </p:cNvSpPr>
          <p:nvPr/>
        </p:nvSpPr>
        <p:spPr bwMode="auto">
          <a:xfrm>
            <a:off x="317501" y="2948518"/>
            <a:ext cx="1685398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地  点：</a:t>
            </a:r>
            <a:endParaRPr lang="zh-CN" altLang="en-US"/>
          </a:p>
        </p:txBody>
      </p:sp>
      <p:sp>
        <p:nvSpPr>
          <p:cNvPr id="192519" name="Text Box 7"/>
          <p:cNvSpPr>
            <a:spLocks noChangeArrowheads="1"/>
          </p:cNvSpPr>
          <p:nvPr/>
        </p:nvSpPr>
        <p:spPr bwMode="auto">
          <a:xfrm>
            <a:off x="363538" y="3909484"/>
            <a:ext cx="1683794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创始人：</a:t>
            </a:r>
            <a:endParaRPr lang="zh-CN" altLang="en-US"/>
          </a:p>
        </p:txBody>
      </p:sp>
      <p:sp>
        <p:nvSpPr>
          <p:cNvPr id="14344" name="Text Box 8"/>
          <p:cNvSpPr>
            <a:spLocks noChangeArrowheads="1"/>
          </p:cNvSpPr>
          <p:nvPr/>
        </p:nvSpPr>
        <p:spPr bwMode="auto">
          <a:xfrm>
            <a:off x="1979614" y="2084918"/>
            <a:ext cx="3076575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公元前6世纪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45" name="Text Box 9"/>
          <p:cNvSpPr>
            <a:spLocks noChangeArrowheads="1"/>
          </p:cNvSpPr>
          <p:nvPr/>
        </p:nvSpPr>
        <p:spPr bwMode="auto">
          <a:xfrm>
            <a:off x="2411413" y="2948517"/>
            <a:ext cx="919162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ea typeface="黑体" pitchFamily="49" charset="-122"/>
              </a:rPr>
              <a:t>印度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346" name="Text Box 10"/>
          <p:cNvSpPr>
            <a:spLocks noChangeArrowheads="1"/>
          </p:cNvSpPr>
          <p:nvPr/>
        </p:nvSpPr>
        <p:spPr bwMode="auto">
          <a:xfrm>
            <a:off x="1960563" y="3812117"/>
            <a:ext cx="4603750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ea typeface="黑体" pitchFamily="49" charset="-122"/>
              </a:rPr>
              <a:t>释迦牟尼（乔达摩·悉达多）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2523" name="Text Box 7"/>
          <p:cNvSpPr>
            <a:spLocks noChangeArrowheads="1"/>
          </p:cNvSpPr>
          <p:nvPr/>
        </p:nvSpPr>
        <p:spPr bwMode="auto">
          <a:xfrm>
            <a:off x="323850" y="4832351"/>
            <a:ext cx="1297471" cy="530915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0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黑体" pitchFamily="49" charset="-122"/>
              </a:rPr>
              <a:t>教义：</a:t>
            </a:r>
            <a:endParaRPr lang="zh-CN" altLang="en-US"/>
          </a:p>
        </p:txBody>
      </p:sp>
      <p:sp>
        <p:nvSpPr>
          <p:cNvPr id="12" name="Text Box 10"/>
          <p:cNvSpPr>
            <a:spLocks noChangeArrowheads="1"/>
          </p:cNvSpPr>
          <p:nvPr/>
        </p:nvSpPr>
        <p:spPr bwMode="auto">
          <a:xfrm>
            <a:off x="1116013" y="4887385"/>
            <a:ext cx="7848600" cy="56169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华文隶书"/>
              </a:rPr>
              <a:t>“众生平等”“忍耐顺从”“因果报应”</a:t>
            </a:r>
          </a:p>
        </p:txBody>
      </p:sp>
    </p:spTree>
  </p:cSld>
  <p:clrMapOvr>
    <a:masterClrMapping/>
  </p:clrMapOvr>
  <p:transition spd="slow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bldLvl="0" autoUpdateAnimBg="0"/>
      <p:bldP spid="14345" grpId="0" bldLvl="0" autoUpdateAnimBg="0"/>
      <p:bldP spid="14346" grpId="0" bldLvl="0" autoUpdateAnimBg="0"/>
      <p:bldP spid="12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538" name="Picture 2" descr="C:\Users\Administrator\Desktop\t010ca32e6101c751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251"/>
            <a:ext cx="9144000" cy="7461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9" name="WordArt 7"/>
          <p:cNvSpPr>
            <a:spLocks noChangeArrowheads="1" noChangeShapeType="1" noTextEdit="1"/>
          </p:cNvSpPr>
          <p:nvPr/>
        </p:nvSpPr>
        <p:spPr bwMode="auto">
          <a:xfrm>
            <a:off x="1258888" y="5084233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释迦牟尼</a:t>
            </a:r>
          </a:p>
        </p:txBody>
      </p:sp>
      <p:sp>
        <p:nvSpPr>
          <p:cNvPr id="49160" name="WordArt 8"/>
          <p:cNvSpPr>
            <a:spLocks noChangeArrowheads="1" noChangeShapeType="1" noTextEdit="1"/>
          </p:cNvSpPr>
          <p:nvPr/>
        </p:nvSpPr>
        <p:spPr bwMode="auto">
          <a:xfrm>
            <a:off x="395290" y="5805488"/>
            <a:ext cx="32670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乔达摩</a:t>
            </a:r>
            <a:r>
              <a:rPr lang="en-US" altLang="zh-CN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·</a:t>
            </a:r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黑体"/>
                <a:ea typeface="黑体"/>
              </a:rPr>
              <a:t>悉达多</a:t>
            </a:r>
          </a:p>
        </p:txBody>
      </p:sp>
      <p:pic>
        <p:nvPicPr>
          <p:cNvPr id="193541" name="Picture 9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1" y="764117"/>
            <a:ext cx="3332163" cy="4028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3542" name="Picture 10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71950" y="764118"/>
            <a:ext cx="4648200" cy="4034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63" name="WordArt 11"/>
          <p:cNvSpPr>
            <a:spLocks noChangeArrowheads="1" noChangeShapeType="1" noTextEdit="1"/>
          </p:cNvSpPr>
          <p:nvPr/>
        </p:nvSpPr>
        <p:spPr bwMode="auto">
          <a:xfrm>
            <a:off x="5651500" y="5084233"/>
            <a:ext cx="18669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黑体"/>
                <a:ea typeface="黑体"/>
              </a:rPr>
              <a:t>如来佛祖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 animBg="1"/>
      <p:bldP spid="49163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CFEACA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E4F3E1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494</Words>
  <PresentationFormat>全屏显示(4:3)</PresentationFormat>
  <Paragraphs>49</Paragraphs>
  <Slides>12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dcterms:created xsi:type="dcterms:W3CDTF">2018-09-05T09:20:25Z</dcterms:created>
  <dcterms:modified xsi:type="dcterms:W3CDTF">2018-10-22T01:41:56Z</dcterms:modified>
</cp:coreProperties>
</file>